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8"/>
  </p:notesMasterIdLst>
  <p:sldIdLst>
    <p:sldId id="256" r:id="rId2"/>
    <p:sldId id="257" r:id="rId3"/>
    <p:sldId id="261" r:id="rId4"/>
    <p:sldId id="262" r:id="rId5"/>
    <p:sldId id="263" r:id="rId6"/>
    <p:sldId id="264" r:id="rId7"/>
    <p:sldId id="269" r:id="rId8"/>
    <p:sldId id="266" r:id="rId9"/>
    <p:sldId id="268" r:id="rId10"/>
    <p:sldId id="267" r:id="rId11"/>
    <p:sldId id="270" r:id="rId12"/>
    <p:sldId id="273" r:id="rId13"/>
    <p:sldId id="275" r:id="rId14"/>
    <p:sldId id="274" r:id="rId15"/>
    <p:sldId id="276" r:id="rId16"/>
    <p:sldId id="277" r:id="rId17"/>
    <p:sldId id="279" r:id="rId18"/>
    <p:sldId id="280" r:id="rId19"/>
    <p:sldId id="281" r:id="rId20"/>
    <p:sldId id="282" r:id="rId21"/>
    <p:sldId id="283" r:id="rId22"/>
    <p:sldId id="284" r:id="rId23"/>
    <p:sldId id="285" r:id="rId24"/>
    <p:sldId id="286" r:id="rId25"/>
    <p:sldId id="288" r:id="rId26"/>
    <p:sldId id="289" r:id="rId27"/>
    <p:sldId id="291" r:id="rId28"/>
    <p:sldId id="292" r:id="rId29"/>
    <p:sldId id="290" r:id="rId30"/>
    <p:sldId id="303" r:id="rId31"/>
    <p:sldId id="302" r:id="rId32"/>
    <p:sldId id="259" r:id="rId33"/>
    <p:sldId id="293" r:id="rId34"/>
    <p:sldId id="294" r:id="rId35"/>
    <p:sldId id="295" r:id="rId36"/>
    <p:sldId id="296" r:id="rId37"/>
    <p:sldId id="297" r:id="rId38"/>
    <p:sldId id="298" r:id="rId39"/>
    <p:sldId id="300" r:id="rId40"/>
    <p:sldId id="301" r:id="rId41"/>
    <p:sldId id="304" r:id="rId42"/>
    <p:sldId id="305" r:id="rId43"/>
    <p:sldId id="306" r:id="rId44"/>
    <p:sldId id="307" r:id="rId45"/>
    <p:sldId id="309" r:id="rId46"/>
    <p:sldId id="310" r:id="rId47"/>
    <p:sldId id="311" r:id="rId48"/>
    <p:sldId id="315" r:id="rId49"/>
    <p:sldId id="312" r:id="rId50"/>
    <p:sldId id="314" r:id="rId51"/>
    <p:sldId id="313" r:id="rId52"/>
    <p:sldId id="316" r:id="rId53"/>
    <p:sldId id="317" r:id="rId54"/>
    <p:sldId id="319" r:id="rId55"/>
    <p:sldId id="320" r:id="rId56"/>
    <p:sldId id="321" r:id="rId57"/>
    <p:sldId id="327" r:id="rId58"/>
    <p:sldId id="328" r:id="rId59"/>
    <p:sldId id="329" r:id="rId60"/>
    <p:sldId id="330" r:id="rId61"/>
    <p:sldId id="323" r:id="rId62"/>
    <p:sldId id="326" r:id="rId63"/>
    <p:sldId id="349" r:id="rId64"/>
    <p:sldId id="351" r:id="rId65"/>
    <p:sldId id="356" r:id="rId66"/>
    <p:sldId id="352" r:id="rId67"/>
    <p:sldId id="353" r:id="rId68"/>
    <p:sldId id="331" r:id="rId69"/>
    <p:sldId id="332" r:id="rId70"/>
    <p:sldId id="333" r:id="rId71"/>
    <p:sldId id="334" r:id="rId72"/>
    <p:sldId id="335" r:id="rId73"/>
    <p:sldId id="336" r:id="rId74"/>
    <p:sldId id="337" r:id="rId75"/>
    <p:sldId id="339" r:id="rId76"/>
    <p:sldId id="340" r:id="rId77"/>
    <p:sldId id="341" r:id="rId78"/>
    <p:sldId id="342" r:id="rId79"/>
    <p:sldId id="338" r:id="rId80"/>
    <p:sldId id="343" r:id="rId81"/>
    <p:sldId id="344" r:id="rId82"/>
    <p:sldId id="345" r:id="rId83"/>
    <p:sldId id="346" r:id="rId84"/>
    <p:sldId id="347" r:id="rId85"/>
    <p:sldId id="348" r:id="rId86"/>
    <p:sldId id="31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FF9900"/>
    <a:srgbClr val="2C2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B3A5-5EC0-4926-8DB7-0B542D773D83}"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C1FFF-1780-4A19-AE64-F570151F6F10}" type="slidenum">
              <a:rPr lang="en-US" smtClean="0"/>
              <a:t>‹#›</a:t>
            </a:fld>
            <a:endParaRPr lang="en-US"/>
          </a:p>
        </p:txBody>
      </p:sp>
    </p:spTree>
    <p:extLst>
      <p:ext uri="{BB962C8B-B14F-4D97-AF65-F5344CB8AC3E}">
        <p14:creationId xmlns:p14="http://schemas.microsoft.com/office/powerpoint/2010/main" val="67029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BC1FFF-1780-4A19-AE64-F570151F6F10}" type="slidenum">
              <a:rPr lang="en-US" smtClean="0"/>
              <a:t>69</a:t>
            </a:fld>
            <a:endParaRPr lang="en-US"/>
          </a:p>
        </p:txBody>
      </p:sp>
    </p:spTree>
    <p:extLst>
      <p:ext uri="{BB962C8B-B14F-4D97-AF65-F5344CB8AC3E}">
        <p14:creationId xmlns:p14="http://schemas.microsoft.com/office/powerpoint/2010/main" val="88207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D129A25-D416-4459-9060-DEC74ABC633B}" type="datetimeFigureOut">
              <a:rPr lang="en-US" smtClean="0"/>
              <a:t>1/28/2025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17EC009-5CCD-4A54-8F66-636047EF6F9E}" type="slidenum">
              <a:rPr lang="en-US" smtClean="0"/>
              <a:t>‹#›</a:t>
            </a:fld>
            <a:endParaRPr lang="en-US"/>
          </a:p>
        </p:txBody>
      </p:sp>
    </p:spTree>
    <p:extLst>
      <p:ext uri="{BB962C8B-B14F-4D97-AF65-F5344CB8AC3E}">
        <p14:creationId xmlns:p14="http://schemas.microsoft.com/office/powerpoint/2010/main" val="56522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29A25-D416-4459-9060-DEC74ABC633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290403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29A25-D416-4459-9060-DEC74ABC633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357809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29A25-D416-4459-9060-DEC74ABC633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3868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129A25-D416-4459-9060-DEC74ABC633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67078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29A25-D416-4459-9060-DEC74ABC633B}"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340411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29A25-D416-4459-9060-DEC74ABC633B}"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220074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29A25-D416-4459-9060-DEC74ABC633B}"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142439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29A25-D416-4459-9060-DEC74ABC633B}"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EC009-5CCD-4A54-8F66-636047EF6F9E}" type="slidenum">
              <a:rPr lang="en-US" smtClean="0"/>
              <a:t>‹#›</a:t>
            </a:fld>
            <a:endParaRPr lang="en-US"/>
          </a:p>
        </p:txBody>
      </p:sp>
    </p:spTree>
    <p:extLst>
      <p:ext uri="{BB962C8B-B14F-4D97-AF65-F5344CB8AC3E}">
        <p14:creationId xmlns:p14="http://schemas.microsoft.com/office/powerpoint/2010/main" val="357584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ED129A25-D416-4459-9060-DEC74ABC633B}"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17EC009-5CCD-4A54-8F66-636047EF6F9E}" type="slidenum">
              <a:rPr lang="en-US" smtClean="0"/>
              <a:t>‹#›</a:t>
            </a:fld>
            <a:endParaRPr lang="en-US"/>
          </a:p>
        </p:txBody>
      </p:sp>
    </p:spTree>
    <p:extLst>
      <p:ext uri="{BB962C8B-B14F-4D97-AF65-F5344CB8AC3E}">
        <p14:creationId xmlns:p14="http://schemas.microsoft.com/office/powerpoint/2010/main" val="291773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D129A25-D416-4459-9060-DEC74ABC633B}" type="datetimeFigureOut">
              <a:rPr lang="en-US" smtClean="0"/>
              <a:t>1/28/2025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17EC009-5CCD-4A54-8F66-636047EF6F9E}" type="slidenum">
              <a:rPr lang="en-US" smtClean="0"/>
              <a:t>‹#›</a:t>
            </a:fld>
            <a:endParaRPr lang="en-US"/>
          </a:p>
        </p:txBody>
      </p:sp>
    </p:spTree>
    <p:extLst>
      <p:ext uri="{BB962C8B-B14F-4D97-AF65-F5344CB8AC3E}">
        <p14:creationId xmlns:p14="http://schemas.microsoft.com/office/powerpoint/2010/main" val="2093587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D129A25-D416-4459-9060-DEC74ABC633B}" type="datetimeFigureOut">
              <a:rPr lang="en-US" smtClean="0"/>
              <a:t>1/28/2025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17EC009-5CCD-4A54-8F66-636047EF6F9E}" type="slidenum">
              <a:rPr lang="en-US" smtClean="0"/>
              <a:t>‹#›</a:t>
            </a:fld>
            <a:endParaRPr lang="en-US"/>
          </a:p>
        </p:txBody>
      </p:sp>
    </p:spTree>
    <p:extLst>
      <p:ext uri="{BB962C8B-B14F-4D97-AF65-F5344CB8AC3E}">
        <p14:creationId xmlns:p14="http://schemas.microsoft.com/office/powerpoint/2010/main" val="13629716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4: Knowledge Representation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031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423087"/>
            <a:ext cx="10772775" cy="992383"/>
          </a:xfrm>
        </p:spPr>
        <p:txBody>
          <a:bodyPr>
            <a:normAutofit/>
          </a:bodyPr>
          <a:lstStyle/>
          <a:p>
            <a:r>
              <a:rPr lang="en-US" sz="5000" dirty="0"/>
              <a:t>Topics Covered</a:t>
            </a:r>
          </a:p>
        </p:txBody>
      </p:sp>
      <p:sp>
        <p:nvSpPr>
          <p:cNvPr id="3" name="Content Placeholder 2"/>
          <p:cNvSpPr>
            <a:spLocks noGrp="1"/>
          </p:cNvSpPr>
          <p:nvPr>
            <p:ph idx="1"/>
          </p:nvPr>
        </p:nvSpPr>
        <p:spPr>
          <a:xfrm>
            <a:off x="1226773" y="1649719"/>
            <a:ext cx="10772775" cy="4109486"/>
          </a:xfrm>
        </p:spPr>
        <p:txBody>
          <a:bodyPr>
            <a:normAutofit/>
          </a:bodyPr>
          <a:lstStyle/>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Types of Knowledge Representation Systems: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Semantic Networks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Frames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Conceptual  dependencies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Scripts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Rule based systems</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Prepositional Logic</a:t>
            </a:r>
          </a:p>
          <a:p>
            <a:pPr marL="400050" indent="-400050">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Predicate Logic</a:t>
            </a:r>
          </a:p>
        </p:txBody>
      </p:sp>
    </p:spTree>
    <p:extLst>
      <p:ext uri="{BB962C8B-B14F-4D97-AF65-F5344CB8AC3E}">
        <p14:creationId xmlns:p14="http://schemas.microsoft.com/office/powerpoint/2010/main" val="913907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423087"/>
            <a:ext cx="10772775" cy="992383"/>
          </a:xfrm>
        </p:spPr>
        <p:txBody>
          <a:bodyPr>
            <a:normAutofit fontScale="90000"/>
          </a:bodyPr>
          <a:lstStyle/>
          <a:p>
            <a:r>
              <a:rPr lang="en-US" sz="5000" dirty="0"/>
              <a:t>Representing knowledge in Semantic Networks</a:t>
            </a:r>
          </a:p>
        </p:txBody>
      </p:sp>
      <p:sp>
        <p:nvSpPr>
          <p:cNvPr id="3" name="Content Placeholder 2"/>
          <p:cNvSpPr>
            <a:spLocks noGrp="1"/>
          </p:cNvSpPr>
          <p:nvPr>
            <p:ph idx="1"/>
          </p:nvPr>
        </p:nvSpPr>
        <p:spPr>
          <a:xfrm>
            <a:off x="657606" y="1668380"/>
            <a:ext cx="10772775" cy="4109486"/>
          </a:xfrm>
        </p:spPr>
        <p:txBody>
          <a:bodyPr>
            <a:normAutofit/>
          </a:bodyPr>
          <a:lstStyle/>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underlying idea of semantic networks is to represent knowledge </a:t>
            </a:r>
            <a:r>
              <a:rPr lang="en-US" sz="1700" b="1" dirty="0">
                <a:latin typeface="Calibri" panose="020F0502020204030204" pitchFamily="34" charset="0"/>
                <a:ea typeface="Calibri" panose="020F0502020204030204" pitchFamily="34" charset="0"/>
                <a:cs typeface="Calibri" panose="020F0502020204030204" pitchFamily="34" charset="0"/>
              </a:rPr>
              <a:t>in the form of a graph </a:t>
            </a:r>
            <a:r>
              <a:rPr lang="en-US" sz="1700" dirty="0">
                <a:latin typeface="Calibri" panose="020F0502020204030204" pitchFamily="34" charset="0"/>
                <a:ea typeface="Calibri" panose="020F0502020204030204" pitchFamily="34" charset="0"/>
                <a:cs typeface="Calibri" panose="020F0502020204030204" pitchFamily="34" charset="0"/>
              </a:rPr>
              <a:t>in which:</a:t>
            </a:r>
          </a:p>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 nodes: </a:t>
            </a:r>
            <a:r>
              <a:rPr lang="en-US" sz="1700" dirty="0">
                <a:latin typeface="Calibri" panose="020F0502020204030204" pitchFamily="34" charset="0"/>
                <a:ea typeface="Calibri" panose="020F0502020204030204" pitchFamily="34" charset="0"/>
                <a:cs typeface="Calibri" panose="020F0502020204030204" pitchFamily="34" charset="0"/>
              </a:rPr>
              <a:t>represent objects, situations, or events</a:t>
            </a:r>
          </a:p>
          <a:p>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arcs:  </a:t>
            </a:r>
            <a:r>
              <a:rPr lang="en-US" sz="1700" dirty="0">
                <a:latin typeface="Calibri" panose="020F0502020204030204" pitchFamily="34" charset="0"/>
                <a:ea typeface="Calibri" panose="020F0502020204030204" pitchFamily="34" charset="0"/>
                <a:cs typeface="Calibri" panose="020F0502020204030204" pitchFamily="34" charset="0"/>
              </a:rPr>
              <a:t>represent the relationships between them.</a:t>
            </a:r>
          </a:p>
          <a:p>
            <a:endParaRPr lang="en-US" sz="17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Represent the following sentences into a semantic network.</a:t>
            </a:r>
          </a:p>
          <a:p>
            <a:pPr marL="598932" lvl="1">
              <a:lnSpc>
                <a:spcPct val="100000"/>
              </a:lnSpc>
              <a:buFont typeface="+mj-lt"/>
              <a:buAutoNum type="arabicPeriod"/>
            </a:pPr>
            <a:r>
              <a:rPr lang="en-US" sz="1700" dirty="0">
                <a:latin typeface="Calibri" panose="020F0502020204030204" pitchFamily="34" charset="0"/>
                <a:ea typeface="Calibri" panose="020F0502020204030204" pitchFamily="34" charset="0"/>
                <a:cs typeface="Calibri" panose="020F0502020204030204" pitchFamily="34" charset="0"/>
              </a:rPr>
              <a:t>Birds are animals. </a:t>
            </a:r>
          </a:p>
          <a:p>
            <a:pPr marL="598932" lvl="1">
              <a:lnSpc>
                <a:spcPct val="100000"/>
              </a:lnSpc>
              <a:buFont typeface="+mj-lt"/>
              <a:buAutoNum type="arabicPeriod"/>
            </a:pPr>
            <a:r>
              <a:rPr lang="en-US" sz="1700" dirty="0">
                <a:latin typeface="Calibri" panose="020F0502020204030204" pitchFamily="34" charset="0"/>
                <a:ea typeface="Calibri" panose="020F0502020204030204" pitchFamily="34" charset="0"/>
                <a:cs typeface="Calibri" panose="020F0502020204030204" pitchFamily="34" charset="0"/>
              </a:rPr>
              <a:t>Birds have feathers, fly and lay eggs. </a:t>
            </a:r>
          </a:p>
          <a:p>
            <a:pPr marL="598932" lvl="1">
              <a:lnSpc>
                <a:spcPct val="100000"/>
              </a:lnSpc>
              <a:buFont typeface="+mj-lt"/>
              <a:buAutoNum type="arabicPeriod"/>
            </a:pPr>
            <a:r>
              <a:rPr lang="en-US" sz="1700" dirty="0" err="1">
                <a:latin typeface="Calibri" panose="020F0502020204030204" pitchFamily="34" charset="0"/>
                <a:ea typeface="Calibri" panose="020F0502020204030204" pitchFamily="34" charset="0"/>
                <a:cs typeface="Calibri" panose="020F0502020204030204" pitchFamily="34" charset="0"/>
              </a:rPr>
              <a:t>Albatros</a:t>
            </a:r>
            <a:r>
              <a:rPr lang="en-US" sz="1700" dirty="0">
                <a:latin typeface="Calibri" panose="020F0502020204030204" pitchFamily="34" charset="0"/>
                <a:ea typeface="Calibri" panose="020F0502020204030204" pitchFamily="34" charset="0"/>
                <a:cs typeface="Calibri" panose="020F0502020204030204" pitchFamily="34" charset="0"/>
              </a:rPr>
              <a:t> is a bird. </a:t>
            </a:r>
          </a:p>
          <a:p>
            <a:pPr marL="598932" lvl="1">
              <a:lnSpc>
                <a:spcPct val="100000"/>
              </a:lnSpc>
              <a:buFont typeface="+mj-lt"/>
              <a:buAutoNum type="arabicPeriod"/>
            </a:pPr>
            <a:r>
              <a:rPr lang="en-US" sz="1700" dirty="0">
                <a:latin typeface="Calibri" panose="020F0502020204030204" pitchFamily="34" charset="0"/>
                <a:ea typeface="Calibri" panose="020F0502020204030204" pitchFamily="34" charset="0"/>
                <a:cs typeface="Calibri" panose="020F0502020204030204" pitchFamily="34" charset="0"/>
              </a:rPr>
              <a:t>Donald is a bird. </a:t>
            </a:r>
          </a:p>
          <a:p>
            <a:pPr marL="598932" lvl="1">
              <a:lnSpc>
                <a:spcPct val="100000"/>
              </a:lnSpc>
              <a:buFont typeface="+mj-lt"/>
              <a:buAutoNum type="arabicPeriod"/>
            </a:pPr>
            <a:r>
              <a:rPr lang="en-US" sz="1700" dirty="0">
                <a:latin typeface="Calibri" panose="020F0502020204030204" pitchFamily="34" charset="0"/>
                <a:ea typeface="Calibri" panose="020F0502020204030204" pitchFamily="34" charset="0"/>
                <a:cs typeface="Calibri" panose="020F0502020204030204" pitchFamily="34" charset="0"/>
              </a:rPr>
              <a:t>Tracy is an </a:t>
            </a:r>
            <a:r>
              <a:rPr lang="en-US" sz="1700" dirty="0" err="1">
                <a:latin typeface="Calibri" panose="020F0502020204030204" pitchFamily="34" charset="0"/>
                <a:ea typeface="Calibri" panose="020F0502020204030204" pitchFamily="34" charset="0"/>
                <a:cs typeface="Calibri" panose="020F0502020204030204" pitchFamily="34" charset="0"/>
              </a:rPr>
              <a:t>albatros</a:t>
            </a:r>
            <a:r>
              <a:rPr lang="en-US" sz="1700" dirty="0">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7350575" y="2648049"/>
            <a:ext cx="3445761" cy="2953509"/>
          </a:xfrm>
          <a:prstGeom prst="rect">
            <a:avLst/>
          </a:prstGeom>
        </p:spPr>
      </p:pic>
    </p:spTree>
    <p:extLst>
      <p:ext uri="{BB962C8B-B14F-4D97-AF65-F5344CB8AC3E}">
        <p14:creationId xmlns:p14="http://schemas.microsoft.com/office/powerpoint/2010/main" val="319397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33156"/>
          </a:xfrm>
        </p:spPr>
        <p:txBody>
          <a:bodyPr>
            <a:normAutofit/>
          </a:bodyPr>
          <a:lstStyle/>
          <a:p>
            <a:r>
              <a:rPr lang="en-US" sz="5000" dirty="0"/>
              <a:t>Rule Based System</a:t>
            </a:r>
          </a:p>
        </p:txBody>
      </p:sp>
      <p:sp>
        <p:nvSpPr>
          <p:cNvPr id="3" name="Content Placeholder 2"/>
          <p:cNvSpPr>
            <a:spLocks noGrp="1"/>
          </p:cNvSpPr>
          <p:nvPr>
            <p:ph sz="half" idx="1"/>
          </p:nvPr>
        </p:nvSpPr>
        <p:spPr>
          <a:xfrm>
            <a:off x="657224" y="1861946"/>
            <a:ext cx="6862280" cy="3767328"/>
          </a:xfrm>
        </p:spPr>
        <p:txBody>
          <a:bodyPr>
            <a:normAutofit/>
          </a:bodyPr>
          <a:lstStyle/>
          <a:p>
            <a:pPr>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rule based system / production system (or production rule system) is a way to represent knowledge which consists primarily of a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set of rules known as production.</a:t>
            </a:r>
          </a:p>
          <a:p>
            <a:pPr marL="0" indent="0">
              <a:lnSpc>
                <a:spcPct val="15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Productions are the set of rules that consist of two parts: </a:t>
            </a:r>
            <a:r>
              <a:rPr lang="en-US" sz="1700" b="1" dirty="0">
                <a:latin typeface="Calibri" panose="020F0502020204030204" pitchFamily="34" charset="0"/>
                <a:ea typeface="Calibri" panose="020F0502020204030204" pitchFamily="34" charset="0"/>
                <a:cs typeface="Calibri" panose="020F0502020204030204" pitchFamily="34" charset="0"/>
              </a:rPr>
              <a:t>a sensory precondition (or "IF" statement)</a:t>
            </a:r>
            <a:r>
              <a:rPr lang="en-US" sz="1700" dirty="0">
                <a:latin typeface="Calibri" panose="020F0502020204030204" pitchFamily="34" charset="0"/>
                <a:ea typeface="Calibri" panose="020F0502020204030204" pitchFamily="34" charset="0"/>
                <a:cs typeface="Calibri" panose="020F0502020204030204" pitchFamily="34" charset="0"/>
              </a:rPr>
              <a:t> (antecedent) and </a:t>
            </a:r>
            <a:r>
              <a:rPr lang="en-US" sz="1700" b="1" dirty="0">
                <a:solidFill>
                  <a:schemeClr val="tx1"/>
                </a:solidFill>
                <a:latin typeface="Calibri" panose="020F0502020204030204" pitchFamily="34" charset="0"/>
                <a:ea typeface="Calibri" panose="020F0502020204030204" pitchFamily="34" charset="0"/>
                <a:cs typeface="Calibri" panose="020F0502020204030204" pitchFamily="34" charset="0"/>
              </a:rPr>
              <a:t>an action (or "THEN") (consequent). </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047206" y="2682468"/>
            <a:ext cx="3276600" cy="1400175"/>
          </a:xfrm>
          <a:prstGeom prst="rect">
            <a:avLst/>
          </a:prstGeom>
        </p:spPr>
      </p:pic>
    </p:spTree>
    <p:extLst>
      <p:ext uri="{BB962C8B-B14F-4D97-AF65-F5344CB8AC3E}">
        <p14:creationId xmlns:p14="http://schemas.microsoft.com/office/powerpoint/2010/main" val="275002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Rule Based System</a:t>
            </a:r>
          </a:p>
        </p:txBody>
      </p:sp>
      <p:sp>
        <p:nvSpPr>
          <p:cNvPr id="3" name="Content Placeholder 2"/>
          <p:cNvSpPr>
            <a:spLocks noGrp="1"/>
          </p:cNvSpPr>
          <p:nvPr>
            <p:ph idx="1"/>
          </p:nvPr>
        </p:nvSpPr>
        <p:spPr>
          <a:xfrm>
            <a:off x="657606" y="1474237"/>
            <a:ext cx="10772775" cy="4303629"/>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If a production's precondition matches the current state of the world,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then the production is said to be triggered</a:t>
            </a:r>
            <a:r>
              <a:rPr lang="en-US" sz="1800" dirty="0">
                <a:latin typeface="Calibri" panose="020F0502020204030204" pitchFamily="34" charset="0"/>
                <a:ea typeface="Calibri" panose="020F0502020204030204" pitchFamily="34" charset="0"/>
                <a:cs typeface="Calibri" panose="020F0502020204030204" pitchFamily="34" charset="0"/>
              </a:rPr>
              <a:t>. If a production's action is executed,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it is said to have fired.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Productions, are a basic representation found useful in automated planning, expert systems and action selection.</a:t>
            </a:r>
            <a:endParaRPr lang="en-US" sz="1800" dirty="0"/>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	If it is raining then open umbrella.</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	If your mark is less then study more.</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5206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21425"/>
          </a:xfrm>
        </p:spPr>
        <p:txBody>
          <a:bodyPr>
            <a:normAutofit/>
          </a:bodyPr>
          <a:lstStyle/>
          <a:p>
            <a:r>
              <a:rPr lang="en-US" sz="5000" dirty="0"/>
              <a:t>Rule Based System</a:t>
            </a:r>
          </a:p>
        </p:txBody>
      </p:sp>
      <p:sp>
        <p:nvSpPr>
          <p:cNvPr id="3" name="Content Placeholder 2"/>
          <p:cNvSpPr>
            <a:spLocks noGrp="1"/>
          </p:cNvSpPr>
          <p:nvPr>
            <p:ph sz="half" idx="1"/>
          </p:nvPr>
        </p:nvSpPr>
        <p:spPr>
          <a:xfrm>
            <a:off x="676656" y="1614791"/>
            <a:ext cx="6171616" cy="4150671"/>
          </a:xfrm>
        </p:spPr>
        <p:txBody>
          <a:bodyPr>
            <a:normAutofit/>
          </a:bodyPr>
          <a:lstStyle/>
          <a:p>
            <a:pPr marL="0" indent="0">
              <a:lnSpc>
                <a:spcPct val="15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Architecture of Rule Based System: </a:t>
            </a:r>
          </a:p>
          <a:p>
            <a:pPr marL="342900" indent="-342900">
              <a:lnSpc>
                <a:spcPct val="150000"/>
              </a:lnSpc>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Short Term Memory: </a:t>
            </a:r>
            <a:r>
              <a:rPr lang="en-US" sz="1700" dirty="0">
                <a:latin typeface="Calibri" panose="020F0502020204030204" pitchFamily="34" charset="0"/>
                <a:ea typeface="Calibri" panose="020F0502020204030204" pitchFamily="34" charset="0"/>
                <a:cs typeface="Calibri" panose="020F0502020204030204" pitchFamily="34" charset="0"/>
              </a:rPr>
              <a:t>- Contains the description of the current state. </a:t>
            </a:r>
          </a:p>
          <a:p>
            <a:pPr marL="342900" indent="-342900">
              <a:lnSpc>
                <a:spcPct val="150000"/>
              </a:lnSpc>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Set of Production Rules: </a:t>
            </a:r>
            <a:r>
              <a:rPr lang="en-US" sz="1700" dirty="0">
                <a:latin typeface="Calibri" panose="020F0502020204030204" pitchFamily="34" charset="0"/>
                <a:ea typeface="Calibri" panose="020F0502020204030204" pitchFamily="34" charset="0"/>
                <a:cs typeface="Calibri" panose="020F0502020204030204" pitchFamily="34" charset="0"/>
              </a:rPr>
              <a:t>- Set of condition-action pairs </a:t>
            </a:r>
          </a:p>
          <a:p>
            <a:pPr marL="342900" indent="-342900">
              <a:lnSpc>
                <a:spcPct val="150000"/>
              </a:lnSpc>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Interpreter: </a:t>
            </a:r>
            <a:r>
              <a:rPr lang="en-US" sz="1700" dirty="0">
                <a:latin typeface="Calibri" panose="020F0502020204030204" pitchFamily="34" charset="0"/>
                <a:ea typeface="Calibri" panose="020F0502020204030204" pitchFamily="34" charset="0"/>
                <a:cs typeface="Calibri" panose="020F0502020204030204" pitchFamily="34" charset="0"/>
              </a:rPr>
              <a:t>- A mechanism to examine the short term memory and to determine which rules to fire (According to some strategies such as DFS, BFS, Priority, first-encounter </a:t>
            </a:r>
            <a:r>
              <a:rPr lang="en-US" sz="1700" dirty="0" err="1">
                <a:latin typeface="Calibri" panose="020F0502020204030204" pitchFamily="34" charset="0"/>
                <a:ea typeface="Calibri" panose="020F0502020204030204" pitchFamily="34" charset="0"/>
                <a:cs typeface="Calibri" panose="020F0502020204030204" pitchFamily="34" charset="0"/>
              </a:rPr>
              <a:t>etc</a:t>
            </a:r>
            <a:r>
              <a:rPr lang="en-US" sz="1700" dirty="0">
                <a:latin typeface="Calibri" panose="020F0502020204030204" pitchFamily="34" charset="0"/>
                <a:ea typeface="Calibri" panose="020F0502020204030204" pitchFamily="34" charset="0"/>
                <a:cs typeface="Calibri" panose="020F0502020204030204" pitchFamily="34" charset="0"/>
              </a:rPr>
              <a:t>)  </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379022" y="1998134"/>
            <a:ext cx="3939881" cy="3124471"/>
          </a:xfrm>
          <a:prstGeom prst="rect">
            <a:avLst/>
          </a:prstGeom>
        </p:spPr>
      </p:pic>
    </p:spTree>
    <p:extLst>
      <p:ext uri="{BB962C8B-B14F-4D97-AF65-F5344CB8AC3E}">
        <p14:creationId xmlns:p14="http://schemas.microsoft.com/office/powerpoint/2010/main" val="3385011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Frames</a:t>
            </a:r>
          </a:p>
        </p:txBody>
      </p:sp>
      <p:sp>
        <p:nvSpPr>
          <p:cNvPr id="3" name="Content Placeholder 2"/>
          <p:cNvSpPr>
            <a:spLocks noGrp="1"/>
          </p:cNvSpPr>
          <p:nvPr>
            <p:ph idx="1"/>
          </p:nvPr>
        </p:nvSpPr>
        <p:spPr>
          <a:xfrm>
            <a:off x="657606" y="1474237"/>
            <a:ext cx="10772775" cy="4303629"/>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With this approach, knowledge may be represented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in a data structure called a frame.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frame is a data structure containing typical knowledge about a concept or object.</a:t>
            </a:r>
          </a:p>
          <a:p>
            <a:pPr>
              <a:lnSpc>
                <a:spcPct val="100000"/>
              </a:lnSpc>
              <a:buFont typeface="Wingdings" panose="05000000000000000000" pitchFamily="2" charset="2"/>
              <a:buChar char="ü"/>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 Each frame has a name and slots.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Slots are the properties of the entity that has the name, and they have values or pointer to other frames ( a table like data structure). </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366467" y="3903184"/>
            <a:ext cx="4328535" cy="1874682"/>
          </a:xfrm>
          <a:prstGeom prst="rect">
            <a:avLst/>
          </a:prstGeom>
        </p:spPr>
      </p:pic>
    </p:spTree>
    <p:extLst>
      <p:ext uri="{BB962C8B-B14F-4D97-AF65-F5344CB8AC3E}">
        <p14:creationId xmlns:p14="http://schemas.microsoft.com/office/powerpoint/2010/main" val="179999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Frames</a:t>
            </a:r>
          </a:p>
        </p:txBody>
      </p:sp>
      <p:sp>
        <p:nvSpPr>
          <p:cNvPr id="3" name="Content Placeholder 2"/>
          <p:cNvSpPr>
            <a:spLocks noGrp="1"/>
          </p:cNvSpPr>
          <p:nvPr>
            <p:ph idx="1"/>
          </p:nvPr>
        </p:nvSpPr>
        <p:spPr>
          <a:xfrm>
            <a:off x="657606" y="1474237"/>
            <a:ext cx="10772775" cy="4303629"/>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idea of frame hierarchies is very similar to the idea of class hierarchies found in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object-orientated programming</a:t>
            </a:r>
            <a:r>
              <a:rPr lang="en-US" sz="1700" dirty="0">
                <a:latin typeface="Calibri" panose="020F0502020204030204" pitchFamily="34" charset="0"/>
                <a:ea typeface="Calibri" panose="020F0502020204030204" pitchFamily="34" charset="0"/>
                <a:cs typeface="Calibri" panose="020F0502020204030204" pitchFamily="34" charset="0"/>
              </a:rPr>
              <a:t>.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Frames are an application of the object-oriented approach to knowledge-based systems.</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 frame represents knowledge about real world things (or entities).</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491674" y="2933309"/>
            <a:ext cx="4343776" cy="2987299"/>
          </a:xfrm>
          <a:prstGeom prst="rect">
            <a:avLst/>
          </a:prstGeom>
        </p:spPr>
      </p:pic>
    </p:spTree>
    <p:extLst>
      <p:ext uri="{BB962C8B-B14F-4D97-AF65-F5344CB8AC3E}">
        <p14:creationId xmlns:p14="http://schemas.microsoft.com/office/powerpoint/2010/main" val="1693850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910526" y="1493692"/>
            <a:ext cx="10772775" cy="4303629"/>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CD theory was developed to represent the meaning of NL sentences.</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CD representation of a sentence is not built using words in the sentence rather built using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conceptual primitives which  gave the intended meanings of words.</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CD provides structures and specific set of primitives from which representation can be built.</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There are four conceptual categories:</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ACT 	Actions</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PP	Objects</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AA	Modifiers of actions</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PA	Modifiers of PP’s</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300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910525" y="1167320"/>
            <a:ext cx="10772775" cy="5301574"/>
          </a:xfrm>
        </p:spPr>
        <p:txBody>
          <a:bodyPr>
            <a:normAutofit/>
          </a:bodyPr>
          <a:lstStyle/>
          <a:p>
            <a:pPr marL="0" indent="0">
              <a:lnSpc>
                <a:spcPct val="100000"/>
              </a:lnSpc>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Primitive Acts of CD theory</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ATRANS 		Transfer of an abstract relationship (</a:t>
            </a:r>
            <a:r>
              <a:rPr lang="en-US" sz="1700" dirty="0" err="1">
                <a:latin typeface="Calibri" panose="020F0502020204030204" pitchFamily="34" charset="0"/>
                <a:ea typeface="Calibri" panose="020F0502020204030204" pitchFamily="34" charset="0"/>
                <a:cs typeface="Calibri" panose="020F0502020204030204" pitchFamily="34" charset="0"/>
              </a:rPr>
              <a:t>i.e</a:t>
            </a:r>
            <a:r>
              <a:rPr lang="en-US" sz="1700" dirty="0">
                <a:latin typeface="Calibri" panose="020F0502020204030204" pitchFamily="34" charset="0"/>
                <a:ea typeface="Calibri" panose="020F0502020204030204" pitchFamily="34" charset="0"/>
                <a:cs typeface="Calibri" panose="020F0502020204030204" pitchFamily="34" charset="0"/>
              </a:rPr>
              <a:t> give)</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PTRANS 		transfer of the physical location of an object (go)</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MTRANS 		 Transfer of mental information (tell)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PROPEL 		 application of physical force to an object (push)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MOVE 		 movement of a body part by of owner (kick)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GRASP 		grasping of an object by an actor (clutch)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INGEST 		 ingestion of an object by an animal (eat)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EXPEL 		 Expulsion of something from the body of an animal (cry)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MBUILD 		Building new information out of old (decide)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SPEAK 		production of sounds (say)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ATTEND 		Focusing of a sense organ toward a stimulus (listen) </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561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657606" y="1474237"/>
            <a:ext cx="10772775" cy="4303629"/>
          </a:xfrm>
        </p:spPr>
        <p:txBody>
          <a:bodyPr>
            <a:normAutofit/>
          </a:bodyPr>
          <a:lstStyle/>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Rule: 	PP &lt;==&gt; ACT</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describes the relationship  between an actor and the event caused by actor.</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There is a two-way dependency, since neither actor nor event can be considered primary.</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Example: 		John ran           						P indicates past tense.</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5561122" y="3354487"/>
            <a:ext cx="2133785" cy="1013548"/>
          </a:xfrm>
          <a:prstGeom prst="rect">
            <a:avLst/>
          </a:prstGeom>
        </p:spPr>
      </p:pic>
    </p:spTree>
    <p:extLst>
      <p:ext uri="{BB962C8B-B14F-4D97-AF65-F5344CB8AC3E}">
        <p14:creationId xmlns:p14="http://schemas.microsoft.com/office/powerpoint/2010/main" val="306508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479071"/>
            <a:ext cx="10772775" cy="992383"/>
          </a:xfrm>
        </p:spPr>
        <p:txBody>
          <a:bodyPr>
            <a:normAutofit/>
          </a:bodyPr>
          <a:lstStyle/>
          <a:p>
            <a:r>
              <a:rPr lang="en-US" sz="5000" dirty="0"/>
              <a:t>Topics Covered</a:t>
            </a:r>
          </a:p>
        </p:txBody>
      </p:sp>
      <p:sp>
        <p:nvSpPr>
          <p:cNvPr id="3" name="Content Placeholder 2"/>
          <p:cNvSpPr>
            <a:spLocks noGrp="1"/>
          </p:cNvSpPr>
          <p:nvPr>
            <p:ph idx="1"/>
          </p:nvPr>
        </p:nvSpPr>
        <p:spPr>
          <a:xfrm>
            <a:off x="657606" y="1668380"/>
            <a:ext cx="10772775" cy="4109486"/>
          </a:xfrm>
        </p:spPr>
        <p:txBody>
          <a:bodyPr>
            <a:normAutofit/>
          </a:bodyPr>
          <a:lstStyle/>
          <a:p>
            <a:pPr>
              <a:lnSpc>
                <a:spcPct val="150000"/>
              </a:lnSpc>
              <a:buFont typeface="Wingdings" panose="05000000000000000000" pitchFamily="2" charset="2"/>
              <a:buChar char="ü"/>
            </a:pPr>
            <a:r>
              <a:rPr lang="en-US" sz="1700" dirty="0">
                <a:latin typeface="Calibri" panose="020F0502020204030204" pitchFamily="34" charset="0"/>
              </a:rPr>
              <a:t> Knowledge</a:t>
            </a:r>
          </a:p>
          <a:p>
            <a:pPr>
              <a:lnSpc>
                <a:spcPct val="150000"/>
              </a:lnSpc>
              <a:buFont typeface="Wingdings" panose="05000000000000000000" pitchFamily="2" charset="2"/>
              <a:buChar char="ü"/>
            </a:pPr>
            <a:r>
              <a:rPr lang="en-US" sz="1700" dirty="0">
                <a:latin typeface="Calibri" panose="020F0502020204030204" pitchFamily="34" charset="0"/>
              </a:rPr>
              <a:t> Knowledge Representation</a:t>
            </a:r>
          </a:p>
        </p:txBody>
      </p:sp>
    </p:spTree>
    <p:extLst>
      <p:ext uri="{BB962C8B-B14F-4D97-AF65-F5344CB8AC3E}">
        <p14:creationId xmlns:p14="http://schemas.microsoft.com/office/powerpoint/2010/main" val="1773059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929980" y="1425599"/>
            <a:ext cx="10772775" cy="4303629"/>
          </a:xfrm>
        </p:spPr>
        <p:txBody>
          <a:bodyPr>
            <a:normAutofit/>
          </a:bodyPr>
          <a:lstStyle/>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Few conventions</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O – for the object case relation</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R – for the recipient case relation</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P – for past tense</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F – for future tense</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Nil – for present tense</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T – for transition</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640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624356" y="1474237"/>
            <a:ext cx="10772775" cy="4303629"/>
          </a:xfrm>
        </p:spPr>
        <p:txBody>
          <a:bodyPr>
            <a:normAutofit fontScale="92500" lnSpcReduction="20000"/>
          </a:bodyPr>
          <a:lstStyle/>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Rule:  ACT ← PP</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describes the relationship between a ACT and a PP (object) of ACT.</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Example: 	  John pushed the bike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Rule: PP ↔ PP</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describes the relationship between two PP’s, one of which belongs to the set defined by the other.</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Example: John is doctor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4621402" y="2971760"/>
            <a:ext cx="2949196" cy="914479"/>
          </a:xfrm>
          <a:prstGeom prst="rect">
            <a:avLst/>
          </a:prstGeom>
        </p:spPr>
      </p:pic>
      <p:pic>
        <p:nvPicPr>
          <p:cNvPr id="6" name="Picture 5"/>
          <p:cNvPicPr>
            <a:picLocks noChangeAspect="1"/>
          </p:cNvPicPr>
          <p:nvPr/>
        </p:nvPicPr>
        <p:blipFill>
          <a:blip r:embed="rId3"/>
          <a:stretch>
            <a:fillRect/>
          </a:stretch>
        </p:blipFill>
        <p:spPr>
          <a:xfrm>
            <a:off x="4049853" y="5158542"/>
            <a:ext cx="3520745" cy="762066"/>
          </a:xfrm>
          <a:prstGeom prst="rect">
            <a:avLst/>
          </a:prstGeom>
        </p:spPr>
      </p:pic>
    </p:spTree>
    <p:extLst>
      <p:ext uri="{BB962C8B-B14F-4D97-AF65-F5344CB8AC3E}">
        <p14:creationId xmlns:p14="http://schemas.microsoft.com/office/powerpoint/2010/main" val="367762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Conceptual Dependency </a:t>
            </a:r>
          </a:p>
        </p:txBody>
      </p:sp>
      <p:sp>
        <p:nvSpPr>
          <p:cNvPr id="3" name="Content Placeholder 2"/>
          <p:cNvSpPr>
            <a:spLocks noGrp="1"/>
          </p:cNvSpPr>
          <p:nvPr>
            <p:ph idx="1"/>
          </p:nvPr>
        </p:nvSpPr>
        <p:spPr>
          <a:xfrm>
            <a:off x="624356" y="1474237"/>
            <a:ext cx="11195111" cy="4892696"/>
          </a:xfrm>
        </p:spPr>
        <p:txBody>
          <a:bodyPr>
            <a:normAutofit/>
          </a:bodyPr>
          <a:lstStyle/>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 gave a book to the man.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Goal:</a:t>
            </a:r>
          </a:p>
          <a:p>
            <a:pPr>
              <a:lnSpc>
                <a:spcPct val="100000"/>
              </a:lnSpc>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be independent of the words used in the original input</a:t>
            </a:r>
          </a:p>
          <a:p>
            <a:pPr>
              <a:lnSpc>
                <a:spcPct val="100000"/>
              </a:lnSpc>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Same representation for different saying with same meaning. For example:</a:t>
            </a:r>
          </a:p>
          <a:p>
            <a:pPr marL="256032" lvl="1"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I gave the man a book.</a:t>
            </a:r>
          </a:p>
          <a:p>
            <a:pPr marL="256032" lvl="1"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The man got book from me.</a:t>
            </a:r>
          </a:p>
          <a:p>
            <a:pPr marL="256032" lvl="1"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The book was given to man by me. </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994454" y="2289759"/>
            <a:ext cx="4740051" cy="1181202"/>
          </a:xfrm>
          <a:prstGeom prst="rect">
            <a:avLst/>
          </a:prstGeom>
        </p:spPr>
      </p:pic>
    </p:spTree>
    <p:extLst>
      <p:ext uri="{BB962C8B-B14F-4D97-AF65-F5344CB8AC3E}">
        <p14:creationId xmlns:p14="http://schemas.microsoft.com/office/powerpoint/2010/main" val="93337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Scripts</a:t>
            </a:r>
          </a:p>
        </p:txBody>
      </p:sp>
      <p:sp>
        <p:nvSpPr>
          <p:cNvPr id="3" name="Content Placeholder 2"/>
          <p:cNvSpPr>
            <a:spLocks noGrp="1"/>
          </p:cNvSpPr>
          <p:nvPr>
            <p:ph idx="1"/>
          </p:nvPr>
        </p:nvSpPr>
        <p:spPr>
          <a:xfrm>
            <a:off x="657606" y="1474237"/>
            <a:ext cx="10772775" cy="4303629"/>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 script is a structure that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prescribes a set of circumstances which could be expected to follow on from one another.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Scripts are used for representing knowledge about common sequences of events.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is similar to a thought sequence or a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chain of situations which could be anticipated. </a:t>
            </a:r>
          </a:p>
          <a:p>
            <a:pPr>
              <a:lnSpc>
                <a:spcPct val="100000"/>
              </a:lnSpc>
              <a:buFont typeface="Wingdings" panose="05000000000000000000" pitchFamily="2" charset="2"/>
              <a:buChar char="ü"/>
            </a:pPr>
            <a:endPar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Scripts use a frame-like structure to represent the commonly occurring experience </a:t>
            </a:r>
            <a:r>
              <a:rPr lang="en-US" sz="1800" b="1" dirty="0">
                <a:latin typeface="Calibri" panose="020F0502020204030204" pitchFamily="34" charset="0"/>
                <a:ea typeface="Calibri" panose="020F0502020204030204" pitchFamily="34" charset="0"/>
                <a:cs typeface="Calibri" panose="020F0502020204030204" pitchFamily="34" charset="0"/>
              </a:rPr>
              <a:t>like going to the movies eating in a restaurant, shopping in a supermarket, or visiting an ophthalmologist.</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87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Scripts</a:t>
            </a:r>
          </a:p>
        </p:txBody>
      </p:sp>
      <p:sp>
        <p:nvSpPr>
          <p:cNvPr id="3" name="Content Placeholder 2"/>
          <p:cNvSpPr>
            <a:spLocks noGrp="1"/>
          </p:cNvSpPr>
          <p:nvPr>
            <p:ph idx="1"/>
          </p:nvPr>
        </p:nvSpPr>
        <p:spPr>
          <a:xfrm>
            <a:off x="657606" y="1474237"/>
            <a:ext cx="10772775" cy="4303629"/>
          </a:xfrm>
        </p:spPr>
        <p:txBody>
          <a:bodyPr>
            <a:normAutofit/>
          </a:bodyPr>
          <a:lstStyle/>
          <a:p>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Components of a script</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Entry condition:</a:t>
            </a:r>
            <a:r>
              <a:rPr lang="en-US" sz="1800" dirty="0">
                <a:latin typeface="Calibri" panose="020F0502020204030204" pitchFamily="34" charset="0"/>
                <a:ea typeface="Calibri" panose="020F0502020204030204" pitchFamily="34" charset="0"/>
                <a:cs typeface="Calibri" panose="020F0502020204030204" pitchFamily="34" charset="0"/>
              </a:rPr>
              <a:t>  These are basic condition which must be fulfilled before events in the script can occur.</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Roles:  </a:t>
            </a:r>
            <a:r>
              <a:rPr lang="en-US" sz="1800" dirty="0">
                <a:latin typeface="Calibri" panose="020F0502020204030204" pitchFamily="34" charset="0"/>
                <a:ea typeface="Calibri" panose="020F0502020204030204" pitchFamily="34" charset="0"/>
                <a:cs typeface="Calibri" panose="020F0502020204030204" pitchFamily="34" charset="0"/>
              </a:rPr>
              <a:t>These are the actions that the individual participants perform.  Persons involved in event.</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Props:  </a:t>
            </a:r>
            <a:r>
              <a:rPr lang="en-US" sz="1800" dirty="0">
                <a:latin typeface="Calibri" panose="020F0502020204030204" pitchFamily="34" charset="0"/>
                <a:ea typeface="Calibri" panose="020F0502020204030204" pitchFamily="34" charset="0"/>
                <a:cs typeface="Calibri" panose="020F0502020204030204" pitchFamily="34" charset="0"/>
              </a:rPr>
              <a:t>Slots representing objects involved in events</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Results:  </a:t>
            </a:r>
            <a:r>
              <a:rPr lang="en-US" sz="1800" dirty="0">
                <a:latin typeface="Calibri" panose="020F0502020204030204" pitchFamily="34" charset="0"/>
                <a:ea typeface="Calibri" panose="020F0502020204030204" pitchFamily="34" charset="0"/>
                <a:cs typeface="Calibri" panose="020F0502020204030204" pitchFamily="34" charset="0"/>
              </a:rPr>
              <a:t>Condition that will be true after events in script occurred.   </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Track:  </a:t>
            </a:r>
            <a:r>
              <a:rPr lang="en-US" sz="1800" dirty="0">
                <a:latin typeface="Calibri" panose="020F0502020204030204" pitchFamily="34" charset="0"/>
                <a:ea typeface="Calibri" panose="020F0502020204030204" pitchFamily="34" charset="0"/>
                <a:cs typeface="Calibri" panose="020F0502020204030204" pitchFamily="34" charset="0"/>
              </a:rPr>
              <a:t>Variations on the script. Different tracks may share components of the same scripts.</a:t>
            </a:r>
          </a:p>
          <a:p>
            <a:pPr>
              <a:lnSpc>
                <a:spcPct val="150000"/>
              </a:lnSpc>
            </a:pPr>
            <a:r>
              <a:rPr lang="en-US" sz="1800" b="1" dirty="0">
                <a:latin typeface="Calibri" panose="020F0502020204030204" pitchFamily="34" charset="0"/>
                <a:ea typeface="Calibri" panose="020F0502020204030204" pitchFamily="34" charset="0"/>
                <a:cs typeface="Calibri" panose="020F0502020204030204" pitchFamily="34" charset="0"/>
              </a:rPr>
              <a:t>Scenes:  </a:t>
            </a:r>
            <a:r>
              <a:rPr lang="en-US" sz="1800" dirty="0">
                <a:latin typeface="Calibri" panose="020F0502020204030204" pitchFamily="34" charset="0"/>
                <a:ea typeface="Calibri" panose="020F0502020204030204" pitchFamily="34" charset="0"/>
                <a:cs typeface="Calibri" panose="020F0502020204030204" pitchFamily="34" charset="0"/>
              </a:rPr>
              <a:t>The sequence of events that occur. Events are represented in conceptual dependency form.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485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4" y="431439"/>
            <a:ext cx="10772775" cy="979071"/>
          </a:xfrm>
        </p:spPr>
        <p:txBody>
          <a:bodyPr>
            <a:normAutofit/>
          </a:bodyPr>
          <a:lstStyle/>
          <a:p>
            <a:r>
              <a:rPr lang="en-US" sz="5000" dirty="0"/>
              <a:t>Scripts</a:t>
            </a:r>
          </a:p>
        </p:txBody>
      </p:sp>
      <p:sp>
        <p:nvSpPr>
          <p:cNvPr id="3" name="Content Placeholder 2"/>
          <p:cNvSpPr>
            <a:spLocks noGrp="1"/>
          </p:cNvSpPr>
          <p:nvPr>
            <p:ph sz="half" idx="1"/>
          </p:nvPr>
        </p:nvSpPr>
        <p:spPr>
          <a:xfrm>
            <a:off x="851753" y="1546698"/>
            <a:ext cx="5052935" cy="4218764"/>
          </a:xfrm>
        </p:spPr>
        <p:txBody>
          <a:bodyPr>
            <a:normAutofit/>
          </a:bodyPr>
          <a:lstStyle/>
          <a:p>
            <a:pPr marL="0" indent="0">
              <a:lnSpc>
                <a:spcPct val="100000"/>
              </a:lnSpc>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Script : Play in Theater</a:t>
            </a:r>
          </a:p>
          <a:p>
            <a:pPr marL="0" indent="0">
              <a:lnSpc>
                <a:spcPct val="100000"/>
              </a:lnSpc>
              <a:buNone/>
            </a:pPr>
            <a:r>
              <a:rPr lang="en-US" sz="1800" b="1" dirty="0">
                <a:latin typeface="Calibri" panose="020F0502020204030204" pitchFamily="34" charset="0"/>
                <a:ea typeface="Calibri" panose="020F0502020204030204" pitchFamily="34" charset="0"/>
                <a:cs typeface="Calibri" panose="020F0502020204030204" pitchFamily="34" charset="0"/>
              </a:rPr>
              <a:t>Props: </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Tickets</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Seat</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Play</a:t>
            </a:r>
          </a:p>
          <a:p>
            <a:pPr marL="0" indent="0">
              <a:lnSpc>
                <a:spcPct val="100000"/>
              </a:lnSpc>
              <a:buNone/>
            </a:pPr>
            <a:r>
              <a:rPr lang="en-US" sz="1800" b="1" dirty="0">
                <a:latin typeface="Calibri" panose="020F0502020204030204" pitchFamily="34" charset="0"/>
                <a:ea typeface="Calibri" panose="020F0502020204030204" pitchFamily="34" charset="0"/>
                <a:cs typeface="Calibri" panose="020F0502020204030204" pitchFamily="34" charset="0"/>
              </a:rPr>
              <a:t>Roles:</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Person(who wants to see a play) – P</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Ticket Distributor – TD</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Ticket Theater – TC</a:t>
            </a:r>
          </a:p>
          <a:p>
            <a:pPr marL="541782" lvl="1" indent="-285750">
              <a:lnSpc>
                <a:spcPct val="100000"/>
              </a:lnSpc>
              <a:buFont typeface="Wingdings" panose="05000000000000000000" pitchFamily="2" charset="2"/>
              <a:buChar char="§"/>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176700" y="1410510"/>
            <a:ext cx="5136568" cy="4354952"/>
          </a:xfrm>
        </p:spPr>
        <p:txBody>
          <a:bodyPr>
            <a:normAutofit/>
          </a:bodyPr>
          <a:lstStyle/>
          <a:p>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Entry Conditions:</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 wants to see a play</a:t>
            </a:r>
          </a:p>
          <a:p>
            <a:pPr marL="541782" lvl="1" indent="-285750">
              <a:lnSpc>
                <a:spcPct val="100000"/>
              </a:lnSpc>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 has a money</a:t>
            </a:r>
          </a:p>
          <a:p>
            <a:pPr marL="0" indent="0">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a:latin typeface="Calibri" panose="020F0502020204030204" pitchFamily="34" charset="0"/>
                <a:ea typeface="Calibri" panose="020F0502020204030204" pitchFamily="34" charset="0"/>
                <a:cs typeface="Calibri" panose="020F0502020204030204" pitchFamily="34" charset="0"/>
              </a:rPr>
              <a:t>Results:</a:t>
            </a:r>
          </a:p>
          <a:p>
            <a:pPr lvl="1">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 saw a play</a:t>
            </a:r>
          </a:p>
          <a:p>
            <a:pPr lvl="1">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 has less money</a:t>
            </a:r>
          </a:p>
          <a:p>
            <a:pPr lvl="1">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P is happy (optional if he liked the play)</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676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88" y="460623"/>
            <a:ext cx="10772775" cy="891522"/>
          </a:xfrm>
        </p:spPr>
        <p:txBody>
          <a:bodyPr>
            <a:normAutofit/>
          </a:bodyPr>
          <a:lstStyle/>
          <a:p>
            <a:r>
              <a:rPr lang="en-US" sz="5000" dirty="0"/>
              <a:t>Scripts</a:t>
            </a:r>
          </a:p>
        </p:txBody>
      </p:sp>
      <p:sp>
        <p:nvSpPr>
          <p:cNvPr id="3" name="Content Placeholder 2"/>
          <p:cNvSpPr>
            <a:spLocks noGrp="1"/>
          </p:cNvSpPr>
          <p:nvPr>
            <p:ph sz="half" idx="1"/>
          </p:nvPr>
        </p:nvSpPr>
        <p:spPr>
          <a:xfrm>
            <a:off x="938940" y="1468877"/>
            <a:ext cx="5121029" cy="4413317"/>
          </a:xfrm>
        </p:spPr>
        <p:txBody>
          <a:bodyPr>
            <a:noAutofit/>
          </a:bodyPr>
          <a:lstStyle/>
          <a:p>
            <a:pPr marL="0" indent="0">
              <a:lnSpc>
                <a:spcPct val="100000"/>
              </a:lnSpc>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1: Going to theater</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PTRANS P into theater</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ATTEND eyes to ticket counter</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2: Buying ticket</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PTRANS P to ticket counter</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MTRANS (need a ticket) to TD</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TD ATRANS ticket to P</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059969" y="1141480"/>
            <a:ext cx="5233844" cy="5068110"/>
          </a:xfrm>
        </p:spPr>
        <p:txBody>
          <a:bodyPr>
            <a:normAutofit/>
          </a:bodyPr>
          <a:lstStyle/>
          <a:p>
            <a:pPr marL="0" indent="0">
              <a:lnSpc>
                <a:spcPct val="100000"/>
              </a:lnSpc>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3: Going inside hall of theater and sitting on a seat</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PTRANS P into Hall of theater</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TC ATTEND eyes on ticket POSS by P</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TC MTRANS (showed seat) to P</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PTRANS P to seat</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P MOVES P to sitting position</a:t>
            </a:r>
          </a:p>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4: Watching a play</a:t>
            </a:r>
          </a:p>
          <a:p>
            <a:r>
              <a:rPr lang="en-US" sz="1700" dirty="0">
                <a:latin typeface="Calibri" panose="020F0502020204030204" pitchFamily="34" charset="0"/>
                <a:ea typeface="Calibri" panose="020F0502020204030204" pitchFamily="34" charset="0"/>
                <a:cs typeface="Calibri" panose="020F0502020204030204" pitchFamily="34" charset="0"/>
              </a:rPr>
              <a:t>P ATTEND eyes on play</a:t>
            </a:r>
          </a:p>
          <a:p>
            <a:r>
              <a:rPr lang="en-US" sz="1700" dirty="0">
                <a:latin typeface="Calibri" panose="020F0502020204030204" pitchFamily="34" charset="0"/>
                <a:ea typeface="Calibri" panose="020F0502020204030204" pitchFamily="34" charset="0"/>
                <a:cs typeface="Calibri" panose="020F0502020204030204" pitchFamily="34" charset="0"/>
              </a:rPr>
              <a:t>P MBUILD (good moments) from play</a:t>
            </a:r>
          </a:p>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5: Exiting </a:t>
            </a:r>
          </a:p>
          <a:p>
            <a:r>
              <a:rPr lang="en-US" sz="1700" dirty="0">
                <a:latin typeface="Calibri" panose="020F0502020204030204" pitchFamily="34" charset="0"/>
                <a:ea typeface="Calibri" panose="020F0502020204030204" pitchFamily="34" charset="0"/>
                <a:cs typeface="Calibri" panose="020F0502020204030204" pitchFamily="34" charset="0"/>
              </a:rPr>
              <a:t>P PTRANS P out of Hall and theater</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639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17982"/>
          </a:xfrm>
        </p:spPr>
        <p:txBody>
          <a:bodyPr>
            <a:normAutofit/>
          </a:bodyPr>
          <a:lstStyle/>
          <a:p>
            <a:r>
              <a:rPr lang="en-US" sz="5000" dirty="0"/>
              <a:t>Scripts</a:t>
            </a:r>
          </a:p>
        </p:txBody>
      </p:sp>
      <p:sp>
        <p:nvSpPr>
          <p:cNvPr id="3" name="Content Placeholder 2"/>
          <p:cNvSpPr>
            <a:spLocks noGrp="1"/>
          </p:cNvSpPr>
          <p:nvPr>
            <p:ph sz="half" idx="1"/>
          </p:nvPr>
        </p:nvSpPr>
        <p:spPr>
          <a:xfrm>
            <a:off x="826852" y="1459148"/>
            <a:ext cx="4756436" cy="4364679"/>
          </a:xfrm>
        </p:spPr>
        <p:txBody>
          <a:bodyPr>
            <a:no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Example: Script for going to the bank to withdraw money.</a:t>
            </a: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SCRIPT:  </a:t>
            </a:r>
            <a:r>
              <a:rPr lang="en-US" sz="1700" dirty="0">
                <a:latin typeface="Calibri" panose="020F0502020204030204" pitchFamily="34" charset="0"/>
                <a:ea typeface="Calibri" panose="020F0502020204030204" pitchFamily="34" charset="0"/>
                <a:cs typeface="Calibri" panose="020F0502020204030204" pitchFamily="34" charset="0"/>
              </a:rPr>
              <a:t>Withdraw money</a:t>
            </a: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TRACK:  </a:t>
            </a:r>
            <a:r>
              <a:rPr lang="en-US" sz="1700" dirty="0">
                <a:latin typeface="Calibri" panose="020F0502020204030204" pitchFamily="34" charset="0"/>
                <a:ea typeface="Calibri" panose="020F0502020204030204" pitchFamily="34" charset="0"/>
                <a:cs typeface="Calibri" panose="020F0502020204030204" pitchFamily="34" charset="0"/>
              </a:rPr>
              <a:t>Bank</a:t>
            </a:r>
          </a:p>
          <a:p>
            <a:pPr marL="0" indent="0">
              <a:buNone/>
            </a:pPr>
            <a:r>
              <a:rPr lang="en-US" sz="1700" b="1" dirty="0">
                <a:latin typeface="Calibri" panose="020F0502020204030204" pitchFamily="34" charset="0"/>
                <a:ea typeface="Calibri" panose="020F0502020204030204" pitchFamily="34" charset="0"/>
                <a:cs typeface="Calibri" panose="020F0502020204030204" pitchFamily="34" charset="0"/>
              </a:rPr>
              <a:t>PROPS : </a:t>
            </a:r>
          </a:p>
          <a:p>
            <a:pPr marL="256032" lvl="1" indent="0">
              <a:buNone/>
            </a:pPr>
            <a:r>
              <a:rPr lang="en-US" sz="1700" dirty="0">
                <a:latin typeface="Calibri" panose="020F0502020204030204" pitchFamily="34" charset="0"/>
                <a:ea typeface="Calibri" panose="020F0502020204030204" pitchFamily="34" charset="0"/>
                <a:cs typeface="Calibri" panose="020F0502020204030204" pitchFamily="34" charset="0"/>
              </a:rPr>
              <a:t>Money</a:t>
            </a:r>
          </a:p>
          <a:p>
            <a:pPr marL="256032" lvl="1" indent="0">
              <a:buNone/>
            </a:pPr>
            <a:r>
              <a:rPr lang="en-US" sz="1700" dirty="0">
                <a:latin typeface="Calibri" panose="020F0502020204030204" pitchFamily="34" charset="0"/>
                <a:ea typeface="Calibri" panose="020F0502020204030204" pitchFamily="34" charset="0"/>
                <a:cs typeface="Calibri" panose="020F0502020204030204" pitchFamily="34" charset="0"/>
              </a:rPr>
              <a:t>Counter</a:t>
            </a:r>
          </a:p>
          <a:p>
            <a:pPr marL="256032" lvl="1" indent="0">
              <a:buNone/>
            </a:pPr>
            <a:r>
              <a:rPr lang="en-US" sz="1700" dirty="0">
                <a:latin typeface="Calibri" panose="020F0502020204030204" pitchFamily="34" charset="0"/>
                <a:ea typeface="Calibri" panose="020F0502020204030204" pitchFamily="34" charset="0"/>
                <a:cs typeface="Calibri" panose="020F0502020204030204" pitchFamily="34" charset="0"/>
              </a:rPr>
              <a:t>Form</a:t>
            </a:r>
          </a:p>
          <a:p>
            <a:pPr marL="256032" lvl="1" indent="0">
              <a:buNone/>
            </a:pPr>
            <a:r>
              <a:rPr lang="en-US" sz="1700" dirty="0">
                <a:latin typeface="Calibri" panose="020F0502020204030204" pitchFamily="34" charset="0"/>
                <a:ea typeface="Calibri" panose="020F0502020204030204" pitchFamily="34" charset="0"/>
                <a:cs typeface="Calibri" panose="020F0502020204030204" pitchFamily="34" charset="0"/>
              </a:rPr>
              <a:t>Token</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011330" y="1517515"/>
            <a:ext cx="4663440" cy="4247947"/>
          </a:xfrm>
        </p:spPr>
        <p:txBody>
          <a:bodyPr>
            <a:normAutofit/>
          </a:bodyPr>
          <a:lstStyle/>
          <a:p>
            <a:r>
              <a:rPr lang="en-US" sz="1700" b="1" dirty="0">
                <a:latin typeface="Calibri" panose="020F0502020204030204" pitchFamily="34" charset="0"/>
                <a:ea typeface="Calibri" panose="020F0502020204030204" pitchFamily="34" charset="0"/>
                <a:cs typeface="Calibri" panose="020F0502020204030204" pitchFamily="34" charset="0"/>
              </a:rPr>
              <a:t>Roles : </a:t>
            </a:r>
          </a:p>
          <a:p>
            <a:pPr lvl="1"/>
            <a:r>
              <a:rPr lang="en-US" sz="1700" dirty="0">
                <a:latin typeface="Calibri" panose="020F0502020204030204" pitchFamily="34" charset="0"/>
                <a:ea typeface="Calibri" panose="020F0502020204030204" pitchFamily="34" charset="0"/>
                <a:cs typeface="Calibri" panose="020F0502020204030204" pitchFamily="34" charset="0"/>
              </a:rPr>
              <a:t>P= Customer</a:t>
            </a:r>
          </a:p>
          <a:p>
            <a:pPr lvl="1"/>
            <a:r>
              <a:rPr lang="en-US" sz="1700" dirty="0">
                <a:latin typeface="Calibri" panose="020F0502020204030204" pitchFamily="34" charset="0"/>
                <a:ea typeface="Calibri" panose="020F0502020204030204" pitchFamily="34" charset="0"/>
                <a:cs typeface="Calibri" panose="020F0502020204030204" pitchFamily="34" charset="0"/>
              </a:rPr>
              <a:t>E= Employee</a:t>
            </a:r>
          </a:p>
          <a:p>
            <a:pPr lvl="1"/>
            <a:r>
              <a:rPr lang="en-US" sz="1700" dirty="0">
                <a:latin typeface="Calibri" panose="020F0502020204030204" pitchFamily="34" charset="0"/>
                <a:ea typeface="Calibri" panose="020F0502020204030204" pitchFamily="34" charset="0"/>
                <a:cs typeface="Calibri" panose="020F0502020204030204" pitchFamily="34" charset="0"/>
              </a:rPr>
              <a:t>C= Cashier</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a:latin typeface="Calibri" panose="020F0502020204030204" pitchFamily="34" charset="0"/>
                <a:ea typeface="Calibri" panose="020F0502020204030204" pitchFamily="34" charset="0"/>
                <a:cs typeface="Calibri" panose="020F0502020204030204" pitchFamily="34" charset="0"/>
              </a:rPr>
              <a:t>Entry conditions: </a:t>
            </a:r>
          </a:p>
          <a:p>
            <a:pPr lvl="1"/>
            <a:r>
              <a:rPr lang="en-US" sz="1700" dirty="0">
                <a:latin typeface="Calibri" panose="020F0502020204030204" pitchFamily="34" charset="0"/>
                <a:ea typeface="Calibri" panose="020F0502020204030204" pitchFamily="34" charset="0"/>
                <a:cs typeface="Calibri" panose="020F0502020204030204" pitchFamily="34" charset="0"/>
              </a:rPr>
              <a:t>P has no or less money.</a:t>
            </a:r>
          </a:p>
          <a:p>
            <a:pPr lvl="1"/>
            <a:r>
              <a:rPr lang="en-US" sz="1700" dirty="0">
                <a:latin typeface="Calibri" panose="020F0502020204030204" pitchFamily="34" charset="0"/>
                <a:ea typeface="Calibri" panose="020F0502020204030204" pitchFamily="34" charset="0"/>
                <a:cs typeface="Calibri" panose="020F0502020204030204" pitchFamily="34" charset="0"/>
              </a:rPr>
              <a:t>The bank is open.</a:t>
            </a:r>
          </a:p>
          <a:p>
            <a:r>
              <a:rPr lang="en-US" sz="1700" b="1" dirty="0">
                <a:latin typeface="Calibri" panose="020F0502020204030204" pitchFamily="34" charset="0"/>
                <a:ea typeface="Calibri" panose="020F0502020204030204" pitchFamily="34" charset="0"/>
                <a:cs typeface="Calibri" panose="020F0502020204030204" pitchFamily="34" charset="0"/>
              </a:rPr>
              <a:t>Results : </a:t>
            </a:r>
          </a:p>
          <a:p>
            <a:pPr lvl="1"/>
            <a:r>
              <a:rPr lang="en-US" sz="1700" dirty="0">
                <a:latin typeface="Calibri" panose="020F0502020204030204" pitchFamily="34" charset="0"/>
                <a:ea typeface="Calibri" panose="020F0502020204030204" pitchFamily="34" charset="0"/>
                <a:cs typeface="Calibri" panose="020F0502020204030204" pitchFamily="34" charset="0"/>
              </a:rPr>
              <a:t>P has more money.</a:t>
            </a:r>
          </a:p>
          <a:p>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659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688" y="460622"/>
            <a:ext cx="10772775" cy="852612"/>
          </a:xfrm>
        </p:spPr>
        <p:txBody>
          <a:bodyPr>
            <a:normAutofit/>
          </a:bodyPr>
          <a:lstStyle/>
          <a:p>
            <a:r>
              <a:rPr lang="en-US" sz="5000" dirty="0"/>
              <a:t>Scripts</a:t>
            </a:r>
          </a:p>
        </p:txBody>
      </p:sp>
      <p:sp>
        <p:nvSpPr>
          <p:cNvPr id="3" name="Content Placeholder 2"/>
          <p:cNvSpPr>
            <a:spLocks noGrp="1"/>
          </p:cNvSpPr>
          <p:nvPr>
            <p:ph sz="half" idx="1"/>
          </p:nvPr>
        </p:nvSpPr>
        <p:spPr>
          <a:xfrm>
            <a:off x="778213" y="1478604"/>
            <a:ext cx="4756436" cy="4452228"/>
          </a:xfrm>
        </p:spPr>
        <p:txBody>
          <a:bodyPr>
            <a:normAutofit/>
          </a:bodyPr>
          <a:lstStyle/>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1: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Entering</a:t>
            </a:r>
          </a:p>
          <a:p>
            <a:r>
              <a:rPr lang="en-US" sz="1700" dirty="0">
                <a:latin typeface="Calibri" panose="020F0502020204030204" pitchFamily="34" charset="0"/>
                <a:ea typeface="Calibri" panose="020F0502020204030204" pitchFamily="34" charset="0"/>
                <a:cs typeface="Calibri" panose="020F0502020204030204" pitchFamily="34" charset="0"/>
              </a:rPr>
              <a:t>P PTRANS P into the Bank</a:t>
            </a:r>
          </a:p>
          <a:p>
            <a:r>
              <a:rPr lang="en-US" sz="1700" dirty="0">
                <a:latin typeface="Calibri" panose="020F0502020204030204" pitchFamily="34" charset="0"/>
                <a:ea typeface="Calibri" panose="020F0502020204030204" pitchFamily="34" charset="0"/>
                <a:cs typeface="Calibri" panose="020F0502020204030204" pitchFamily="34" charset="0"/>
              </a:rPr>
              <a:t>P ATTEND eyes to E</a:t>
            </a:r>
          </a:p>
          <a:p>
            <a:r>
              <a:rPr lang="en-US" sz="1700" dirty="0">
                <a:latin typeface="Calibri" panose="020F0502020204030204" pitchFamily="34" charset="0"/>
                <a:ea typeface="Calibri" panose="020F0502020204030204" pitchFamily="34" charset="0"/>
                <a:cs typeface="Calibri" panose="020F0502020204030204" pitchFamily="34" charset="0"/>
              </a:rPr>
              <a:t>P MOVE P to E</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2: Filling form</a:t>
            </a:r>
          </a:p>
          <a:p>
            <a:r>
              <a:rPr lang="en-US" sz="1700" dirty="0">
                <a:latin typeface="Calibri" panose="020F0502020204030204" pitchFamily="34" charset="0"/>
                <a:ea typeface="Calibri" panose="020F0502020204030204" pitchFamily="34" charset="0"/>
                <a:cs typeface="Calibri" panose="020F0502020204030204" pitchFamily="34" charset="0"/>
              </a:rPr>
              <a:t>P MTRANS signal to E</a:t>
            </a:r>
          </a:p>
          <a:p>
            <a:r>
              <a:rPr lang="en-US" sz="1700" dirty="0">
                <a:latin typeface="Calibri" panose="020F0502020204030204" pitchFamily="34" charset="0"/>
                <a:ea typeface="Calibri" panose="020F0502020204030204" pitchFamily="34" charset="0"/>
                <a:cs typeface="Calibri" panose="020F0502020204030204" pitchFamily="34" charset="0"/>
              </a:rPr>
              <a:t>E ATRANS form to P</a:t>
            </a:r>
          </a:p>
          <a:p>
            <a:r>
              <a:rPr lang="en-US" sz="1700" dirty="0">
                <a:latin typeface="Calibri" panose="020F0502020204030204" pitchFamily="34" charset="0"/>
                <a:ea typeface="Calibri" panose="020F0502020204030204" pitchFamily="34" charset="0"/>
                <a:cs typeface="Calibri" panose="020F0502020204030204" pitchFamily="34" charset="0"/>
              </a:rPr>
              <a:t>P PROPEL form for writing</a:t>
            </a:r>
          </a:p>
          <a:p>
            <a:r>
              <a:rPr lang="en-US" sz="1700" dirty="0">
                <a:latin typeface="Calibri" panose="020F0502020204030204" pitchFamily="34" charset="0"/>
                <a:ea typeface="Calibri" panose="020F0502020204030204" pitchFamily="34" charset="0"/>
                <a:cs typeface="Calibri" panose="020F0502020204030204" pitchFamily="34" charset="0"/>
              </a:rPr>
              <a:t>P ATRANS form to P</a:t>
            </a:r>
          </a:p>
          <a:p>
            <a:r>
              <a:rPr lang="en-US" sz="1700" dirty="0">
                <a:latin typeface="Calibri" panose="020F0502020204030204" pitchFamily="34" charset="0"/>
                <a:ea typeface="Calibri" panose="020F0502020204030204" pitchFamily="34" charset="0"/>
                <a:cs typeface="Calibri" panose="020F0502020204030204" pitchFamily="34" charset="0"/>
              </a:rPr>
              <a:t>E ATRANS form to P</a:t>
            </a:r>
          </a:p>
          <a:p>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011330" y="1478604"/>
            <a:ext cx="4786372" cy="4286858"/>
          </a:xfrm>
        </p:spPr>
        <p:txBody>
          <a:bodyPr>
            <a:normAutofit/>
          </a:bodyPr>
          <a:lstStyle/>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3: Withdrawing money</a:t>
            </a:r>
          </a:p>
          <a:p>
            <a:r>
              <a:rPr lang="en-US" sz="1700" dirty="0">
                <a:latin typeface="Calibri" panose="020F0502020204030204" pitchFamily="34" charset="0"/>
                <a:ea typeface="Calibri" panose="020F0502020204030204" pitchFamily="34" charset="0"/>
                <a:cs typeface="Calibri" panose="020F0502020204030204" pitchFamily="34" charset="0"/>
              </a:rPr>
              <a:t>P ATTEND eyes to counter</a:t>
            </a:r>
          </a:p>
          <a:p>
            <a:r>
              <a:rPr lang="en-US" sz="1700" dirty="0">
                <a:latin typeface="Calibri" panose="020F0502020204030204" pitchFamily="34" charset="0"/>
                <a:ea typeface="Calibri" panose="020F0502020204030204" pitchFamily="34" charset="0"/>
                <a:cs typeface="Calibri" panose="020F0502020204030204" pitchFamily="34" charset="0"/>
              </a:rPr>
              <a:t>P PTRANS P to queue at the counter</a:t>
            </a:r>
          </a:p>
          <a:p>
            <a:r>
              <a:rPr lang="en-US" sz="1700" dirty="0">
                <a:latin typeface="Calibri" panose="020F0502020204030204" pitchFamily="34" charset="0"/>
                <a:ea typeface="Calibri" panose="020F0502020204030204" pitchFamily="34" charset="0"/>
                <a:cs typeface="Calibri" panose="020F0502020204030204" pitchFamily="34" charset="0"/>
              </a:rPr>
              <a:t>P PTRANS token to C</a:t>
            </a:r>
          </a:p>
          <a:p>
            <a:r>
              <a:rPr lang="en-US" sz="1700" dirty="0">
                <a:latin typeface="Calibri" panose="020F0502020204030204" pitchFamily="34" charset="0"/>
                <a:ea typeface="Calibri" panose="020F0502020204030204" pitchFamily="34" charset="0"/>
                <a:cs typeface="Calibri" panose="020F0502020204030204" pitchFamily="34" charset="0"/>
              </a:rPr>
              <a:t>C ATRANS money to P</a:t>
            </a:r>
          </a:p>
          <a:p>
            <a:endParaRPr lang="en-US" sz="1700" b="1" dirty="0">
              <a:latin typeface="Calibri" panose="020F0502020204030204" pitchFamily="34" charset="0"/>
              <a:ea typeface="Calibri" panose="020F0502020204030204" pitchFamily="34" charset="0"/>
              <a:cs typeface="Calibri" panose="020F0502020204030204" pitchFamily="34" charset="0"/>
            </a:endParaRPr>
          </a:p>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Scene 4: Exiting the bank</a:t>
            </a:r>
          </a:p>
          <a:p>
            <a:r>
              <a:rPr lang="en-US" sz="1700" dirty="0">
                <a:latin typeface="Calibri" panose="020F0502020204030204" pitchFamily="34" charset="0"/>
                <a:ea typeface="Calibri" panose="020F0502020204030204" pitchFamily="34" charset="0"/>
                <a:cs typeface="Calibri" panose="020F0502020204030204" pitchFamily="34" charset="0"/>
              </a:rPr>
              <a:t>P PTRANS P to out of bank</a:t>
            </a:r>
          </a:p>
          <a:p>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8559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52612"/>
          </a:xfrm>
        </p:spPr>
        <p:txBody>
          <a:bodyPr>
            <a:normAutofit/>
          </a:bodyPr>
          <a:lstStyle/>
          <a:p>
            <a:r>
              <a:rPr lang="en-US" sz="5000" dirty="0"/>
              <a:t>Logic</a:t>
            </a:r>
          </a:p>
        </p:txBody>
      </p:sp>
      <p:sp>
        <p:nvSpPr>
          <p:cNvPr id="3" name="Content Placeholder 2"/>
          <p:cNvSpPr>
            <a:spLocks noGrp="1"/>
          </p:cNvSpPr>
          <p:nvPr>
            <p:ph sz="half" idx="1"/>
          </p:nvPr>
        </p:nvSpPr>
        <p:spPr>
          <a:xfrm>
            <a:off x="460375" y="1488332"/>
            <a:ext cx="10512425" cy="5058383"/>
          </a:xfrm>
        </p:spPr>
        <p:txBody>
          <a:bodyPr>
            <a:normAutofit/>
          </a:bodyPr>
          <a:lstStyle/>
          <a:p>
            <a:pPr>
              <a:lnSpc>
                <a:spcPct val="100000"/>
              </a:lnSpc>
              <a:buFont typeface="Wingdings" panose="05000000000000000000" pitchFamily="2" charset="2"/>
              <a:buChar char="ü"/>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Logic is a formal language for representing knowledge such that conclusions can be drawn.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Logic is defined as a formal language for expressing knowledge and ways of reasoning.</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Formal logic is the science of deductively valid inferences or of logical truths. </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Compared to </a:t>
            </a:r>
            <a:r>
              <a:rPr lang="en-US" sz="1800" b="1" dirty="0">
                <a:latin typeface="Calibri" panose="020F0502020204030204" pitchFamily="34" charset="0"/>
                <a:ea typeface="Calibri" panose="020F0502020204030204" pitchFamily="34" charset="0"/>
                <a:cs typeface="Calibri" panose="020F0502020204030204" pitchFamily="34" charset="0"/>
              </a:rPr>
              <a:t>natural languages </a:t>
            </a:r>
            <a:r>
              <a:rPr lang="en-US" sz="1800" dirty="0">
                <a:latin typeface="Calibri" panose="020F0502020204030204" pitchFamily="34" charset="0"/>
                <a:ea typeface="Calibri" panose="020F0502020204030204" pitchFamily="34" charset="0"/>
                <a:cs typeface="Calibri" panose="020F0502020204030204" pitchFamily="34" charset="0"/>
              </a:rPr>
              <a:t>(expressive but context sensitive) and </a:t>
            </a:r>
            <a:r>
              <a:rPr lang="en-US" sz="1800" b="1" dirty="0">
                <a:latin typeface="Calibri" panose="020F0502020204030204" pitchFamily="34" charset="0"/>
                <a:ea typeface="Calibri" panose="020F0502020204030204" pitchFamily="34" charset="0"/>
                <a:cs typeface="Calibri" panose="020F0502020204030204" pitchFamily="34" charset="0"/>
              </a:rPr>
              <a:t>programming languages </a:t>
            </a:r>
            <a:r>
              <a:rPr lang="en-US" sz="1800" dirty="0">
                <a:latin typeface="Calibri" panose="020F0502020204030204" pitchFamily="34" charset="0"/>
                <a:ea typeface="Calibri" panose="020F0502020204030204" pitchFamily="34" charset="0"/>
                <a:cs typeface="Calibri" panose="020F0502020204030204" pitchFamily="34" charset="0"/>
              </a:rPr>
              <a:t>(good for  concrete data structures but not expressive).</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Logic combines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the advantages of natural languages and formal languages. </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502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4" y="328083"/>
            <a:ext cx="10772775" cy="833967"/>
          </a:xfrm>
        </p:spPr>
        <p:txBody>
          <a:bodyPr>
            <a:normAutofit/>
          </a:bodyPr>
          <a:lstStyle/>
          <a:p>
            <a:r>
              <a:rPr lang="en-US" sz="4500" dirty="0"/>
              <a:t>Knowledge</a:t>
            </a:r>
          </a:p>
        </p:txBody>
      </p:sp>
      <p:sp>
        <p:nvSpPr>
          <p:cNvPr id="3" name="Content Placeholder 2"/>
          <p:cNvSpPr>
            <a:spLocks noGrp="1"/>
          </p:cNvSpPr>
          <p:nvPr>
            <p:ph sz="half" idx="1"/>
          </p:nvPr>
        </p:nvSpPr>
        <p:spPr>
          <a:xfrm>
            <a:off x="533399" y="1447800"/>
            <a:ext cx="10772774" cy="4953000"/>
          </a:xfrm>
        </p:spPr>
        <p:txBody>
          <a:bodyPr>
            <a:normAutofit/>
          </a:bodyPr>
          <a:lstStyle/>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Knowledge is a theoretical or practical </a:t>
            </a:r>
            <a:r>
              <a:rPr lang="en-US" sz="1600" b="1" dirty="0">
                <a:solidFill>
                  <a:srgbClr val="C00000"/>
                </a:solidFill>
                <a:latin typeface="Calibri" panose="020F0502020204030204" pitchFamily="34" charset="0"/>
                <a:ea typeface="Calibri" panose="020F0502020204030204" pitchFamily="34" charset="0"/>
                <a:cs typeface="Calibri" panose="020F0502020204030204" pitchFamily="34" charset="0"/>
              </a:rPr>
              <a:t>understanding</a:t>
            </a:r>
            <a:r>
              <a:rPr lang="en-US" sz="1600" dirty="0">
                <a:latin typeface="Calibri" panose="020F0502020204030204" pitchFamily="34" charset="0"/>
                <a:ea typeface="Calibri" panose="020F0502020204030204" pitchFamily="34" charset="0"/>
                <a:cs typeface="Calibri" panose="020F0502020204030204" pitchFamily="34" charset="0"/>
              </a:rPr>
              <a:t> of a subject or a domain. </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Knowledge is also the sum of what is currently known. </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Knowledge is "information combined with experience, context, interpretation, and reflection. It is a high-value form of  information that is ready to apply to decisions and actions." (T. Davenport et al., 1998) </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Knowledge is “</a:t>
            </a:r>
            <a:r>
              <a:rPr lang="en-US" sz="1600" b="1" dirty="0">
                <a:solidFill>
                  <a:srgbClr val="C00000"/>
                </a:solidFill>
                <a:latin typeface="Calibri" panose="020F0502020204030204" pitchFamily="34" charset="0"/>
                <a:ea typeface="Calibri" panose="020F0502020204030204" pitchFamily="34" charset="0"/>
                <a:cs typeface="Calibri" panose="020F0502020204030204" pitchFamily="34" charset="0"/>
              </a:rPr>
              <a:t>human expertise stored in a person’s mind, gained through experience, and interaction with the person’s environment</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Sunasee</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err="1">
                <a:latin typeface="Calibri" panose="020F0502020204030204" pitchFamily="34" charset="0"/>
                <a:ea typeface="Calibri" panose="020F0502020204030204" pitchFamily="34" charset="0"/>
                <a:cs typeface="Calibri" panose="020F0502020204030204" pitchFamily="34" charset="0"/>
              </a:rPr>
              <a:t>Sewery</a:t>
            </a:r>
            <a:r>
              <a:rPr lang="en-US" sz="1600" dirty="0">
                <a:latin typeface="Calibri" panose="020F0502020204030204" pitchFamily="34" charset="0"/>
                <a:ea typeface="Calibri" panose="020F0502020204030204" pitchFamily="34" charset="0"/>
                <a:cs typeface="Calibri" panose="020F0502020204030204" pitchFamily="34" charset="0"/>
              </a:rPr>
              <a:t>, 2002)</a:t>
            </a:r>
          </a:p>
        </p:txBody>
      </p:sp>
    </p:spTree>
    <p:extLst>
      <p:ext uri="{BB962C8B-B14F-4D97-AF65-F5344CB8AC3E}">
        <p14:creationId xmlns:p14="http://schemas.microsoft.com/office/powerpoint/2010/main" val="3632046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Logic</a:t>
            </a:r>
          </a:p>
        </p:txBody>
      </p:sp>
      <p:sp>
        <p:nvSpPr>
          <p:cNvPr id="3" name="Content Placeholder 2"/>
          <p:cNvSpPr>
            <a:spLocks noGrp="1"/>
          </p:cNvSpPr>
          <p:nvPr>
            <p:ph idx="1"/>
          </p:nvPr>
        </p:nvSpPr>
        <p:spPr>
          <a:xfrm>
            <a:off x="657606" y="1474237"/>
            <a:ext cx="10772775" cy="4303629"/>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rules of logic give precise meaning to mathematical statements.</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These rules are used to distinguish between valid and invalid mathematical arguments.</a:t>
            </a:r>
          </a:p>
          <a:p>
            <a:pPr marL="0" indent="0">
              <a:lnSpc>
                <a:spcPct val="10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Therefore, it should have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syntax</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semantics</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inference method.</a:t>
            </a:r>
          </a:p>
          <a:p>
            <a:pPr>
              <a:lnSpc>
                <a:spcPct val="100000"/>
              </a:lnSpc>
              <a:buFont typeface="Wingdings" panose="05000000000000000000" pitchFamily="2" charset="2"/>
              <a:buChar char="ü"/>
            </a:pPr>
            <a:endPar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Syntax:  </a:t>
            </a:r>
            <a:r>
              <a:rPr lang="en-US" sz="1800" dirty="0">
                <a:latin typeface="Calibri" panose="020F0502020204030204" pitchFamily="34" charset="0"/>
                <a:ea typeface="Calibri" panose="020F0502020204030204" pitchFamily="34" charset="0"/>
                <a:cs typeface="Calibri" panose="020F0502020204030204" pitchFamily="34" charset="0"/>
              </a:rPr>
              <a:t>describes how sentence are formed in the LOGIC</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Semantics</a:t>
            </a:r>
            <a:r>
              <a:rPr lang="en-US" sz="1800" dirty="0">
                <a:latin typeface="Calibri" panose="020F0502020204030204" pitchFamily="34" charset="0"/>
                <a:ea typeface="Calibri" panose="020F0502020204030204" pitchFamily="34" charset="0"/>
                <a:cs typeface="Calibri" panose="020F0502020204030204" pitchFamily="34" charset="0"/>
              </a:rPr>
              <a:t>:  describes the meaning of sentences.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Inference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method</a:t>
            </a:r>
            <a:r>
              <a:rPr lang="en-US" sz="1800" dirty="0">
                <a:latin typeface="Calibri" panose="020F0502020204030204" pitchFamily="34" charset="0"/>
                <a:ea typeface="Calibri" panose="020F0502020204030204" pitchFamily="34" charset="0"/>
                <a:cs typeface="Calibri" panose="020F0502020204030204" pitchFamily="34" charset="0"/>
              </a:rPr>
              <a:t>: set of rules for generating new sentences. </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5820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Logic</a:t>
            </a:r>
          </a:p>
        </p:txBody>
      </p:sp>
      <p:sp>
        <p:nvSpPr>
          <p:cNvPr id="3" name="Content Placeholder 2"/>
          <p:cNvSpPr>
            <a:spLocks noGrp="1"/>
          </p:cNvSpPr>
          <p:nvPr>
            <p:ph idx="1"/>
          </p:nvPr>
        </p:nvSpPr>
        <p:spPr>
          <a:xfrm>
            <a:off x="842431" y="1331495"/>
            <a:ext cx="10772775" cy="4303629"/>
          </a:xfrm>
        </p:spPr>
        <p:txBody>
          <a:bodyPr>
            <a:normAutofit/>
          </a:bodyPr>
          <a:lstStyle/>
          <a:p>
            <a:pPr marL="0" indent="0">
              <a:lnSpc>
                <a:spcPct val="100000"/>
              </a:lnSpc>
              <a:buNone/>
            </a:pPr>
            <a:r>
              <a:rPr lang="en-US" sz="1800" u="sng" dirty="0">
                <a:solidFill>
                  <a:srgbClr val="C00000"/>
                </a:solidFill>
                <a:latin typeface="Calibri" panose="020F0502020204030204" pitchFamily="34" charset="0"/>
                <a:ea typeface="Calibri" panose="020F0502020204030204" pitchFamily="34" charset="0"/>
                <a:cs typeface="Calibri" panose="020F0502020204030204" pitchFamily="34" charset="0"/>
              </a:rPr>
              <a:t>Examples of Logics are:</a:t>
            </a:r>
          </a:p>
          <a:p>
            <a:pPr marL="400050" indent="-400050">
              <a:lnSpc>
                <a:spcPct val="10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Propositional logic</a:t>
            </a:r>
          </a:p>
          <a:p>
            <a:pPr marL="400050" indent="-400050">
              <a:lnSpc>
                <a:spcPct val="10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Predicate logic</a:t>
            </a:r>
          </a:p>
          <a:p>
            <a:pPr marL="400050" indent="-400050">
              <a:lnSpc>
                <a:spcPct val="10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Fuzzy logic</a:t>
            </a:r>
          </a:p>
        </p:txBody>
      </p:sp>
      <p:sp>
        <p:nvSpPr>
          <p:cNvPr id="5" name="AutoShape 4" descr="Using question-based rules to deliver expert knowledge with machines –  lawactually with darin thomps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6097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09929"/>
            <a:ext cx="10772775" cy="992383"/>
          </a:xfrm>
        </p:spPr>
        <p:txBody>
          <a:bodyPr/>
          <a:lstStyle/>
          <a:p>
            <a:r>
              <a:rPr lang="en-US" dirty="0"/>
              <a:t>Propositional Logic</a:t>
            </a:r>
          </a:p>
        </p:txBody>
      </p:sp>
      <p:sp>
        <p:nvSpPr>
          <p:cNvPr id="3" name="Content Placeholder 2"/>
          <p:cNvSpPr>
            <a:spLocks noGrp="1"/>
          </p:cNvSpPr>
          <p:nvPr>
            <p:ph idx="1"/>
          </p:nvPr>
        </p:nvSpPr>
        <p:spPr>
          <a:xfrm>
            <a:off x="657606" y="1668380"/>
            <a:ext cx="10772775" cy="4557322"/>
          </a:xfrm>
        </p:spPr>
        <p:txBody>
          <a:bodyPr>
            <a:normAutofit/>
          </a:bodyPr>
          <a:lstStyle/>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Propositional logic represents knowledge/ information in terms of propositions.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Prepositions are facts and non-facts that can be true or false.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Propositions are expressed using ordinary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declarative sentences</a:t>
            </a:r>
            <a:r>
              <a:rPr lang="en-US" sz="1800" dirty="0">
                <a:latin typeface="Calibri" panose="020F0502020204030204" pitchFamily="34" charset="0"/>
                <a:ea typeface="Calibri" panose="020F0502020204030204" pitchFamily="34" charset="0"/>
                <a:cs typeface="Calibri" panose="020F0502020204030204" pitchFamily="34" charset="0"/>
              </a:rPr>
              <a:t>. </a:t>
            </a:r>
          </a:p>
          <a:p>
            <a:pPr>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Some examples of Propositions are given below : </a:t>
            </a:r>
          </a:p>
          <a:p>
            <a:pPr lvl="2"/>
            <a:r>
              <a:rPr lang="en-US" sz="1700" i="0" dirty="0">
                <a:latin typeface="Calibri" panose="020F0502020204030204" pitchFamily="34" charset="0"/>
                <a:ea typeface="Calibri" panose="020F0502020204030204" pitchFamily="34" charset="0"/>
                <a:cs typeface="Calibri" panose="020F0502020204030204" pitchFamily="34" charset="0"/>
              </a:rPr>
              <a:t>• "Man is Mortal", it returns truth value  ― TRUE</a:t>
            </a:r>
          </a:p>
          <a:p>
            <a:pPr lvl="2"/>
            <a:r>
              <a:rPr lang="en-US" sz="1700" i="0" dirty="0">
                <a:latin typeface="Calibri" panose="020F0502020204030204" pitchFamily="34" charset="0"/>
                <a:ea typeface="Calibri" panose="020F0502020204030204" pitchFamily="34" charset="0"/>
                <a:cs typeface="Calibri" panose="020F0502020204030204" pitchFamily="34" charset="0"/>
              </a:rPr>
              <a:t>• "12 + 9 = 3 – 2", it returns truth value  ― FALSE</a:t>
            </a:r>
          </a:p>
          <a:p>
            <a:pPr lvl="2"/>
            <a:endParaRPr lang="en-US" sz="1700" i="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 following sentences are not Proposition: </a:t>
            </a:r>
          </a:p>
          <a:p>
            <a:r>
              <a:rPr lang="en-US" sz="1800" dirty="0">
                <a:latin typeface="Calibri" panose="020F0502020204030204" pitchFamily="34" charset="0"/>
                <a:ea typeface="Calibri" panose="020F0502020204030204" pitchFamily="34" charset="0"/>
                <a:cs typeface="Calibri" panose="020F0502020204030204" pitchFamily="34" charset="0"/>
              </a:rPr>
              <a:t>• "A is less than 2".   It is because unless we give a specific value of A, we cannot say whether the statement is    		   true or false. </a:t>
            </a:r>
          </a:p>
          <a:p>
            <a:r>
              <a:rPr lang="en-US" sz="1800" dirty="0">
                <a:latin typeface="Calibri" panose="020F0502020204030204" pitchFamily="34" charset="0"/>
                <a:ea typeface="Calibri" panose="020F0502020204030204" pitchFamily="34" charset="0"/>
                <a:cs typeface="Calibri" panose="020F0502020204030204" pitchFamily="34" charset="0"/>
              </a:rPr>
              <a:t>• Also the sentences "Close the door", and "Is it hot outside ?"are not propositions.</a:t>
            </a:r>
          </a:p>
        </p:txBody>
      </p:sp>
    </p:spTree>
    <p:extLst>
      <p:ext uri="{BB962C8B-B14F-4D97-AF65-F5344CB8AC3E}">
        <p14:creationId xmlns:p14="http://schemas.microsoft.com/office/powerpoint/2010/main" val="2295523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Syntax:</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 syntax of propositional logic defines the allowable sentences.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The atomic sentences the indivisible syntactic elements-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consist of single proposition symbol.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Each such symbol stands for a proposition that can be true or false.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We use the symbols like A, B, P1, P2 to represent sentences. </a:t>
            </a: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 "It is cold"  is represented by P</a:t>
            </a:r>
          </a:p>
          <a:p>
            <a:r>
              <a:rPr lang="en-US" sz="1800" dirty="0">
                <a:latin typeface="Calibri" panose="020F0502020204030204" pitchFamily="34" charset="0"/>
                <a:ea typeface="Calibri" panose="020F0502020204030204" pitchFamily="34" charset="0"/>
                <a:cs typeface="Calibri" panose="020F0502020204030204" pitchFamily="34" charset="0"/>
              </a:rPr>
              <a:t>• "It is humid"  is represented by Q</a:t>
            </a:r>
          </a:p>
          <a:p>
            <a:r>
              <a:rPr lang="en-US" sz="1800" dirty="0">
                <a:latin typeface="Calibri" panose="020F0502020204030204" pitchFamily="34" charset="0"/>
                <a:ea typeface="Calibri" panose="020F0502020204030204" pitchFamily="34" charset="0"/>
                <a:cs typeface="Calibri" panose="020F0502020204030204" pitchFamily="34" charset="0"/>
              </a:rPr>
              <a:t>• "It is raining” is represented by R</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The complex sentences are constructed from simpler sentences using logical connectives.</a:t>
            </a:r>
          </a:p>
        </p:txBody>
      </p:sp>
    </p:spTree>
    <p:extLst>
      <p:ext uri="{BB962C8B-B14F-4D97-AF65-F5344CB8AC3E}">
        <p14:creationId xmlns:p14="http://schemas.microsoft.com/office/powerpoint/2010/main" val="290642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Formal logic – connectives:</a:t>
            </a:r>
          </a:p>
        </p:txBody>
      </p:sp>
      <p:sp>
        <p:nvSpPr>
          <p:cNvPr id="3" name="Content Placeholder 2"/>
          <p:cNvSpPr>
            <a:spLocks noGrp="1"/>
          </p:cNvSpPr>
          <p:nvPr>
            <p:ph idx="1"/>
          </p:nvPr>
        </p:nvSpPr>
        <p:spPr>
          <a:xfrm>
            <a:off x="657606" y="1446415"/>
            <a:ext cx="10772775" cy="4671752"/>
          </a:xfrm>
        </p:spPr>
        <p:txBody>
          <a:bodyPr>
            <a:normAutofit/>
          </a:bodyPr>
          <a:lstStyle/>
          <a:p>
            <a:pPr>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In logic, a logical connective (also called a logical operator) is a symbol or word used to connect two or more sentences (of either a formal or a natural language) in a grammatically valid way, such that the compound sentence produced has a truth value dependent on the respective truth values of the original sentences.</a:t>
            </a:r>
          </a:p>
          <a:p>
            <a:pPr>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Commonly used logical connectives include: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Negation (not)  	(¬ or ~)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Conjunction (and)	 (˄ , &amp;, or · )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Disjunction (or) 	(V or ∨ )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Material implication (if...then) 	( ͍͍→ ) </a:t>
            </a:r>
          </a:p>
          <a:p>
            <a:pPr marL="400050" indent="-400050">
              <a:buFont typeface="+mj-lt"/>
              <a:buAutoNum type="romanLcPeriod"/>
            </a:pPr>
            <a:r>
              <a:rPr lang="en-US" sz="1800" dirty="0" err="1">
                <a:latin typeface="Calibri" panose="020F0502020204030204" pitchFamily="34" charset="0"/>
                <a:ea typeface="Calibri" panose="020F0502020204030204" pitchFamily="34" charset="0"/>
                <a:cs typeface="Calibri" panose="020F0502020204030204" pitchFamily="34" charset="0"/>
              </a:rPr>
              <a:t>Biconditional</a:t>
            </a:r>
            <a:r>
              <a:rPr lang="en-US" sz="1800" dirty="0">
                <a:latin typeface="Calibri" panose="020F0502020204030204" pitchFamily="34" charset="0"/>
                <a:ea typeface="Calibri" panose="020F0502020204030204" pitchFamily="34" charset="0"/>
                <a:cs typeface="Calibri" panose="020F0502020204030204" pitchFamily="34" charset="0"/>
              </a:rPr>
              <a:t> (if and only if) (</a:t>
            </a:r>
            <a:r>
              <a:rPr lang="en-US" sz="1800" dirty="0" err="1">
                <a:latin typeface="Calibri" panose="020F0502020204030204" pitchFamily="34" charset="0"/>
                <a:ea typeface="Calibri" panose="020F0502020204030204" pitchFamily="34" charset="0"/>
                <a:cs typeface="Calibri" panose="020F0502020204030204" pitchFamily="34" charset="0"/>
              </a:rPr>
              <a:t>iff</a:t>
            </a:r>
            <a:r>
              <a:rPr lang="en-US" sz="1800" dirty="0">
                <a:latin typeface="Calibri" panose="020F0502020204030204" pitchFamily="34" charset="0"/>
                <a:ea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6455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Formal logic – connectives:</a:t>
            </a:r>
          </a:p>
        </p:txBody>
      </p:sp>
      <p:sp>
        <p:nvSpPr>
          <p:cNvPr id="3" name="Content Placeholder 2"/>
          <p:cNvSpPr>
            <a:spLocks noGrp="1"/>
          </p:cNvSpPr>
          <p:nvPr>
            <p:ph idx="1"/>
          </p:nvPr>
        </p:nvSpPr>
        <p:spPr>
          <a:xfrm>
            <a:off x="657606" y="1446415"/>
            <a:ext cx="10772775" cy="4671752"/>
          </a:xfrm>
        </p:spPr>
        <p:txBody>
          <a:bodyPr>
            <a:normAutofit/>
          </a:bodyPr>
          <a:lstStyle/>
          <a:p>
            <a:pPr marL="0" indent="0">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For statement P = It is raining and Q = I am indoors.</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is raining and I am indoors  (P ˄ Q)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If it is raining, then I am indoors (P V Q)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is raining if I am indoors (Q → P)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is raining if and only if I am indoors (P ↔  Q)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It is not raining (¬P) </a:t>
            </a:r>
          </a:p>
        </p:txBody>
      </p:sp>
    </p:spTree>
    <p:extLst>
      <p:ext uri="{BB962C8B-B14F-4D97-AF65-F5344CB8AC3E}">
        <p14:creationId xmlns:p14="http://schemas.microsoft.com/office/powerpoint/2010/main" val="84439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Semantics of  Propositional Logic</a:t>
            </a:r>
          </a:p>
        </p:txBody>
      </p:sp>
      <p:sp>
        <p:nvSpPr>
          <p:cNvPr id="3" name="Content Placeholder 2"/>
          <p:cNvSpPr>
            <a:spLocks noGrp="1"/>
          </p:cNvSpPr>
          <p:nvPr>
            <p:ph idx="1"/>
          </p:nvPr>
        </p:nvSpPr>
        <p:spPr>
          <a:xfrm>
            <a:off x="657606" y="1446415"/>
            <a:ext cx="10772775" cy="4671752"/>
          </a:xfrm>
        </p:spPr>
        <p:txBody>
          <a:bodyPr>
            <a:normAutofit/>
          </a:bodyPr>
          <a:lstStyle/>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In propositional logic all sentences are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constructed from atomic sentences and the five connectives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So semantics of propositional logic requires rules to define the truth of atomic sentences and rules to define  the truth of sentences formed with each of the five connectives</a:t>
            </a:r>
          </a:p>
          <a:p>
            <a:pPr>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Rules for evaluating truth with respect to a model:</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  S is true if, 	 	S is false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S1 ^ S2 is true if, 	S1 is true and S2 is true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S1 V S2 is true if, 	S1 is true or S2 is true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S1 →  S2 is true if, 	S1 is false or S2 is true </a:t>
            </a:r>
          </a:p>
          <a:p>
            <a:pPr marL="400050" indent="-400050">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S1 ↔ S2 is true if, 	S1 →  S2 is true and S2 →  S1 is true</a:t>
            </a:r>
          </a:p>
        </p:txBody>
      </p:sp>
    </p:spTree>
    <p:extLst>
      <p:ext uri="{BB962C8B-B14F-4D97-AF65-F5344CB8AC3E}">
        <p14:creationId xmlns:p14="http://schemas.microsoft.com/office/powerpoint/2010/main" val="2899083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Semantics of  Propositional Logic</a:t>
            </a:r>
          </a:p>
        </p:txBody>
      </p:sp>
      <p:sp>
        <p:nvSpPr>
          <p:cNvPr id="3" name="Content Placeholder 2"/>
          <p:cNvSpPr>
            <a:spLocks noGrp="1"/>
          </p:cNvSpPr>
          <p:nvPr>
            <p:ph idx="1"/>
          </p:nvPr>
        </p:nvSpPr>
        <p:spPr>
          <a:xfrm>
            <a:off x="657606" y="1446415"/>
            <a:ext cx="10772775" cy="4671752"/>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Truth Table showing the evaluation of semantics of complex sentences:</a:t>
            </a:r>
          </a:p>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844889" y="2149856"/>
            <a:ext cx="7989776" cy="2645880"/>
          </a:xfrm>
          <a:prstGeom prst="rect">
            <a:avLst/>
          </a:prstGeom>
        </p:spPr>
      </p:pic>
    </p:spTree>
    <p:extLst>
      <p:ext uri="{BB962C8B-B14F-4D97-AF65-F5344CB8AC3E}">
        <p14:creationId xmlns:p14="http://schemas.microsoft.com/office/powerpoint/2010/main" val="744458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19233"/>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1066167" y="1397777"/>
            <a:ext cx="10772775" cy="4671752"/>
          </a:xfrm>
        </p:spPr>
        <p:txBody>
          <a:bodyPr>
            <a:normAutofit/>
          </a:bodyPr>
          <a:lstStyle/>
          <a:p>
            <a:pPr marL="0" indent="0">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Properties:</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Validity(Tautology)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Satisfiability (contingency)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Un-Satisfiability (Contradictory)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Equivalent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Entailment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Soundness </a:t>
            </a:r>
          </a:p>
          <a:p>
            <a:endParaRPr lang="en-US" b="1" dirty="0"/>
          </a:p>
        </p:txBody>
      </p:sp>
    </p:spTree>
    <p:extLst>
      <p:ext uri="{BB962C8B-B14F-4D97-AF65-F5344CB8AC3E}">
        <p14:creationId xmlns:p14="http://schemas.microsoft.com/office/powerpoint/2010/main" val="330369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914400" y="1446415"/>
            <a:ext cx="10515981" cy="4671752"/>
          </a:xfrm>
        </p:spPr>
        <p:txBody>
          <a:bodyPr>
            <a:normAutofit/>
          </a:bodyPr>
          <a:lstStyle/>
          <a:p>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Validity</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 sentence is valid if it is true in all models, </a:t>
            </a:r>
          </a:p>
          <a:p>
            <a:pPr lvl="3"/>
            <a:r>
              <a:rPr lang="en-US" i="0" dirty="0">
                <a:latin typeface="Calibri" panose="020F0502020204030204" pitchFamily="34" charset="0"/>
                <a:ea typeface="Calibri" panose="020F0502020204030204" pitchFamily="34" charset="0"/>
                <a:cs typeface="Calibri" panose="020F0502020204030204" pitchFamily="34" charset="0"/>
              </a:rPr>
              <a:t>e.g., True,  A v </a:t>
            </a:r>
            <a:r>
              <a:rPr lang="en-US" dirty="0">
                <a:latin typeface="Calibri" panose="020F0502020204030204" pitchFamily="34" charset="0"/>
                <a:ea typeface="Calibri" panose="020F0502020204030204" pitchFamily="34" charset="0"/>
                <a:cs typeface="Calibri" panose="020F0502020204030204" pitchFamily="34" charset="0"/>
              </a:rPr>
              <a:t>¬ </a:t>
            </a:r>
            <a:r>
              <a:rPr lang="en-US" i="0" dirty="0">
                <a:latin typeface="Calibri" panose="020F0502020204030204" pitchFamily="34" charset="0"/>
                <a:ea typeface="Calibri" panose="020F0502020204030204" pitchFamily="34" charset="0"/>
                <a:cs typeface="Calibri" panose="020F0502020204030204" pitchFamily="34" charset="0"/>
              </a:rPr>
              <a:t>A,  A </a:t>
            </a:r>
            <a:r>
              <a:rPr lang="en-US" dirty="0">
                <a:latin typeface="Calibri" panose="020F0502020204030204" pitchFamily="34" charset="0"/>
                <a:ea typeface="Calibri" panose="020F0502020204030204" pitchFamily="34" charset="0"/>
                <a:cs typeface="Calibri" panose="020F0502020204030204" pitchFamily="34" charset="0"/>
              </a:rPr>
              <a:t>→</a:t>
            </a:r>
            <a:r>
              <a:rPr lang="en-US" i="0" dirty="0">
                <a:latin typeface="Calibri" panose="020F0502020204030204" pitchFamily="34" charset="0"/>
                <a:ea typeface="Calibri" panose="020F0502020204030204" pitchFamily="34" charset="0"/>
                <a:cs typeface="Calibri" panose="020F0502020204030204" pitchFamily="34" charset="0"/>
              </a:rPr>
              <a:t> A</a:t>
            </a:r>
          </a:p>
          <a:p>
            <a:pPr marL="233363" lvl="3" indent="-233363">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Valid sentences are also known as tautologies. </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Every valid sentence is logically equivalent to True</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Satisfiability</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sentence is satisfiable if it is true in some model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e.g., A v B,  C</a:t>
            </a:r>
          </a:p>
          <a:p>
            <a:pPr lvl="1">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Satisfiable sentences are also known as Contingency.</a:t>
            </a:r>
          </a:p>
        </p:txBody>
      </p:sp>
    </p:spTree>
    <p:extLst>
      <p:ext uri="{BB962C8B-B14F-4D97-AF65-F5344CB8AC3E}">
        <p14:creationId xmlns:p14="http://schemas.microsoft.com/office/powerpoint/2010/main" val="240179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lstStyle/>
          <a:p>
            <a:r>
              <a:rPr lang="en-US" dirty="0"/>
              <a:t>Knowledge</a:t>
            </a:r>
          </a:p>
        </p:txBody>
      </p:sp>
      <p:sp>
        <p:nvSpPr>
          <p:cNvPr id="3" name="Content Placeholder 2"/>
          <p:cNvSpPr>
            <a:spLocks noGrp="1"/>
          </p:cNvSpPr>
          <p:nvPr>
            <p:ph idx="1"/>
          </p:nvPr>
        </p:nvSpPr>
        <p:spPr>
          <a:xfrm>
            <a:off x="657606" y="1331495"/>
            <a:ext cx="10772775" cy="4446371"/>
          </a:xfrm>
        </p:spPr>
        <p:txBody>
          <a:bodyPr>
            <a:normAutofit lnSpcReduction="10000"/>
          </a:bodyPr>
          <a:lstStyle/>
          <a:p>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Research literature classifies knowledge as follows: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Classification-based Knowledge »</a:t>
            </a:r>
            <a:r>
              <a:rPr lang="en-US" sz="1700" dirty="0">
                <a:latin typeface="Calibri" panose="020F0502020204030204" pitchFamily="34" charset="0"/>
                <a:ea typeface="Calibri" panose="020F0502020204030204" pitchFamily="34" charset="0"/>
                <a:cs typeface="Calibri" panose="020F0502020204030204" pitchFamily="34" charset="0"/>
              </a:rPr>
              <a:t>  Ability to classify information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Decision-oriented Knowledge »  </a:t>
            </a:r>
            <a:r>
              <a:rPr lang="en-US" sz="1700" dirty="0">
                <a:latin typeface="Calibri" panose="020F0502020204030204" pitchFamily="34" charset="0"/>
                <a:ea typeface="Calibri" panose="020F0502020204030204" pitchFamily="34" charset="0"/>
                <a:cs typeface="Calibri" panose="020F0502020204030204" pitchFamily="34" charset="0"/>
              </a:rPr>
              <a:t>Choosing the best option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Descriptive knowledge » </a:t>
            </a:r>
            <a:r>
              <a:rPr lang="en-US" sz="1700" dirty="0">
                <a:latin typeface="Calibri" panose="020F0502020204030204" pitchFamily="34" charset="0"/>
                <a:ea typeface="Calibri" panose="020F0502020204030204" pitchFamily="34" charset="0"/>
                <a:cs typeface="Calibri" panose="020F0502020204030204" pitchFamily="34" charset="0"/>
              </a:rPr>
              <a:t>State of some world (heuristic)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Procedural knowledge » </a:t>
            </a:r>
            <a:r>
              <a:rPr lang="en-US" sz="1700" dirty="0">
                <a:latin typeface="Calibri" panose="020F0502020204030204" pitchFamily="34" charset="0"/>
                <a:ea typeface="Calibri" panose="020F0502020204030204" pitchFamily="34" charset="0"/>
                <a:cs typeface="Calibri" panose="020F0502020204030204" pitchFamily="34" charset="0"/>
              </a:rPr>
              <a:t>How to do something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Reasoning knowledge » </a:t>
            </a:r>
            <a:r>
              <a:rPr lang="en-US" sz="1700" dirty="0">
                <a:latin typeface="Calibri" panose="020F0502020204030204" pitchFamily="34" charset="0"/>
                <a:ea typeface="Calibri" panose="020F0502020204030204" pitchFamily="34" charset="0"/>
                <a:cs typeface="Calibri" panose="020F0502020204030204" pitchFamily="34" charset="0"/>
              </a:rPr>
              <a:t>What conclusion is valid in what situation? </a:t>
            </a:r>
          </a:p>
          <a:p>
            <a:pPr marL="400050" indent="-400050">
              <a:lnSpc>
                <a:spcPct val="150000"/>
              </a:lnSpc>
              <a:buFont typeface="+mj-lt"/>
              <a:buAutoNum type="romanUcPeriod"/>
            </a:pPr>
            <a:r>
              <a:rPr lang="en-US" sz="1700" b="1" dirty="0">
                <a:latin typeface="Calibri" panose="020F0502020204030204" pitchFamily="34" charset="0"/>
                <a:ea typeface="Calibri" panose="020F0502020204030204" pitchFamily="34" charset="0"/>
                <a:cs typeface="Calibri" panose="020F0502020204030204" pitchFamily="34" charset="0"/>
              </a:rPr>
              <a:t>Assimilative knowledge » </a:t>
            </a:r>
            <a:r>
              <a:rPr lang="en-US" sz="1700" dirty="0">
                <a:latin typeface="Calibri" panose="020F0502020204030204" pitchFamily="34" charset="0"/>
                <a:ea typeface="Calibri" panose="020F0502020204030204" pitchFamily="34" charset="0"/>
                <a:cs typeface="Calibri" panose="020F0502020204030204" pitchFamily="34" charset="0"/>
              </a:rPr>
              <a:t>What its impact is?</a:t>
            </a:r>
          </a:p>
          <a:p>
            <a:endParaRPr lang="en-US" sz="17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In general, knowledge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is more than just data</a:t>
            </a:r>
            <a:r>
              <a:rPr lang="en-US" sz="1700" dirty="0">
                <a:latin typeface="Calibri" panose="020F0502020204030204" pitchFamily="34" charset="0"/>
                <a:ea typeface="Calibri" panose="020F0502020204030204" pitchFamily="34" charset="0"/>
                <a:cs typeface="Calibri" panose="020F0502020204030204" pitchFamily="34" charset="0"/>
              </a:rPr>
              <a:t>, it consist of: facts, ideas, beliefs, heuristics, associations, rules, abstractions, relationships, customs. </a:t>
            </a:r>
          </a:p>
        </p:txBody>
      </p:sp>
    </p:spTree>
    <p:extLst>
      <p:ext uri="{BB962C8B-B14F-4D97-AF65-F5344CB8AC3E}">
        <p14:creationId xmlns:p14="http://schemas.microsoft.com/office/powerpoint/2010/main" val="4105966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19234"/>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944217" y="1446415"/>
            <a:ext cx="10486164" cy="4671752"/>
          </a:xfrm>
        </p:spPr>
        <p:txBody>
          <a:bodyPr>
            <a:normAutofit/>
          </a:bodyPr>
          <a:lstStyle/>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Unsatistiability</a:t>
            </a:r>
          </a:p>
          <a:p>
            <a:pPr lvl="1">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sentence is unsatisfiable if it is true in no models </a:t>
            </a:r>
          </a:p>
          <a:p>
            <a:pPr marL="4572" lvl="1" indent="0">
              <a:buNone/>
            </a:pPr>
            <a:r>
              <a:rPr lang="en-US" sz="1800" dirty="0">
                <a:latin typeface="Calibri" panose="020F0502020204030204" pitchFamily="34" charset="0"/>
                <a:ea typeface="Calibri" panose="020F0502020204030204" pitchFamily="34" charset="0"/>
                <a:cs typeface="Calibri" panose="020F0502020204030204" pitchFamily="34" charset="0"/>
              </a:rPr>
              <a:t>		 e.g., A ^ ¬ A</a:t>
            </a:r>
          </a:p>
          <a:p>
            <a:pPr lvl="1">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Un-Satisfiable sentences are also known as contradictory sentences.</a:t>
            </a:r>
          </a:p>
        </p:txBody>
      </p:sp>
    </p:spTree>
    <p:extLst>
      <p:ext uri="{BB962C8B-B14F-4D97-AF65-F5344CB8AC3E}">
        <p14:creationId xmlns:p14="http://schemas.microsoft.com/office/powerpoint/2010/main" val="629428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Logical </a:t>
            </a:r>
            <a:r>
              <a:rPr lang="en-US" sz="1800" b="1" u="sng" dirty="0" err="1">
                <a:solidFill>
                  <a:srgbClr val="C00000"/>
                </a:solidFill>
                <a:latin typeface="Calibri" panose="020F0502020204030204" pitchFamily="34" charset="0"/>
                <a:ea typeface="Calibri" panose="020F0502020204030204" pitchFamily="34" charset="0"/>
                <a:cs typeface="Calibri" panose="020F0502020204030204" pitchFamily="34" charset="0"/>
              </a:rPr>
              <a:t>euivalence</a:t>
            </a: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Two sentences P and Q are logically equivalent (P ≡ Q) </a:t>
            </a:r>
            <a:r>
              <a:rPr lang="en-US" sz="1700" dirty="0" err="1">
                <a:latin typeface="Calibri" panose="020F0502020204030204" pitchFamily="34" charset="0"/>
                <a:ea typeface="Calibri" panose="020F0502020204030204" pitchFamily="34" charset="0"/>
                <a:cs typeface="Calibri" panose="020F0502020204030204" pitchFamily="34" charset="0"/>
              </a:rPr>
              <a:t>iff</a:t>
            </a:r>
            <a:r>
              <a:rPr lang="en-US" sz="1700" dirty="0">
                <a:latin typeface="Calibri" panose="020F0502020204030204" pitchFamily="34" charset="0"/>
                <a:ea typeface="Calibri" panose="020F0502020204030204" pitchFamily="34" charset="0"/>
                <a:cs typeface="Calibri" panose="020F0502020204030204" pitchFamily="34" charset="0"/>
              </a:rPr>
              <a:t> true they are true in same set of models</a:t>
            </a:r>
          </a:p>
          <a:p>
            <a:pPr lvl="1">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Two sentences P and Q are logically equivalent (P ≡  Q) </a:t>
            </a:r>
            <a:r>
              <a:rPr lang="en-US" sz="1700" dirty="0" err="1">
                <a:latin typeface="Calibri" panose="020F0502020204030204" pitchFamily="34" charset="0"/>
                <a:ea typeface="Calibri" panose="020F0502020204030204" pitchFamily="34" charset="0"/>
                <a:cs typeface="Calibri" panose="020F0502020204030204" pitchFamily="34" charset="0"/>
              </a:rPr>
              <a:t>iff</a:t>
            </a:r>
            <a:r>
              <a:rPr lang="en-US" sz="1700" dirty="0">
                <a:latin typeface="Calibri" panose="020F0502020204030204" pitchFamily="34" charset="0"/>
                <a:ea typeface="Calibri" panose="020F0502020204030204" pitchFamily="34" charset="0"/>
                <a:cs typeface="Calibri" panose="020F0502020204030204" pitchFamily="34" charset="0"/>
              </a:rPr>
              <a:t> P →  Q and Q →  P.</a:t>
            </a:r>
          </a:p>
          <a:p>
            <a:pPr lvl="1">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319500" y="2545770"/>
            <a:ext cx="6054761" cy="3261642"/>
          </a:xfrm>
          <a:prstGeom prst="rect">
            <a:avLst/>
          </a:prstGeom>
        </p:spPr>
      </p:pic>
    </p:spTree>
    <p:extLst>
      <p:ext uri="{BB962C8B-B14F-4D97-AF65-F5344CB8AC3E}">
        <p14:creationId xmlns:p14="http://schemas.microsoft.com/office/powerpoint/2010/main" val="809373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Entailment:</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Entailment means that one thing follows from another: </a:t>
            </a:r>
          </a:p>
          <a:p>
            <a:pPr marL="566928" lvl="3" indent="-91440">
              <a:spcBef>
                <a:spcPts val="1300"/>
              </a:spcBef>
            </a:pPr>
            <a:r>
              <a:rPr lang="en-US" dirty="0">
                <a:latin typeface="Calibri" panose="020F0502020204030204" pitchFamily="34" charset="0"/>
                <a:ea typeface="Calibri" panose="020F0502020204030204" pitchFamily="34" charset="0"/>
                <a:cs typeface="Calibri" panose="020F0502020204030204" pitchFamily="34" charset="0"/>
              </a:rPr>
              <a:t>KB |= α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Knowledge base KB entails sentence α if and only if α is true in all worlds where KB is true</a:t>
            </a: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841248" lvl="4" indent="-91440">
              <a:spcBef>
                <a:spcPts val="1300"/>
              </a:spcBef>
            </a:pPr>
            <a:r>
              <a:rPr lang="es-ES" dirty="0" err="1">
                <a:latin typeface="Calibri" panose="020F0502020204030204" pitchFamily="34" charset="0"/>
                <a:ea typeface="Calibri" panose="020F0502020204030204" pitchFamily="34" charset="0"/>
                <a:cs typeface="Calibri" panose="020F0502020204030204" pitchFamily="34" charset="0"/>
              </a:rPr>
              <a:t>E.g</a:t>
            </a:r>
            <a:r>
              <a:rPr lang="es-ES" dirty="0">
                <a:latin typeface="Calibri" panose="020F0502020204030204" pitchFamily="34" charset="0"/>
                <a:ea typeface="Calibri" panose="020F0502020204030204" pitchFamily="34" charset="0"/>
                <a:cs typeface="Calibri" panose="020F0502020204030204" pitchFamily="34" charset="0"/>
              </a:rPr>
              <a:t>., x + y =4 </a:t>
            </a:r>
            <a:r>
              <a:rPr lang="es-ES" dirty="0" err="1">
                <a:latin typeface="Calibri" panose="020F0502020204030204" pitchFamily="34" charset="0"/>
                <a:ea typeface="Calibri" panose="020F0502020204030204" pitchFamily="34" charset="0"/>
                <a:cs typeface="Calibri" panose="020F0502020204030204" pitchFamily="34" charset="0"/>
              </a:rPr>
              <a:t>entails</a:t>
            </a:r>
            <a:r>
              <a:rPr lang="es-ES" dirty="0">
                <a:latin typeface="Calibri" panose="020F0502020204030204" pitchFamily="34" charset="0"/>
                <a:ea typeface="Calibri" panose="020F0502020204030204" pitchFamily="34" charset="0"/>
                <a:cs typeface="Calibri" panose="020F0502020204030204" pitchFamily="34" charset="0"/>
              </a:rPr>
              <a:t> 4=x + y</a:t>
            </a:r>
          </a:p>
          <a:p>
            <a:pPr marL="841248" lvl="4" indent="-91440">
              <a:spcBef>
                <a:spcPts val="1300"/>
              </a:spcBef>
            </a:pPr>
            <a:endParaRPr lang="es-ES"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Let, conclusion  </a:t>
            </a:r>
            <a:r>
              <a:rPr lang="en-US" sz="1800" b="1" dirty="0">
                <a:latin typeface="Calibri" panose="020F0502020204030204" pitchFamily="34" charset="0"/>
                <a:ea typeface="Calibri" panose="020F0502020204030204" pitchFamily="34" charset="0"/>
                <a:cs typeface="Calibri" panose="020F0502020204030204" pitchFamily="34" charset="0"/>
              </a:rPr>
              <a:t>α  = A v B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b="1" dirty="0">
                <a:latin typeface="Calibri" panose="020F0502020204030204" pitchFamily="34" charset="0"/>
                <a:ea typeface="Calibri" panose="020F0502020204030204" pitchFamily="34" charset="0"/>
                <a:cs typeface="Calibri" panose="020F0502020204030204" pitchFamily="34" charset="0"/>
              </a:rPr>
              <a:t>KB = (A v C) ^ (B v ¬ C)</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Does KB entail α?</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check all possible models; α must be true whenever KB is true</a:t>
            </a:r>
          </a:p>
        </p:txBody>
      </p:sp>
    </p:spTree>
    <p:extLst>
      <p:ext uri="{BB962C8B-B14F-4D97-AF65-F5344CB8AC3E}">
        <p14:creationId xmlns:p14="http://schemas.microsoft.com/office/powerpoint/2010/main" val="2342819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pPr marL="91440" lvl="1" indent="-91440">
              <a:spcBef>
                <a:spcPts val="1300"/>
              </a:spcBef>
            </a:pPr>
            <a:r>
              <a:rPr lang="en-US" sz="1800" dirty="0">
                <a:latin typeface="Calibri" panose="020F0502020204030204" pitchFamily="34" charset="0"/>
                <a:ea typeface="Calibri" panose="020F0502020204030204" pitchFamily="34" charset="0"/>
                <a:cs typeface="Calibri" panose="020F0502020204030204" pitchFamily="34" charset="0"/>
              </a:rPr>
              <a:t>Entailment:</a:t>
            </a: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r>
              <a:rPr lang="en-US" sz="1800" dirty="0">
                <a:latin typeface="Calibri" panose="020F0502020204030204" pitchFamily="34" charset="0"/>
                <a:ea typeface="Calibri" panose="020F0502020204030204" pitchFamily="34" charset="0"/>
                <a:cs typeface="Calibri" panose="020F0502020204030204" pitchFamily="34" charset="0"/>
              </a:rPr>
              <a:t>Therefore, KB entails </a:t>
            </a:r>
            <a:r>
              <a:rPr lang="en-US" sz="1800" dirty="0"/>
              <a:t>α </a:t>
            </a:r>
          </a:p>
        </p:txBody>
      </p:sp>
      <p:pic>
        <p:nvPicPr>
          <p:cNvPr id="4" name="Picture 3"/>
          <p:cNvPicPr>
            <a:picLocks noChangeAspect="1"/>
          </p:cNvPicPr>
          <p:nvPr/>
        </p:nvPicPr>
        <p:blipFill>
          <a:blip r:embed="rId2"/>
          <a:stretch>
            <a:fillRect/>
          </a:stretch>
        </p:blipFill>
        <p:spPr>
          <a:xfrm>
            <a:off x="2210800" y="2055586"/>
            <a:ext cx="5470159" cy="2686142"/>
          </a:xfrm>
          <a:prstGeom prst="rect">
            <a:avLst/>
          </a:prstGeom>
        </p:spPr>
      </p:pic>
    </p:spTree>
    <p:extLst>
      <p:ext uri="{BB962C8B-B14F-4D97-AF65-F5344CB8AC3E}">
        <p14:creationId xmlns:p14="http://schemas.microsoft.com/office/powerpoint/2010/main" val="588188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pPr marL="91440" lvl="1" indent="-91440">
              <a:spcBef>
                <a:spcPts val="1300"/>
              </a:spcBef>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Soundness:</a:t>
            </a:r>
          </a:p>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Soundness vs Validity</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logically valid argument is </a:t>
            </a:r>
            <a:r>
              <a:rPr lang="en-US" sz="1700" i="1" dirty="0">
                <a:solidFill>
                  <a:srgbClr val="996600"/>
                </a:solidFill>
                <a:latin typeface="Calibri" panose="020F0502020204030204" pitchFamily="34" charset="0"/>
                <a:ea typeface="Calibri" panose="020F0502020204030204" pitchFamily="34" charset="0"/>
                <a:cs typeface="Calibri" panose="020F0502020204030204" pitchFamily="34" charset="0"/>
              </a:rPr>
              <a:t>one where the conclusion follows from the premises.</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91440" lvl="1"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This is an example of a valid argument.</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 All fire-breathing rabbits live on Mars</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 All humans are fire-breathing rabbits</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 Therefore, all humans live on Mars </a:t>
            </a:r>
          </a:p>
          <a:p>
            <a:pPr marL="566928" lvl="3" indent="-91440">
              <a:spcBef>
                <a:spcPts val="1300"/>
              </a:spcBef>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tabLst>
                <a:tab pos="1031875" algn="l"/>
              </a:tabLst>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The first premise is false, yet the conclusion is still valid.</a:t>
            </a:r>
          </a:p>
          <a:p>
            <a:pPr marL="285750" lvl="1" indent="-285750">
              <a:spcBef>
                <a:spcPts val="1300"/>
              </a:spcBef>
              <a:buFont typeface="Wingdings" panose="05000000000000000000" pitchFamily="2" charset="2"/>
              <a:buChar char="ü"/>
              <a:tabLst>
                <a:tab pos="1031875" algn="l"/>
              </a:tabLst>
            </a:pPr>
            <a:r>
              <a:rPr lang="en-US" sz="1700" dirty="0">
                <a:latin typeface="Calibri" panose="020F0502020204030204" pitchFamily="34" charset="0"/>
                <a:ea typeface="Calibri" panose="020F0502020204030204" pitchFamily="34" charset="0"/>
                <a:cs typeface="Calibri" panose="020F0502020204030204" pitchFamily="34" charset="0"/>
              </a:rPr>
              <a:t>This argument is valid but not sound.</a:t>
            </a:r>
          </a:p>
          <a:p>
            <a:pPr marL="285750" lvl="1" indent="-285750">
              <a:spcBef>
                <a:spcPts val="1300"/>
              </a:spcBef>
              <a:buFont typeface="Wingdings" panose="05000000000000000000" pitchFamily="2" charset="2"/>
              <a:buChar char="ü"/>
              <a:tabLst>
                <a:tab pos="1031875" algn="l"/>
              </a:tabLst>
            </a:pPr>
            <a:r>
              <a:rPr lang="en-US" sz="1700" dirty="0">
                <a:latin typeface="Calibri" panose="020F0502020204030204" pitchFamily="34" charset="0"/>
                <a:ea typeface="Calibri" panose="020F0502020204030204" pitchFamily="34" charset="0"/>
                <a:cs typeface="Calibri" panose="020F0502020204030204" pitchFamily="34" charset="0"/>
              </a:rPr>
              <a:t>In order for a deduction to be sound, the deduction must be valid and the premise must all be true. </a:t>
            </a:r>
          </a:p>
        </p:txBody>
      </p:sp>
    </p:spTree>
    <p:extLst>
      <p:ext uri="{BB962C8B-B14F-4D97-AF65-F5344CB8AC3E}">
        <p14:creationId xmlns:p14="http://schemas.microsoft.com/office/powerpoint/2010/main" val="4085576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Propositional Logic</a:t>
            </a:r>
          </a:p>
        </p:txBody>
      </p:sp>
      <p:sp>
        <p:nvSpPr>
          <p:cNvPr id="3" name="Content Placeholder 2"/>
          <p:cNvSpPr>
            <a:spLocks noGrp="1"/>
          </p:cNvSpPr>
          <p:nvPr>
            <p:ph idx="1"/>
          </p:nvPr>
        </p:nvSpPr>
        <p:spPr>
          <a:xfrm>
            <a:off x="657606" y="1446415"/>
            <a:ext cx="10772775" cy="4671752"/>
          </a:xfrm>
        </p:spPr>
        <p:txBody>
          <a:bodyPr>
            <a:normAutofit/>
          </a:bodyPr>
          <a:lstStyle/>
          <a:p>
            <a:pPr marL="91440" lvl="1" indent="-91440">
              <a:spcBef>
                <a:spcPts val="1300"/>
              </a:spcBef>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Soundness:</a:t>
            </a:r>
          </a:p>
          <a:p>
            <a:pPr marL="91440" lvl="1" indent="-91440">
              <a:spcBef>
                <a:spcPts val="1300"/>
              </a:spcBef>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Soundness vs Validity</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Let’s take one of the above examples. </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1. All monkeys are primates </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2. All primates are mammals</a:t>
            </a:r>
          </a:p>
          <a:p>
            <a:pPr marL="566928" lvl="3" indent="-91440">
              <a:spcBef>
                <a:spcPts val="1300"/>
              </a:spcBef>
            </a:pPr>
            <a:r>
              <a:rPr lang="en-US" sz="1700" dirty="0">
                <a:latin typeface="Calibri" panose="020F0502020204030204" pitchFamily="34" charset="0"/>
                <a:ea typeface="Calibri" panose="020F0502020204030204" pitchFamily="34" charset="0"/>
                <a:cs typeface="Calibri" panose="020F0502020204030204" pitchFamily="34" charset="0"/>
              </a:rPr>
              <a:t> 3. All monkeys are mammals</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This is a sound argument because it is actually true in the real world.</a:t>
            </a:r>
            <a:endPar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8877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Inference Method</a:t>
            </a:r>
          </a:p>
        </p:txBody>
      </p:sp>
      <p:sp>
        <p:nvSpPr>
          <p:cNvPr id="3" name="Content Placeholder 2"/>
          <p:cNvSpPr>
            <a:spLocks noGrp="1"/>
          </p:cNvSpPr>
          <p:nvPr>
            <p:ph idx="1"/>
          </p:nvPr>
        </p:nvSpPr>
        <p:spPr>
          <a:xfrm>
            <a:off x="657606" y="1446415"/>
            <a:ext cx="10772775" cy="4671752"/>
          </a:xfrm>
        </p:spPr>
        <p:txBody>
          <a:bodyPr>
            <a:normAutofit/>
          </a:bodyPr>
          <a:lstStyle/>
          <a:p>
            <a:pPr marL="285750" lvl="1" indent="-285750">
              <a:spcBef>
                <a:spcPts val="1300"/>
              </a:spcBef>
              <a:buFont typeface="Wingdings" panose="05000000000000000000" pitchFamily="2" charset="2"/>
              <a:buChar char="ü"/>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The process by which a conclusion is drawn from given premises.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But logic is concerned with: does the truth of the conclusion follow from that of the premises? </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Several basic methods for determining whether a given set of premises propositionally entails a given conclusion. </a:t>
            </a:r>
          </a:p>
          <a:p>
            <a:pPr marL="400050" lvl="1" indent="-400050">
              <a:spcBef>
                <a:spcPts val="1300"/>
              </a:spcBef>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Truth Table Method(Enumeration Method) </a:t>
            </a:r>
          </a:p>
          <a:p>
            <a:pPr marL="400050" lvl="1" indent="-400050">
              <a:spcBef>
                <a:spcPts val="1300"/>
              </a:spcBef>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Deductive (Proof) Systems</a:t>
            </a:r>
          </a:p>
          <a:p>
            <a:pPr marL="400050" lvl="1" indent="-400050">
              <a:spcBef>
                <a:spcPts val="1300"/>
              </a:spcBef>
              <a:buFont typeface="+mj-lt"/>
              <a:buAutoNum type="romanLcPeriod"/>
            </a:pPr>
            <a:r>
              <a:rPr lang="en-US" sz="1700" dirty="0">
                <a:latin typeface="Calibri" panose="020F0502020204030204" pitchFamily="34" charset="0"/>
                <a:ea typeface="Calibri" panose="020F0502020204030204" pitchFamily="34" charset="0"/>
                <a:cs typeface="Calibri" panose="020F0502020204030204" pitchFamily="34" charset="0"/>
              </a:rPr>
              <a:t>Resolution</a:t>
            </a:r>
            <a:endPar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3179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Conjunctive Normal Form (CNF)</a:t>
            </a:r>
          </a:p>
        </p:txBody>
      </p:sp>
      <p:sp>
        <p:nvSpPr>
          <p:cNvPr id="3" name="Content Placeholder 2"/>
          <p:cNvSpPr>
            <a:spLocks noGrp="1"/>
          </p:cNvSpPr>
          <p:nvPr>
            <p:ph idx="1"/>
          </p:nvPr>
        </p:nvSpPr>
        <p:spPr>
          <a:xfrm>
            <a:off x="657606" y="1446415"/>
            <a:ext cx="10772775" cy="4671752"/>
          </a:xfrm>
        </p:spPr>
        <p:txBody>
          <a:bodyPr>
            <a:normAutofit/>
          </a:bodyPr>
          <a:lstStyle/>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sentence that is expressed as a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conjunction of disjunctions of literals </a:t>
            </a:r>
            <a:r>
              <a:rPr lang="en-US" sz="1800" dirty="0">
                <a:latin typeface="Calibri" panose="020F0502020204030204" pitchFamily="34" charset="0"/>
                <a:ea typeface="Calibri" panose="020F0502020204030204" pitchFamily="34" charset="0"/>
                <a:cs typeface="Calibri" panose="020F0502020204030204" pitchFamily="34" charset="0"/>
              </a:rPr>
              <a:t>is said to be in conjunctive normal form (CNF).</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Remember:</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a:t>
            </a:r>
            <a:r>
              <a:rPr lang="en-US" sz="1800" i="1" dirty="0">
                <a:solidFill>
                  <a:srgbClr val="C00000"/>
                </a:solidFill>
                <a:latin typeface="Calibri" panose="020F0502020204030204" pitchFamily="34" charset="0"/>
                <a:ea typeface="Calibri" panose="020F0502020204030204" pitchFamily="34" charset="0"/>
                <a:cs typeface="Calibri" panose="020F0502020204030204" pitchFamily="34" charset="0"/>
              </a:rPr>
              <a:t>literal </a:t>
            </a:r>
            <a:r>
              <a:rPr lang="en-US" sz="1800" dirty="0">
                <a:latin typeface="Calibri" panose="020F0502020204030204" pitchFamily="34" charset="0"/>
                <a:ea typeface="Calibri" panose="020F0502020204030204" pitchFamily="34" charset="0"/>
                <a:cs typeface="Calibri" panose="020F0502020204030204" pitchFamily="34" charset="0"/>
              </a:rPr>
              <a:t>is either an atomic sentence or a negation of an atomic sentence.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For e.g.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 ¬p</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a:t>
            </a:r>
            <a:r>
              <a:rPr lang="en-US" sz="1800" i="1" dirty="0">
                <a:solidFill>
                  <a:srgbClr val="C00000"/>
                </a:solidFill>
                <a:latin typeface="Calibri" panose="020F0502020204030204" pitchFamily="34" charset="0"/>
                <a:ea typeface="Calibri" panose="020F0502020204030204" pitchFamily="34" charset="0"/>
                <a:cs typeface="Calibri" panose="020F0502020204030204" pitchFamily="34" charset="0"/>
              </a:rPr>
              <a:t>clause expression </a:t>
            </a:r>
            <a:r>
              <a:rPr lang="en-US" sz="1800" dirty="0">
                <a:latin typeface="Calibri" panose="020F0502020204030204" pitchFamily="34" charset="0"/>
                <a:ea typeface="Calibri" panose="020F0502020204030204" pitchFamily="34" charset="0"/>
                <a:cs typeface="Calibri" panose="020F0502020204030204" pitchFamily="34" charset="0"/>
              </a:rPr>
              <a:t>is either a literal or a disjunction of literals.  </a:t>
            </a: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For e.g.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 ¬p,   p v q</a:t>
            </a:r>
          </a:p>
        </p:txBody>
      </p:sp>
      <p:pic>
        <p:nvPicPr>
          <p:cNvPr id="4" name="Picture 3"/>
          <p:cNvPicPr>
            <a:picLocks noChangeAspect="1"/>
          </p:cNvPicPr>
          <p:nvPr/>
        </p:nvPicPr>
        <p:blipFill>
          <a:blip r:embed="rId2"/>
          <a:stretch>
            <a:fillRect/>
          </a:stretch>
        </p:blipFill>
        <p:spPr>
          <a:xfrm>
            <a:off x="1946009" y="2456714"/>
            <a:ext cx="6328455" cy="1333890"/>
          </a:xfrm>
          <a:prstGeom prst="rect">
            <a:avLst/>
          </a:prstGeom>
        </p:spPr>
      </p:pic>
    </p:spTree>
    <p:extLst>
      <p:ext uri="{BB962C8B-B14F-4D97-AF65-F5344CB8AC3E}">
        <p14:creationId xmlns:p14="http://schemas.microsoft.com/office/powerpoint/2010/main" val="1655545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Conversion to CNF</a:t>
            </a:r>
          </a:p>
        </p:txBody>
      </p:sp>
      <p:sp>
        <p:nvSpPr>
          <p:cNvPr id="3" name="Content Placeholder 2"/>
          <p:cNvSpPr>
            <a:spLocks noGrp="1"/>
          </p:cNvSpPr>
          <p:nvPr>
            <p:ph idx="1"/>
          </p:nvPr>
        </p:nvSpPr>
        <p:spPr>
          <a:xfrm>
            <a:off x="657606" y="1446415"/>
            <a:ext cx="10772775" cy="4671752"/>
          </a:xfrm>
        </p:spPr>
        <p:txBody>
          <a:bodyPr>
            <a:normAutofit lnSpcReduction="10000"/>
          </a:bodyPr>
          <a:lstStyle/>
          <a:p>
            <a:pPr marL="0" lvl="1" indent="0">
              <a:spcBef>
                <a:spcPts val="1300"/>
              </a:spcBef>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Algorithm: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Eliminate   ↔	rewriting P↔Q as (P→Q)∧(Q→P)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Eliminate    →	rewriting P→Q as ￢P∨Q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Use De Morgan’s laws to push ￢ inwards: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rewrite ￢(P∧Q) as ￢P∨￢Q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rewrite ￢(P∨Q) as ￢P∧￢Q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Eliminate double negations: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rewrite ￢￢P as P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Use the distributive laws to get CNF: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rewrite (P∧Q)∨R as (P∨R)∧(Q∨R)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Flatten nested clauses: </a:t>
            </a:r>
          </a:p>
          <a:p>
            <a:pPr marL="1452528" lvl="8" indent="0">
              <a:spcBef>
                <a:spcPts val="1300"/>
              </a:spcBef>
              <a:buNone/>
            </a:pPr>
            <a:r>
              <a:rPr lang="en-US" dirty="0">
                <a:latin typeface="Calibri" panose="020F0502020204030204" pitchFamily="34" charset="0"/>
                <a:ea typeface="Calibri" panose="020F0502020204030204" pitchFamily="34" charset="0"/>
                <a:cs typeface="Calibri" panose="020F0502020204030204" pitchFamily="34" charset="0"/>
              </a:rPr>
              <a:t>        - (P∧Q) ∧ R as P∧Q ∧ R - (P∨Q)∨R as P∨Q∨R</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34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Conversion to CNF</a:t>
            </a:r>
          </a:p>
        </p:txBody>
      </p:sp>
      <p:sp>
        <p:nvSpPr>
          <p:cNvPr id="3" name="Content Placeholder 2"/>
          <p:cNvSpPr>
            <a:spLocks noGrp="1"/>
          </p:cNvSpPr>
          <p:nvPr>
            <p:ph idx="1"/>
          </p:nvPr>
        </p:nvSpPr>
        <p:spPr>
          <a:xfrm>
            <a:off x="657606" y="1446415"/>
            <a:ext cx="10772775" cy="4671752"/>
          </a:xfrm>
        </p:spPr>
        <p:txBody>
          <a:bodyPr>
            <a:normAutofit/>
          </a:bodyPr>
          <a:lstStyle/>
          <a:p>
            <a:pPr marL="0" lvl="1" indent="0">
              <a:spcBef>
                <a:spcPts val="1300"/>
              </a:spcBef>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Let’s illustrate the conversion to CNF by using an example. B ↔ (A ∨ C)</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477697" y="2536313"/>
            <a:ext cx="5684959" cy="3261372"/>
          </a:xfrm>
          <a:prstGeom prst="rect">
            <a:avLst/>
          </a:prstGeom>
        </p:spPr>
      </p:pic>
    </p:spTree>
    <p:extLst>
      <p:ext uri="{BB962C8B-B14F-4D97-AF65-F5344CB8AC3E}">
        <p14:creationId xmlns:p14="http://schemas.microsoft.com/office/powerpoint/2010/main" val="16074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555517"/>
            <a:ext cx="10772775" cy="890728"/>
          </a:xfrm>
        </p:spPr>
        <p:txBody>
          <a:bodyPr>
            <a:normAutofit/>
          </a:bodyPr>
          <a:lstStyle/>
          <a:p>
            <a:r>
              <a:rPr lang="en-US" sz="5000" dirty="0"/>
              <a:t>Knowledge Representation</a:t>
            </a:r>
          </a:p>
        </p:txBody>
      </p:sp>
      <p:sp>
        <p:nvSpPr>
          <p:cNvPr id="3" name="Content Placeholder 2"/>
          <p:cNvSpPr>
            <a:spLocks noGrp="1"/>
          </p:cNvSpPr>
          <p:nvPr>
            <p:ph sz="half" idx="1"/>
          </p:nvPr>
        </p:nvSpPr>
        <p:spPr>
          <a:xfrm>
            <a:off x="676656" y="1828800"/>
            <a:ext cx="10296144" cy="4310742"/>
          </a:xfrm>
        </p:spPr>
        <p:txBody>
          <a:bodyPr>
            <a:normAutofit/>
          </a:bodyPr>
          <a:lstStyle/>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Knowledge representation is concerned with encoding the human knowledge into the form that is efficiently manipulated by the computer.</a:t>
            </a:r>
          </a:p>
          <a:p>
            <a:pPr>
              <a:buFont typeface="Wingdings" panose="05000000000000000000" pitchFamily="2" charset="2"/>
              <a:buChar char="ü"/>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Knowledge representation (KR)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is the study of how knowledge about the world can be represented</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what kinds of reasoning can be done with that knowledge.</a:t>
            </a:r>
          </a:p>
          <a:p>
            <a:pPr>
              <a:buFont typeface="Wingdings" panose="05000000000000000000" pitchFamily="2" charset="2"/>
              <a:buChar char="ü"/>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Since knowledge is used to achieve intelligent behavior, the fundamental goal of knowledge representation is to represent knowledge in a manner as to facilitate inferencing (i.e. drawing conclusions) from knowledge.</a:t>
            </a:r>
          </a:p>
        </p:txBody>
      </p:sp>
    </p:spTree>
    <p:extLst>
      <p:ext uri="{BB962C8B-B14F-4D97-AF65-F5344CB8AC3E}">
        <p14:creationId xmlns:p14="http://schemas.microsoft.com/office/powerpoint/2010/main" val="2920189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Inference using Resolution</a:t>
            </a:r>
          </a:p>
        </p:txBody>
      </p:sp>
      <p:sp>
        <p:nvSpPr>
          <p:cNvPr id="3" name="Content Placeholder 2"/>
          <p:cNvSpPr>
            <a:spLocks noGrp="1"/>
          </p:cNvSpPr>
          <p:nvPr>
            <p:ph idx="1"/>
          </p:nvPr>
        </p:nvSpPr>
        <p:spPr>
          <a:xfrm>
            <a:off x="657606" y="1446415"/>
            <a:ext cx="10772775" cy="4671752"/>
          </a:xfrm>
        </p:spPr>
        <p:txBody>
          <a:bodyPr>
            <a:normAutofit/>
          </a:bodyPr>
          <a:lstStyle/>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Unit Resolution rule: </a:t>
            </a:r>
            <a:r>
              <a:rPr lang="en-US" sz="1700" dirty="0">
                <a:latin typeface="Calibri" panose="020F0502020204030204" pitchFamily="34" charset="0"/>
                <a:ea typeface="Calibri" panose="020F0502020204030204" pitchFamily="34" charset="0"/>
                <a:cs typeface="Calibri" panose="020F0502020204030204" pitchFamily="34" charset="0"/>
              </a:rPr>
              <a:t> This rule takes a clause (a disjunction of literals) and a literal and produces a new clause. Single literal is also called unit clause.</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Generalized resolution rule: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This rule takes two clauses of any length and produces a new clause as below.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906441" y="2267918"/>
            <a:ext cx="2872989" cy="815411"/>
          </a:xfrm>
          <a:prstGeom prst="rect">
            <a:avLst/>
          </a:prstGeom>
        </p:spPr>
      </p:pic>
      <p:pic>
        <p:nvPicPr>
          <p:cNvPr id="5" name="Picture 4"/>
          <p:cNvPicPr>
            <a:picLocks noChangeAspect="1"/>
          </p:cNvPicPr>
          <p:nvPr/>
        </p:nvPicPr>
        <p:blipFill>
          <a:blip r:embed="rId3"/>
          <a:stretch>
            <a:fillRect/>
          </a:stretch>
        </p:blipFill>
        <p:spPr>
          <a:xfrm>
            <a:off x="5918401" y="2377267"/>
            <a:ext cx="2987299" cy="845893"/>
          </a:xfrm>
          <a:prstGeom prst="rect">
            <a:avLst/>
          </a:prstGeom>
        </p:spPr>
      </p:pic>
      <p:pic>
        <p:nvPicPr>
          <p:cNvPr id="6" name="Picture 5"/>
          <p:cNvPicPr>
            <a:picLocks noChangeAspect="1"/>
          </p:cNvPicPr>
          <p:nvPr/>
        </p:nvPicPr>
        <p:blipFill>
          <a:blip r:embed="rId4"/>
          <a:stretch>
            <a:fillRect/>
          </a:stretch>
        </p:blipFill>
        <p:spPr>
          <a:xfrm>
            <a:off x="1602866" y="4369226"/>
            <a:ext cx="4778154" cy="1158340"/>
          </a:xfrm>
          <a:prstGeom prst="rect">
            <a:avLst/>
          </a:prstGeom>
        </p:spPr>
      </p:pic>
      <p:pic>
        <p:nvPicPr>
          <p:cNvPr id="7" name="Picture 6"/>
          <p:cNvPicPr>
            <a:picLocks noChangeAspect="1"/>
          </p:cNvPicPr>
          <p:nvPr/>
        </p:nvPicPr>
        <p:blipFill>
          <a:blip r:embed="rId5"/>
          <a:stretch>
            <a:fillRect/>
          </a:stretch>
        </p:blipFill>
        <p:spPr>
          <a:xfrm>
            <a:off x="6962431" y="4583983"/>
            <a:ext cx="3886537" cy="1181202"/>
          </a:xfrm>
          <a:prstGeom prst="rect">
            <a:avLst/>
          </a:prstGeom>
        </p:spPr>
      </p:pic>
    </p:spTree>
    <p:extLst>
      <p:ext uri="{BB962C8B-B14F-4D97-AF65-F5344CB8AC3E}">
        <p14:creationId xmlns:p14="http://schemas.microsoft.com/office/powerpoint/2010/main" val="94967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778213" y="1446415"/>
            <a:ext cx="10652168" cy="4671752"/>
          </a:xfrm>
        </p:spPr>
        <p:txBody>
          <a:bodyPr>
            <a:normAutofit/>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Resolution algorithm</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Convert KB into CNF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Add negation of sentence to be entailed into KB i.e. (KB ∧ ￢</a:t>
            </a:r>
            <a:r>
              <a:rPr lang="en-US" sz="1800" dirty="0"/>
              <a:t> α</a:t>
            </a:r>
            <a:r>
              <a:rPr lang="en-US" sz="1800" dirty="0">
                <a:latin typeface="Calibri" panose="020F0502020204030204" pitchFamily="34" charset="0"/>
                <a:ea typeface="Calibri" panose="020F0502020204030204" pitchFamily="34" charset="0"/>
                <a:cs typeface="Calibri" panose="020F0502020204030204" pitchFamily="34" charset="0"/>
              </a:rPr>
              <a:t> )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Then apply resolution rule to resulting clauses.</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The process continues until: </a:t>
            </a:r>
          </a:p>
          <a:p>
            <a:pPr marL="475488" lvl="3" indent="0">
              <a:spcBef>
                <a:spcPts val="1300"/>
              </a:spcBef>
              <a:buNone/>
            </a:pPr>
            <a:r>
              <a:rPr lang="en-US" dirty="0">
                <a:latin typeface="Calibri" panose="020F0502020204030204" pitchFamily="34" charset="0"/>
                <a:ea typeface="Calibri" panose="020F0502020204030204" pitchFamily="34" charset="0"/>
                <a:cs typeface="Calibri" panose="020F0502020204030204" pitchFamily="34" charset="0"/>
              </a:rPr>
              <a:t>	There are no new clauses that can be added </a:t>
            </a:r>
          </a:p>
          <a:p>
            <a:pPr marL="475488" lvl="3" indent="0">
              <a:spcBef>
                <a:spcPts val="1300"/>
              </a:spcBef>
              <a:buNone/>
            </a:pPr>
            <a:r>
              <a:rPr lang="en-US" dirty="0">
                <a:latin typeface="Calibri" panose="020F0502020204030204" pitchFamily="34" charset="0"/>
                <a:ea typeface="Calibri" panose="020F0502020204030204" pitchFamily="34" charset="0"/>
                <a:cs typeface="Calibri" panose="020F0502020204030204" pitchFamily="34" charset="0"/>
              </a:rPr>
              <a:t>		Hence KB does not entail </a:t>
            </a:r>
            <a:r>
              <a:rPr lang="en-US" dirty="0"/>
              <a:t>α</a:t>
            </a:r>
            <a:r>
              <a:rPr lang="en-US" dirty="0">
                <a:latin typeface="Calibri" panose="020F0502020204030204" pitchFamily="34" charset="0"/>
                <a:ea typeface="Calibri" panose="020F0502020204030204" pitchFamily="34" charset="0"/>
                <a:cs typeface="Calibri" panose="020F0502020204030204" pitchFamily="34" charset="0"/>
              </a:rPr>
              <a:t> </a:t>
            </a:r>
          </a:p>
          <a:p>
            <a:pPr marL="475488" lvl="3" indent="0">
              <a:spcBef>
                <a:spcPts val="1300"/>
              </a:spcBef>
              <a:buNone/>
            </a:pPr>
            <a:r>
              <a:rPr lang="en-US" dirty="0">
                <a:latin typeface="Calibri" panose="020F0502020204030204" pitchFamily="34" charset="0"/>
                <a:ea typeface="Calibri" panose="020F0502020204030204" pitchFamily="34" charset="0"/>
                <a:cs typeface="Calibri" panose="020F0502020204030204" pitchFamily="34" charset="0"/>
              </a:rPr>
              <a:t>	Two clauses resolve to entail the empty clause. </a:t>
            </a:r>
          </a:p>
          <a:p>
            <a:pPr marL="475488" lvl="3" indent="0">
              <a:spcBef>
                <a:spcPts val="1300"/>
              </a:spcBef>
              <a:buNone/>
            </a:pPr>
            <a:r>
              <a:rPr lang="en-US" dirty="0">
                <a:latin typeface="Calibri" panose="020F0502020204030204" pitchFamily="34" charset="0"/>
                <a:ea typeface="Calibri" panose="020F0502020204030204" pitchFamily="34" charset="0"/>
                <a:cs typeface="Calibri" panose="020F0502020204030204" pitchFamily="34" charset="0"/>
              </a:rPr>
              <a:t>		Hence KB does entail </a:t>
            </a:r>
            <a:r>
              <a:rPr lang="en-US" dirty="0"/>
              <a:t>α </a:t>
            </a:r>
            <a:endParaRPr lang="en-US"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69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657606" y="1446415"/>
            <a:ext cx="10772775" cy="4671752"/>
          </a:xfrm>
        </p:spPr>
        <p:txBody>
          <a:bodyPr>
            <a:normAutofit/>
          </a:bodyPr>
          <a:lstStyle/>
          <a:p>
            <a:pPr marL="0" lvl="1" indent="0">
              <a:spcBef>
                <a:spcPts val="1300"/>
              </a:spcBef>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Illustrate the conversion to CNF:  </a:t>
            </a:r>
            <a:r>
              <a:rPr lang="en-US" sz="1800" dirty="0"/>
              <a:t>(B</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a:t>(A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t> C)) </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t>B </a:t>
            </a:r>
          </a:p>
          <a:p>
            <a:pPr marL="285750" lvl="1" indent="-285750">
              <a:spcBef>
                <a:spcPts val="1300"/>
              </a:spcBef>
              <a:buFont typeface="Wingdings" panose="05000000000000000000" pitchFamily="2" charset="2"/>
              <a:buChar char="ü"/>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Now, prove that A can be inferred from above KB by using resolution.</a:t>
            </a:r>
          </a:p>
        </p:txBody>
      </p:sp>
    </p:spTree>
    <p:extLst>
      <p:ext uri="{BB962C8B-B14F-4D97-AF65-F5344CB8AC3E}">
        <p14:creationId xmlns:p14="http://schemas.microsoft.com/office/powerpoint/2010/main" val="2740213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1001949" y="1446415"/>
            <a:ext cx="10428432" cy="4671752"/>
          </a:xfrm>
        </p:spPr>
        <p:txBody>
          <a:bodyPr>
            <a:normAutofit fontScale="92500" lnSpcReduction="10000"/>
          </a:bodyPr>
          <a:lstStyle/>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Given a KB= {(G∨H) → (￢J ∧￢K), G}. Show that KB entails ￢J. </a:t>
            </a:r>
          </a:p>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Solution: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Clausal form of 	(G∨H) → (￢J ∧￢K) is {￢G∨￢J, ￢H ∨￢J, ￢G∨￢K, ￢H ∨￢K}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￢G∨￢J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 ∨￢J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￢G∨￢K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 ∨￢K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G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J [￢ Conclusion]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￢G [1, 6 Resolution]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_ [5, 7 Resolution]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Hence KB entails ￢J</a:t>
            </a:r>
            <a:endPar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443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1001949" y="1446415"/>
            <a:ext cx="10428432" cy="4671752"/>
          </a:xfrm>
        </p:spPr>
        <p:txBody>
          <a:bodyPr>
            <a:normAutofit lnSpcReduction="10000"/>
          </a:bodyPr>
          <a:lstStyle/>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Given the following hypotheses: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1. If it rains, Joe brings his umbrella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2. If Joe has an umbrella, he doesn't get cold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3. If it doesn't rain, Joe doesn't get cold</a:t>
            </a:r>
          </a:p>
          <a:p>
            <a:pPr marL="0" lvl="1" indent="0">
              <a:spcBef>
                <a:spcPts val="1300"/>
              </a:spcBef>
              <a:buNone/>
            </a:pPr>
            <a:endPar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Prove that Joes doesn't get cold</a:t>
            </a:r>
          </a:p>
          <a:p>
            <a:pPr marL="0" lvl="1" indent="0">
              <a:spcBef>
                <a:spcPts val="1300"/>
              </a:spcBef>
              <a:buNone/>
            </a:pPr>
            <a:endPar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Represent using Propositional logic:</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rains, Joe brings his umbrella		  (r -&gt; u)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Joe has an umbrella, he doesn't get cold 	   (u -&gt; ￢c)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doesn't rain, Joe doesn't get cold	    (￢r -&gt; ￢c)</a:t>
            </a:r>
          </a:p>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To prove:   </a:t>
            </a:r>
            <a:r>
              <a:rPr lang="en-US" sz="1800" dirty="0">
                <a:latin typeface="Calibri" panose="020F0502020204030204" pitchFamily="34" charset="0"/>
                <a:ea typeface="Calibri" panose="020F0502020204030204" pitchFamily="34" charset="0"/>
                <a:cs typeface="Calibri" panose="020F0502020204030204" pitchFamily="34" charset="0"/>
              </a:rPr>
              <a:t>Joes doesn't get cold (￢c)</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2005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1001949" y="1446415"/>
            <a:ext cx="10428432" cy="4671752"/>
          </a:xfrm>
        </p:spPr>
        <p:txBody>
          <a:bodyPr>
            <a:normAutofit fontScale="92500" lnSpcReduction="20000"/>
          </a:bodyPr>
          <a:lstStyle/>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We first put each hypothesis in CNF: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r -&gt; u = (￢ r ∨ u)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u -&gt; ￢ c = (￢ u ∨ ￢ c)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r -&gt; ￢ c = (r ∨￢ c)</a:t>
            </a:r>
          </a:p>
          <a:p>
            <a:pPr marL="342900" lvl="1">
              <a:spcBef>
                <a:spcPts val="1300"/>
              </a:spcBef>
              <a:buAutoNum type="arabicPeriod"/>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Applying resolution</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r ∨ u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u ∨ ￢ c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r ∨ ￢ c 	(Premise)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 		(Negation of conclusion)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 r ∨ ￢ c 	(Using resolution on 1, 2)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  ∨  ￢c 	(Using resolution on 3, 5) </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c 		(Using resolution on 4, 6)</a:t>
            </a:r>
          </a:p>
          <a:p>
            <a:pPr marL="342900" lvl="1">
              <a:spcBef>
                <a:spcPts val="1300"/>
              </a:spcBef>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 		(Using resolution on 4, 7)</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1143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1001949" y="1446415"/>
            <a:ext cx="10428432" cy="4671752"/>
          </a:xfrm>
        </p:spPr>
        <p:txBody>
          <a:bodyPr>
            <a:normAutofit/>
          </a:bodyPr>
          <a:lstStyle/>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Consider a KB containing following statements: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is sunny and warm day you will enjoy.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is warm and pleasant day you will do strawberry picking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is raining then you will not do strawberry picking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If it is raining you will get cold</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It is warm day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It is raining </a:t>
            </a:r>
          </a:p>
          <a:p>
            <a:pPr marL="342900" lvl="1">
              <a:spcBef>
                <a:spcPts val="1300"/>
              </a:spcBef>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It is sunny</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Now infer that:  </a:t>
            </a:r>
            <a:r>
              <a:rPr lang="en-US" sz="1800" dirty="0">
                <a:latin typeface="Calibri" panose="020F0502020204030204" pitchFamily="34" charset="0"/>
                <a:ea typeface="Calibri" panose="020F0502020204030204" pitchFamily="34" charset="0"/>
                <a:cs typeface="Calibri" panose="020F0502020204030204" pitchFamily="34" charset="0"/>
              </a:rPr>
              <a:t>you will not do strawberry picking.</a:t>
            </a:r>
          </a:p>
        </p:txBody>
      </p:sp>
    </p:spTree>
    <p:extLst>
      <p:ext uri="{BB962C8B-B14F-4D97-AF65-F5344CB8AC3E}">
        <p14:creationId xmlns:p14="http://schemas.microsoft.com/office/powerpoint/2010/main" val="1524270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Proof by Resolution</a:t>
            </a:r>
          </a:p>
        </p:txBody>
      </p:sp>
      <p:sp>
        <p:nvSpPr>
          <p:cNvPr id="3" name="Content Placeholder 2"/>
          <p:cNvSpPr>
            <a:spLocks noGrp="1"/>
          </p:cNvSpPr>
          <p:nvPr>
            <p:ph idx="1"/>
          </p:nvPr>
        </p:nvSpPr>
        <p:spPr>
          <a:xfrm>
            <a:off x="1001949" y="1446415"/>
            <a:ext cx="10428432" cy="4671752"/>
          </a:xfrm>
        </p:spPr>
        <p:txBody>
          <a:bodyPr>
            <a:normAutofit/>
          </a:bodyPr>
          <a:lstStyle/>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Consider a KB containing following statements: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If it is raining then it is not cold.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John is not wearing a coat if it is not raining.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It is cold.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There are clouds in the sky or it is not raining. </a:t>
            </a:r>
          </a:p>
          <a:p>
            <a:pPr marL="400050" lvl="1" indent="-400050">
              <a:spcBef>
                <a:spcPts val="1300"/>
              </a:spcBef>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The moon is made of cheese and there are clouds in the sky</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Using resolution infer that: </a:t>
            </a:r>
            <a:r>
              <a:rPr lang="en-US" sz="1800" dirty="0">
                <a:latin typeface="Calibri" panose="020F0502020204030204" pitchFamily="34" charset="0"/>
                <a:ea typeface="Calibri" panose="020F0502020204030204" pitchFamily="34" charset="0"/>
                <a:cs typeface="Calibri" panose="020F0502020204030204" pitchFamily="34" charset="0"/>
              </a:rPr>
              <a:t>it is raining and John is not wearing a coat.</a:t>
            </a:r>
          </a:p>
        </p:txBody>
      </p:sp>
    </p:spTree>
    <p:extLst>
      <p:ext uri="{BB962C8B-B14F-4D97-AF65-F5344CB8AC3E}">
        <p14:creationId xmlns:p14="http://schemas.microsoft.com/office/powerpoint/2010/main" val="18179936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Forward and Backward Chaining</a:t>
            </a:r>
          </a:p>
        </p:txBody>
      </p:sp>
      <p:sp>
        <p:nvSpPr>
          <p:cNvPr id="3" name="Content Placeholder 2"/>
          <p:cNvSpPr>
            <a:spLocks noGrp="1"/>
          </p:cNvSpPr>
          <p:nvPr>
            <p:ph idx="1"/>
          </p:nvPr>
        </p:nvSpPr>
        <p:spPr>
          <a:xfrm>
            <a:off x="1001949" y="1246909"/>
            <a:ext cx="10428432" cy="4852334"/>
          </a:xfrm>
        </p:spPr>
        <p:txBody>
          <a:bodyPr>
            <a:normAutofit fontScale="85000" lnSpcReduction="20000"/>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Forward chaining:</a:t>
            </a:r>
          </a:p>
          <a:p>
            <a:pPr marL="285750" lvl="1" indent="-285750">
              <a:lnSpc>
                <a:spcPct val="120000"/>
              </a:lnSpc>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Forward chaining is a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form of reasoning which start with facts in the knowledge base and applies inference rules</a:t>
            </a:r>
            <a:r>
              <a:rPr lang="en-US" sz="1800" dirty="0">
                <a:latin typeface="Calibri" panose="020F0502020204030204" pitchFamily="34" charset="0"/>
                <a:ea typeface="Calibri" panose="020F0502020204030204" pitchFamily="34" charset="0"/>
                <a:cs typeface="Calibri" panose="020F0502020204030204" pitchFamily="34" charset="0"/>
              </a:rPr>
              <a:t> in the forward direction to extract more data until a goal is reached.</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It is a bottom-up approach</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Forward chaining is known as data-driven inference technique as we reach to the goal using the available data.</a:t>
            </a:r>
          </a:p>
          <a:p>
            <a:pPr marL="285750" lvl="1" indent="-285750">
              <a:spcBef>
                <a:spcPts val="1300"/>
              </a:spcBef>
              <a:buFont typeface="Wingdings" panose="05000000000000000000" pitchFamily="2" charset="2"/>
              <a:buChar char="ü"/>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Idea: </a:t>
            </a:r>
            <a:r>
              <a:rPr lang="en-US" sz="1800" dirty="0">
                <a:latin typeface="Calibri" panose="020F0502020204030204" pitchFamily="34" charset="0"/>
                <a:ea typeface="Calibri" panose="020F0502020204030204" pitchFamily="34" charset="0"/>
                <a:cs typeface="Calibri" panose="020F0502020204030204" pitchFamily="34" charset="0"/>
              </a:rPr>
              <a:t>fire any rule whose premises are satisfied in the KB,</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add its conclusion to the KB, until query is found</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P -&gt;  Q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L ∧ M -&gt;  P</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B ∧ L -&gt; M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A ∧ P -&gt; L</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A ∧ B -&gt; L</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A</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B		Prove Q can be inferred</a:t>
            </a:r>
          </a:p>
        </p:txBody>
      </p:sp>
      <p:pic>
        <p:nvPicPr>
          <p:cNvPr id="1026" name="Picture 2" descr="Forward and Backward Chaining in Artificial Intelligence | Engineering  Education (EngEd) Program | S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124" y="3682538"/>
            <a:ext cx="5715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46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Forward and Backward Chaining</a:t>
            </a:r>
          </a:p>
        </p:txBody>
      </p:sp>
      <p:sp>
        <p:nvSpPr>
          <p:cNvPr id="3" name="Content Placeholder 2"/>
          <p:cNvSpPr>
            <a:spLocks noGrp="1"/>
          </p:cNvSpPr>
          <p:nvPr>
            <p:ph idx="1"/>
          </p:nvPr>
        </p:nvSpPr>
        <p:spPr>
          <a:xfrm>
            <a:off x="1001949" y="1246909"/>
            <a:ext cx="10428432" cy="4852334"/>
          </a:xfrm>
        </p:spPr>
        <p:txBody>
          <a:bodyPr>
            <a:normAutofit/>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Backward chaining:</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Backward chaining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starts from the goal and works backwar</a:t>
            </a:r>
            <a:r>
              <a:rPr lang="en-US" sz="1700" dirty="0">
                <a:latin typeface="Calibri" panose="020F0502020204030204" pitchFamily="34" charset="0"/>
                <a:ea typeface="Calibri" panose="020F0502020204030204" pitchFamily="34" charset="0"/>
                <a:cs typeface="Calibri" panose="020F0502020204030204" pitchFamily="34" charset="0"/>
              </a:rPr>
              <a:t>d through inference rules to find the required facts that support the goal.</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It is a top-down approach.</a:t>
            </a:r>
          </a:p>
          <a:p>
            <a:pPr marL="0" lvl="1" indent="0">
              <a:spcBef>
                <a:spcPts val="1300"/>
              </a:spcBef>
              <a:buNone/>
            </a:pPr>
            <a:endParaRPr lang="en-US" dirty="0"/>
          </a:p>
          <a:p>
            <a:pPr marL="0" lvl="1" indent="0">
              <a:spcBef>
                <a:spcPts val="1300"/>
              </a:spcBef>
              <a:buNone/>
            </a:pP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414256" y="3005924"/>
            <a:ext cx="6294653" cy="2149736"/>
          </a:xfrm>
          <a:prstGeom prst="rect">
            <a:avLst/>
          </a:prstGeom>
        </p:spPr>
      </p:pic>
    </p:spTree>
    <p:extLst>
      <p:ext uri="{BB962C8B-B14F-4D97-AF65-F5344CB8AC3E}">
        <p14:creationId xmlns:p14="http://schemas.microsoft.com/office/powerpoint/2010/main" val="324908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77340"/>
          </a:xfrm>
        </p:spPr>
        <p:txBody>
          <a:bodyPr>
            <a:normAutofit/>
          </a:bodyPr>
          <a:lstStyle/>
          <a:p>
            <a:r>
              <a:rPr lang="en-US" sz="5000" dirty="0"/>
              <a:t>Knowledge Representation</a:t>
            </a:r>
          </a:p>
        </p:txBody>
      </p:sp>
      <p:sp>
        <p:nvSpPr>
          <p:cNvPr id="3" name="Content Placeholder 2"/>
          <p:cNvSpPr>
            <a:spLocks noGrp="1"/>
          </p:cNvSpPr>
          <p:nvPr>
            <p:ph sz="half" idx="1"/>
          </p:nvPr>
        </p:nvSpPr>
        <p:spPr>
          <a:xfrm>
            <a:off x="676655" y="1576873"/>
            <a:ext cx="5948079" cy="4188589"/>
          </a:xfrm>
        </p:spPr>
        <p:txBody>
          <a:bodyPr>
            <a:normAutofit/>
          </a:bodyPr>
          <a:lstStyle/>
          <a:p>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Issues:</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How do people represent knowledge? </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What is the nature of knowledge and how do we represent it? </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Should a representation scheme deal with a particular domain or should it be general purpose?</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How expressive is a representation scheme or formal language?</a:t>
            </a:r>
          </a:p>
          <a:p>
            <a:pPr>
              <a:lnSpc>
                <a:spcPct val="150000"/>
              </a:lnSpc>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 Should the scheme be declarative or procedural?</a:t>
            </a:r>
          </a:p>
        </p:txBody>
      </p:sp>
      <p:pic>
        <p:nvPicPr>
          <p:cNvPr id="3074" name="Picture 2" descr="question mark PNG image with transparent background | 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742" y="2247737"/>
            <a:ext cx="2867543" cy="293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77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382801"/>
            <a:ext cx="10772775" cy="1027710"/>
          </a:xfrm>
        </p:spPr>
        <p:txBody>
          <a:bodyPr>
            <a:normAutofit/>
          </a:bodyPr>
          <a:lstStyle/>
          <a:p>
            <a:r>
              <a:rPr lang="en-US" sz="5000" dirty="0"/>
              <a:t>Forward and Backward Chaining</a:t>
            </a:r>
          </a:p>
        </p:txBody>
      </p:sp>
      <p:sp>
        <p:nvSpPr>
          <p:cNvPr id="3" name="Content Placeholder 2"/>
          <p:cNvSpPr>
            <a:spLocks noGrp="1"/>
          </p:cNvSpPr>
          <p:nvPr>
            <p:ph sz="half" idx="1"/>
          </p:nvPr>
        </p:nvSpPr>
        <p:spPr>
          <a:xfrm>
            <a:off x="676656" y="1410511"/>
            <a:ext cx="4128808" cy="4354951"/>
          </a:xfrm>
        </p:spPr>
        <p:txBody>
          <a:bodyPr>
            <a:normAutofit lnSpcReduction="10000"/>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Backward chaining:</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 -&gt;  Q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L ∧ M -&gt;  P</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B ∧ L -&gt; M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A ∧ P -&gt; L</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A ∧ B -&gt; L</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A</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B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Prove Q can be inferred</a:t>
            </a:r>
          </a:p>
          <a:p>
            <a:pPr marL="0" lvl="1" indent="0">
              <a:spcBef>
                <a:spcPts val="1300"/>
              </a:spcBef>
              <a:buNone/>
            </a:pPr>
            <a:endParaRPr lang="en-US" dirty="0"/>
          </a:p>
          <a:p>
            <a:pPr marL="0" lvl="1" indent="0">
              <a:spcBef>
                <a:spcPts val="1300"/>
              </a:spcBef>
              <a:buNone/>
            </a:pP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p:cNvSpPr>
            <a:spLocks noGrp="1"/>
          </p:cNvSpPr>
          <p:nvPr>
            <p:ph sz="half" idx="2"/>
          </p:nvPr>
        </p:nvSpPr>
        <p:spPr>
          <a:xfrm>
            <a:off x="5301575" y="1605064"/>
            <a:ext cx="6269742" cy="4160398"/>
          </a:xfrm>
        </p:spPr>
        <p:txBody>
          <a:bodyPr>
            <a:normAutofit lnSpcReduction="10000"/>
          </a:bodyPr>
          <a:lstStyle/>
          <a:p>
            <a:r>
              <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rPr>
              <a:t>Solution: </a:t>
            </a:r>
          </a:p>
          <a:p>
            <a:r>
              <a:rPr lang="en-US" sz="1700" dirty="0">
                <a:latin typeface="Calibri" panose="020F0502020204030204" pitchFamily="34" charset="0"/>
                <a:ea typeface="Calibri" panose="020F0502020204030204" pitchFamily="34" charset="0"/>
                <a:cs typeface="Calibri" panose="020F0502020204030204" pitchFamily="34" charset="0"/>
              </a:rPr>
              <a:t>We know P -&gt; Q, 	Try to prove P </a:t>
            </a:r>
          </a:p>
          <a:p>
            <a:r>
              <a:rPr lang="en-US" sz="1700" dirty="0">
                <a:latin typeface="Calibri" panose="020F0502020204030204" pitchFamily="34" charset="0"/>
                <a:ea typeface="Calibri" panose="020F0502020204030204" pitchFamily="34" charset="0"/>
                <a:cs typeface="Calibri" panose="020F0502020204030204" pitchFamily="34" charset="0"/>
              </a:rPr>
              <a:t>L ∧ M -&gt; P 	Try to prove L and M </a:t>
            </a:r>
          </a:p>
          <a:p>
            <a:r>
              <a:rPr lang="en-US" sz="1700" dirty="0">
                <a:latin typeface="Calibri" panose="020F0502020204030204" pitchFamily="34" charset="0"/>
                <a:ea typeface="Calibri" panose="020F0502020204030204" pitchFamily="34" charset="0"/>
                <a:cs typeface="Calibri" panose="020F0502020204030204" pitchFamily="34" charset="0"/>
              </a:rPr>
              <a:t>B ∧ L -&gt; M </a:t>
            </a:r>
          </a:p>
          <a:p>
            <a:r>
              <a:rPr lang="en-US" sz="1700" dirty="0">
                <a:latin typeface="Calibri" panose="020F0502020204030204" pitchFamily="34" charset="0"/>
                <a:ea typeface="Calibri" panose="020F0502020204030204" pitchFamily="34" charset="0"/>
                <a:cs typeface="Calibri" panose="020F0502020204030204" pitchFamily="34" charset="0"/>
              </a:rPr>
              <a:t>A ∧ P -&gt; L </a:t>
            </a:r>
          </a:p>
          <a:p>
            <a:r>
              <a:rPr lang="en-US" sz="1700" dirty="0">
                <a:latin typeface="Calibri" panose="020F0502020204030204" pitchFamily="34" charset="0"/>
                <a:ea typeface="Calibri" panose="020F0502020204030204" pitchFamily="34" charset="0"/>
                <a:cs typeface="Calibri" panose="020F0502020204030204" pitchFamily="34" charset="0"/>
              </a:rPr>
              <a:t>Try to prove B, L and A and P </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dirty="0">
                <a:latin typeface="Calibri" panose="020F0502020204030204" pitchFamily="34" charset="0"/>
                <a:ea typeface="Calibri" panose="020F0502020204030204" pitchFamily="34" charset="0"/>
                <a:cs typeface="Calibri" panose="020F0502020204030204" pitchFamily="34" charset="0"/>
              </a:rPr>
              <a:t>A and B is already known</a:t>
            </a:r>
          </a:p>
          <a:p>
            <a:r>
              <a:rPr lang="en-US" sz="1700" dirty="0">
                <a:latin typeface="Calibri" panose="020F0502020204030204" pitchFamily="34" charset="0"/>
                <a:ea typeface="Calibri" panose="020F0502020204030204" pitchFamily="34" charset="0"/>
                <a:cs typeface="Calibri" panose="020F0502020204030204" pitchFamily="34" charset="0"/>
              </a:rPr>
              <a:t>Since A ∧ B -&gt; L 		L is also known </a:t>
            </a:r>
          </a:p>
          <a:p>
            <a:r>
              <a:rPr lang="en-US" sz="1700" dirty="0">
                <a:latin typeface="Calibri" panose="020F0502020204030204" pitchFamily="34" charset="0"/>
                <a:ea typeface="Calibri" panose="020F0502020204030204" pitchFamily="34" charset="0"/>
                <a:cs typeface="Calibri" panose="020F0502020204030204" pitchFamily="34" charset="0"/>
              </a:rPr>
              <a:t>Since, B ∧ L -&gt; M 		M is also known </a:t>
            </a:r>
          </a:p>
          <a:p>
            <a:r>
              <a:rPr lang="en-US" sz="1700" dirty="0">
                <a:latin typeface="Calibri" panose="020F0502020204030204" pitchFamily="34" charset="0"/>
                <a:ea typeface="Calibri" panose="020F0502020204030204" pitchFamily="34" charset="0"/>
                <a:cs typeface="Calibri" panose="020F0502020204030204" pitchFamily="34" charset="0"/>
              </a:rPr>
              <a:t>Since, L ∧ M -&gt; P		 P is known, hence the proved. </a:t>
            </a:r>
          </a:p>
        </p:txBody>
      </p:sp>
    </p:spTree>
    <p:extLst>
      <p:ext uri="{BB962C8B-B14F-4D97-AF65-F5344CB8AC3E}">
        <p14:creationId xmlns:p14="http://schemas.microsoft.com/office/powerpoint/2010/main" val="1720577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Predicate Logic</a:t>
            </a:r>
          </a:p>
        </p:txBody>
      </p:sp>
      <p:sp>
        <p:nvSpPr>
          <p:cNvPr id="3" name="Content Placeholder 2"/>
          <p:cNvSpPr>
            <a:spLocks noGrp="1"/>
          </p:cNvSpPr>
          <p:nvPr>
            <p:ph idx="1"/>
          </p:nvPr>
        </p:nvSpPr>
        <p:spPr>
          <a:xfrm>
            <a:off x="1001949" y="1246909"/>
            <a:ext cx="10428432"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Predicate Logic is a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more powerful logic </a:t>
            </a:r>
            <a:r>
              <a:rPr lang="en-US" sz="1700" dirty="0">
                <a:latin typeface="Calibri" panose="020F0502020204030204" pitchFamily="34" charset="0"/>
                <a:ea typeface="Calibri" panose="020F0502020204030204" pitchFamily="34" charset="0"/>
                <a:cs typeface="Calibri" panose="020F0502020204030204" pitchFamily="34" charset="0"/>
              </a:rPr>
              <a:t>(use foundation of propositional logic) by adding more expressive concepts.</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lnSpc>
                <a:spcPct val="100000"/>
              </a:lnSpc>
              <a:spcBef>
                <a:spcPts val="1300"/>
              </a:spcBef>
              <a:buNone/>
            </a:pPr>
            <a:r>
              <a:rPr lang="en-US" sz="1700" i="1" dirty="0">
                <a:solidFill>
                  <a:srgbClr val="C00000"/>
                </a:solidFill>
                <a:latin typeface="Calibri" panose="020F0502020204030204" pitchFamily="34" charset="0"/>
                <a:ea typeface="Calibri" panose="020F0502020204030204" pitchFamily="34" charset="0"/>
                <a:cs typeface="Calibri" panose="020F0502020204030204" pitchFamily="34" charset="0"/>
              </a:rPr>
              <a:t>Propositional logic is limited in several ways:</a:t>
            </a:r>
          </a:p>
          <a:p>
            <a:pPr marL="285750" lvl="1" indent="-285750">
              <a:lnSpc>
                <a:spcPct val="100000"/>
              </a:lnSpc>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Propositional logic is declarative</a:t>
            </a:r>
          </a:p>
          <a:p>
            <a:pPr marL="285750" lvl="1" indent="-285750">
              <a:lnSpc>
                <a:spcPct val="100000"/>
              </a:lnSpc>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Propositional logic is compositional: </a:t>
            </a:r>
          </a:p>
          <a:p>
            <a:pPr marL="0" lvl="1" indent="0">
              <a:lnSpc>
                <a:spcPct val="100000"/>
              </a:lnSpc>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o meaning of B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P is derived from meaning of B and of P</a:t>
            </a:r>
          </a:p>
          <a:p>
            <a:pPr marL="285750" lvl="1" indent="-285750">
              <a:lnSpc>
                <a:spcPct val="100000"/>
              </a:lnSpc>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Propositional logic has very limited expressive power </a:t>
            </a:r>
          </a:p>
          <a:p>
            <a:pPr marL="0" lvl="1" indent="0">
              <a:lnSpc>
                <a:spcPct val="100000"/>
              </a:lnSpc>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o (unlike natural language)</a:t>
            </a:r>
          </a:p>
        </p:txBody>
      </p:sp>
    </p:spTree>
    <p:extLst>
      <p:ext uri="{BB962C8B-B14F-4D97-AF65-F5344CB8AC3E}">
        <p14:creationId xmlns:p14="http://schemas.microsoft.com/office/powerpoint/2010/main" val="1359007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Predicate Logic</a:t>
            </a:r>
          </a:p>
        </p:txBody>
      </p:sp>
      <p:sp>
        <p:nvSpPr>
          <p:cNvPr id="3" name="Content Placeholder 2"/>
          <p:cNvSpPr>
            <a:spLocks noGrp="1"/>
          </p:cNvSpPr>
          <p:nvPr>
            <p:ph idx="1"/>
          </p:nvPr>
        </p:nvSpPr>
        <p:spPr>
          <a:xfrm>
            <a:off x="1001948" y="1246909"/>
            <a:ext cx="10710153"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Propositional logic assumes the world contains facts, whereas first-order logic (like natural language) assumes the world contains: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400050" lvl="1" indent="-400050">
              <a:spcBef>
                <a:spcPts val="1300"/>
              </a:spcBef>
              <a:buFont typeface="+mj-lt"/>
              <a:buAutoNum type="romanLcPeriod"/>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Objects:     </a:t>
            </a:r>
            <a:r>
              <a:rPr lang="en-US" sz="1700" dirty="0">
                <a:latin typeface="Calibri" panose="020F0502020204030204" pitchFamily="34" charset="0"/>
                <a:ea typeface="Calibri" panose="020F0502020204030204" pitchFamily="34" charset="0"/>
                <a:cs typeface="Calibri" panose="020F0502020204030204" pitchFamily="34" charset="0"/>
              </a:rPr>
              <a:t>which are things with individual identities		 people, houses, companies…</a:t>
            </a:r>
          </a:p>
          <a:p>
            <a:pPr marL="400050" lvl="1" indent="-400050">
              <a:spcBef>
                <a:spcPts val="1300"/>
              </a:spcBef>
              <a:buFont typeface="+mj-lt"/>
              <a:buAutoNum type="romanLcPeriod"/>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Properties:</a:t>
            </a:r>
            <a:r>
              <a:rPr lang="en-US" sz="1700" dirty="0">
                <a:latin typeface="Calibri" panose="020F0502020204030204" pitchFamily="34" charset="0"/>
                <a:ea typeface="Calibri" panose="020F0502020204030204" pitchFamily="34" charset="0"/>
                <a:cs typeface="Calibri" panose="020F0502020204030204" pitchFamily="34" charset="0"/>
              </a:rPr>
              <a:t> that distinguish objects from others  		blue, oval, even, large, ... </a:t>
            </a:r>
          </a:p>
          <a:p>
            <a:pPr marL="400050" lvl="1" indent="-400050">
              <a:spcBef>
                <a:spcPts val="1300"/>
              </a:spcBef>
              <a:buFont typeface="+mj-lt"/>
              <a:buAutoNum type="romanLcPeriod"/>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Relations: </a:t>
            </a:r>
            <a:r>
              <a:rPr lang="en-US" sz="1700" dirty="0">
                <a:latin typeface="Calibri" panose="020F0502020204030204" pitchFamily="34" charset="0"/>
                <a:ea typeface="Calibri" panose="020F0502020204030204" pitchFamily="34" charset="0"/>
                <a:cs typeface="Calibri" panose="020F0502020204030204" pitchFamily="34" charset="0"/>
              </a:rPr>
              <a:t>that hold among sets of objects  		 brother of, bigger than, part of, comes between,… </a:t>
            </a:r>
          </a:p>
          <a:p>
            <a:pPr marL="400050" lvl="1" indent="-400050">
              <a:spcBef>
                <a:spcPts val="1300"/>
              </a:spcBef>
              <a:buFont typeface="+mj-lt"/>
              <a:buAutoNum type="romanLcPeriod"/>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Functions: </a:t>
            </a:r>
            <a:r>
              <a:rPr lang="en-US" sz="1700" dirty="0">
                <a:latin typeface="Calibri" panose="020F0502020204030204" pitchFamily="34" charset="0"/>
                <a:ea typeface="Calibri" panose="020F0502020204030204" pitchFamily="34" charset="0"/>
                <a:cs typeface="Calibri" panose="020F0502020204030204" pitchFamily="34" charset="0"/>
              </a:rPr>
              <a:t>which are a subset of relations 		where there is only one ―value‖ for any given―input‖ 						father of, best friend, one more than, plus, …</a:t>
            </a:r>
          </a:p>
        </p:txBody>
      </p:sp>
    </p:spTree>
    <p:extLst>
      <p:ext uri="{BB962C8B-B14F-4D97-AF65-F5344CB8AC3E}">
        <p14:creationId xmlns:p14="http://schemas.microsoft.com/office/powerpoint/2010/main" val="3438695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Representing knowledge in predicate logic</a:t>
            </a:r>
          </a:p>
        </p:txBody>
      </p:sp>
      <p:sp>
        <p:nvSpPr>
          <p:cNvPr id="3" name="Content Placeholder 2"/>
          <p:cNvSpPr>
            <a:spLocks noGrp="1"/>
          </p:cNvSpPr>
          <p:nvPr>
            <p:ph idx="1"/>
          </p:nvPr>
        </p:nvSpPr>
        <p:spPr>
          <a:xfrm>
            <a:off x="1001949" y="1246909"/>
            <a:ext cx="10428432" cy="4871258"/>
          </a:xfrm>
        </p:spPr>
        <p:txBody>
          <a:bodyPr>
            <a:normAutofit/>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Quantifiers</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Allows us to express properties of collections of objects.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Two quantifiers are: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Universal: “for all”: 	  </a:t>
            </a:r>
            <a:r>
              <a:rPr lang="en-US" sz="1800" b="0" i="0" dirty="0">
                <a:solidFill>
                  <a:schemeClr val="tx1"/>
                </a:solidFill>
                <a:effectLst/>
                <a:latin typeface="arial" panose="020B0604020202020204" pitchFamily="34" charset="0"/>
              </a:rPr>
              <a: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Existential: “there exists” :  ∃</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42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FOPL: Semantic</a:t>
            </a:r>
          </a:p>
        </p:txBody>
      </p:sp>
      <p:sp>
        <p:nvSpPr>
          <p:cNvPr id="3" name="Content Placeholder 2"/>
          <p:cNvSpPr>
            <a:spLocks noGrp="1"/>
          </p:cNvSpPr>
          <p:nvPr>
            <p:ph idx="1"/>
          </p:nvPr>
        </p:nvSpPr>
        <p:spPr>
          <a:xfrm>
            <a:off x="931025" y="1246909"/>
            <a:ext cx="10772774" cy="4871258"/>
          </a:xfrm>
        </p:spPr>
        <p:txBody>
          <a:bodyPr>
            <a:normAutofit/>
          </a:bodyPr>
          <a:lstStyle/>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An interpretation is required to give semantics to first-order logic. </a:t>
            </a:r>
          </a:p>
          <a:p>
            <a:pPr marL="285750" lvl="1" indent="-285750">
              <a:spcBef>
                <a:spcPts val="1300"/>
              </a:spcBef>
              <a:buFont typeface="Wingdings" panose="05000000000000000000" pitchFamily="2" charset="2"/>
              <a:buChar char="ü"/>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The interpretation is a non-empty “domain of discourse” (set of objects).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The truth of any formula depends on the interpretation. </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The interpretation provides, for each: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constant symbol :		</a:t>
            </a:r>
            <a:r>
              <a:rPr lang="en-US" sz="1800" dirty="0">
                <a:latin typeface="Calibri" panose="020F0502020204030204" pitchFamily="34" charset="0"/>
                <a:ea typeface="Calibri" panose="020F0502020204030204" pitchFamily="34" charset="0"/>
                <a:cs typeface="Calibri" panose="020F0502020204030204" pitchFamily="34" charset="0"/>
              </a:rPr>
              <a:t>an object in the domain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function symbols :		</a:t>
            </a:r>
            <a:r>
              <a:rPr lang="en-US" sz="1800" dirty="0">
                <a:latin typeface="Calibri" panose="020F0502020204030204" pitchFamily="34" charset="0"/>
                <a:ea typeface="Calibri" panose="020F0502020204030204" pitchFamily="34" charset="0"/>
                <a:cs typeface="Calibri" panose="020F0502020204030204" pitchFamily="34" charset="0"/>
              </a:rPr>
              <a:t>a function from domain tuples to the domain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predicate symbol :		</a:t>
            </a:r>
            <a:r>
              <a:rPr lang="en-US" sz="1800" dirty="0">
                <a:latin typeface="Calibri" panose="020F0502020204030204" pitchFamily="34" charset="0"/>
                <a:ea typeface="Calibri" panose="020F0502020204030204" pitchFamily="34" charset="0"/>
                <a:cs typeface="Calibri" panose="020F0502020204030204" pitchFamily="34" charset="0"/>
              </a:rPr>
              <a:t>a relation over the domain (a set of tuples)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Then we define:</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universal quantifier ∀</a:t>
            </a:r>
            <a:r>
              <a:rPr lang="en-US" sz="1800" dirty="0" err="1">
                <a:latin typeface="Calibri" panose="020F0502020204030204" pitchFamily="34" charset="0"/>
                <a:ea typeface="Calibri" panose="020F0502020204030204" pitchFamily="34" charset="0"/>
                <a:cs typeface="Calibri" panose="020F0502020204030204" pitchFamily="34" charset="0"/>
              </a:rPr>
              <a:t>xP</a:t>
            </a:r>
            <a:r>
              <a:rPr lang="en-US" sz="1800" dirty="0">
                <a:latin typeface="Calibri" panose="020F0502020204030204" pitchFamily="34" charset="0"/>
                <a:ea typeface="Calibri" panose="020F0502020204030204" pitchFamily="34" charset="0"/>
                <a:cs typeface="Calibri" panose="020F0502020204030204" pitchFamily="34" charset="0"/>
              </a:rPr>
              <a:t>(x) is True </a:t>
            </a:r>
            <a:r>
              <a:rPr lang="en-US" sz="1800" dirty="0" err="1">
                <a:latin typeface="Calibri" panose="020F0502020204030204" pitchFamily="34" charset="0"/>
                <a:ea typeface="Calibri" panose="020F0502020204030204" pitchFamily="34" charset="0"/>
                <a:cs typeface="Calibri" panose="020F0502020204030204" pitchFamily="34" charset="0"/>
              </a:rPr>
              <a:t>iff</a:t>
            </a:r>
            <a:r>
              <a:rPr lang="en-US" sz="1800" dirty="0">
                <a:latin typeface="Calibri" panose="020F0502020204030204" pitchFamily="34" charset="0"/>
                <a:ea typeface="Calibri" panose="020F0502020204030204" pitchFamily="34" charset="0"/>
                <a:cs typeface="Calibri" panose="020F0502020204030204" pitchFamily="34" charset="0"/>
              </a:rPr>
              <a:t> P(a) is True for all assignments of domain elements a to x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existential quantifier ∃</a:t>
            </a:r>
            <a:r>
              <a:rPr lang="en-US" sz="1800" dirty="0" err="1">
                <a:latin typeface="Calibri" panose="020F0502020204030204" pitchFamily="34" charset="0"/>
                <a:ea typeface="Calibri" panose="020F0502020204030204" pitchFamily="34" charset="0"/>
                <a:cs typeface="Calibri" panose="020F0502020204030204" pitchFamily="34" charset="0"/>
              </a:rPr>
              <a:t>xP</a:t>
            </a:r>
            <a:r>
              <a:rPr lang="en-US" sz="1800" dirty="0">
                <a:latin typeface="Calibri" panose="020F0502020204030204" pitchFamily="34" charset="0"/>
                <a:ea typeface="Calibri" panose="020F0502020204030204" pitchFamily="34" charset="0"/>
                <a:cs typeface="Calibri" panose="020F0502020204030204" pitchFamily="34" charset="0"/>
              </a:rPr>
              <a:t>(x) is True </a:t>
            </a:r>
            <a:r>
              <a:rPr lang="en-US" sz="1800" dirty="0" err="1">
                <a:latin typeface="Calibri" panose="020F0502020204030204" pitchFamily="34" charset="0"/>
                <a:ea typeface="Calibri" panose="020F0502020204030204" pitchFamily="34" charset="0"/>
                <a:cs typeface="Calibri" panose="020F0502020204030204" pitchFamily="34" charset="0"/>
              </a:rPr>
              <a:t>iff</a:t>
            </a:r>
            <a:r>
              <a:rPr lang="en-US" sz="1800" dirty="0">
                <a:latin typeface="Calibri" panose="020F0502020204030204" pitchFamily="34" charset="0"/>
                <a:ea typeface="Calibri" panose="020F0502020204030204" pitchFamily="34" charset="0"/>
                <a:cs typeface="Calibri" panose="020F0502020204030204" pitchFamily="34" charset="0"/>
              </a:rPr>
              <a:t> P(a) is True for at least one assignment of domain element a to x </a:t>
            </a:r>
          </a:p>
        </p:txBody>
      </p:sp>
    </p:spTree>
    <p:extLst>
      <p:ext uri="{BB962C8B-B14F-4D97-AF65-F5344CB8AC3E}">
        <p14:creationId xmlns:p14="http://schemas.microsoft.com/office/powerpoint/2010/main" val="40264181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fontScale="90000"/>
          </a:bodyPr>
          <a:lstStyle/>
          <a:p>
            <a:r>
              <a:rPr lang="en-US" sz="5000" dirty="0"/>
              <a:t>FOPL: Inference (Inference in predicate logic)</a:t>
            </a:r>
          </a:p>
        </p:txBody>
      </p:sp>
      <p:sp>
        <p:nvSpPr>
          <p:cNvPr id="3" name="Content Placeholder 2"/>
          <p:cNvSpPr>
            <a:spLocks noGrp="1"/>
          </p:cNvSpPr>
          <p:nvPr>
            <p:ph idx="1"/>
          </p:nvPr>
        </p:nvSpPr>
        <p:spPr>
          <a:xfrm>
            <a:off x="798022" y="1246909"/>
            <a:ext cx="10632359" cy="4871258"/>
          </a:xfrm>
        </p:spPr>
        <p:txBody>
          <a:bodyPr>
            <a:normAutofit fontScale="85000" lnSpcReduction="20000"/>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Universal Instantiation and Existential Instantiation</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First order inference can be done by converting the knowledge base to PL and using propositional inference.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How to convert universal quantifiers?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Replace variable by ground term.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How to convert existential quantifiers?</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 Skolemization. </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Universal instantiation (UI)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Substitute ground term for the variables. </a:t>
            </a: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For example consider the following KB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0" i="0" dirty="0">
                <a:solidFill>
                  <a:schemeClr val="tx1"/>
                </a:solidFill>
                <a:effectLst/>
                <a:latin typeface="arial" panose="020B0604020202020204" pitchFamily="34" charset="0"/>
              </a:rPr>
              <a:t>∀</a:t>
            </a:r>
            <a:r>
              <a:rPr lang="en-US" sz="1800" dirty="0">
                <a:latin typeface="Calibri" panose="020F0502020204030204" pitchFamily="34" charset="0"/>
                <a:ea typeface="Calibri" panose="020F0502020204030204" pitchFamily="34" charset="0"/>
                <a:cs typeface="Calibri" panose="020F0502020204030204" pitchFamily="34" charset="0"/>
              </a:rPr>
              <a:t>x King (x) ∧  Greedy (x) -&gt; Evil(x)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put, x = John, Richard,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It’s UI is	: King (John) ∧ Greedy (John) -&gt; Evil(John)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King (Richard) ∧ Greedy (Richard) -&gt; Evil(Richard)</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Note: Remove universally quantified sentences after universal instantiation. </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5829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fontScale="90000"/>
          </a:bodyPr>
          <a:lstStyle/>
          <a:p>
            <a:r>
              <a:rPr lang="en-US" sz="5000" dirty="0"/>
              <a:t>FOPL: Inference (Inference in predicate logic)</a:t>
            </a:r>
          </a:p>
        </p:txBody>
      </p:sp>
      <p:sp>
        <p:nvSpPr>
          <p:cNvPr id="3" name="Content Placeholder 2"/>
          <p:cNvSpPr>
            <a:spLocks noGrp="1"/>
          </p:cNvSpPr>
          <p:nvPr>
            <p:ph idx="1"/>
          </p:nvPr>
        </p:nvSpPr>
        <p:spPr>
          <a:xfrm>
            <a:off x="798022" y="1246909"/>
            <a:ext cx="10632359" cy="4871258"/>
          </a:xfrm>
        </p:spPr>
        <p:txBody>
          <a:bodyPr>
            <a:normAutofit/>
          </a:bodyPr>
          <a:lstStyle/>
          <a:p>
            <a:pPr marL="0" lvl="1" indent="0">
              <a:spcBef>
                <a:spcPts val="1300"/>
              </a:spcBef>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Universal Instantiation and Existential Instantiation</a:t>
            </a:r>
          </a:p>
          <a:p>
            <a:pPr marL="0" lvl="1" indent="0">
              <a:spcBef>
                <a:spcPts val="1300"/>
              </a:spcBef>
              <a:buNone/>
            </a:pPr>
            <a:endPar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Existential Instantiation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EI rule: the variable is replaced by a single </a:t>
            </a:r>
            <a:r>
              <a:rPr lang="en-US" sz="1800" dirty="0">
                <a:solidFill>
                  <a:srgbClr val="996600"/>
                </a:solidFill>
                <a:latin typeface="Calibri" panose="020F0502020204030204" pitchFamily="34" charset="0"/>
                <a:ea typeface="Calibri" panose="020F0502020204030204" pitchFamily="34" charset="0"/>
                <a:cs typeface="Calibri" panose="020F0502020204030204" pitchFamily="34" charset="0"/>
              </a:rPr>
              <a:t>new constant symbol does not appear elsewhere </a:t>
            </a:r>
            <a:r>
              <a:rPr lang="en-US" sz="1800" dirty="0">
                <a:latin typeface="Calibri" panose="020F0502020204030204" pitchFamily="34" charset="0"/>
                <a:ea typeface="Calibri" panose="020F0502020204030204" pitchFamily="34" charset="0"/>
                <a:cs typeface="Calibri" panose="020F0502020204030204" pitchFamily="34" charset="0"/>
              </a:rPr>
              <a:t>in the knowledge base.</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E.g.: Consider the sentence</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	 ∃x Crown(x) ∧ </a:t>
            </a:r>
            <a:r>
              <a:rPr lang="en-US" sz="1800" dirty="0" err="1">
                <a:latin typeface="Calibri" panose="020F0502020204030204" pitchFamily="34" charset="0"/>
                <a:ea typeface="Calibri" panose="020F0502020204030204" pitchFamily="34" charset="0"/>
                <a:cs typeface="Calibri" panose="020F0502020204030204" pitchFamily="34" charset="0"/>
              </a:rPr>
              <a:t>OnHead</a:t>
            </a:r>
            <a:r>
              <a:rPr lang="en-US" sz="1800" dirty="0">
                <a:latin typeface="Calibri" panose="020F0502020204030204" pitchFamily="34" charset="0"/>
                <a:ea typeface="Calibri" panose="020F0502020204030204" pitchFamily="34" charset="0"/>
                <a:cs typeface="Calibri" panose="020F0502020204030204" pitchFamily="34" charset="0"/>
              </a:rPr>
              <a:t>(x, John)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After EI:	 Crown(C1) ∧ </a:t>
            </a:r>
            <a:r>
              <a:rPr lang="en-US" sz="1800" dirty="0" err="1">
                <a:latin typeface="Calibri" panose="020F0502020204030204" pitchFamily="34" charset="0"/>
                <a:ea typeface="Calibri" panose="020F0502020204030204" pitchFamily="34" charset="0"/>
                <a:cs typeface="Calibri" panose="020F0502020204030204" pitchFamily="34" charset="0"/>
              </a:rPr>
              <a:t>OnHead</a:t>
            </a:r>
            <a:r>
              <a:rPr lang="en-US" sz="1800" dirty="0">
                <a:latin typeface="Calibri" panose="020F0502020204030204" pitchFamily="34" charset="0"/>
                <a:ea typeface="Calibri" panose="020F0502020204030204" pitchFamily="34" charset="0"/>
                <a:cs typeface="Calibri" panose="020F0502020204030204" pitchFamily="34" charset="0"/>
              </a:rPr>
              <a:t>(C1, John) 	where C1 is </a:t>
            </a:r>
            <a:r>
              <a:rPr lang="en-US" sz="1800" dirty="0" err="1">
                <a:latin typeface="Calibri" panose="020F0502020204030204" pitchFamily="34" charset="0"/>
                <a:ea typeface="Calibri" panose="020F0502020204030204" pitchFamily="34" charset="0"/>
                <a:cs typeface="Calibri" panose="020F0502020204030204" pitchFamily="34" charset="0"/>
              </a:rPr>
              <a:t>Skolem</a:t>
            </a:r>
            <a:r>
              <a:rPr lang="en-US" sz="1800" dirty="0">
                <a:latin typeface="Calibri" panose="020F0502020204030204" pitchFamily="34" charset="0"/>
                <a:ea typeface="Calibri" panose="020F0502020204030204" pitchFamily="34" charset="0"/>
                <a:cs typeface="Calibri" panose="020F0502020204030204" pitchFamily="34" charset="0"/>
              </a:rPr>
              <a:t> Constant. </a:t>
            </a:r>
          </a:p>
          <a:p>
            <a:pPr marL="0" lvl="1" indent="0">
              <a:spcBef>
                <a:spcPts val="1300"/>
              </a:spcBef>
              <a:buNone/>
            </a:pPr>
            <a:r>
              <a:rPr lang="en-US" sz="1800" dirty="0">
                <a:latin typeface="Calibri" panose="020F0502020204030204" pitchFamily="34" charset="0"/>
                <a:ea typeface="Calibri" panose="020F0502020204030204" pitchFamily="34" charset="0"/>
                <a:cs typeface="Calibri" panose="020F0502020204030204" pitchFamily="34" charset="0"/>
              </a:rPr>
              <a:t>Also known as </a:t>
            </a:r>
            <a:r>
              <a:rPr lang="en-US" sz="1800" dirty="0">
                <a:solidFill>
                  <a:srgbClr val="996600"/>
                </a:solidFill>
                <a:latin typeface="Calibri" panose="020F0502020204030204" pitchFamily="34" charset="0"/>
                <a:ea typeface="Calibri" panose="020F0502020204030204" pitchFamily="34" charset="0"/>
                <a:cs typeface="Calibri" panose="020F0502020204030204" pitchFamily="34" charset="0"/>
              </a:rPr>
              <a:t>Skolemization</a:t>
            </a:r>
          </a:p>
          <a:p>
            <a:pPr marL="0" lvl="1" indent="0">
              <a:spcBef>
                <a:spcPts val="130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2216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Conversion to CNF</a:t>
            </a:r>
          </a:p>
        </p:txBody>
      </p:sp>
      <p:sp>
        <p:nvSpPr>
          <p:cNvPr id="3" name="Content Placeholder 2"/>
          <p:cNvSpPr>
            <a:spLocks noGrp="1"/>
          </p:cNvSpPr>
          <p:nvPr>
            <p:ph idx="1"/>
          </p:nvPr>
        </p:nvSpPr>
        <p:spPr>
          <a:xfrm>
            <a:off x="931025" y="1246909"/>
            <a:ext cx="10499356" cy="4871258"/>
          </a:xfrm>
        </p:spPr>
        <p:txBody>
          <a:bodyPr>
            <a:normAutofit fontScale="92500" lnSpcReduction="10000"/>
          </a:bodyPr>
          <a:lstStyle/>
          <a:p>
            <a:pPr marL="342900" lvl="1">
              <a:spcBef>
                <a:spcPts val="1300"/>
              </a:spcBef>
              <a:buAutoNum type="arabicPeriod"/>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Eliminate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implications and bi-implications </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as in propositional case </a:t>
            </a:r>
          </a:p>
          <a:p>
            <a:pPr marL="342900" lvl="1">
              <a:spcBef>
                <a:spcPts val="1300"/>
              </a:spcBef>
              <a:buAutoNum type="arabicPeriod"/>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Move negations inward using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De Morgan’s laws</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plus rewriting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as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as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3.    Eliminate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double negations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4.    Rename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bound variables </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if necessary so each only occurs once</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e.g.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xQ</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becomes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yQ</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(y)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5.    Use equivalences to move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quantifiers to the left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e.g.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 Q becomes ∀x (P(x) ∧ Q) where x is not in Q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e.g.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yQ</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(y) becomes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x∃y</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(P(x) ∧ Q(y))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6.     </a:t>
            </a:r>
            <a:r>
              <a:rPr lang="en-US" sz="1700" dirty="0" err="1">
                <a:solidFill>
                  <a:srgbClr val="CC6600"/>
                </a:solidFill>
                <a:latin typeface="Calibri" panose="020F0502020204030204" pitchFamily="34" charset="0"/>
                <a:ea typeface="Calibri" panose="020F0502020204030204" pitchFamily="34" charset="0"/>
                <a:cs typeface="Calibri" panose="020F0502020204030204" pitchFamily="34" charset="0"/>
              </a:rPr>
              <a:t>Skolemise</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(replace each existentially quantified variable by a new term)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becomes P(a0) using a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Skolem</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constant a0 since ∃x occurs at the outermost level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x∃yP</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(x, y) becomes P(x, f0(x)) using a </a:t>
            </a:r>
            <a:r>
              <a:rPr lang="en-US" sz="1700" dirty="0" err="1">
                <a:solidFill>
                  <a:schemeClr val="tx1"/>
                </a:solidFill>
                <a:latin typeface="Calibri" panose="020F0502020204030204" pitchFamily="34" charset="0"/>
                <a:ea typeface="Calibri" panose="020F0502020204030204" pitchFamily="34" charset="0"/>
                <a:cs typeface="Calibri" panose="020F0502020204030204" pitchFamily="34" charset="0"/>
              </a:rPr>
              <a:t>Skolem</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 function f0 since ∃y occurs within ∀x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7.     The formula now has only universal quantifiers and all are at the left of the formula: </a:t>
            </a:r>
            <a:r>
              <a:rPr lang="en-US" sz="1700" dirty="0">
                <a:solidFill>
                  <a:srgbClr val="CC6600"/>
                </a:solidFill>
                <a:latin typeface="Calibri" panose="020F0502020204030204" pitchFamily="34" charset="0"/>
                <a:ea typeface="Calibri" panose="020F0502020204030204" pitchFamily="34" charset="0"/>
                <a:cs typeface="Calibri" panose="020F0502020204030204" pitchFamily="34" charset="0"/>
              </a:rPr>
              <a:t>drop them </a:t>
            </a:r>
          </a:p>
          <a:p>
            <a:pPr marL="0" lvl="1" indent="0">
              <a:spcBef>
                <a:spcPts val="1300"/>
              </a:spcBef>
              <a:buNone/>
            </a:pP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8.     Use distribution laws to get CNF and then clausal form</a:t>
            </a:r>
          </a:p>
        </p:txBody>
      </p:sp>
    </p:spTree>
    <p:extLst>
      <p:ext uri="{BB962C8B-B14F-4D97-AF65-F5344CB8AC3E}">
        <p14:creationId xmlns:p14="http://schemas.microsoft.com/office/powerpoint/2010/main" val="4050789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Acting under Uncertainty</a:t>
            </a:r>
          </a:p>
        </p:txBody>
      </p:sp>
      <p:sp>
        <p:nvSpPr>
          <p:cNvPr id="3" name="Content Placeholder 2"/>
          <p:cNvSpPr>
            <a:spLocks noGrp="1"/>
          </p:cNvSpPr>
          <p:nvPr>
            <p:ph idx="1"/>
          </p:nvPr>
        </p:nvSpPr>
        <p:spPr>
          <a:xfrm>
            <a:off x="1001949" y="1246909"/>
            <a:ext cx="10428432" cy="4871258"/>
          </a:xfrm>
        </p:spPr>
        <p:txBody>
          <a:bodyPr>
            <a:normAutofit lnSpcReduction="10000"/>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Agents may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need to handle uncertainty</a:t>
            </a:r>
            <a:r>
              <a:rPr lang="en-US" sz="1700" dirty="0">
                <a:latin typeface="Calibri" panose="020F0502020204030204" pitchFamily="34" charset="0"/>
                <a:ea typeface="Calibri" panose="020F0502020204030204" pitchFamily="34" charset="0"/>
                <a:cs typeface="Calibri" panose="020F0502020204030204" pitchFamily="34" charset="0"/>
              </a:rPr>
              <a:t>, whether due to partial observability, nondeterminism, or a combination of the two.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An agent may never know for certain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what state it’s in or where it will end up </a:t>
            </a:r>
            <a:r>
              <a:rPr lang="en-US" sz="1700" dirty="0">
                <a:latin typeface="Calibri" panose="020F0502020204030204" pitchFamily="34" charset="0"/>
                <a:ea typeface="Calibri" panose="020F0502020204030204" pitchFamily="34" charset="0"/>
                <a:cs typeface="Calibri" panose="020F0502020204030204" pitchFamily="34" charset="0"/>
              </a:rPr>
              <a:t>after a sequence of actions.</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Scenario:</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Suppose, for example, that an automated taxi, it has the goal of delivering a passenger to the airport on time.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agent forms a plan, A</a:t>
            </a:r>
            <a:r>
              <a:rPr lang="en-US" sz="1700" baseline="-25000" dirty="0">
                <a:latin typeface="Calibri" panose="020F0502020204030204" pitchFamily="34" charset="0"/>
                <a:ea typeface="Calibri" panose="020F0502020204030204" pitchFamily="34" charset="0"/>
                <a:cs typeface="Calibri" panose="020F0502020204030204" pitchFamily="34" charset="0"/>
              </a:rPr>
              <a:t>90</a:t>
            </a:r>
            <a:r>
              <a:rPr lang="en-US" sz="1700" dirty="0">
                <a:latin typeface="Calibri" panose="020F0502020204030204" pitchFamily="34" charset="0"/>
                <a:ea typeface="Calibri" panose="020F0502020204030204" pitchFamily="34" charset="0"/>
                <a:cs typeface="Calibri" panose="020F0502020204030204" pitchFamily="34" charset="0"/>
              </a:rPr>
              <a:t>, that involves leaving home 90 minutes before the flight departs and driving at a reasonable speed.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Even though the airport is only about 5 miles away, a logical taxi agent will not be able to conclude with certainty that “Plan A90 will get us to the airport in time.”</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agent’s knowledge cannot guarantee any of these outcomes for A</a:t>
            </a:r>
            <a:r>
              <a:rPr lang="en-US" sz="1700" baseline="-25000" dirty="0">
                <a:latin typeface="Calibri" panose="020F0502020204030204" pitchFamily="34" charset="0"/>
                <a:ea typeface="Calibri" panose="020F0502020204030204" pitchFamily="34" charset="0"/>
                <a:cs typeface="Calibri" panose="020F0502020204030204" pitchFamily="34" charset="0"/>
              </a:rPr>
              <a:t>90</a:t>
            </a:r>
            <a:r>
              <a:rPr lang="en-US" sz="1700" dirty="0">
                <a:latin typeface="Calibri" panose="020F0502020204030204" pitchFamily="34" charset="0"/>
                <a:ea typeface="Calibri" panose="020F0502020204030204" pitchFamily="34" charset="0"/>
                <a:cs typeface="Calibri" panose="020F0502020204030204" pitchFamily="34" charset="0"/>
              </a:rPr>
              <a:t>, but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it can provide some degree of belief that they will be achieved</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right thing to do—the rational decision—therefore depends on both the relative importance of various goals and the likelihood that,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and degree to which</a:t>
            </a:r>
            <a:r>
              <a:rPr lang="en-US" sz="1700" dirty="0">
                <a:latin typeface="Calibri" panose="020F0502020204030204" pitchFamily="34" charset="0"/>
                <a:ea typeface="Calibri" panose="020F0502020204030204" pitchFamily="34" charset="0"/>
                <a:cs typeface="Calibri" panose="020F0502020204030204" pitchFamily="34" charset="0"/>
              </a:rPr>
              <a:t>, they will be achieved.</a:t>
            </a:r>
          </a:p>
        </p:txBody>
      </p:sp>
    </p:spTree>
    <p:extLst>
      <p:ext uri="{BB962C8B-B14F-4D97-AF65-F5344CB8AC3E}">
        <p14:creationId xmlns:p14="http://schemas.microsoft.com/office/powerpoint/2010/main" val="3684115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Handling Uncertainty</a:t>
            </a:r>
          </a:p>
        </p:txBody>
      </p:sp>
      <p:sp>
        <p:nvSpPr>
          <p:cNvPr id="3" name="Content Placeholder 2"/>
          <p:cNvSpPr>
            <a:spLocks noGrp="1"/>
          </p:cNvSpPr>
          <p:nvPr>
            <p:ph idx="1"/>
          </p:nvPr>
        </p:nvSpPr>
        <p:spPr>
          <a:xfrm>
            <a:off x="1001948" y="1246908"/>
            <a:ext cx="10532445" cy="5271979"/>
          </a:xfrm>
        </p:spPr>
        <p:txBody>
          <a:bodyPr>
            <a:noAutofit/>
          </a:bodyPr>
          <a:lstStyle/>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Instead of providing all condition, it can express with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degree of beliefs </a:t>
            </a:r>
            <a:r>
              <a:rPr lang="en-US" sz="1600" dirty="0">
                <a:latin typeface="Calibri" panose="020F0502020204030204" pitchFamily="34" charset="0"/>
                <a:ea typeface="Calibri" panose="020F0502020204030204" pitchFamily="34" charset="0"/>
                <a:cs typeface="Calibri" panose="020F0502020204030204" pitchFamily="34" charset="0"/>
              </a:rPr>
              <a:t>in the relevant sentences. </a:t>
            </a:r>
          </a:p>
          <a:p>
            <a:pPr marL="285750" lvl="1" indent="-285750">
              <a:spcBef>
                <a:spcPts val="1300"/>
              </a:spcBef>
              <a:buFont typeface="Wingdings" panose="05000000000000000000" pitchFamily="2" charset="2"/>
              <a:buChar char="ü"/>
            </a:pP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Example: </a:t>
            </a:r>
            <a:r>
              <a:rPr lang="en-US" sz="1600" dirty="0">
                <a:latin typeface="Calibri" panose="020F0502020204030204" pitchFamily="34" charset="0"/>
                <a:ea typeface="Calibri" panose="020F0502020204030204" pitchFamily="34" charset="0"/>
                <a:cs typeface="Calibri" panose="020F0502020204030204" pitchFamily="34" charset="0"/>
              </a:rPr>
              <a:t>Say we have a rule </a:t>
            </a:r>
          </a:p>
          <a:p>
            <a:pPr marL="0" lvl="1" indent="0">
              <a:spcBef>
                <a:spcPts val="1300"/>
              </a:spcBef>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if toothache then problem is cavity </a:t>
            </a:r>
          </a:p>
          <a:p>
            <a:pPr marL="0" lvl="1" indent="0">
              <a:spcBef>
                <a:spcPts val="1300"/>
              </a:spcBef>
              <a:buNone/>
            </a:pPr>
            <a:r>
              <a:rPr lang="en-US" sz="1600" dirty="0">
                <a:latin typeface="Calibri" panose="020F0502020204030204" pitchFamily="34" charset="0"/>
                <a:ea typeface="Calibri" panose="020F0502020204030204" pitchFamily="34" charset="0"/>
                <a:cs typeface="Calibri" panose="020F0502020204030204" pitchFamily="34" charset="0"/>
              </a:rPr>
              <a:t>		But not all patients have toothaches because of cavities (although perhaps most do)</a:t>
            </a:r>
          </a:p>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So we could set up rules like </a:t>
            </a:r>
          </a:p>
          <a:p>
            <a:pPr marL="0" lvl="1" indent="0">
              <a:spcBef>
                <a:spcPts val="1300"/>
              </a:spcBef>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if toothache and not(gum disease) and not(filling) and ......then problem is cavity </a:t>
            </a:r>
          </a:p>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This gets very complicated! a better method would be to say if toothache then problem is cavity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with probability 0.8</a:t>
            </a:r>
          </a:p>
          <a:p>
            <a:pPr marL="285750" lvl="1" indent="-285750">
              <a:spcBef>
                <a:spcPts val="1300"/>
              </a:spcBef>
              <a:buFont typeface="Wingdings" panose="05000000000000000000" pitchFamily="2" charset="2"/>
              <a:buChar char="ü"/>
            </a:pPr>
            <a:endPar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Given the available evidence,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A</a:t>
            </a:r>
            <a:r>
              <a:rPr lang="en-US" sz="16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90</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 will get me there on time with probability 0.04</a:t>
            </a:r>
          </a:p>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A most important tool for </a:t>
            </a:r>
            <a:r>
              <a:rPr lang="en-US" sz="1600" dirty="0">
                <a:solidFill>
                  <a:srgbClr val="C00000"/>
                </a:solidFill>
                <a:latin typeface="Calibri" panose="020F0502020204030204" pitchFamily="34" charset="0"/>
                <a:ea typeface="Calibri" panose="020F0502020204030204" pitchFamily="34" charset="0"/>
                <a:cs typeface="Calibri" panose="020F0502020204030204" pitchFamily="34" charset="0"/>
              </a:rPr>
              <a:t>dealing with degree of beliefs is probability theory</a:t>
            </a:r>
            <a:r>
              <a:rPr lang="en-US" sz="1600" dirty="0">
                <a:latin typeface="Calibri" panose="020F0502020204030204" pitchFamily="34" charset="0"/>
                <a:ea typeface="Calibri" panose="020F0502020204030204" pitchFamily="34" charset="0"/>
                <a:cs typeface="Calibri" panose="020F0502020204030204" pitchFamily="34" charset="0"/>
              </a:rPr>
              <a:t>, which assigns to each sentence a numerical degree of belief between 0 &amp; 1.</a:t>
            </a:r>
          </a:p>
          <a:p>
            <a:pPr marL="0" lvl="1" indent="0">
              <a:spcBef>
                <a:spcPts val="1300"/>
              </a:spcBef>
              <a:buNone/>
            </a:pPr>
            <a:r>
              <a:rPr lang="en-US" sz="1600" u="sng" dirty="0">
                <a:solidFill>
                  <a:srgbClr val="C00000"/>
                </a:solidFill>
                <a:latin typeface="Calibri" panose="020F0502020204030204" pitchFamily="34" charset="0"/>
                <a:ea typeface="Calibri" panose="020F0502020204030204" pitchFamily="34" charset="0"/>
                <a:cs typeface="Calibri" panose="020F0502020204030204" pitchFamily="34" charset="0"/>
              </a:rPr>
              <a:t>Making decisions under uncertainty:</a:t>
            </a:r>
          </a:p>
          <a:p>
            <a:pPr marL="285750" lvl="1" indent="-285750">
              <a:spcBef>
                <a:spcPts val="1300"/>
              </a:spcBef>
              <a:buFont typeface="Wingdings" panose="05000000000000000000" pitchFamily="2" charset="2"/>
              <a:buChar char="ü"/>
            </a:pPr>
            <a:r>
              <a:rPr lang="en-US" sz="1600" dirty="0">
                <a:latin typeface="Calibri" panose="020F0502020204030204" pitchFamily="34" charset="0"/>
                <a:ea typeface="Calibri" panose="020F0502020204030204" pitchFamily="34" charset="0"/>
                <a:cs typeface="Calibri" panose="020F0502020204030204" pitchFamily="34" charset="0"/>
              </a:rPr>
              <a:t>P(A</a:t>
            </a:r>
            <a:r>
              <a:rPr lang="en-US" sz="1600" baseline="-25000" dirty="0">
                <a:latin typeface="Calibri" panose="020F0502020204030204" pitchFamily="34" charset="0"/>
                <a:ea typeface="Calibri" panose="020F0502020204030204" pitchFamily="34" charset="0"/>
                <a:cs typeface="Calibri" panose="020F0502020204030204" pitchFamily="34" charset="0"/>
              </a:rPr>
              <a:t>90</a:t>
            </a:r>
            <a:r>
              <a:rPr lang="en-US" sz="1600" dirty="0">
                <a:latin typeface="Calibri" panose="020F0502020204030204" pitchFamily="34" charset="0"/>
                <a:ea typeface="Calibri" panose="020F0502020204030204" pitchFamily="34" charset="0"/>
                <a:cs typeface="Calibri" panose="020F0502020204030204" pitchFamily="34" charset="0"/>
              </a:rPr>
              <a:t> gets me there in time|…. ) = 0.70</a:t>
            </a:r>
          </a:p>
        </p:txBody>
      </p:sp>
    </p:spTree>
    <p:extLst>
      <p:ext uri="{BB962C8B-B14F-4D97-AF65-F5344CB8AC3E}">
        <p14:creationId xmlns:p14="http://schemas.microsoft.com/office/powerpoint/2010/main" val="319807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1398"/>
          </a:xfrm>
        </p:spPr>
        <p:txBody>
          <a:bodyPr>
            <a:normAutofit/>
          </a:bodyPr>
          <a:lstStyle/>
          <a:p>
            <a:r>
              <a:rPr lang="en-US" sz="5000" dirty="0"/>
              <a:t>A Knowledge – Based Agent</a:t>
            </a:r>
          </a:p>
        </p:txBody>
      </p:sp>
      <p:sp>
        <p:nvSpPr>
          <p:cNvPr id="3" name="Content Placeholder 2"/>
          <p:cNvSpPr>
            <a:spLocks noGrp="1"/>
          </p:cNvSpPr>
          <p:nvPr>
            <p:ph sz="half" idx="1"/>
          </p:nvPr>
        </p:nvSpPr>
        <p:spPr>
          <a:xfrm>
            <a:off x="485191" y="1492897"/>
            <a:ext cx="5523723" cy="4646645"/>
          </a:xfrm>
        </p:spPr>
        <p:txBody>
          <a:bodyPr>
            <a:normAutofit/>
          </a:bodyPr>
          <a:lstStyle/>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knowledge-based agent consists of a knowledge base (KB) and an inference engine (IE).</a:t>
            </a:r>
          </a:p>
          <a:p>
            <a:pPr>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knowledge-base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is a set of sentences of what one knows about the world.</a:t>
            </a:r>
          </a:p>
          <a:p>
            <a:pPr>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Inference engine derives new sentences from the input and KB.</a:t>
            </a:r>
          </a:p>
          <a:p>
            <a:pPr>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dirty="0">
                <a:latin typeface="Calibri" panose="020F0502020204030204" pitchFamily="34" charset="0"/>
                <a:ea typeface="Calibri" panose="020F0502020204030204" pitchFamily="34" charset="0"/>
                <a:cs typeface="Calibri" panose="020F0502020204030204" pitchFamily="34" charset="0"/>
              </a:rPr>
              <a:t>The agent operates as follows: </a:t>
            </a:r>
          </a:p>
          <a:p>
            <a:r>
              <a:rPr lang="en-US" sz="1700" dirty="0">
                <a:latin typeface="Calibri" panose="020F0502020204030204" pitchFamily="34" charset="0"/>
                <a:ea typeface="Calibri" panose="020F0502020204030204" pitchFamily="34" charset="0"/>
                <a:cs typeface="Calibri" panose="020F0502020204030204" pitchFamily="34" charset="0"/>
              </a:rPr>
              <a:t>1. It receives percepts from environment </a:t>
            </a:r>
          </a:p>
          <a:p>
            <a:r>
              <a:rPr lang="en-US" sz="1700" dirty="0">
                <a:latin typeface="Calibri" panose="020F0502020204030204" pitchFamily="34" charset="0"/>
                <a:ea typeface="Calibri" panose="020F0502020204030204" pitchFamily="34" charset="0"/>
                <a:cs typeface="Calibri" panose="020F0502020204030204" pitchFamily="34" charset="0"/>
              </a:rPr>
              <a:t>2. It computes what action it should perform (by IE and KB) </a:t>
            </a:r>
          </a:p>
          <a:p>
            <a:r>
              <a:rPr lang="en-US" sz="1700" dirty="0">
                <a:latin typeface="Calibri" panose="020F0502020204030204" pitchFamily="34" charset="0"/>
                <a:ea typeface="Calibri" panose="020F0502020204030204" pitchFamily="34" charset="0"/>
                <a:cs typeface="Calibri" panose="020F0502020204030204" pitchFamily="34" charset="0"/>
              </a:rPr>
              <a:t>3. It performs the chosen action.</a:t>
            </a:r>
          </a:p>
          <a:p>
            <a:endParaRPr lang="en-US" dirty="0"/>
          </a:p>
        </p:txBody>
      </p:sp>
      <p:pic>
        <p:nvPicPr>
          <p:cNvPr id="1026" name="Picture 2" descr="Knowledge Based Agent in AI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669" y="1492897"/>
            <a:ext cx="4336243" cy="245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262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Handling Uncertainty</a:t>
            </a:r>
          </a:p>
        </p:txBody>
      </p:sp>
      <p:sp>
        <p:nvSpPr>
          <p:cNvPr id="3" name="Content Placeholder 2"/>
          <p:cNvSpPr>
            <a:spLocks noGrp="1"/>
          </p:cNvSpPr>
          <p:nvPr>
            <p:ph idx="1"/>
          </p:nvPr>
        </p:nvSpPr>
        <p:spPr>
          <a:xfrm>
            <a:off x="1001949" y="1246909"/>
            <a:ext cx="10428432" cy="4871258"/>
          </a:xfrm>
        </p:spPr>
        <p:txBody>
          <a:bodyPr>
            <a:normAutofit/>
          </a:bodyPr>
          <a:lstStyle/>
          <a:p>
            <a:pPr marL="0" lvl="1" indent="0">
              <a:spcBef>
                <a:spcPts val="1300"/>
              </a:spcBef>
              <a:buNone/>
            </a:pPr>
            <a:r>
              <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rPr>
              <a:t>Basic Statistical methods – Probability: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basic approach statistical methods adopt to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deal with uncertainty is via the axioms of probability</a:t>
            </a:r>
            <a:r>
              <a:rPr lang="en-US" sz="1700" dirty="0">
                <a:latin typeface="Calibri" panose="020F0502020204030204" pitchFamily="34" charset="0"/>
                <a:ea typeface="Calibri" panose="020F0502020204030204" pitchFamily="34" charset="0"/>
                <a:cs typeface="Calibri" panose="020F0502020204030204" pitchFamily="34" charset="0"/>
              </a:rPr>
              <a:t>: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Probabilities are (real) numbers in the range 0 to 1.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probability of P(A) = 0 indicates total uncertainty in A,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P(A) = 1 total certainty and values in between some degree of (un)certainty</a:t>
            </a:r>
          </a:p>
        </p:txBody>
      </p:sp>
    </p:spTree>
    <p:extLst>
      <p:ext uri="{BB962C8B-B14F-4D97-AF65-F5344CB8AC3E}">
        <p14:creationId xmlns:p14="http://schemas.microsoft.com/office/powerpoint/2010/main" val="694578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Random Variables</a:t>
            </a:r>
          </a:p>
        </p:txBody>
      </p:sp>
      <p:sp>
        <p:nvSpPr>
          <p:cNvPr id="3" name="Content Placeholder 2"/>
          <p:cNvSpPr>
            <a:spLocks noGrp="1"/>
          </p:cNvSpPr>
          <p:nvPr>
            <p:ph idx="1"/>
          </p:nvPr>
        </p:nvSpPr>
        <p:spPr>
          <a:xfrm>
            <a:off x="1001948" y="1246909"/>
            <a:ext cx="11190051"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In probability theory and statistics, a random variable (or stochastic variable)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is a way of assigning a value (often a real number) to each possible outcome of a random event</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Intuitively, a random variable can be thought of as a quantity whose value is not fixed, but which can take on different values</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For example: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There are two possible outcomes for a coin toss: heads, or tails.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The possible outcomes for one fair coin toss can be described using the following random variable: </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and if the coin is equally likely to land on either side then it has a probability mass function given by: </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 xmlns:a16="http://schemas.microsoft.com/office/drawing/2014/main" id="{9E2ACCB7-8B8E-DA4F-ED5F-F715A2423ABB}"/>
              </a:ext>
            </a:extLst>
          </p:cNvPr>
          <p:cNvPicPr>
            <a:picLocks noChangeAspect="1"/>
          </p:cNvPicPr>
          <p:nvPr/>
        </p:nvPicPr>
        <p:blipFill>
          <a:blip r:embed="rId2"/>
          <a:stretch>
            <a:fillRect/>
          </a:stretch>
        </p:blipFill>
        <p:spPr>
          <a:xfrm>
            <a:off x="4176340" y="3698622"/>
            <a:ext cx="2667000" cy="1276350"/>
          </a:xfrm>
          <a:prstGeom prst="rect">
            <a:avLst/>
          </a:prstGeom>
        </p:spPr>
      </p:pic>
      <p:pic>
        <p:nvPicPr>
          <p:cNvPr id="7" name="Picture 6">
            <a:extLst>
              <a:ext uri="{FF2B5EF4-FFF2-40B4-BE49-F238E27FC236}">
                <a16:creationId xmlns="" xmlns:a16="http://schemas.microsoft.com/office/drawing/2014/main" id="{9C0A4C8F-7429-CC25-84F9-61B839F948FE}"/>
              </a:ext>
            </a:extLst>
          </p:cNvPr>
          <p:cNvPicPr>
            <a:picLocks noChangeAspect="1"/>
          </p:cNvPicPr>
          <p:nvPr/>
        </p:nvPicPr>
        <p:blipFill>
          <a:blip r:embed="rId3"/>
          <a:stretch>
            <a:fillRect/>
          </a:stretch>
        </p:blipFill>
        <p:spPr>
          <a:xfrm>
            <a:off x="4221948" y="5511686"/>
            <a:ext cx="2575783" cy="891617"/>
          </a:xfrm>
          <a:prstGeom prst="rect">
            <a:avLst/>
          </a:prstGeom>
        </p:spPr>
      </p:pic>
    </p:spTree>
    <p:extLst>
      <p:ext uri="{BB962C8B-B14F-4D97-AF65-F5344CB8AC3E}">
        <p14:creationId xmlns:p14="http://schemas.microsoft.com/office/powerpoint/2010/main" val="3651751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Random Variables</a:t>
            </a:r>
          </a:p>
        </p:txBody>
      </p:sp>
      <p:sp>
        <p:nvSpPr>
          <p:cNvPr id="3" name="Content Placeholder 2"/>
          <p:cNvSpPr>
            <a:spLocks noGrp="1"/>
          </p:cNvSpPr>
          <p:nvPr>
            <p:ph idx="1"/>
          </p:nvPr>
        </p:nvSpPr>
        <p:spPr>
          <a:xfrm>
            <a:off x="1001949" y="1246909"/>
            <a:ext cx="10428432"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Random Variable domain are: Boolean, Discrete and Continuous</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Boolean</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Cavity  = false, toothache = true</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Discrete random variables </a:t>
            </a: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e.g., Weather is one of (sunny, rain, cloudy, snow) Weather = rain is a proposition</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Continuous random variables</a:t>
            </a: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 e.g., Temp = 21.6, also allow, e.g., Temp &lt; 22.0.</a:t>
            </a:r>
          </a:p>
          <a:p>
            <a:pPr marL="285750" lvl="1" indent="-285750">
              <a:spcBef>
                <a:spcPts val="1300"/>
              </a:spcBef>
              <a:buFont typeface="Wingdings" panose="05000000000000000000" pitchFamily="2" charset="2"/>
              <a:buChar char="ü"/>
            </a:pPr>
            <a:endParaRPr lang="en-US" sz="1800" dirty="0"/>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41425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Random Variables</a:t>
            </a:r>
          </a:p>
        </p:txBody>
      </p:sp>
      <p:sp>
        <p:nvSpPr>
          <p:cNvPr id="3" name="Content Placeholder 2"/>
          <p:cNvSpPr>
            <a:spLocks noGrp="1"/>
          </p:cNvSpPr>
          <p:nvPr>
            <p:ph idx="1"/>
          </p:nvPr>
        </p:nvSpPr>
        <p:spPr>
          <a:xfrm>
            <a:off x="1001948" y="1246909"/>
            <a:ext cx="10676529"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prior or unconditional probability </a:t>
            </a:r>
            <a:r>
              <a:rPr lang="en-US" sz="1700" dirty="0">
                <a:latin typeface="Calibri" panose="020F0502020204030204" pitchFamily="34" charset="0"/>
                <a:ea typeface="Calibri" panose="020F0502020204030204" pitchFamily="34" charset="0"/>
                <a:cs typeface="Calibri" panose="020F0502020204030204" pitchFamily="34" charset="0"/>
              </a:rPr>
              <a:t>associated with a proposition is the degree of belief accorded to it in the absence of any other information. </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Example: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P(Weather= sunny) = 0.72</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P(Weather= rain) = 0.1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P(Weather= cloudy) = 0.08</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P(Weather= snow) = 0.1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Probability distribution </a:t>
            </a:r>
            <a:r>
              <a:rPr lang="en-US" sz="1700" dirty="0">
                <a:latin typeface="Calibri" panose="020F0502020204030204" pitchFamily="34" charset="0"/>
                <a:ea typeface="Calibri" panose="020F0502020204030204" pitchFamily="34" charset="0"/>
                <a:cs typeface="Calibri" panose="020F0502020204030204" pitchFamily="34" charset="0"/>
              </a:rPr>
              <a:t>gives values for all possible assignments: P(Weather) = (0.72, 0.1, 0.08, 0.1)</a:t>
            </a: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92964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Random Variables</a:t>
            </a:r>
          </a:p>
        </p:txBody>
      </p:sp>
      <p:sp>
        <p:nvSpPr>
          <p:cNvPr id="3" name="Content Placeholder 2"/>
          <p:cNvSpPr>
            <a:spLocks noGrp="1"/>
          </p:cNvSpPr>
          <p:nvPr>
            <p:ph idx="1"/>
          </p:nvPr>
        </p:nvSpPr>
        <p:spPr>
          <a:xfrm>
            <a:off x="1001948" y="1246909"/>
            <a:ext cx="10676529" cy="4871258"/>
          </a:xfrm>
        </p:spPr>
        <p:txBody>
          <a:bodyPr>
            <a:normAutofit/>
          </a:bodyPr>
          <a:lstStyle/>
          <a:p>
            <a:pPr marL="285750" lvl="1" indent="-285750">
              <a:spcBef>
                <a:spcPts val="1300"/>
              </a:spcBef>
              <a:buFont typeface="Wingdings" panose="05000000000000000000" pitchFamily="2" charset="2"/>
              <a:buChar char="ü"/>
            </a:pPr>
            <a:r>
              <a:rPr lang="en-US" sz="1700" b="1" i="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Joint distribution </a:t>
            </a:r>
            <a:r>
              <a:rPr lang="en-US" sz="1700" b="0" i="0" dirty="0">
                <a:solidFill>
                  <a:srgbClr val="101010"/>
                </a:solidFill>
                <a:effectLst/>
                <a:latin typeface="Calibri" panose="020F0502020204030204" pitchFamily="34" charset="0"/>
                <a:ea typeface="Calibri" panose="020F0502020204030204" pitchFamily="34" charset="0"/>
                <a:cs typeface="Calibri" panose="020F0502020204030204" pitchFamily="34" charset="0"/>
              </a:rPr>
              <a:t>is based on joint </a:t>
            </a:r>
            <a:r>
              <a:rPr lang="en-US" sz="1700" b="0" i="0" u="none" strike="noStrike" dirty="0">
                <a:effectLst/>
                <a:latin typeface="Calibri" panose="020F0502020204030204" pitchFamily="34" charset="0"/>
                <a:ea typeface="Calibri" panose="020F0502020204030204" pitchFamily="34" charset="0"/>
                <a:cs typeface="Calibri" panose="020F0502020204030204" pitchFamily="34" charset="0"/>
              </a:rPr>
              <a:t>probability</a:t>
            </a:r>
            <a:r>
              <a:rPr lang="en-US" sz="1700" b="0" i="0" dirty="0">
                <a:solidFill>
                  <a:srgbClr val="101010"/>
                </a:solidFill>
                <a:effectLst/>
                <a:latin typeface="Calibri" panose="020F0502020204030204" pitchFamily="34" charset="0"/>
                <a:ea typeface="Calibri" panose="020F0502020204030204" pitchFamily="34" charset="0"/>
                <a:cs typeface="Calibri" panose="020F0502020204030204" pitchFamily="34" charset="0"/>
              </a:rPr>
              <a:t>, which can be simply defined </a:t>
            </a:r>
            <a:r>
              <a:rPr lang="en-US" sz="1700" b="0" i="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as the probability of two events (variables) happening together. </a:t>
            </a:r>
          </a:p>
          <a:p>
            <a:pPr marL="285750" lvl="1" indent="-285750">
              <a:spcBef>
                <a:spcPts val="1300"/>
              </a:spcBef>
              <a:buFont typeface="Wingdings" panose="05000000000000000000" pitchFamily="2" charset="2"/>
              <a:buChar char="ü"/>
            </a:pPr>
            <a:r>
              <a:rPr lang="en-US" sz="1700" b="0" i="0" dirty="0">
                <a:solidFill>
                  <a:srgbClr val="101010"/>
                </a:solidFill>
                <a:effectLst/>
                <a:latin typeface="Calibri" panose="020F0502020204030204" pitchFamily="34" charset="0"/>
                <a:ea typeface="Calibri" panose="020F0502020204030204" pitchFamily="34" charset="0"/>
                <a:cs typeface="Calibri" panose="020F0502020204030204" pitchFamily="34" charset="0"/>
              </a:rPr>
              <a:t>These two events are usually coined event A and event B, and can formally be written as: </a:t>
            </a:r>
            <a:r>
              <a:rPr lang="en-US" sz="1700" b="1" i="0" dirty="0">
                <a:solidFill>
                  <a:srgbClr val="101010"/>
                </a:solidFill>
                <a:effectLst/>
                <a:latin typeface="Calibri" panose="020F0502020204030204" pitchFamily="34" charset="0"/>
                <a:ea typeface="Calibri" panose="020F0502020204030204" pitchFamily="34" charset="0"/>
                <a:cs typeface="Calibri" panose="020F0502020204030204" pitchFamily="34" charset="0"/>
              </a:rPr>
              <a:t>p</a:t>
            </a:r>
            <a:r>
              <a:rPr lang="en-US" sz="1700" b="0" i="0" dirty="0">
                <a:solidFill>
                  <a:srgbClr val="101010"/>
                </a:solidFill>
                <a:effectLst/>
                <a:latin typeface="Calibri" panose="020F0502020204030204" pitchFamily="34" charset="0"/>
                <a:ea typeface="Calibri" panose="020F0502020204030204" pitchFamily="34" charset="0"/>
                <a:cs typeface="Calibri" panose="020F0502020204030204" pitchFamily="34" charset="0"/>
              </a:rPr>
              <a:t>(A and B)</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P(Weather, Season) = a 4 ×4 matrix of values. </a:t>
            </a:r>
            <a:endParaRPr lang="en-US" sz="1700" dirty="0">
              <a:solidFill>
                <a:srgbClr val="101010"/>
              </a:solidFill>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800" dirty="0"/>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5C6BA5EB-1E98-326A-A1D1-C518974E59D8}"/>
              </a:ext>
            </a:extLst>
          </p:cNvPr>
          <p:cNvPicPr>
            <a:picLocks noChangeAspect="1"/>
          </p:cNvPicPr>
          <p:nvPr/>
        </p:nvPicPr>
        <p:blipFill>
          <a:blip r:embed="rId2"/>
          <a:stretch>
            <a:fillRect/>
          </a:stretch>
        </p:blipFill>
        <p:spPr>
          <a:xfrm>
            <a:off x="2501897" y="2842592"/>
            <a:ext cx="5390434" cy="2315817"/>
          </a:xfrm>
          <a:prstGeom prst="rect">
            <a:avLst/>
          </a:prstGeom>
        </p:spPr>
      </p:pic>
    </p:spTree>
    <p:extLst>
      <p:ext uri="{BB962C8B-B14F-4D97-AF65-F5344CB8AC3E}">
        <p14:creationId xmlns:p14="http://schemas.microsoft.com/office/powerpoint/2010/main" val="133899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Inference using full joint distribution</a:t>
            </a:r>
          </a:p>
        </p:txBody>
      </p:sp>
      <p:sp>
        <p:nvSpPr>
          <p:cNvPr id="3" name="Content Placeholder 2"/>
          <p:cNvSpPr>
            <a:spLocks noGrp="1"/>
          </p:cNvSpPr>
          <p:nvPr>
            <p:ph idx="1"/>
          </p:nvPr>
        </p:nvSpPr>
        <p:spPr>
          <a:xfrm>
            <a:off x="1001948" y="1246908"/>
            <a:ext cx="10676529" cy="5134013"/>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probability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of any proposition event can be computed from the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full joint distribution.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probabilities in the joint distribution must sum to 1.</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We consider the following domain consisting of three Boolean variables: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Toothache, Cavity, and Catch (the dentist’s nasty steel probe catches in my tooth).</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full joint distribution is the following 2x2x2 table:</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Simply identify those possible worlds in which the proposition is true and add up their probabilities.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For example, there are six possible worlds in which cavity ∨ toothache holds: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P(cavity ∨ toothache) </a:t>
            </a:r>
            <a:r>
              <a:rPr lang="en-US" sz="1700" dirty="0">
                <a:latin typeface="Calibri" panose="020F0502020204030204" pitchFamily="34" charset="0"/>
                <a:ea typeface="Calibri" panose="020F0502020204030204" pitchFamily="34" charset="0"/>
                <a:cs typeface="Calibri" panose="020F0502020204030204" pitchFamily="34" charset="0"/>
              </a:rPr>
              <a:t>= 0.108 + 0.012 + 0.072 + 0.008 + 0.016 + 0.064 = 0.28</a:t>
            </a: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FB3A4DA1-9F86-6DA6-1701-BF1C44F5615F}"/>
              </a:ext>
            </a:extLst>
          </p:cNvPr>
          <p:cNvPicPr>
            <a:picLocks noChangeAspect="1"/>
          </p:cNvPicPr>
          <p:nvPr/>
        </p:nvPicPr>
        <p:blipFill>
          <a:blip r:embed="rId2"/>
          <a:stretch>
            <a:fillRect/>
          </a:stretch>
        </p:blipFill>
        <p:spPr>
          <a:xfrm>
            <a:off x="3193578" y="3276600"/>
            <a:ext cx="4443469" cy="1450170"/>
          </a:xfrm>
          <a:prstGeom prst="rect">
            <a:avLst/>
          </a:prstGeom>
        </p:spPr>
      </p:pic>
    </p:spTree>
    <p:extLst>
      <p:ext uri="{BB962C8B-B14F-4D97-AF65-F5344CB8AC3E}">
        <p14:creationId xmlns:p14="http://schemas.microsoft.com/office/powerpoint/2010/main" val="21859282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Inference using full joint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1948" y="1246909"/>
                <a:ext cx="10676529" cy="4871258"/>
              </a:xfrm>
            </p:spPr>
            <p:txBody>
              <a:bodyPr>
                <a:normAutofit/>
              </a:bodyPr>
              <a:lstStyle/>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Calculating Conditional Probability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a:t>
                </a:r>
                <a:r>
                  <a:rPr lang="en-US" sz="1700" dirty="0" err="1">
                    <a:latin typeface="Calibri" panose="020F0502020204030204" pitchFamily="34" charset="0"/>
                    <a:ea typeface="Calibri" panose="020F0502020204030204" pitchFamily="34" charset="0"/>
                    <a:cs typeface="Calibri" panose="020F0502020204030204" pitchFamily="34" charset="0"/>
                  </a:rPr>
                  <a:t>a|b</a:t>
                </a:r>
                <a:r>
                  <a:rPr lang="en-US" sz="1700"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f>
                      <m:fPr>
                        <m:ctrlPr>
                          <a:rPr lang="en-US" sz="1700" i="1" smtClean="0">
                            <a:latin typeface="Cambria Math" panose="02040503050406030204" pitchFamily="18" charset="0"/>
                            <a:ea typeface="Calibri" panose="020F0502020204030204" pitchFamily="34" charset="0"/>
                            <a:cs typeface="Calibri" panose="020F0502020204030204" pitchFamily="34" charset="0"/>
                          </a:rPr>
                        </m:ctrlPr>
                      </m:fPr>
                      <m:num>
                        <m:r>
                          <m:rPr>
                            <m:nor/>
                          </m:rPr>
                          <a:rPr lang="en-US" sz="1700" dirty="0">
                            <a:latin typeface="Calibri" panose="020F0502020204030204" pitchFamily="34" charset="0"/>
                            <a:ea typeface="Calibri" panose="020F0502020204030204" pitchFamily="34" charset="0"/>
                            <a:cs typeface="Calibri" panose="020F0502020204030204" pitchFamily="34" charset="0"/>
                          </a:rPr>
                          <m:t>P</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a</m:t>
                        </m:r>
                        <m:r>
                          <m:rPr>
                            <m:nor/>
                          </m:rPr>
                          <a:rPr lang="en-US" sz="1700" dirty="0">
                            <a:latin typeface="Calibri" panose="020F0502020204030204" pitchFamily="34" charset="0"/>
                            <a:ea typeface="Calibri" panose="020F0502020204030204" pitchFamily="34" charset="0"/>
                            <a:cs typeface="Calibri" panose="020F0502020204030204" pitchFamily="34" charset="0"/>
                          </a:rPr>
                          <m:t> ^ </m:t>
                        </m:r>
                        <m:r>
                          <m:rPr>
                            <m:nor/>
                          </m:rPr>
                          <a:rPr lang="en-US" sz="1700" dirty="0">
                            <a:latin typeface="Calibri" panose="020F0502020204030204" pitchFamily="34" charset="0"/>
                            <a:ea typeface="Calibri" panose="020F0502020204030204" pitchFamily="34" charset="0"/>
                            <a:cs typeface="Calibri" panose="020F0502020204030204" pitchFamily="34" charset="0"/>
                          </a:rPr>
                          <m:t>b</m:t>
                        </m:r>
                        <m:r>
                          <m:rPr>
                            <m:nor/>
                          </m:rPr>
                          <a:rPr lang="en-US" sz="1700" dirty="0">
                            <a:latin typeface="Calibri" panose="020F0502020204030204" pitchFamily="34" charset="0"/>
                            <a:ea typeface="Calibri" panose="020F0502020204030204" pitchFamily="34" charset="0"/>
                            <a:cs typeface="Calibri" panose="020F0502020204030204" pitchFamily="34" charset="0"/>
                          </a:rPr>
                          <m:t>)</m:t>
                        </m:r>
                      </m:num>
                      <m:den>
                        <m:r>
                          <m:rPr>
                            <m:nor/>
                          </m:rPr>
                          <a:rPr lang="en-US" sz="1700" dirty="0">
                            <a:latin typeface="Calibri" panose="020F0502020204030204" pitchFamily="34" charset="0"/>
                            <a:ea typeface="Calibri" panose="020F0502020204030204" pitchFamily="34" charset="0"/>
                            <a:cs typeface="Calibri" panose="020F0502020204030204" pitchFamily="34" charset="0"/>
                          </a:rPr>
                          <m:t>P</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b</m:t>
                        </m:r>
                        <m:r>
                          <m:rPr>
                            <m:nor/>
                          </m:rPr>
                          <a:rPr lang="en-US" sz="1700" dirty="0">
                            <a:latin typeface="Calibri" panose="020F0502020204030204" pitchFamily="34" charset="0"/>
                            <a:ea typeface="Calibri" panose="020F0502020204030204" pitchFamily="34" charset="0"/>
                            <a:cs typeface="Calibri" panose="020F0502020204030204" pitchFamily="34" charset="0"/>
                          </a:rPr>
                          <m:t>)</m:t>
                        </m:r>
                      </m:den>
                    </m:f>
                  </m:oMath>
                </a14:m>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P(¬cavity | Toothache) = P(¬cavity ^ Toothache)/ P(Toothache)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 (0.016 + 0.064)/(0.108 + 0.012 + 0.016 + 0.064) = 0.4</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Again let’s calculate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P(cavity | Toothache) = P(cavity ^ Toothache)/ P(Toothache)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 (0.108 + 0.012)/(0.108 + 0.012 + 0.016 + 0.064) = 0.6</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P(Toothache) = 0.108 + 0.012 + 0.016 + 0.064</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This process is called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marginalization.</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1948" y="1246909"/>
                <a:ext cx="10676529" cy="4871258"/>
              </a:xfrm>
              <a:blipFill>
                <a:blip r:embed="rId2"/>
                <a:stretch>
                  <a:fillRect l="-342" t="-1252"/>
                </a:stretch>
              </a:blipFill>
            </p:spPr>
            <p:txBody>
              <a:bodyPr/>
              <a:lstStyle/>
              <a:p>
                <a:r>
                  <a:rPr lang="en-US">
                    <a:noFill/>
                  </a:rPr>
                  <a:t> </a:t>
                </a:r>
              </a:p>
            </p:txBody>
          </p:sp>
        </mc:Fallback>
      </mc:AlternateContent>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9039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Independence</a:t>
            </a:r>
          </a:p>
        </p:txBody>
      </p:sp>
      <p:sp>
        <p:nvSpPr>
          <p:cNvPr id="3" name="Content Placeholder 2"/>
          <p:cNvSpPr>
            <a:spLocks noGrp="1"/>
          </p:cNvSpPr>
          <p:nvPr>
            <p:ph idx="1"/>
          </p:nvPr>
        </p:nvSpPr>
        <p:spPr>
          <a:xfrm>
            <a:off x="1001948" y="1246909"/>
            <a:ext cx="10676529" cy="4871258"/>
          </a:xfrm>
        </p:spPr>
        <p:txBody>
          <a:bodyPr>
            <a:normAutofit/>
          </a:bodyPr>
          <a:lstStyle/>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P(Toothache | sunny) = P(Toothache)</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s-ES" sz="1700" dirty="0">
                <a:latin typeface="Calibri" panose="020F0502020204030204" pitchFamily="34" charset="0"/>
                <a:ea typeface="Calibri" panose="020F0502020204030204" pitchFamily="34" charset="0"/>
                <a:cs typeface="Calibri" panose="020F0502020204030204" pitchFamily="34" charset="0"/>
              </a:rPr>
              <a:t>	P(X | Y ) = P(X) </a:t>
            </a:r>
          </a:p>
          <a:p>
            <a:pPr marL="0" lvl="1" indent="0">
              <a:spcBef>
                <a:spcPts val="1300"/>
              </a:spcBef>
              <a:buNone/>
            </a:pPr>
            <a:r>
              <a:rPr lang="es-ES" sz="1700" dirty="0">
                <a:latin typeface="Calibri" panose="020F0502020204030204" pitchFamily="34" charset="0"/>
                <a:ea typeface="Calibri" panose="020F0502020204030204" pitchFamily="34" charset="0"/>
                <a:cs typeface="Calibri" panose="020F0502020204030204" pitchFamily="34" charset="0"/>
              </a:rPr>
              <a:t>	P(Y | X) = P(Y ) </a:t>
            </a:r>
          </a:p>
          <a:p>
            <a:pPr marL="0" lvl="1" indent="0">
              <a:spcBef>
                <a:spcPts val="1300"/>
              </a:spcBef>
              <a:buNone/>
            </a:pPr>
            <a:r>
              <a:rPr lang="es-ES" sz="1700" dirty="0">
                <a:latin typeface="Calibri" panose="020F0502020204030204" pitchFamily="34" charset="0"/>
                <a:ea typeface="Calibri" panose="020F0502020204030204" pitchFamily="34" charset="0"/>
                <a:cs typeface="Calibri" panose="020F0502020204030204" pitchFamily="34" charset="0"/>
              </a:rPr>
              <a:t>	P(X^ Y ) = P(X)P(Y )</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8132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19234"/>
            <a:ext cx="10772775" cy="907797"/>
          </a:xfrm>
        </p:spPr>
        <p:txBody>
          <a:bodyPr>
            <a:normAutofit/>
          </a:bodyPr>
          <a:lstStyle/>
          <a:p>
            <a:r>
              <a:rPr lang="en-US" sz="5000" dirty="0"/>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1948" y="1246909"/>
                <a:ext cx="10676529" cy="4871258"/>
              </a:xfrm>
            </p:spPr>
            <p:txBody>
              <a:bodyPr>
                <a:normAutofit/>
              </a:bodyPr>
              <a:lstStyle/>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Case of conditional dependence</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P(a ∧ b) = P(a | b)P(b)   and    P(a ∧ b) = P(b | a)P(a)</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Equating the two right-hand sides and dividing by P(a), we get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P(b | a) =  </a:t>
                </a:r>
                <a14:m>
                  <m:oMath xmlns:m="http://schemas.openxmlformats.org/officeDocument/2006/math">
                    <m:f>
                      <m:fPr>
                        <m:ctrlPr>
                          <a:rPr lang="en-US" sz="1700" i="1" smtClean="0">
                            <a:latin typeface="Cambria Math" panose="02040503050406030204" pitchFamily="18" charset="0"/>
                            <a:ea typeface="Calibri" panose="020F0502020204030204" pitchFamily="34" charset="0"/>
                            <a:cs typeface="Calibri" panose="020F0502020204030204" pitchFamily="34" charset="0"/>
                          </a:rPr>
                        </m:ctrlPr>
                      </m:fPr>
                      <m:num>
                        <m:r>
                          <m:rPr>
                            <m:nor/>
                          </m:rPr>
                          <a:rPr lang="en-US" sz="1700" dirty="0">
                            <a:latin typeface="Calibri" panose="020F0502020204030204" pitchFamily="34" charset="0"/>
                            <a:ea typeface="Calibri" panose="020F0502020204030204" pitchFamily="34" charset="0"/>
                            <a:cs typeface="Calibri" panose="020F0502020204030204" pitchFamily="34" charset="0"/>
                          </a:rPr>
                          <m:t>P</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a</m:t>
                        </m:r>
                        <m:r>
                          <m:rPr>
                            <m:nor/>
                          </m:rPr>
                          <a:rPr lang="en-US" sz="1700" dirty="0">
                            <a:latin typeface="Calibri" panose="020F0502020204030204" pitchFamily="34" charset="0"/>
                            <a:ea typeface="Calibri" panose="020F0502020204030204" pitchFamily="34" charset="0"/>
                            <a:cs typeface="Calibri" panose="020F0502020204030204" pitchFamily="34" charset="0"/>
                          </a:rPr>
                          <m:t> | </m:t>
                        </m:r>
                        <m:r>
                          <m:rPr>
                            <m:nor/>
                          </m:rPr>
                          <a:rPr lang="en-US" sz="1700" dirty="0">
                            <a:latin typeface="Calibri" panose="020F0502020204030204" pitchFamily="34" charset="0"/>
                            <a:ea typeface="Calibri" panose="020F0502020204030204" pitchFamily="34" charset="0"/>
                            <a:cs typeface="Calibri" panose="020F0502020204030204" pitchFamily="34" charset="0"/>
                          </a:rPr>
                          <m:t>b</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P</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b</m:t>
                        </m:r>
                        <m:r>
                          <m:rPr>
                            <m:nor/>
                          </m:rPr>
                          <a:rPr lang="en-US" sz="1700" dirty="0">
                            <a:latin typeface="Calibri" panose="020F0502020204030204" pitchFamily="34" charset="0"/>
                            <a:ea typeface="Calibri" panose="020F0502020204030204" pitchFamily="34" charset="0"/>
                            <a:cs typeface="Calibri" panose="020F0502020204030204" pitchFamily="34" charset="0"/>
                          </a:rPr>
                          <m:t>)</m:t>
                        </m:r>
                      </m:num>
                      <m:den>
                        <m:r>
                          <m:rPr>
                            <m:nor/>
                          </m:rPr>
                          <a:rPr lang="en-US" sz="1700" dirty="0">
                            <a:latin typeface="Calibri" panose="020F0502020204030204" pitchFamily="34" charset="0"/>
                            <a:ea typeface="Calibri" panose="020F0502020204030204" pitchFamily="34" charset="0"/>
                            <a:cs typeface="Calibri" panose="020F0502020204030204" pitchFamily="34" charset="0"/>
                          </a:rPr>
                          <m:t>P</m:t>
                        </m:r>
                        <m:r>
                          <m:rPr>
                            <m:nor/>
                          </m:rPr>
                          <a:rPr lang="en-US" sz="1700" dirty="0">
                            <a:latin typeface="Calibri" panose="020F0502020204030204" pitchFamily="34" charset="0"/>
                            <a:ea typeface="Calibri" panose="020F0502020204030204" pitchFamily="34" charset="0"/>
                            <a:cs typeface="Calibri" panose="020F0502020204030204" pitchFamily="34" charset="0"/>
                          </a:rPr>
                          <m:t>(</m:t>
                        </m:r>
                        <m:r>
                          <m:rPr>
                            <m:nor/>
                          </m:rPr>
                          <a:rPr lang="en-US" sz="1700" dirty="0">
                            <a:latin typeface="Calibri" panose="020F0502020204030204" pitchFamily="34" charset="0"/>
                            <a:ea typeface="Calibri" panose="020F0502020204030204" pitchFamily="34" charset="0"/>
                            <a:cs typeface="Calibri" panose="020F0502020204030204" pitchFamily="34" charset="0"/>
                          </a:rPr>
                          <m:t>a</m:t>
                        </m:r>
                        <m:r>
                          <m:rPr>
                            <m:nor/>
                          </m:rPr>
                          <a:rPr lang="en-US" sz="1700" dirty="0">
                            <a:latin typeface="Calibri" panose="020F0502020204030204" pitchFamily="34" charset="0"/>
                            <a:ea typeface="Calibri" panose="020F0502020204030204" pitchFamily="34" charset="0"/>
                            <a:cs typeface="Calibri" panose="020F0502020204030204" pitchFamily="34" charset="0"/>
                          </a:rPr>
                          <m:t>)</m:t>
                        </m:r>
                      </m:den>
                    </m:f>
                  </m:oMath>
                </a14:m>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Applying Bayes’ rule:</a:t>
                </a:r>
              </a:p>
              <a:p>
                <a:pPr marL="0" lvl="1" indent="0">
                  <a:spcBef>
                    <a:spcPts val="1300"/>
                  </a:spcBef>
                  <a:buNone/>
                </a:pPr>
                <a:r>
                  <a:rPr lang="fr-FR" sz="1700" dirty="0">
                    <a:latin typeface="Calibri" panose="020F0502020204030204" pitchFamily="34" charset="0"/>
                    <a:ea typeface="Calibri" panose="020F0502020204030204" pitchFamily="34" charset="0"/>
                    <a:cs typeface="Calibri" panose="020F0502020204030204" pitchFamily="34" charset="0"/>
                  </a:rPr>
                  <a:t>P(cause | </a:t>
                </a:r>
                <a:r>
                  <a:rPr lang="fr-FR" sz="1700" dirty="0" err="1">
                    <a:latin typeface="Calibri" panose="020F0502020204030204" pitchFamily="34" charset="0"/>
                    <a:ea typeface="Calibri" panose="020F0502020204030204" pitchFamily="34" charset="0"/>
                    <a:cs typeface="Calibri" panose="020F0502020204030204" pitchFamily="34" charset="0"/>
                  </a:rPr>
                  <a:t>effect</a:t>
                </a:r>
                <a:r>
                  <a:rPr lang="fr-FR" sz="1700" dirty="0">
                    <a:latin typeface="Calibri" panose="020F0502020204030204" pitchFamily="34" charset="0"/>
                    <a:ea typeface="Calibri" panose="020F0502020204030204" pitchFamily="34" charset="0"/>
                    <a:cs typeface="Calibri" panose="020F0502020204030204" pitchFamily="34" charset="0"/>
                  </a:rPr>
                  <a:t>) = </a:t>
                </a:r>
                <a:r>
                  <a:rPr lang="en-US" sz="1700" dirty="0">
                    <a:ea typeface="Calibri" panose="020F0502020204030204" pitchFamily="34" charset="0"/>
                    <a:cs typeface="Calibri" panose="020F0502020204030204" pitchFamily="34" charset="0"/>
                  </a:rPr>
                  <a:t> </a:t>
                </a:r>
                <a14:m>
                  <m:oMath xmlns:m="http://schemas.openxmlformats.org/officeDocument/2006/math">
                    <m:f>
                      <m:fPr>
                        <m:ctrlPr>
                          <a:rPr lang="en-US" sz="1700" i="1" smtClean="0">
                            <a:latin typeface="Cambria Math" panose="02040503050406030204" pitchFamily="18" charset="0"/>
                            <a:ea typeface="Calibri" panose="020F0502020204030204" pitchFamily="34" charset="0"/>
                            <a:cs typeface="Calibri" panose="020F0502020204030204" pitchFamily="34" charset="0"/>
                          </a:rPr>
                        </m:ctrlPr>
                      </m:fPr>
                      <m:num>
                        <m:r>
                          <m:rPr>
                            <m:nor/>
                          </m:rPr>
                          <a:rPr lang="fr-FR" sz="1700" dirty="0">
                            <a:latin typeface="Calibri" panose="020F0502020204030204" pitchFamily="34" charset="0"/>
                            <a:ea typeface="Calibri" panose="020F0502020204030204" pitchFamily="34" charset="0"/>
                            <a:cs typeface="Calibri" panose="020F0502020204030204" pitchFamily="34" charset="0"/>
                          </a:rPr>
                          <m:t>P</m:t>
                        </m:r>
                        <m:r>
                          <m:rPr>
                            <m:nor/>
                          </m:rPr>
                          <a:rPr lang="fr-FR" sz="1700" dirty="0">
                            <a:latin typeface="Calibri" panose="020F0502020204030204" pitchFamily="34" charset="0"/>
                            <a:ea typeface="Calibri" panose="020F0502020204030204" pitchFamily="34" charset="0"/>
                            <a:cs typeface="Calibri" panose="020F0502020204030204" pitchFamily="34" charset="0"/>
                          </a:rPr>
                          <m:t>(</m:t>
                        </m:r>
                        <m:r>
                          <m:rPr>
                            <m:nor/>
                          </m:rPr>
                          <a:rPr lang="fr-FR" sz="1700" dirty="0">
                            <a:latin typeface="Calibri" panose="020F0502020204030204" pitchFamily="34" charset="0"/>
                            <a:ea typeface="Calibri" panose="020F0502020204030204" pitchFamily="34" charset="0"/>
                            <a:cs typeface="Calibri" panose="020F0502020204030204" pitchFamily="34" charset="0"/>
                          </a:rPr>
                          <m:t>effect</m:t>
                        </m:r>
                        <m:r>
                          <m:rPr>
                            <m:nor/>
                          </m:rPr>
                          <a:rPr lang="fr-FR" sz="1700" dirty="0">
                            <a:latin typeface="Calibri" panose="020F0502020204030204" pitchFamily="34" charset="0"/>
                            <a:ea typeface="Calibri" panose="020F0502020204030204" pitchFamily="34" charset="0"/>
                            <a:cs typeface="Calibri" panose="020F0502020204030204" pitchFamily="34" charset="0"/>
                          </a:rPr>
                          <m:t> | </m:t>
                        </m:r>
                        <m:r>
                          <m:rPr>
                            <m:nor/>
                          </m:rPr>
                          <a:rPr lang="fr-FR" sz="1700" dirty="0">
                            <a:latin typeface="Calibri" panose="020F0502020204030204" pitchFamily="34" charset="0"/>
                            <a:ea typeface="Calibri" panose="020F0502020204030204" pitchFamily="34" charset="0"/>
                            <a:cs typeface="Calibri" panose="020F0502020204030204" pitchFamily="34" charset="0"/>
                          </a:rPr>
                          <m:t>cause</m:t>
                        </m:r>
                        <m:r>
                          <m:rPr>
                            <m:nor/>
                          </m:rPr>
                          <a:rPr lang="fr-FR" sz="1700" dirty="0">
                            <a:latin typeface="Calibri" panose="020F0502020204030204" pitchFamily="34" charset="0"/>
                            <a:ea typeface="Calibri" panose="020F0502020204030204" pitchFamily="34" charset="0"/>
                            <a:cs typeface="Calibri" panose="020F0502020204030204" pitchFamily="34" charset="0"/>
                          </a:rPr>
                          <m:t>)</m:t>
                        </m:r>
                        <m:r>
                          <m:rPr>
                            <m:nor/>
                          </m:rPr>
                          <a:rPr lang="fr-FR" sz="1700" dirty="0">
                            <a:latin typeface="Calibri" panose="020F0502020204030204" pitchFamily="34" charset="0"/>
                            <a:ea typeface="Calibri" panose="020F0502020204030204" pitchFamily="34" charset="0"/>
                            <a:cs typeface="Calibri" panose="020F0502020204030204" pitchFamily="34" charset="0"/>
                          </a:rPr>
                          <m:t>P</m:t>
                        </m:r>
                        <m:r>
                          <m:rPr>
                            <m:nor/>
                          </m:rPr>
                          <a:rPr lang="fr-FR" sz="1700" dirty="0">
                            <a:latin typeface="Calibri" panose="020F0502020204030204" pitchFamily="34" charset="0"/>
                            <a:ea typeface="Calibri" panose="020F0502020204030204" pitchFamily="34" charset="0"/>
                            <a:cs typeface="Calibri" panose="020F0502020204030204" pitchFamily="34" charset="0"/>
                          </a:rPr>
                          <m:t>(</m:t>
                        </m:r>
                        <m:r>
                          <m:rPr>
                            <m:nor/>
                          </m:rPr>
                          <a:rPr lang="fr-FR" sz="1700" dirty="0">
                            <a:latin typeface="Calibri" panose="020F0502020204030204" pitchFamily="34" charset="0"/>
                            <a:ea typeface="Calibri" panose="020F0502020204030204" pitchFamily="34" charset="0"/>
                            <a:cs typeface="Calibri" panose="020F0502020204030204" pitchFamily="34" charset="0"/>
                          </a:rPr>
                          <m:t>cause</m:t>
                        </m:r>
                        <m:r>
                          <m:rPr>
                            <m:nor/>
                          </m:rPr>
                          <a:rPr lang="fr-FR" sz="1700" dirty="0">
                            <a:latin typeface="Calibri" panose="020F0502020204030204" pitchFamily="34" charset="0"/>
                            <a:ea typeface="Calibri" panose="020F0502020204030204" pitchFamily="34" charset="0"/>
                            <a:cs typeface="Calibri" panose="020F0502020204030204" pitchFamily="34" charset="0"/>
                          </a:rPr>
                          <m:t>)</m:t>
                        </m:r>
                      </m:num>
                      <m:den>
                        <m:r>
                          <m:rPr>
                            <m:nor/>
                          </m:rPr>
                          <a:rPr lang="fr-FR" sz="1700" dirty="0">
                            <a:latin typeface="Calibri" panose="020F0502020204030204" pitchFamily="34" charset="0"/>
                            <a:ea typeface="Calibri" panose="020F0502020204030204" pitchFamily="34" charset="0"/>
                            <a:cs typeface="Calibri" panose="020F0502020204030204" pitchFamily="34" charset="0"/>
                          </a:rPr>
                          <m:t>P</m:t>
                        </m:r>
                        <m:r>
                          <m:rPr>
                            <m:nor/>
                          </m:rPr>
                          <a:rPr lang="fr-FR" sz="1700" dirty="0">
                            <a:latin typeface="Calibri" panose="020F0502020204030204" pitchFamily="34" charset="0"/>
                            <a:ea typeface="Calibri" panose="020F0502020204030204" pitchFamily="34" charset="0"/>
                            <a:cs typeface="Calibri" panose="020F0502020204030204" pitchFamily="34" charset="0"/>
                          </a:rPr>
                          <m:t>(</m:t>
                        </m:r>
                        <m:r>
                          <m:rPr>
                            <m:nor/>
                          </m:rPr>
                          <a:rPr lang="fr-FR" sz="1700" dirty="0">
                            <a:latin typeface="Calibri" panose="020F0502020204030204" pitchFamily="34" charset="0"/>
                            <a:ea typeface="Calibri" panose="020F0502020204030204" pitchFamily="34" charset="0"/>
                            <a:cs typeface="Calibri" panose="020F0502020204030204" pitchFamily="34" charset="0"/>
                          </a:rPr>
                          <m:t>effect</m:t>
                        </m:r>
                        <m:r>
                          <m:rPr>
                            <m:nor/>
                          </m:rPr>
                          <a:rPr lang="fr-FR" sz="1700" dirty="0">
                            <a:latin typeface="Calibri" panose="020F0502020204030204" pitchFamily="34" charset="0"/>
                            <a:ea typeface="Calibri" panose="020F0502020204030204" pitchFamily="34" charset="0"/>
                            <a:cs typeface="Calibri" panose="020F0502020204030204" pitchFamily="34" charset="0"/>
                          </a:rPr>
                          <m:t>)</m:t>
                        </m:r>
                      </m:den>
                    </m:f>
                  </m:oMath>
                </a14:m>
                <a:endParaRPr lang="en-US" sz="17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1948" y="1246909"/>
                <a:ext cx="10676529" cy="4871258"/>
              </a:xfrm>
              <a:blipFill>
                <a:blip r:embed="rId2"/>
                <a:stretch>
                  <a:fillRect l="-342" t="-1252"/>
                </a:stretch>
              </a:blipFill>
            </p:spPr>
            <p:txBody>
              <a:bodyPr/>
              <a:lstStyle/>
              <a:p>
                <a:r>
                  <a:rPr lang="en-US">
                    <a:noFill/>
                  </a:rPr>
                  <a:t> </a:t>
                </a:r>
              </a:p>
            </p:txBody>
          </p:sp>
        </mc:Fallback>
      </mc:AlternateContent>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3510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Bayes’ rule</a:t>
            </a:r>
          </a:p>
        </p:txBody>
      </p:sp>
      <p:sp>
        <p:nvSpPr>
          <p:cNvPr id="3" name="Content Placeholder 2"/>
          <p:cNvSpPr>
            <a:spLocks noGrp="1"/>
          </p:cNvSpPr>
          <p:nvPr>
            <p:ph idx="1"/>
          </p:nvPr>
        </p:nvSpPr>
        <p:spPr>
          <a:xfrm>
            <a:off x="1001948" y="1266787"/>
            <a:ext cx="10676529" cy="4871258"/>
          </a:xfrm>
        </p:spPr>
        <p:txBody>
          <a:bodyPr>
            <a:norm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doctor knows that the disease meningitis causes the patient to have a stiff neck 70% of the time. The doctor also knows that the probability that a patient has meningitis is 1/50,000, and the probability that any patient has a stiff neck is 1%. </a:t>
            </a:r>
          </a:p>
          <a:p>
            <a:pPr marL="0" lvl="1" indent="0">
              <a:spcBef>
                <a:spcPts val="1300"/>
              </a:spcBef>
              <a:buNone/>
            </a:pPr>
            <a:r>
              <a:rPr lang="en-US" sz="1700" b="1" dirty="0">
                <a:latin typeface="Calibri" panose="020F0502020204030204" pitchFamily="34" charset="0"/>
                <a:ea typeface="Calibri" panose="020F0502020204030204" pitchFamily="34" charset="0"/>
                <a:cs typeface="Calibri" panose="020F0502020204030204" pitchFamily="34" charset="0"/>
              </a:rPr>
              <a:t>Find the probability that a patient with a stiff neck has meningitis.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Here, we are given;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a:t>
            </a:r>
            <a:r>
              <a:rPr lang="en-US" sz="1700" dirty="0" err="1">
                <a:latin typeface="Calibri" panose="020F0502020204030204" pitchFamily="34" charset="0"/>
                <a:ea typeface="Calibri" panose="020F0502020204030204" pitchFamily="34" charset="0"/>
                <a:cs typeface="Calibri" panose="020F0502020204030204" pitchFamily="34" charset="0"/>
              </a:rPr>
              <a:t>s|m</a:t>
            </a:r>
            <a:r>
              <a:rPr lang="en-US" sz="1700" dirty="0">
                <a:latin typeface="Calibri" panose="020F0502020204030204" pitchFamily="34" charset="0"/>
                <a:ea typeface="Calibri" panose="020F0502020204030204" pitchFamily="34" charset="0"/>
                <a:cs typeface="Calibri" panose="020F0502020204030204" pitchFamily="34" charset="0"/>
              </a:rPr>
              <a:t>) = 0.7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p(m) = 1/50000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p(s) = 0.01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Now using Bayes’ rule; </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		P(</a:t>
            </a:r>
            <a:r>
              <a:rPr lang="en-US" sz="1700" dirty="0" err="1">
                <a:latin typeface="Calibri" panose="020F0502020204030204" pitchFamily="34" charset="0"/>
                <a:ea typeface="Calibri" panose="020F0502020204030204" pitchFamily="34" charset="0"/>
                <a:cs typeface="Calibri" panose="020F0502020204030204" pitchFamily="34" charset="0"/>
              </a:rPr>
              <a:t>m|s</a:t>
            </a:r>
            <a:r>
              <a:rPr lang="en-US" sz="1700" dirty="0">
                <a:latin typeface="Calibri" panose="020F0502020204030204" pitchFamily="34" charset="0"/>
                <a:ea typeface="Calibri" panose="020F0502020204030204" pitchFamily="34" charset="0"/>
                <a:cs typeface="Calibri" panose="020F0502020204030204" pitchFamily="34" charset="0"/>
              </a:rPr>
              <a:t>) = P(</a:t>
            </a:r>
            <a:r>
              <a:rPr lang="en-US" sz="1700" dirty="0" err="1">
                <a:latin typeface="Calibri" panose="020F0502020204030204" pitchFamily="34" charset="0"/>
                <a:ea typeface="Calibri" panose="020F0502020204030204" pitchFamily="34" charset="0"/>
                <a:cs typeface="Calibri" panose="020F0502020204030204" pitchFamily="34" charset="0"/>
              </a:rPr>
              <a:t>s|m</a:t>
            </a:r>
            <a:r>
              <a:rPr lang="en-US" sz="1700" dirty="0">
                <a:latin typeface="Calibri" panose="020F0502020204030204" pitchFamily="34" charset="0"/>
                <a:ea typeface="Calibri" panose="020F0502020204030204" pitchFamily="34" charset="0"/>
                <a:cs typeface="Calibri" panose="020F0502020204030204" pitchFamily="34" charset="0"/>
              </a:rPr>
              <a:t>)P(m)/P(s) = (0.7*1/50000)/(0.01) = 0.0014 </a:t>
            </a: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118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1042982" cy="992383"/>
          </a:xfrm>
        </p:spPr>
        <p:txBody>
          <a:bodyPr>
            <a:noAutofit/>
          </a:bodyPr>
          <a:lstStyle/>
          <a:p>
            <a:r>
              <a:rPr lang="en-US" sz="4600" dirty="0"/>
              <a:t>Properties for Knowledge Representation System</a:t>
            </a:r>
          </a:p>
        </p:txBody>
      </p:sp>
      <p:sp>
        <p:nvSpPr>
          <p:cNvPr id="3" name="Content Placeholder 2"/>
          <p:cNvSpPr>
            <a:spLocks noGrp="1"/>
          </p:cNvSpPr>
          <p:nvPr>
            <p:ph idx="1"/>
          </p:nvPr>
        </p:nvSpPr>
        <p:spPr>
          <a:xfrm>
            <a:off x="657606" y="1331495"/>
            <a:ext cx="10772775" cy="5115958"/>
          </a:xfrm>
        </p:spPr>
        <p:txBody>
          <a:bodyPr>
            <a:normAutofit/>
          </a:bodyPr>
          <a:lstStyle/>
          <a:p>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Representational Adequacy </a:t>
            </a:r>
          </a:p>
          <a:p>
            <a:r>
              <a:rPr lang="en-US" sz="1700" dirty="0">
                <a:latin typeface="Calibri" panose="020F0502020204030204" pitchFamily="34" charset="0"/>
                <a:ea typeface="Calibri" panose="020F0502020204030204" pitchFamily="34" charset="0"/>
                <a:cs typeface="Calibri" panose="020F0502020204030204" pitchFamily="34" charset="0"/>
              </a:rPr>
              <a:t>• the ability to represent the required knowledge</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Inferential Adequacy </a:t>
            </a:r>
          </a:p>
          <a:p>
            <a:r>
              <a:rPr lang="en-US" sz="1700" dirty="0">
                <a:latin typeface="Calibri" panose="020F0502020204030204" pitchFamily="34" charset="0"/>
                <a:ea typeface="Calibri" panose="020F0502020204030204" pitchFamily="34" charset="0"/>
                <a:cs typeface="Calibri" panose="020F0502020204030204" pitchFamily="34" charset="0"/>
              </a:rPr>
              <a:t>• the ability to manipulate the knowledge represented </a:t>
            </a:r>
            <a:r>
              <a:rPr lang="en-US" sz="1700" b="1" dirty="0">
                <a:latin typeface="Calibri" panose="020F0502020204030204" pitchFamily="34" charset="0"/>
                <a:ea typeface="Calibri" panose="020F0502020204030204" pitchFamily="34" charset="0"/>
                <a:cs typeface="Calibri" panose="020F0502020204030204" pitchFamily="34" charset="0"/>
              </a:rPr>
              <a:t>to produce new knowledge </a:t>
            </a:r>
            <a:r>
              <a:rPr lang="en-US" sz="1700" dirty="0">
                <a:latin typeface="Calibri" panose="020F0502020204030204" pitchFamily="34" charset="0"/>
                <a:ea typeface="Calibri" panose="020F0502020204030204" pitchFamily="34" charset="0"/>
                <a:cs typeface="Calibri" panose="020F0502020204030204" pitchFamily="34" charset="0"/>
              </a:rPr>
              <a:t>corresponding to that inferred from the original</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Inferential Efficiency </a:t>
            </a:r>
          </a:p>
          <a:p>
            <a:r>
              <a:rPr lang="en-US" sz="1700" dirty="0">
                <a:latin typeface="Calibri" panose="020F0502020204030204" pitchFamily="34" charset="0"/>
                <a:ea typeface="Calibri" panose="020F0502020204030204" pitchFamily="34" charset="0"/>
                <a:cs typeface="Calibri" panose="020F0502020204030204" pitchFamily="34" charset="0"/>
              </a:rPr>
              <a:t>• the ability to direct the inferential mechanisms </a:t>
            </a:r>
            <a:r>
              <a:rPr lang="en-US" sz="1700" b="1" dirty="0">
                <a:latin typeface="Calibri" panose="020F0502020204030204" pitchFamily="34" charset="0"/>
                <a:ea typeface="Calibri" panose="020F0502020204030204" pitchFamily="34" charset="0"/>
                <a:cs typeface="Calibri" panose="020F0502020204030204" pitchFamily="34" charset="0"/>
              </a:rPr>
              <a:t>into the most productive directions </a:t>
            </a:r>
            <a:r>
              <a:rPr lang="en-US" sz="1700" dirty="0">
                <a:latin typeface="Calibri" panose="020F0502020204030204" pitchFamily="34" charset="0"/>
                <a:ea typeface="Calibri" panose="020F0502020204030204" pitchFamily="34" charset="0"/>
                <a:cs typeface="Calibri" panose="020F0502020204030204" pitchFamily="34" charset="0"/>
              </a:rPr>
              <a:t>by storing appropriate guides</a:t>
            </a:r>
          </a:p>
          <a:p>
            <a:endParaRPr lang="en-US" sz="1700" dirty="0">
              <a:latin typeface="Calibri" panose="020F0502020204030204" pitchFamily="34" charset="0"/>
              <a:ea typeface="Calibri" panose="020F0502020204030204" pitchFamily="34" charset="0"/>
              <a:cs typeface="Calibri" panose="020F0502020204030204" pitchFamily="34" charset="0"/>
            </a:endParaRPr>
          </a:p>
          <a:p>
            <a:r>
              <a:rPr lang="en-US" sz="1700" b="1" dirty="0" err="1">
                <a:solidFill>
                  <a:srgbClr val="C00000"/>
                </a:solidFill>
                <a:latin typeface="Calibri" panose="020F0502020204030204" pitchFamily="34" charset="0"/>
                <a:ea typeface="Calibri" panose="020F0502020204030204" pitchFamily="34" charset="0"/>
                <a:cs typeface="Calibri" panose="020F0502020204030204" pitchFamily="34" charset="0"/>
              </a:rPr>
              <a:t>Acquisitional</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 Efficiency </a:t>
            </a:r>
          </a:p>
          <a:p>
            <a:r>
              <a:rPr lang="en-US" sz="1700" dirty="0">
                <a:latin typeface="Calibri" panose="020F0502020204030204" pitchFamily="34" charset="0"/>
                <a:ea typeface="Calibri" panose="020F0502020204030204" pitchFamily="34" charset="0"/>
                <a:cs typeface="Calibri" panose="020F0502020204030204" pitchFamily="34" charset="0"/>
              </a:rPr>
              <a:t>• the ability to </a:t>
            </a:r>
            <a:r>
              <a:rPr lang="en-US" sz="1700" b="1" dirty="0">
                <a:latin typeface="Calibri" panose="020F0502020204030204" pitchFamily="34" charset="0"/>
                <a:ea typeface="Calibri" panose="020F0502020204030204" pitchFamily="34" charset="0"/>
                <a:cs typeface="Calibri" panose="020F0502020204030204" pitchFamily="34" charset="0"/>
              </a:rPr>
              <a:t>acquire new knowledge using automatic methods </a:t>
            </a:r>
            <a:r>
              <a:rPr lang="en-US" sz="1700" dirty="0">
                <a:latin typeface="Calibri" panose="020F0502020204030204" pitchFamily="34" charset="0"/>
                <a:ea typeface="Calibri" panose="020F0502020204030204" pitchFamily="34" charset="0"/>
                <a:cs typeface="Calibri" panose="020F0502020204030204" pitchFamily="34" charset="0"/>
              </a:rPr>
              <a:t>wherever possible rather than reliance on human intervention.</a:t>
            </a:r>
          </a:p>
        </p:txBody>
      </p:sp>
    </p:spTree>
    <p:extLst>
      <p:ext uri="{BB962C8B-B14F-4D97-AF65-F5344CB8AC3E}">
        <p14:creationId xmlns:p14="http://schemas.microsoft.com/office/powerpoint/2010/main" val="4347765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Bayesian Networks</a:t>
            </a:r>
          </a:p>
        </p:txBody>
      </p:sp>
      <p:sp>
        <p:nvSpPr>
          <p:cNvPr id="3" name="Content Placeholder 2"/>
          <p:cNvSpPr>
            <a:spLocks noGrp="1"/>
          </p:cNvSpPr>
          <p:nvPr>
            <p:ph idx="1"/>
          </p:nvPr>
        </p:nvSpPr>
        <p:spPr>
          <a:xfrm>
            <a:off x="1001948" y="1266787"/>
            <a:ext cx="10676529" cy="4871258"/>
          </a:xfrm>
        </p:spPr>
        <p:txBody>
          <a:bodyPr>
            <a:normAutofit/>
          </a:bodyPr>
          <a:lstStyle/>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Bayesian networks: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data structure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to represent the dependencies among variables </a:t>
            </a:r>
            <a:r>
              <a:rPr lang="en-US" sz="1700" dirty="0">
                <a:latin typeface="Calibri" panose="020F0502020204030204" pitchFamily="34" charset="0"/>
                <a:ea typeface="Calibri" panose="020F0502020204030204" pitchFamily="34" charset="0"/>
                <a:cs typeface="Calibri" panose="020F0502020204030204" pitchFamily="34" charset="0"/>
              </a:rPr>
              <a:t>and to give a concise specification of any full joint probability distribution.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Also called </a:t>
            </a:r>
            <a:r>
              <a:rPr lang="en-US" sz="1700" b="1" dirty="0">
                <a:latin typeface="Calibri" panose="020F0502020204030204" pitchFamily="34" charset="0"/>
                <a:ea typeface="Calibri" panose="020F0502020204030204" pitchFamily="34" charset="0"/>
                <a:cs typeface="Calibri" panose="020F0502020204030204" pitchFamily="34" charset="0"/>
              </a:rPr>
              <a:t>belief networks </a:t>
            </a:r>
            <a:r>
              <a:rPr lang="en-US" sz="1700" dirty="0">
                <a:latin typeface="Calibri" panose="020F0502020204030204" pitchFamily="34" charset="0"/>
                <a:ea typeface="Calibri" panose="020F0502020204030204" pitchFamily="34" charset="0"/>
                <a:cs typeface="Calibri" panose="020F0502020204030204" pitchFamily="34" charset="0"/>
              </a:rPr>
              <a:t>or </a:t>
            </a:r>
            <a:r>
              <a:rPr lang="en-US" sz="1700" b="1" dirty="0">
                <a:latin typeface="Calibri" panose="020F0502020204030204" pitchFamily="34" charset="0"/>
                <a:ea typeface="Calibri" panose="020F0502020204030204" pitchFamily="34" charset="0"/>
                <a:cs typeface="Calibri" panose="020F0502020204030204" pitchFamily="34" charset="0"/>
              </a:rPr>
              <a:t>probabilistic network </a:t>
            </a:r>
            <a:r>
              <a:rPr lang="en-US" sz="1700" dirty="0">
                <a:latin typeface="Calibri" panose="020F0502020204030204" pitchFamily="34" charset="0"/>
                <a:ea typeface="Calibri" panose="020F0502020204030204" pitchFamily="34" charset="0"/>
                <a:cs typeface="Calibri" panose="020F0502020204030204" pitchFamily="34" charset="0"/>
              </a:rPr>
              <a:t>or casual network or knowledge map.</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i="1" dirty="0">
                <a:solidFill>
                  <a:srgbClr val="C00000"/>
                </a:solidFill>
                <a:latin typeface="Calibri" panose="020F0502020204030204" pitchFamily="34" charset="0"/>
                <a:ea typeface="Calibri" panose="020F0502020204030204" pitchFamily="34" charset="0"/>
                <a:cs typeface="Calibri" panose="020F0502020204030204" pitchFamily="34" charset="0"/>
              </a:rPr>
              <a:t>A Bayesian network is a directed acyclic graph which consists of: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set of random variables which makes up the nodes of the network.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set of directed links (arrows) connecting pairs of nodes. If there is an arrow from node X to node Y,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X is said to be a parent of Y. </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Each node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Xi has a conditional probability distribution P(Xi| Parents(Xi))</a:t>
            </a:r>
            <a:r>
              <a:rPr lang="en-US" sz="1700" dirty="0">
                <a:latin typeface="Calibri" panose="020F0502020204030204" pitchFamily="34" charset="0"/>
                <a:ea typeface="Calibri" panose="020F0502020204030204" pitchFamily="34" charset="0"/>
                <a:cs typeface="Calibri" panose="020F0502020204030204" pitchFamily="34" charset="0"/>
              </a:rPr>
              <a:t> that quantifies the effect of the parents on the node.</a:t>
            </a:r>
          </a:p>
          <a:p>
            <a:pPr marL="285750" lvl="1" indent="-285750">
              <a:spcBef>
                <a:spcPts val="1300"/>
              </a:spcBef>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b="1" dirty="0">
                <a:latin typeface="Calibri" panose="020F0502020204030204" pitchFamily="34" charset="0"/>
                <a:ea typeface="Calibri" panose="020F0502020204030204" pitchFamily="34" charset="0"/>
                <a:cs typeface="Calibri" panose="020F0502020204030204" pitchFamily="34" charset="0"/>
              </a:rPr>
              <a:t>A link from X to Y means that X has a direct influence on Y.</a:t>
            </a: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68323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Bayesian Networks</a:t>
            </a:r>
          </a:p>
        </p:txBody>
      </p:sp>
      <p:sp>
        <p:nvSpPr>
          <p:cNvPr id="3" name="Content Placeholder 2"/>
          <p:cNvSpPr>
            <a:spLocks noGrp="1"/>
          </p:cNvSpPr>
          <p:nvPr>
            <p:ph idx="1"/>
          </p:nvPr>
        </p:nvSpPr>
        <p:spPr>
          <a:xfrm>
            <a:off x="1001948" y="1266787"/>
            <a:ext cx="10676529" cy="4871258"/>
          </a:xfrm>
        </p:spPr>
        <p:txBody>
          <a:bodyPr>
            <a:noAutofit/>
          </a:bodyPr>
          <a:lstStyle/>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Our existing simple world of variables toothache, cavity, catch &amp; weather is represented as:</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Weather is independent of the other variables</a:t>
            </a:r>
          </a:p>
          <a:p>
            <a:pPr marL="0" lvl="1" indent="0">
              <a:spcBef>
                <a:spcPts val="1300"/>
              </a:spcBef>
              <a:buNone/>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Example:</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You have a burglar alarm installed in your home. It is fairly reliable at detecting a burglary, but also responds on occasion to minor earthquakes. You also have two neighbors, John and Mary, who have promised to call you at work when they hear the alarm. John always calls when he hears the alarm, but sometimes confuses the telephone ringing with the alarm and calls then, too. Mary, on the other hand, likes rather loud music and sometimes misses the alarm altogether.</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C1A22C06-3297-9563-A9D2-EA3D9F641079}"/>
              </a:ext>
            </a:extLst>
          </p:cNvPr>
          <p:cNvPicPr>
            <a:picLocks noChangeAspect="1"/>
          </p:cNvPicPr>
          <p:nvPr/>
        </p:nvPicPr>
        <p:blipFill>
          <a:blip r:embed="rId2"/>
          <a:stretch>
            <a:fillRect/>
          </a:stretch>
        </p:blipFill>
        <p:spPr>
          <a:xfrm>
            <a:off x="3488948" y="1638132"/>
            <a:ext cx="3901778" cy="1943268"/>
          </a:xfrm>
          <a:prstGeom prst="rect">
            <a:avLst/>
          </a:prstGeom>
        </p:spPr>
      </p:pic>
    </p:spTree>
    <p:extLst>
      <p:ext uri="{BB962C8B-B14F-4D97-AF65-F5344CB8AC3E}">
        <p14:creationId xmlns:p14="http://schemas.microsoft.com/office/powerpoint/2010/main" val="22873872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Bayesian Networks</a:t>
            </a:r>
          </a:p>
        </p:txBody>
      </p:sp>
      <p:sp>
        <p:nvSpPr>
          <p:cNvPr id="3" name="Content Placeholder 2"/>
          <p:cNvSpPr>
            <a:spLocks noGrp="1"/>
          </p:cNvSpPr>
          <p:nvPr>
            <p:ph idx="1"/>
          </p:nvPr>
        </p:nvSpPr>
        <p:spPr>
          <a:xfrm>
            <a:off x="1001948" y="1266787"/>
            <a:ext cx="10676529" cy="4871258"/>
          </a:xfrm>
        </p:spPr>
        <p:txBody>
          <a:bodyPr>
            <a:normAutofit/>
          </a:bodyPr>
          <a:lstStyle/>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Variables: Burglary, Earthquake, Alarm, </a:t>
            </a:r>
            <a:r>
              <a:rPr lang="en-US" sz="1700" dirty="0" err="1">
                <a:latin typeface="Calibri" panose="020F0502020204030204" pitchFamily="34" charset="0"/>
                <a:ea typeface="Calibri" panose="020F0502020204030204" pitchFamily="34" charset="0"/>
                <a:cs typeface="Calibri" panose="020F0502020204030204" pitchFamily="34" charset="0"/>
              </a:rPr>
              <a:t>JohnCalls</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MaryCalls</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 xmlns:a16="http://schemas.microsoft.com/office/drawing/2014/main" id="{34CD6508-5339-2DDE-0C88-F2CC4BF67144}"/>
              </a:ext>
            </a:extLst>
          </p:cNvPr>
          <p:cNvPicPr>
            <a:picLocks noChangeAspect="1"/>
          </p:cNvPicPr>
          <p:nvPr/>
        </p:nvPicPr>
        <p:blipFill>
          <a:blip r:embed="rId2"/>
          <a:stretch>
            <a:fillRect/>
          </a:stretch>
        </p:blipFill>
        <p:spPr>
          <a:xfrm>
            <a:off x="2683099" y="1699837"/>
            <a:ext cx="5182049" cy="4458086"/>
          </a:xfrm>
          <a:prstGeom prst="rect">
            <a:avLst/>
          </a:prstGeom>
        </p:spPr>
      </p:pic>
    </p:spTree>
    <p:extLst>
      <p:ext uri="{BB962C8B-B14F-4D97-AF65-F5344CB8AC3E}">
        <p14:creationId xmlns:p14="http://schemas.microsoft.com/office/powerpoint/2010/main" val="15763054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Fuzzy Logic</a:t>
            </a:r>
          </a:p>
        </p:txBody>
      </p:sp>
      <p:sp>
        <p:nvSpPr>
          <p:cNvPr id="3" name="Content Placeholder 2"/>
          <p:cNvSpPr>
            <a:spLocks noGrp="1"/>
          </p:cNvSpPr>
          <p:nvPr>
            <p:ph idx="1"/>
          </p:nvPr>
        </p:nvSpPr>
        <p:spPr>
          <a:xfrm>
            <a:off x="1001948" y="1266786"/>
            <a:ext cx="10676529" cy="5481883"/>
          </a:xfrm>
        </p:spPr>
        <p:txBody>
          <a:bodyPr>
            <a:normAutofit/>
          </a:bodyPr>
          <a:lstStyle/>
          <a:p>
            <a:pPr marL="285750" lvl="1" indent="-285750">
              <a:spcBef>
                <a:spcPts val="1300"/>
              </a:spcBef>
              <a:buFont typeface="Wingdings" panose="05000000000000000000" pitchFamily="2" charset="2"/>
              <a:buChar char="ü"/>
            </a:pPr>
            <a:r>
              <a:rPr lang="en-US" sz="17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term </a:t>
            </a:r>
            <a:r>
              <a:rPr lang="en-US" sz="17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fuzzy</a:t>
            </a:r>
            <a:r>
              <a:rPr lang="en-US" sz="17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refers to things </a:t>
            </a:r>
            <a:r>
              <a:rPr lang="en-US" sz="1700" b="0" i="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that are not clear or are vague</a:t>
            </a:r>
            <a:r>
              <a:rPr lang="en-US" sz="17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t>
            </a:r>
          </a:p>
          <a:p>
            <a:pPr marL="285750" lvl="1" indent="-285750">
              <a:spcBef>
                <a:spcPts val="1300"/>
              </a:spcBef>
              <a:buFont typeface="Wingdings" panose="05000000000000000000" pitchFamily="2" charset="2"/>
              <a:buChar char="ü"/>
            </a:pPr>
            <a:r>
              <a:rPr lang="en-US" sz="17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In the real world many times we encounter a situation when we can’t determine </a:t>
            </a:r>
            <a:r>
              <a:rPr lang="en-US" sz="1700" b="0" i="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whether the state is true or false,</a:t>
            </a:r>
            <a:r>
              <a:rPr lang="en-US" sz="17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their fuzzy logic provides very valuable flexibility for reasoning.</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Compared to traditional binary sets (where variables may take on true or false values) fuzzy logic variables may have a truth value that ranges in degree between 0 and 1.</a:t>
            </a:r>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p>
          <a:p>
            <a:pPr marL="0" lvl="1" indent="0">
              <a:spcBef>
                <a:spcPts val="1300"/>
              </a:spcBef>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 xmlns:a16="http://schemas.microsoft.com/office/drawing/2014/main" id="{EB7C7490-A1F3-3D1E-D5F4-8BA125D92558}"/>
              </a:ext>
            </a:extLst>
          </p:cNvPr>
          <p:cNvPicPr>
            <a:picLocks noChangeAspect="1"/>
          </p:cNvPicPr>
          <p:nvPr/>
        </p:nvPicPr>
        <p:blipFill>
          <a:blip r:embed="rId2"/>
          <a:stretch>
            <a:fillRect/>
          </a:stretch>
        </p:blipFill>
        <p:spPr>
          <a:xfrm>
            <a:off x="2517212" y="3216793"/>
            <a:ext cx="6374680" cy="3551753"/>
          </a:xfrm>
          <a:prstGeom prst="rect">
            <a:avLst/>
          </a:prstGeom>
        </p:spPr>
      </p:pic>
    </p:spTree>
    <p:extLst>
      <p:ext uri="{BB962C8B-B14F-4D97-AF65-F5344CB8AC3E}">
        <p14:creationId xmlns:p14="http://schemas.microsoft.com/office/powerpoint/2010/main" val="24314065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Fuzzy Logic</a:t>
            </a:r>
          </a:p>
        </p:txBody>
      </p:sp>
      <p:sp>
        <p:nvSpPr>
          <p:cNvPr id="3" name="Content Placeholder 2"/>
          <p:cNvSpPr>
            <a:spLocks noGrp="1"/>
          </p:cNvSpPr>
          <p:nvPr>
            <p:ph idx="1"/>
          </p:nvPr>
        </p:nvSpPr>
        <p:spPr>
          <a:xfrm>
            <a:off x="1001948" y="1266787"/>
            <a:ext cx="10676529" cy="5252102"/>
          </a:xfrm>
        </p:spPr>
        <p:txBody>
          <a:bodyPr>
            <a:noAutofit/>
          </a:bodyPr>
          <a:lstStyle/>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It deals with reasoning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that is approximate rather than fixed and exact</a:t>
            </a:r>
            <a:r>
              <a:rPr lang="en-US" sz="1700" dirty="0">
                <a:latin typeface="Calibri" panose="020F0502020204030204" pitchFamily="34" charset="0"/>
                <a:ea typeface="Calibri" panose="020F0502020204030204" pitchFamily="34" charset="0"/>
                <a:cs typeface="Calibri" panose="020F0502020204030204" pitchFamily="34" charset="0"/>
              </a:rPr>
              <a:t>.</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Fuzzy logic is based on the observation that people make decisions based on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imprecise and non-numerical information.</a:t>
            </a:r>
          </a:p>
          <a:p>
            <a:pPr marL="0" lvl="1" indent="0">
              <a:spcBef>
                <a:spcPts val="1300"/>
              </a:spcBef>
              <a:buNone/>
            </a:pPr>
            <a:r>
              <a:rPr lang="en-US" sz="1700" b="1" dirty="0">
                <a:latin typeface="Calibri" panose="020F0502020204030204" pitchFamily="34" charset="0"/>
                <a:ea typeface="Calibri" panose="020F0502020204030204" pitchFamily="34" charset="0"/>
                <a:cs typeface="Calibri" panose="020F0502020204030204" pitchFamily="34" charset="0"/>
              </a:rPr>
              <a:t>Example: If temperature is high , set speed to high.</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Crisp – Clear, either 0 or 1</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Fuzzy – not clear</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Linguistic Variables:</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By a linguistic variable we mean a variable whose values are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words or sentences </a:t>
            </a:r>
            <a:r>
              <a:rPr lang="en-US" sz="1700" dirty="0">
                <a:latin typeface="Calibri" panose="020F0502020204030204" pitchFamily="34" charset="0"/>
                <a:ea typeface="Calibri" panose="020F0502020204030204" pitchFamily="34" charset="0"/>
                <a:cs typeface="Calibri" panose="020F0502020204030204" pitchFamily="34" charset="0"/>
              </a:rPr>
              <a:t>in a natural or artificial language. </a:t>
            </a:r>
          </a:p>
          <a:p>
            <a:pPr marL="285750" lvl="1" indent="-285750">
              <a:spcBef>
                <a:spcPts val="1300"/>
              </a:spcBef>
              <a:buFont typeface="Wingdings" panose="05000000000000000000" pitchFamily="2" charset="2"/>
              <a:buChar char="ü"/>
            </a:pPr>
            <a:r>
              <a:rPr lang="en-US" sz="1700" b="1" dirty="0">
                <a:latin typeface="Calibri" panose="020F0502020204030204" pitchFamily="34" charset="0"/>
                <a:ea typeface="Calibri" panose="020F0502020204030204" pitchFamily="34" charset="0"/>
                <a:cs typeface="Calibri" panose="020F0502020204030204" pitchFamily="34" charset="0"/>
              </a:rPr>
              <a:t>A numerical variable takes numerical values: Age = 65</a:t>
            </a:r>
            <a:r>
              <a:rPr lang="en-US" sz="1700" dirty="0">
                <a:latin typeface="Calibri" panose="020F0502020204030204" pitchFamily="34" charset="0"/>
                <a:ea typeface="Calibri" panose="020F0502020204030204" pitchFamily="34" charset="0"/>
                <a:cs typeface="Calibri" panose="020F0502020204030204" pitchFamily="34" charset="0"/>
              </a:rPr>
              <a:t>. While, a linguistic variables takes linguistic values: Age is old</a:t>
            </a:r>
          </a:p>
          <a:p>
            <a:pPr marL="0" lvl="1" indent="0">
              <a:spcBef>
                <a:spcPts val="1300"/>
              </a:spcBef>
              <a:buNone/>
            </a:pPr>
            <a:r>
              <a:rPr lang="en-US" sz="1700" dirty="0">
                <a:latin typeface="Calibri" panose="020F0502020204030204" pitchFamily="34" charset="0"/>
                <a:ea typeface="Calibri" panose="020F0502020204030204" pitchFamily="34" charset="0"/>
                <a:cs typeface="Calibri" panose="020F0502020204030204" pitchFamily="34" charset="0"/>
              </a:rPr>
              <a:t>T(age) = {young, not young, very young, ...middle aged, not middle aged, ...old, not old, very old, more or less old, ...not very young and not very old, ...}</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77521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07797"/>
          </a:xfrm>
        </p:spPr>
        <p:txBody>
          <a:bodyPr>
            <a:normAutofit/>
          </a:bodyPr>
          <a:lstStyle/>
          <a:p>
            <a:r>
              <a:rPr lang="en-US" sz="5000" dirty="0"/>
              <a:t>Fuzzy Logic</a:t>
            </a:r>
          </a:p>
        </p:txBody>
      </p:sp>
      <p:sp>
        <p:nvSpPr>
          <p:cNvPr id="3" name="Content Placeholder 2"/>
          <p:cNvSpPr>
            <a:spLocks noGrp="1"/>
          </p:cNvSpPr>
          <p:nvPr>
            <p:ph idx="1"/>
          </p:nvPr>
        </p:nvSpPr>
        <p:spPr>
          <a:xfrm>
            <a:off x="1001948" y="1266787"/>
            <a:ext cx="10676529" cy="5252102"/>
          </a:xfrm>
        </p:spPr>
        <p:txBody>
          <a:bodyPr>
            <a:noAutofit/>
          </a:bodyPr>
          <a:lstStyle/>
          <a:p>
            <a:pPr marL="285750" lvl="1" indent="-285750">
              <a:spcBef>
                <a:spcPts val="1300"/>
              </a:spcBef>
              <a:buFont typeface="Wingdings" panose="05000000000000000000" pitchFamily="2" charset="2"/>
              <a:buChar char="ü"/>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Fuzzy Rule-based </a:t>
            </a:r>
            <a:r>
              <a:rPr lang="en-US" sz="1700" dirty="0">
                <a:latin typeface="Calibri" panose="020F0502020204030204" pitchFamily="34" charset="0"/>
                <a:ea typeface="Calibri" panose="020F0502020204030204" pitchFamily="34" charset="0"/>
                <a:cs typeface="Calibri" panose="020F0502020204030204" pitchFamily="34" charset="0"/>
              </a:rPr>
              <a:t>are rule-based systems, where fuzzy sets and fuzzy logic are used as tools for representing different forms of knowledge about the problem at hand.</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t>
            </a:r>
            <a:r>
              <a:rPr lang="en-US" sz="1900" b="1" dirty="0">
                <a:latin typeface="Calibri" panose="020F0502020204030204" pitchFamily="34" charset="0"/>
                <a:ea typeface="Calibri" panose="020F0502020204030204" pitchFamily="34" charset="0"/>
                <a:cs typeface="Calibri" panose="020F0502020204030204" pitchFamily="34" charset="0"/>
              </a:rPr>
              <a:t>fuzzifier</a:t>
            </a:r>
            <a:r>
              <a:rPr lang="en-US" sz="1700" dirty="0">
                <a:latin typeface="Calibri" panose="020F0502020204030204" pitchFamily="34" charset="0"/>
                <a:ea typeface="Calibri" panose="020F0502020204030204" pitchFamily="34" charset="0"/>
                <a:cs typeface="Calibri" panose="020F0502020204030204" pitchFamily="34" charset="0"/>
              </a:rPr>
              <a:t> converts real numbers of inputs into fuzzy sets.</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t>
            </a:r>
            <a:r>
              <a:rPr lang="en-US" sz="1900" b="1" dirty="0">
                <a:latin typeface="Calibri" panose="020F0502020204030204" pitchFamily="34" charset="0"/>
                <a:ea typeface="Calibri" panose="020F0502020204030204" pitchFamily="34" charset="0"/>
                <a:cs typeface="Calibri" panose="020F0502020204030204" pitchFamily="34" charset="0"/>
              </a:rPr>
              <a:t>knowledge base </a:t>
            </a:r>
            <a:r>
              <a:rPr lang="en-US" sz="1700" dirty="0">
                <a:latin typeface="Calibri" panose="020F0502020204030204" pitchFamily="34" charset="0"/>
                <a:ea typeface="Calibri" panose="020F0502020204030204" pitchFamily="34" charset="0"/>
                <a:cs typeface="Calibri" panose="020F0502020204030204" pitchFamily="34" charset="0"/>
              </a:rPr>
              <a:t>includes a fuzzy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rule-base</a:t>
            </a:r>
            <a:r>
              <a:rPr lang="en-US" sz="1700" dirty="0">
                <a:latin typeface="Calibri" panose="020F0502020204030204" pitchFamily="34" charset="0"/>
                <a:ea typeface="Calibri" panose="020F0502020204030204" pitchFamily="34" charset="0"/>
                <a:cs typeface="Calibri" panose="020F0502020204030204" pitchFamily="34" charset="0"/>
              </a:rPr>
              <a:t> and a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database</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i="1" dirty="0">
                <a:solidFill>
                  <a:schemeClr val="tx1"/>
                </a:solidFill>
                <a:latin typeface="Calibri" panose="020F0502020204030204" pitchFamily="34" charset="0"/>
                <a:ea typeface="Calibri" panose="020F0502020204030204" pitchFamily="34" charset="0"/>
                <a:cs typeface="Calibri" panose="020F0502020204030204" pitchFamily="34" charset="0"/>
              </a:rPr>
              <a:t>Membership functions </a:t>
            </a:r>
            <a:r>
              <a:rPr lang="en-US" sz="1700" dirty="0">
                <a:latin typeface="Calibri" panose="020F0502020204030204" pitchFamily="34" charset="0"/>
                <a:ea typeface="Calibri" panose="020F0502020204030204" pitchFamily="34" charset="0"/>
                <a:cs typeface="Calibri" panose="020F0502020204030204" pitchFamily="34" charset="0"/>
              </a:rPr>
              <a:t>of the linguistic terms are contained in the database. The rule base consists of if then rules, which represents the relationship between input and output variables.</a:t>
            </a:r>
          </a:p>
          <a:p>
            <a:pPr marL="285750" lvl="1" indent="-285750">
              <a:spcBef>
                <a:spcPts val="1300"/>
              </a:spcBef>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a:t>
            </a:r>
            <a:r>
              <a:rPr lang="en-US" sz="1900" b="1" dirty="0" err="1">
                <a:latin typeface="Calibri" panose="020F0502020204030204" pitchFamily="34" charset="0"/>
                <a:ea typeface="Calibri" panose="020F0502020204030204" pitchFamily="34" charset="0"/>
                <a:cs typeface="Calibri" panose="020F0502020204030204" pitchFamily="34" charset="0"/>
              </a:rPr>
              <a:t>defuzzifier</a:t>
            </a:r>
            <a:r>
              <a:rPr lang="en-US" sz="1700" dirty="0">
                <a:latin typeface="Calibri" panose="020F0502020204030204" pitchFamily="34" charset="0"/>
                <a:ea typeface="Calibri" panose="020F0502020204030204" pitchFamily="34" charset="0"/>
                <a:cs typeface="Calibri" panose="020F0502020204030204" pitchFamily="34" charset="0"/>
              </a:rPr>
              <a:t> converts fuzzy value back to real world crisp values.</a:t>
            </a: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lvl="1" indent="0">
              <a:spcBef>
                <a:spcPts val="1300"/>
              </a:spcBef>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Random Variables">
            <a:extLst>
              <a:ext uri="{FF2B5EF4-FFF2-40B4-BE49-F238E27FC236}">
                <a16:creationId xmlns="" xmlns:a16="http://schemas.microsoft.com/office/drawing/2014/main" id="{5E4FE8B5-537E-4F0C-EE99-E9036B3238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9577653F-C05F-F9F1-1445-FD58A4AB1181}"/>
              </a:ext>
            </a:extLst>
          </p:cNvPr>
          <p:cNvPicPr>
            <a:picLocks noChangeAspect="1"/>
          </p:cNvPicPr>
          <p:nvPr/>
        </p:nvPicPr>
        <p:blipFill>
          <a:blip r:embed="rId2"/>
          <a:stretch>
            <a:fillRect/>
          </a:stretch>
        </p:blipFill>
        <p:spPr>
          <a:xfrm>
            <a:off x="2787543" y="1753530"/>
            <a:ext cx="5784143" cy="3046139"/>
          </a:xfrm>
          <a:prstGeom prst="rect">
            <a:avLst/>
          </a:prstGeom>
        </p:spPr>
      </p:pic>
    </p:spTree>
    <p:extLst>
      <p:ext uri="{BB962C8B-B14F-4D97-AF65-F5344CB8AC3E}">
        <p14:creationId xmlns:p14="http://schemas.microsoft.com/office/powerpoint/2010/main" val="18991909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000" dirty="0"/>
              <a:t>Thank you!</a:t>
            </a:r>
          </a:p>
        </p:txBody>
      </p:sp>
    </p:spTree>
    <p:extLst>
      <p:ext uri="{BB962C8B-B14F-4D97-AF65-F5344CB8AC3E}">
        <p14:creationId xmlns:p14="http://schemas.microsoft.com/office/powerpoint/2010/main" val="69347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39112"/>
            <a:ext cx="10772775" cy="992383"/>
          </a:xfrm>
        </p:spPr>
        <p:txBody>
          <a:bodyPr>
            <a:normAutofit/>
          </a:bodyPr>
          <a:lstStyle/>
          <a:p>
            <a:r>
              <a:rPr lang="en-US" sz="5000" dirty="0"/>
              <a:t>Knowledge Representation Schemes</a:t>
            </a:r>
          </a:p>
        </p:txBody>
      </p:sp>
      <p:sp>
        <p:nvSpPr>
          <p:cNvPr id="3" name="Content Placeholder 2"/>
          <p:cNvSpPr>
            <a:spLocks noGrp="1"/>
          </p:cNvSpPr>
          <p:nvPr>
            <p:ph idx="1"/>
          </p:nvPr>
        </p:nvSpPr>
        <p:spPr>
          <a:xfrm>
            <a:off x="657606" y="1474237"/>
            <a:ext cx="10772775" cy="4303629"/>
          </a:xfrm>
        </p:spPr>
        <p:txBody>
          <a:bodyPr>
            <a:normAutofit/>
          </a:bodyPr>
          <a:lstStyle/>
          <a:p>
            <a:pPr marL="400050" indent="-400050">
              <a:lnSpc>
                <a:spcPct val="15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Procedural representation scheme –  if then rules</a:t>
            </a:r>
          </a:p>
          <a:p>
            <a:pPr marL="400050" indent="-400050">
              <a:lnSpc>
                <a:spcPct val="15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Network representation scheme –  semantic networks, conceptual graphs</a:t>
            </a:r>
          </a:p>
          <a:p>
            <a:pPr marL="400050" indent="-400050">
              <a:lnSpc>
                <a:spcPct val="15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Structured representation scheme –  scripts, frames, objects</a:t>
            </a:r>
          </a:p>
          <a:p>
            <a:pPr marL="400050" indent="-400050">
              <a:lnSpc>
                <a:spcPct val="150000"/>
              </a:lnSpc>
              <a:buFont typeface="+mj-lt"/>
              <a:buAutoNum type="romanLcPeriod"/>
            </a:pPr>
            <a:r>
              <a:rPr lang="en-US" sz="1800" dirty="0">
                <a:latin typeface="Calibri" panose="020F0502020204030204" pitchFamily="34" charset="0"/>
                <a:ea typeface="Calibri" panose="020F0502020204030204" pitchFamily="34" charset="0"/>
                <a:cs typeface="Calibri" panose="020F0502020204030204" pitchFamily="34" charset="0"/>
              </a:rPr>
              <a:t>Logical representational scheme –  propositional and predicate logic</a:t>
            </a:r>
          </a:p>
        </p:txBody>
      </p:sp>
    </p:spTree>
    <p:extLst>
      <p:ext uri="{BB962C8B-B14F-4D97-AF65-F5344CB8AC3E}">
        <p14:creationId xmlns:p14="http://schemas.microsoft.com/office/powerpoint/2010/main" val="1631208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4448</TotalTime>
  <Words>4573</Words>
  <Application>Microsoft Office PowerPoint</Application>
  <PresentationFormat>Widescreen</PresentationFormat>
  <Paragraphs>824</Paragraphs>
  <Slides>86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arial</vt:lpstr>
      <vt:lpstr>Calibri</vt:lpstr>
      <vt:lpstr>Calibri Light</vt:lpstr>
      <vt:lpstr>Cambria Math</vt:lpstr>
      <vt:lpstr>Wingdings</vt:lpstr>
      <vt:lpstr>Metropolitan</vt:lpstr>
      <vt:lpstr>Unit 4: Knowledge Representation</vt:lpstr>
      <vt:lpstr>Topics Covered</vt:lpstr>
      <vt:lpstr>Knowledge</vt:lpstr>
      <vt:lpstr>Knowledge</vt:lpstr>
      <vt:lpstr>Knowledge Representation</vt:lpstr>
      <vt:lpstr>Knowledge Representation</vt:lpstr>
      <vt:lpstr>A Knowledge – Based Agent</vt:lpstr>
      <vt:lpstr>Properties for Knowledge Representation System</vt:lpstr>
      <vt:lpstr>Knowledge Representation Schemes</vt:lpstr>
      <vt:lpstr>Topics Covered</vt:lpstr>
      <vt:lpstr>Representing knowledge in Semantic Networks</vt:lpstr>
      <vt:lpstr>Rule Based System</vt:lpstr>
      <vt:lpstr>Rule Based System</vt:lpstr>
      <vt:lpstr>Rule Based System</vt:lpstr>
      <vt:lpstr>Frames</vt:lpstr>
      <vt:lpstr>Frames</vt:lpstr>
      <vt:lpstr>Conceptual Dependency </vt:lpstr>
      <vt:lpstr>Conceptual Dependency </vt:lpstr>
      <vt:lpstr>Conceptual Dependency </vt:lpstr>
      <vt:lpstr>Conceptual Dependency </vt:lpstr>
      <vt:lpstr>Conceptual Dependency </vt:lpstr>
      <vt:lpstr>Conceptual Dependency </vt:lpstr>
      <vt:lpstr>Scripts</vt:lpstr>
      <vt:lpstr>Scripts</vt:lpstr>
      <vt:lpstr>Scripts</vt:lpstr>
      <vt:lpstr>Scripts</vt:lpstr>
      <vt:lpstr>Scripts</vt:lpstr>
      <vt:lpstr>Scripts</vt:lpstr>
      <vt:lpstr>Logic</vt:lpstr>
      <vt:lpstr>Logic</vt:lpstr>
      <vt:lpstr>Logic</vt:lpstr>
      <vt:lpstr>Propositional Logic</vt:lpstr>
      <vt:lpstr>Propositional Logic</vt:lpstr>
      <vt:lpstr>Formal logic – connectives:</vt:lpstr>
      <vt:lpstr>Formal logic – connectives:</vt:lpstr>
      <vt:lpstr>Semantics of  Propositional Logic</vt:lpstr>
      <vt:lpstr>Semantics of  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Inference Method</vt:lpstr>
      <vt:lpstr>Conjunctive Normal Form (CNF)</vt:lpstr>
      <vt:lpstr>Conversion to CNF</vt:lpstr>
      <vt:lpstr>Conversion to CNF</vt:lpstr>
      <vt:lpstr>Inference using Resolution</vt:lpstr>
      <vt:lpstr>Proof by Resolution</vt:lpstr>
      <vt:lpstr>Proof by Resolution</vt:lpstr>
      <vt:lpstr>Proof by Resolution</vt:lpstr>
      <vt:lpstr>Proof by Resolution</vt:lpstr>
      <vt:lpstr>Proof by Resolution</vt:lpstr>
      <vt:lpstr>Proof by Resolution</vt:lpstr>
      <vt:lpstr>Proof by Resolution</vt:lpstr>
      <vt:lpstr>Forward and Backward Chaining</vt:lpstr>
      <vt:lpstr>Forward and Backward Chaining</vt:lpstr>
      <vt:lpstr>Forward and Backward Chaining</vt:lpstr>
      <vt:lpstr>Predicate Logic</vt:lpstr>
      <vt:lpstr>Predicate Logic</vt:lpstr>
      <vt:lpstr>Representing knowledge in predicate logic</vt:lpstr>
      <vt:lpstr>FOPL: Semantic</vt:lpstr>
      <vt:lpstr>FOPL: Inference (Inference in predicate logic)</vt:lpstr>
      <vt:lpstr>FOPL: Inference (Inference in predicate logic)</vt:lpstr>
      <vt:lpstr>Conversion to CNF</vt:lpstr>
      <vt:lpstr>Acting under Uncertainty</vt:lpstr>
      <vt:lpstr>Handling Uncertainty</vt:lpstr>
      <vt:lpstr>Handling Uncertainty</vt:lpstr>
      <vt:lpstr>Random Variables</vt:lpstr>
      <vt:lpstr>Random Variables</vt:lpstr>
      <vt:lpstr>Random Variables</vt:lpstr>
      <vt:lpstr>Random Variables</vt:lpstr>
      <vt:lpstr>Inference using full joint distribution</vt:lpstr>
      <vt:lpstr>Inference using full joint distribution</vt:lpstr>
      <vt:lpstr>Independence</vt:lpstr>
      <vt:lpstr>Bayes’ Rule</vt:lpstr>
      <vt:lpstr>Bayes’ rule</vt:lpstr>
      <vt:lpstr>Bayesian Networks</vt:lpstr>
      <vt:lpstr>Bayesian Networks</vt:lpstr>
      <vt:lpstr>Bayesian Networks</vt:lpstr>
      <vt:lpstr>Fuzzy Logic</vt:lpstr>
      <vt:lpstr>Fuzzy Logic</vt:lpstr>
      <vt:lpstr>Fuzzy Logic</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Microsoft account</cp:lastModifiedBy>
  <cp:revision>291</cp:revision>
  <dcterms:created xsi:type="dcterms:W3CDTF">2023-03-07T02:41:37Z</dcterms:created>
  <dcterms:modified xsi:type="dcterms:W3CDTF">2025-01-28T02:15:28Z</dcterms:modified>
</cp:coreProperties>
</file>