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483D06-3E71-429E-B326-7C98F0A60D89}"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BA6A0F7-3021-45E7-BD92-A323BE67C0B2}" type="slidenum">
              <a:rPr lang="en-US" smtClean="0"/>
              <a:t>‹#›</a:t>
            </a:fld>
            <a:endParaRPr lang="en-US"/>
          </a:p>
        </p:txBody>
      </p:sp>
    </p:spTree>
    <p:extLst>
      <p:ext uri="{BB962C8B-B14F-4D97-AF65-F5344CB8AC3E}">
        <p14:creationId xmlns:p14="http://schemas.microsoft.com/office/powerpoint/2010/main" val="839438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483D06-3E71-429E-B326-7C98F0A60D89}"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BA6A0F7-3021-45E7-BD92-A323BE67C0B2}" type="slidenum">
              <a:rPr lang="en-US" smtClean="0"/>
              <a:t>‹#›</a:t>
            </a:fld>
            <a:endParaRPr lang="en-US"/>
          </a:p>
        </p:txBody>
      </p:sp>
    </p:spTree>
    <p:extLst>
      <p:ext uri="{BB962C8B-B14F-4D97-AF65-F5344CB8AC3E}">
        <p14:creationId xmlns:p14="http://schemas.microsoft.com/office/powerpoint/2010/main" val="655898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483D06-3E71-429E-B326-7C98F0A60D89}"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BA6A0F7-3021-45E7-BD92-A323BE67C0B2}"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011015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C483D06-3E71-429E-B326-7C98F0A60D89}"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BA6A0F7-3021-45E7-BD92-A323BE67C0B2}" type="slidenum">
              <a:rPr lang="en-US" smtClean="0"/>
              <a:t>‹#›</a:t>
            </a:fld>
            <a:endParaRPr lang="en-US"/>
          </a:p>
        </p:txBody>
      </p:sp>
    </p:spTree>
    <p:extLst>
      <p:ext uri="{BB962C8B-B14F-4D97-AF65-F5344CB8AC3E}">
        <p14:creationId xmlns:p14="http://schemas.microsoft.com/office/powerpoint/2010/main" val="11436822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C483D06-3E71-429E-B326-7C98F0A60D89}"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BA6A0F7-3021-45E7-BD92-A323BE67C0B2}"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161473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C483D06-3E71-429E-B326-7C98F0A60D89}"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BA6A0F7-3021-45E7-BD92-A323BE67C0B2}" type="slidenum">
              <a:rPr lang="en-US" smtClean="0"/>
              <a:t>‹#›</a:t>
            </a:fld>
            <a:endParaRPr lang="en-US"/>
          </a:p>
        </p:txBody>
      </p:sp>
    </p:spTree>
    <p:extLst>
      <p:ext uri="{BB962C8B-B14F-4D97-AF65-F5344CB8AC3E}">
        <p14:creationId xmlns:p14="http://schemas.microsoft.com/office/powerpoint/2010/main" val="19617812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483D06-3E71-429E-B326-7C98F0A60D89}"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BA6A0F7-3021-45E7-BD92-A323BE67C0B2}" type="slidenum">
              <a:rPr lang="en-US" smtClean="0"/>
              <a:t>‹#›</a:t>
            </a:fld>
            <a:endParaRPr lang="en-US"/>
          </a:p>
        </p:txBody>
      </p:sp>
    </p:spTree>
    <p:extLst>
      <p:ext uri="{BB962C8B-B14F-4D97-AF65-F5344CB8AC3E}">
        <p14:creationId xmlns:p14="http://schemas.microsoft.com/office/powerpoint/2010/main" val="41720735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483D06-3E71-429E-B326-7C98F0A60D89}"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BA6A0F7-3021-45E7-BD92-A323BE67C0B2}" type="slidenum">
              <a:rPr lang="en-US" smtClean="0"/>
              <a:t>‹#›</a:t>
            </a:fld>
            <a:endParaRPr lang="en-US"/>
          </a:p>
        </p:txBody>
      </p:sp>
    </p:spTree>
    <p:extLst>
      <p:ext uri="{BB962C8B-B14F-4D97-AF65-F5344CB8AC3E}">
        <p14:creationId xmlns:p14="http://schemas.microsoft.com/office/powerpoint/2010/main" val="1495170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483D06-3E71-429E-B326-7C98F0A60D89}"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BA6A0F7-3021-45E7-BD92-A323BE67C0B2}" type="slidenum">
              <a:rPr lang="en-US" smtClean="0"/>
              <a:t>‹#›</a:t>
            </a:fld>
            <a:endParaRPr lang="en-US"/>
          </a:p>
        </p:txBody>
      </p:sp>
    </p:spTree>
    <p:extLst>
      <p:ext uri="{BB962C8B-B14F-4D97-AF65-F5344CB8AC3E}">
        <p14:creationId xmlns:p14="http://schemas.microsoft.com/office/powerpoint/2010/main" val="1202713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483D06-3E71-429E-B326-7C98F0A60D89}"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BA6A0F7-3021-45E7-BD92-A323BE67C0B2}" type="slidenum">
              <a:rPr lang="en-US" smtClean="0"/>
              <a:t>‹#›</a:t>
            </a:fld>
            <a:endParaRPr lang="en-US"/>
          </a:p>
        </p:txBody>
      </p:sp>
    </p:spTree>
    <p:extLst>
      <p:ext uri="{BB962C8B-B14F-4D97-AF65-F5344CB8AC3E}">
        <p14:creationId xmlns:p14="http://schemas.microsoft.com/office/powerpoint/2010/main" val="2844198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483D06-3E71-429E-B326-7C98F0A60D89}"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BA6A0F7-3021-45E7-BD92-A323BE67C0B2}" type="slidenum">
              <a:rPr lang="en-US" smtClean="0"/>
              <a:t>‹#›</a:t>
            </a:fld>
            <a:endParaRPr lang="en-US"/>
          </a:p>
        </p:txBody>
      </p:sp>
    </p:spTree>
    <p:extLst>
      <p:ext uri="{BB962C8B-B14F-4D97-AF65-F5344CB8AC3E}">
        <p14:creationId xmlns:p14="http://schemas.microsoft.com/office/powerpoint/2010/main" val="3819402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483D06-3E71-429E-B326-7C98F0A60D89}" type="datetimeFigureOut">
              <a:rPr lang="en-US" smtClean="0"/>
              <a:t>1/28/2024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BA6A0F7-3021-45E7-BD92-A323BE67C0B2}" type="slidenum">
              <a:rPr lang="en-US" smtClean="0"/>
              <a:t>‹#›</a:t>
            </a:fld>
            <a:endParaRPr lang="en-US"/>
          </a:p>
        </p:txBody>
      </p:sp>
    </p:spTree>
    <p:extLst>
      <p:ext uri="{BB962C8B-B14F-4D97-AF65-F5344CB8AC3E}">
        <p14:creationId xmlns:p14="http://schemas.microsoft.com/office/powerpoint/2010/main" val="861629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483D06-3E71-429E-B326-7C98F0A60D89}" type="datetimeFigureOut">
              <a:rPr lang="en-US" smtClean="0"/>
              <a:t>1/28/2024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BA6A0F7-3021-45E7-BD92-A323BE67C0B2}" type="slidenum">
              <a:rPr lang="en-US" smtClean="0"/>
              <a:t>‹#›</a:t>
            </a:fld>
            <a:endParaRPr lang="en-US"/>
          </a:p>
        </p:txBody>
      </p:sp>
    </p:spTree>
    <p:extLst>
      <p:ext uri="{BB962C8B-B14F-4D97-AF65-F5344CB8AC3E}">
        <p14:creationId xmlns:p14="http://schemas.microsoft.com/office/powerpoint/2010/main" val="4076026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483D06-3E71-429E-B326-7C98F0A60D89}" type="datetimeFigureOut">
              <a:rPr lang="en-US" smtClean="0"/>
              <a:t>1/28/2024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BA6A0F7-3021-45E7-BD92-A323BE67C0B2}" type="slidenum">
              <a:rPr lang="en-US" smtClean="0"/>
              <a:t>‹#›</a:t>
            </a:fld>
            <a:endParaRPr lang="en-US"/>
          </a:p>
        </p:txBody>
      </p:sp>
    </p:spTree>
    <p:extLst>
      <p:ext uri="{BB962C8B-B14F-4D97-AF65-F5344CB8AC3E}">
        <p14:creationId xmlns:p14="http://schemas.microsoft.com/office/powerpoint/2010/main" val="1330703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483D06-3E71-429E-B326-7C98F0A60D89}"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BA6A0F7-3021-45E7-BD92-A323BE67C0B2}" type="slidenum">
              <a:rPr lang="en-US" smtClean="0"/>
              <a:t>‹#›</a:t>
            </a:fld>
            <a:endParaRPr lang="en-US"/>
          </a:p>
        </p:txBody>
      </p:sp>
    </p:spTree>
    <p:extLst>
      <p:ext uri="{BB962C8B-B14F-4D97-AF65-F5344CB8AC3E}">
        <p14:creationId xmlns:p14="http://schemas.microsoft.com/office/powerpoint/2010/main" val="766787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483D06-3E71-429E-B326-7C98F0A60D89}"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BA6A0F7-3021-45E7-BD92-A323BE67C0B2}" type="slidenum">
              <a:rPr lang="en-US" smtClean="0"/>
              <a:t>‹#›</a:t>
            </a:fld>
            <a:endParaRPr lang="en-US"/>
          </a:p>
        </p:txBody>
      </p:sp>
    </p:spTree>
    <p:extLst>
      <p:ext uri="{BB962C8B-B14F-4D97-AF65-F5344CB8AC3E}">
        <p14:creationId xmlns:p14="http://schemas.microsoft.com/office/powerpoint/2010/main" val="670679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C483D06-3E71-429E-B326-7C98F0A60D89}" type="datetimeFigureOut">
              <a:rPr lang="en-US" smtClean="0"/>
              <a:t>1/28/2024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BA6A0F7-3021-45E7-BD92-A323BE67C0B2}" type="slidenum">
              <a:rPr lang="en-US" smtClean="0"/>
              <a:t>‹#›</a:t>
            </a:fld>
            <a:endParaRPr lang="en-US"/>
          </a:p>
        </p:txBody>
      </p:sp>
    </p:spTree>
    <p:extLst>
      <p:ext uri="{BB962C8B-B14F-4D97-AF65-F5344CB8AC3E}">
        <p14:creationId xmlns:p14="http://schemas.microsoft.com/office/powerpoint/2010/main" val="1670034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g"/><Relationship Id="rId7" Type="http://schemas.openxmlformats.org/officeDocument/2006/relationships/image" Target="../media/image7.jpg"/><Relationship Id="rId12"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jpg"/><Relationship Id="rId11" Type="http://schemas.openxmlformats.org/officeDocument/2006/relationships/image" Target="../media/image11.jpg"/><Relationship Id="rId5" Type="http://schemas.openxmlformats.org/officeDocument/2006/relationships/image" Target="../media/image5.jpg"/><Relationship Id="rId10" Type="http://schemas.openxmlformats.org/officeDocument/2006/relationships/image" Target="../media/image10.jpg"/><Relationship Id="rId4" Type="http://schemas.openxmlformats.org/officeDocument/2006/relationships/image" Target="../media/image4.png"/><Relationship Id="rId9"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575DF-8ED4-A7E2-B4B4-3A066DCCD001}"/>
              </a:ext>
            </a:extLst>
          </p:cNvPr>
          <p:cNvSpPr>
            <a:spLocks noGrp="1"/>
          </p:cNvSpPr>
          <p:nvPr>
            <p:ph type="ctrTitle"/>
          </p:nvPr>
        </p:nvSpPr>
        <p:spPr/>
        <p:txBody>
          <a:bodyPr/>
          <a:lstStyle/>
          <a:p>
            <a:r>
              <a:rPr lang="en-US" b="1" dirty="0">
                <a:solidFill>
                  <a:schemeClr val="tx1"/>
                </a:solidFill>
              </a:rPr>
              <a:t>Unit 5 – Cloud Security</a:t>
            </a:r>
          </a:p>
        </p:txBody>
      </p:sp>
    </p:spTree>
    <p:extLst>
      <p:ext uri="{BB962C8B-B14F-4D97-AF65-F5344CB8AC3E}">
        <p14:creationId xmlns:p14="http://schemas.microsoft.com/office/powerpoint/2010/main" val="2810715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FF1FF-EC79-88F7-9B56-740AD80466F5}"/>
              </a:ext>
            </a:extLst>
          </p:cNvPr>
          <p:cNvSpPr>
            <a:spLocks noGrp="1"/>
          </p:cNvSpPr>
          <p:nvPr>
            <p:ph type="title"/>
          </p:nvPr>
        </p:nvSpPr>
        <p:spPr>
          <a:xfrm>
            <a:off x="2212259" y="624110"/>
            <a:ext cx="9292354" cy="1280890"/>
          </a:xfrm>
        </p:spPr>
        <p:txBody>
          <a:bodyPr/>
          <a:lstStyle/>
          <a:p>
            <a:r>
              <a:rPr lang="en-US" b="1" dirty="0"/>
              <a:t>Capabilities of Security Monitoring Software</a:t>
            </a:r>
          </a:p>
        </p:txBody>
      </p:sp>
      <p:sp>
        <p:nvSpPr>
          <p:cNvPr id="3" name="Content Placeholder 2">
            <a:extLst>
              <a:ext uri="{FF2B5EF4-FFF2-40B4-BE49-F238E27FC236}">
                <a16:creationId xmlns:a16="http://schemas.microsoft.com/office/drawing/2014/main" id="{86A61C3A-E8AC-A620-BEB8-5A7A7FC6D257}"/>
              </a:ext>
            </a:extLst>
          </p:cNvPr>
          <p:cNvSpPr>
            <a:spLocks noGrp="1"/>
          </p:cNvSpPr>
          <p:nvPr>
            <p:ph idx="1"/>
          </p:nvPr>
        </p:nvSpPr>
        <p:spPr>
          <a:xfrm>
            <a:off x="2589212" y="1671484"/>
            <a:ext cx="8915400" cy="4239738"/>
          </a:xfrm>
        </p:spPr>
        <p:txBody>
          <a:bodyPr>
            <a:normAutofit/>
          </a:bodyPr>
          <a:lstStyle/>
          <a:p>
            <a:pPr marL="487045">
              <a:spcBef>
                <a:spcPts val="550"/>
              </a:spcBef>
              <a:tabLst>
                <a:tab pos="926465" algn="l"/>
                <a:tab pos="927100" algn="l"/>
              </a:tabLst>
            </a:pPr>
            <a:r>
              <a:rPr lang="en-US" sz="2000" spc="-80" dirty="0">
                <a:solidFill>
                  <a:schemeClr val="tx1"/>
                </a:solidFill>
                <a:latin typeface="+mj-lt"/>
                <a:cs typeface="Trebuchet MS"/>
              </a:rPr>
              <a:t>Scalability</a:t>
            </a:r>
            <a:endParaRPr lang="en-US" sz="2000" dirty="0">
              <a:solidFill>
                <a:schemeClr val="tx1"/>
              </a:solidFill>
              <a:latin typeface="+mj-lt"/>
              <a:cs typeface="Trebuchet MS"/>
            </a:endParaRPr>
          </a:p>
          <a:p>
            <a:pPr marL="943610" marR="662940" lvl="1" indent="-342900">
              <a:lnSpc>
                <a:spcPts val="2039"/>
              </a:lnSpc>
              <a:spcBef>
                <a:spcPts val="740"/>
              </a:spcBef>
              <a:buFont typeface="Wingdings" panose="05000000000000000000" pitchFamily="2" charset="2"/>
              <a:buChar char="Ø"/>
              <a:tabLst>
                <a:tab pos="1383665" algn="l"/>
                <a:tab pos="1384300" algn="l"/>
              </a:tabLst>
            </a:pPr>
            <a:r>
              <a:rPr lang="en-US" sz="2000" spc="-110" dirty="0">
                <a:solidFill>
                  <a:schemeClr val="tx1"/>
                </a:solidFill>
                <a:latin typeface="+mj-lt"/>
                <a:cs typeface="Arial"/>
              </a:rPr>
              <a:t>Tools </a:t>
            </a:r>
            <a:r>
              <a:rPr lang="en-US" sz="2000" spc="-20" dirty="0">
                <a:solidFill>
                  <a:schemeClr val="tx1"/>
                </a:solidFill>
                <a:latin typeface="+mj-lt"/>
                <a:cs typeface="Arial"/>
              </a:rPr>
              <a:t>must </a:t>
            </a:r>
            <a:r>
              <a:rPr lang="en-US" sz="2000" spc="-50" dirty="0">
                <a:solidFill>
                  <a:schemeClr val="tx1"/>
                </a:solidFill>
                <a:latin typeface="+mj-lt"/>
                <a:cs typeface="Arial"/>
              </a:rPr>
              <a:t>be </a:t>
            </a:r>
            <a:r>
              <a:rPr lang="en-US" sz="2000" spc="-40" dirty="0">
                <a:solidFill>
                  <a:schemeClr val="tx1"/>
                </a:solidFill>
                <a:latin typeface="+mj-lt"/>
                <a:cs typeface="Arial"/>
              </a:rPr>
              <a:t>able </a:t>
            </a:r>
            <a:r>
              <a:rPr lang="en-US" sz="2000" spc="-25" dirty="0">
                <a:solidFill>
                  <a:schemeClr val="tx1"/>
                </a:solidFill>
                <a:latin typeface="+mj-lt"/>
                <a:cs typeface="Arial"/>
              </a:rPr>
              <a:t>to </a:t>
            </a:r>
            <a:r>
              <a:rPr lang="en-US" sz="2000" spc="-30" dirty="0">
                <a:solidFill>
                  <a:schemeClr val="tx1"/>
                </a:solidFill>
                <a:latin typeface="+mj-lt"/>
                <a:cs typeface="Arial"/>
              </a:rPr>
              <a:t>monitor </a:t>
            </a:r>
            <a:r>
              <a:rPr lang="en-US" sz="2000" spc="-50" dirty="0">
                <a:solidFill>
                  <a:schemeClr val="tx1"/>
                </a:solidFill>
                <a:latin typeface="+mj-lt"/>
                <a:cs typeface="Arial"/>
              </a:rPr>
              <a:t>large </a:t>
            </a:r>
            <a:r>
              <a:rPr lang="en-US" sz="2000" spc="-55" dirty="0">
                <a:solidFill>
                  <a:schemeClr val="tx1"/>
                </a:solidFill>
                <a:latin typeface="+mj-lt"/>
                <a:cs typeface="Arial"/>
              </a:rPr>
              <a:t>volumes </a:t>
            </a:r>
            <a:r>
              <a:rPr lang="en-US" sz="2000" spc="-15" dirty="0">
                <a:solidFill>
                  <a:schemeClr val="tx1"/>
                </a:solidFill>
                <a:latin typeface="+mj-lt"/>
                <a:cs typeface="Arial"/>
              </a:rPr>
              <a:t>of </a:t>
            </a:r>
            <a:r>
              <a:rPr lang="en-US" sz="2000" spc="-25" dirty="0">
                <a:solidFill>
                  <a:schemeClr val="tx1"/>
                </a:solidFill>
                <a:latin typeface="+mj-lt"/>
                <a:cs typeface="Arial"/>
              </a:rPr>
              <a:t>data </a:t>
            </a:r>
            <a:r>
              <a:rPr lang="en-US" sz="2000" spc="-60" dirty="0">
                <a:solidFill>
                  <a:schemeClr val="tx1"/>
                </a:solidFill>
                <a:latin typeface="+mj-lt"/>
                <a:cs typeface="Arial"/>
              </a:rPr>
              <a:t>across </a:t>
            </a:r>
            <a:r>
              <a:rPr lang="en-US" sz="2000" spc="-80" dirty="0">
                <a:solidFill>
                  <a:schemeClr val="tx1"/>
                </a:solidFill>
                <a:latin typeface="+mj-lt"/>
                <a:cs typeface="Arial"/>
              </a:rPr>
              <a:t>many </a:t>
            </a:r>
            <a:r>
              <a:rPr lang="en-US" sz="2000" spc="-20" dirty="0">
                <a:solidFill>
                  <a:schemeClr val="tx1"/>
                </a:solidFill>
                <a:latin typeface="+mj-lt"/>
                <a:cs typeface="Arial"/>
              </a:rPr>
              <a:t>distributed  </a:t>
            </a:r>
            <a:r>
              <a:rPr lang="en-US" sz="2000" spc="-35" dirty="0">
                <a:solidFill>
                  <a:schemeClr val="tx1"/>
                </a:solidFill>
                <a:latin typeface="+mj-lt"/>
                <a:cs typeface="Arial"/>
              </a:rPr>
              <a:t>locations</a:t>
            </a:r>
          </a:p>
          <a:p>
            <a:pPr marL="943610" marR="662940" lvl="1" indent="-342900">
              <a:lnSpc>
                <a:spcPts val="2039"/>
              </a:lnSpc>
              <a:spcBef>
                <a:spcPts val="740"/>
              </a:spcBef>
              <a:tabLst>
                <a:tab pos="1383665" algn="l"/>
                <a:tab pos="1384300" algn="l"/>
              </a:tabLst>
            </a:pPr>
            <a:endParaRPr lang="en-US" sz="2000" dirty="0">
              <a:solidFill>
                <a:schemeClr val="tx1"/>
              </a:solidFill>
              <a:latin typeface="+mj-lt"/>
              <a:cs typeface="Arial"/>
            </a:endParaRPr>
          </a:p>
          <a:p>
            <a:pPr marL="487045">
              <a:spcBef>
                <a:spcPts val="495"/>
              </a:spcBef>
              <a:tabLst>
                <a:tab pos="926465" algn="l"/>
                <a:tab pos="927100" algn="l"/>
              </a:tabLst>
            </a:pPr>
            <a:r>
              <a:rPr lang="en-US" sz="2000" spc="-125" dirty="0">
                <a:solidFill>
                  <a:schemeClr val="tx1"/>
                </a:solidFill>
                <a:latin typeface="+mj-lt"/>
                <a:cs typeface="Trebuchet MS"/>
              </a:rPr>
              <a:t>Visibility</a:t>
            </a:r>
            <a:endParaRPr lang="en-US" sz="2000" dirty="0">
              <a:solidFill>
                <a:schemeClr val="tx1"/>
              </a:solidFill>
              <a:latin typeface="+mj-lt"/>
              <a:cs typeface="Trebuchet MS"/>
            </a:endParaRPr>
          </a:p>
          <a:p>
            <a:pPr marL="943610" marR="203835" lvl="1" indent="-342900">
              <a:lnSpc>
                <a:spcPts val="2039"/>
              </a:lnSpc>
              <a:spcBef>
                <a:spcPts val="740"/>
              </a:spcBef>
              <a:buFont typeface="Wingdings" panose="05000000000000000000" pitchFamily="2" charset="2"/>
              <a:buChar char="Ø"/>
              <a:tabLst>
                <a:tab pos="1383665" algn="l"/>
                <a:tab pos="1384300" algn="l"/>
              </a:tabLst>
            </a:pPr>
            <a:r>
              <a:rPr lang="en-US" sz="2000" spc="-110" dirty="0">
                <a:solidFill>
                  <a:schemeClr val="tx1"/>
                </a:solidFill>
                <a:latin typeface="+mj-lt"/>
                <a:cs typeface="Arial"/>
              </a:rPr>
              <a:t>The </a:t>
            </a:r>
            <a:r>
              <a:rPr lang="en-US" sz="2000" spc="-50" dirty="0">
                <a:solidFill>
                  <a:schemeClr val="tx1"/>
                </a:solidFill>
                <a:latin typeface="+mj-lt"/>
                <a:cs typeface="Arial"/>
              </a:rPr>
              <a:t>more </a:t>
            </a:r>
            <a:r>
              <a:rPr lang="en-US" sz="2000" spc="-25" dirty="0">
                <a:solidFill>
                  <a:schemeClr val="tx1"/>
                </a:solidFill>
                <a:latin typeface="+mj-lt"/>
                <a:cs typeface="Arial"/>
              </a:rPr>
              <a:t>visibility </a:t>
            </a:r>
            <a:r>
              <a:rPr lang="en-US" sz="2000" spc="-20" dirty="0">
                <a:solidFill>
                  <a:schemeClr val="tx1"/>
                </a:solidFill>
                <a:latin typeface="+mj-lt"/>
                <a:cs typeface="Arial"/>
              </a:rPr>
              <a:t>into </a:t>
            </a:r>
            <a:r>
              <a:rPr lang="en-US" sz="2000" spc="-30" dirty="0">
                <a:solidFill>
                  <a:schemeClr val="tx1"/>
                </a:solidFill>
                <a:latin typeface="+mj-lt"/>
                <a:cs typeface="Arial"/>
              </a:rPr>
              <a:t>application, </a:t>
            </a:r>
            <a:r>
              <a:rPr lang="en-US" sz="2000" spc="-70" dirty="0">
                <a:solidFill>
                  <a:schemeClr val="tx1"/>
                </a:solidFill>
                <a:latin typeface="+mj-lt"/>
                <a:cs typeface="Arial"/>
              </a:rPr>
              <a:t>user, </a:t>
            </a:r>
            <a:r>
              <a:rPr lang="en-US" sz="2000" spc="-40" dirty="0">
                <a:solidFill>
                  <a:schemeClr val="tx1"/>
                </a:solidFill>
                <a:latin typeface="+mj-lt"/>
                <a:cs typeface="Arial"/>
              </a:rPr>
              <a:t>and </a:t>
            </a:r>
            <a:r>
              <a:rPr lang="en-US" sz="2000" spc="-5" dirty="0">
                <a:solidFill>
                  <a:schemeClr val="tx1"/>
                </a:solidFill>
                <a:latin typeface="+mj-lt"/>
                <a:cs typeface="Arial"/>
              </a:rPr>
              <a:t>file </a:t>
            </a:r>
            <a:r>
              <a:rPr lang="en-US" sz="2000" spc="-50" dirty="0">
                <a:solidFill>
                  <a:schemeClr val="tx1"/>
                </a:solidFill>
                <a:latin typeface="+mj-lt"/>
                <a:cs typeface="Arial"/>
              </a:rPr>
              <a:t>behavior </a:t>
            </a:r>
            <a:r>
              <a:rPr lang="en-US" sz="2000" dirty="0">
                <a:solidFill>
                  <a:schemeClr val="tx1"/>
                </a:solidFill>
                <a:latin typeface="+mj-lt"/>
                <a:cs typeface="Arial"/>
              </a:rPr>
              <a:t>that </a:t>
            </a:r>
            <a:r>
              <a:rPr lang="en-US" sz="2000" spc="-50" dirty="0">
                <a:solidFill>
                  <a:schemeClr val="tx1"/>
                </a:solidFill>
                <a:latin typeface="+mj-lt"/>
                <a:cs typeface="Arial"/>
              </a:rPr>
              <a:t>a </a:t>
            </a:r>
            <a:r>
              <a:rPr lang="en-US" sz="2000" spc="-40" dirty="0">
                <a:solidFill>
                  <a:schemeClr val="tx1"/>
                </a:solidFill>
                <a:latin typeface="+mj-lt"/>
                <a:cs typeface="Arial"/>
              </a:rPr>
              <a:t>cloud </a:t>
            </a:r>
            <a:r>
              <a:rPr lang="en-US" sz="2000" spc="-35" dirty="0">
                <a:solidFill>
                  <a:schemeClr val="tx1"/>
                </a:solidFill>
                <a:latin typeface="+mj-lt"/>
                <a:cs typeface="Arial"/>
              </a:rPr>
              <a:t>monitoring  </a:t>
            </a:r>
            <a:r>
              <a:rPr lang="en-US" sz="2000" spc="-25" dirty="0">
                <a:solidFill>
                  <a:schemeClr val="tx1"/>
                </a:solidFill>
                <a:latin typeface="+mj-lt"/>
                <a:cs typeface="Arial"/>
              </a:rPr>
              <a:t>solution </a:t>
            </a:r>
            <a:r>
              <a:rPr lang="en-US" sz="2000" spc="-55" dirty="0">
                <a:solidFill>
                  <a:schemeClr val="tx1"/>
                </a:solidFill>
                <a:latin typeface="+mj-lt"/>
                <a:cs typeface="Arial"/>
              </a:rPr>
              <a:t>provides, </a:t>
            </a:r>
            <a:r>
              <a:rPr lang="en-US" sz="2000" spc="-15" dirty="0">
                <a:solidFill>
                  <a:schemeClr val="tx1"/>
                </a:solidFill>
                <a:latin typeface="+mj-lt"/>
                <a:cs typeface="Arial"/>
              </a:rPr>
              <a:t>the </a:t>
            </a:r>
            <a:r>
              <a:rPr lang="en-US" sz="2000" spc="-25" dirty="0">
                <a:solidFill>
                  <a:schemeClr val="tx1"/>
                </a:solidFill>
                <a:latin typeface="+mj-lt"/>
                <a:cs typeface="Arial"/>
              </a:rPr>
              <a:t>better </a:t>
            </a:r>
            <a:r>
              <a:rPr lang="en-US" sz="2000" spc="30" dirty="0">
                <a:solidFill>
                  <a:schemeClr val="tx1"/>
                </a:solidFill>
                <a:latin typeface="+mj-lt"/>
                <a:cs typeface="Arial"/>
              </a:rPr>
              <a:t>it </a:t>
            </a:r>
            <a:r>
              <a:rPr lang="en-US" sz="2000" spc="-50" dirty="0">
                <a:solidFill>
                  <a:schemeClr val="tx1"/>
                </a:solidFill>
                <a:latin typeface="+mj-lt"/>
                <a:cs typeface="Arial"/>
              </a:rPr>
              <a:t>can </a:t>
            </a:r>
            <a:r>
              <a:rPr lang="en-US" sz="2000" spc="-25" dirty="0">
                <a:solidFill>
                  <a:schemeClr val="tx1"/>
                </a:solidFill>
                <a:latin typeface="+mj-lt"/>
                <a:cs typeface="Arial"/>
              </a:rPr>
              <a:t>identify potential attacks </a:t>
            </a:r>
            <a:r>
              <a:rPr lang="en-US" sz="2000" spc="-40" dirty="0">
                <a:solidFill>
                  <a:schemeClr val="tx1"/>
                </a:solidFill>
                <a:latin typeface="+mj-lt"/>
                <a:cs typeface="Arial"/>
              </a:rPr>
              <a:t>or</a:t>
            </a:r>
            <a:r>
              <a:rPr lang="en-US" sz="2000" spc="-229" dirty="0">
                <a:solidFill>
                  <a:schemeClr val="tx1"/>
                </a:solidFill>
                <a:latin typeface="+mj-lt"/>
                <a:cs typeface="Arial"/>
              </a:rPr>
              <a:t> </a:t>
            </a:r>
            <a:r>
              <a:rPr lang="en-US" sz="2000" spc="-55" dirty="0">
                <a:solidFill>
                  <a:schemeClr val="tx1"/>
                </a:solidFill>
                <a:latin typeface="+mj-lt"/>
                <a:cs typeface="Arial"/>
              </a:rPr>
              <a:t>compromises</a:t>
            </a:r>
          </a:p>
          <a:p>
            <a:pPr marL="943610" marR="203835" lvl="1" indent="-342900">
              <a:lnSpc>
                <a:spcPts val="2039"/>
              </a:lnSpc>
              <a:spcBef>
                <a:spcPts val="740"/>
              </a:spcBef>
              <a:tabLst>
                <a:tab pos="1383665" algn="l"/>
                <a:tab pos="1384300" algn="l"/>
              </a:tabLst>
            </a:pPr>
            <a:endParaRPr lang="en-US" sz="2000" dirty="0">
              <a:solidFill>
                <a:schemeClr val="tx1"/>
              </a:solidFill>
              <a:latin typeface="+mj-lt"/>
              <a:cs typeface="Arial"/>
            </a:endParaRPr>
          </a:p>
          <a:p>
            <a:pPr marL="487045">
              <a:spcBef>
                <a:spcPts val="500"/>
              </a:spcBef>
              <a:tabLst>
                <a:tab pos="926465" algn="l"/>
                <a:tab pos="927100" algn="l"/>
              </a:tabLst>
            </a:pPr>
            <a:r>
              <a:rPr lang="en-US" sz="2000" spc="-60" dirty="0">
                <a:solidFill>
                  <a:schemeClr val="tx1"/>
                </a:solidFill>
                <a:latin typeface="+mj-lt"/>
                <a:cs typeface="Trebuchet MS"/>
              </a:rPr>
              <a:t>Timeliness</a:t>
            </a:r>
            <a:endParaRPr lang="en-US" sz="2000" dirty="0">
              <a:solidFill>
                <a:schemeClr val="tx1"/>
              </a:solidFill>
              <a:latin typeface="+mj-lt"/>
              <a:cs typeface="Trebuchet MS"/>
            </a:endParaRPr>
          </a:p>
          <a:p>
            <a:pPr marL="943610" marR="595630" lvl="1" indent="-342900">
              <a:lnSpc>
                <a:spcPts val="2030"/>
              </a:lnSpc>
              <a:spcBef>
                <a:spcPts val="760"/>
              </a:spcBef>
              <a:buFont typeface="Wingdings" panose="05000000000000000000" pitchFamily="2" charset="2"/>
              <a:buChar char="Ø"/>
              <a:tabLst>
                <a:tab pos="1383665" algn="l"/>
                <a:tab pos="1384300" algn="l"/>
              </a:tabLst>
            </a:pPr>
            <a:r>
              <a:rPr lang="en-US" sz="2000" spc="-110" dirty="0">
                <a:solidFill>
                  <a:schemeClr val="tx1"/>
                </a:solidFill>
                <a:latin typeface="+mj-lt"/>
                <a:cs typeface="Arial"/>
              </a:rPr>
              <a:t>The </a:t>
            </a:r>
            <a:r>
              <a:rPr lang="en-US" sz="2000" spc="-30" dirty="0">
                <a:solidFill>
                  <a:schemeClr val="tx1"/>
                </a:solidFill>
                <a:latin typeface="+mj-lt"/>
                <a:cs typeface="Arial"/>
              </a:rPr>
              <a:t>best </a:t>
            </a:r>
            <a:r>
              <a:rPr lang="en-US" sz="2000" spc="-40" dirty="0">
                <a:solidFill>
                  <a:schemeClr val="tx1"/>
                </a:solidFill>
                <a:latin typeface="+mj-lt"/>
                <a:cs typeface="Arial"/>
              </a:rPr>
              <a:t>cloud </a:t>
            </a:r>
            <a:r>
              <a:rPr lang="en-US" sz="2000" spc="-45" dirty="0">
                <a:solidFill>
                  <a:schemeClr val="tx1"/>
                </a:solidFill>
                <a:latin typeface="+mj-lt"/>
                <a:cs typeface="Arial"/>
              </a:rPr>
              <a:t>security </a:t>
            </a:r>
            <a:r>
              <a:rPr lang="en-US" sz="2000" spc="-35" dirty="0">
                <a:solidFill>
                  <a:schemeClr val="tx1"/>
                </a:solidFill>
                <a:latin typeface="+mj-lt"/>
                <a:cs typeface="Arial"/>
              </a:rPr>
              <a:t>monitoring </a:t>
            </a:r>
            <a:r>
              <a:rPr lang="en-US" sz="2000" spc="-30" dirty="0">
                <a:solidFill>
                  <a:schemeClr val="tx1"/>
                </a:solidFill>
                <a:latin typeface="+mj-lt"/>
                <a:cs typeface="Arial"/>
              </a:rPr>
              <a:t>solutions </a:t>
            </a:r>
            <a:r>
              <a:rPr lang="en-US" sz="2000" spc="-20" dirty="0">
                <a:solidFill>
                  <a:schemeClr val="tx1"/>
                </a:solidFill>
                <a:latin typeface="+mj-lt"/>
                <a:cs typeface="Arial"/>
              </a:rPr>
              <a:t>will </a:t>
            </a:r>
            <a:r>
              <a:rPr lang="en-US" sz="2000" spc="-55" dirty="0">
                <a:solidFill>
                  <a:schemeClr val="tx1"/>
                </a:solidFill>
                <a:latin typeface="+mj-lt"/>
                <a:cs typeface="Arial"/>
              </a:rPr>
              <a:t>provide </a:t>
            </a:r>
            <a:r>
              <a:rPr lang="en-US" sz="2000" spc="-30" dirty="0">
                <a:solidFill>
                  <a:schemeClr val="tx1"/>
                </a:solidFill>
                <a:latin typeface="+mj-lt"/>
                <a:cs typeface="Arial"/>
              </a:rPr>
              <a:t>constant </a:t>
            </a:r>
            <a:r>
              <a:rPr lang="en-US" sz="2000" spc="-35" dirty="0">
                <a:solidFill>
                  <a:schemeClr val="tx1"/>
                </a:solidFill>
                <a:latin typeface="+mj-lt"/>
                <a:cs typeface="Arial"/>
              </a:rPr>
              <a:t>monitoring,  </a:t>
            </a:r>
            <a:r>
              <a:rPr lang="en-US" sz="2000" spc="-45" dirty="0">
                <a:solidFill>
                  <a:schemeClr val="tx1"/>
                </a:solidFill>
                <a:latin typeface="+mj-lt"/>
                <a:cs typeface="Arial"/>
              </a:rPr>
              <a:t>ensuring </a:t>
            </a:r>
            <a:r>
              <a:rPr lang="en-US" sz="2000" dirty="0">
                <a:solidFill>
                  <a:schemeClr val="tx1"/>
                </a:solidFill>
                <a:latin typeface="+mj-lt"/>
                <a:cs typeface="Arial"/>
              </a:rPr>
              <a:t>that </a:t>
            </a:r>
            <a:r>
              <a:rPr lang="en-US" sz="2000" spc="-80" dirty="0">
                <a:solidFill>
                  <a:schemeClr val="tx1"/>
                </a:solidFill>
                <a:latin typeface="+mj-lt"/>
                <a:cs typeface="Arial"/>
              </a:rPr>
              <a:t>new </a:t>
            </a:r>
            <a:r>
              <a:rPr lang="en-US" sz="2000" spc="-40" dirty="0">
                <a:solidFill>
                  <a:schemeClr val="tx1"/>
                </a:solidFill>
                <a:latin typeface="+mj-lt"/>
                <a:cs typeface="Arial"/>
              </a:rPr>
              <a:t>or </a:t>
            </a:r>
            <a:r>
              <a:rPr lang="en-US" sz="2000" spc="-25" dirty="0">
                <a:solidFill>
                  <a:schemeClr val="tx1"/>
                </a:solidFill>
                <a:latin typeface="+mj-lt"/>
                <a:cs typeface="Arial"/>
              </a:rPr>
              <a:t>modified </a:t>
            </a:r>
            <a:r>
              <a:rPr lang="en-US" sz="2000" spc="-15" dirty="0">
                <a:solidFill>
                  <a:schemeClr val="tx1"/>
                </a:solidFill>
                <a:latin typeface="+mj-lt"/>
                <a:cs typeface="Arial"/>
              </a:rPr>
              <a:t>files </a:t>
            </a:r>
            <a:r>
              <a:rPr lang="en-US" sz="2000" spc="-45" dirty="0">
                <a:solidFill>
                  <a:schemeClr val="tx1"/>
                </a:solidFill>
                <a:latin typeface="+mj-lt"/>
                <a:cs typeface="Arial"/>
              </a:rPr>
              <a:t>are </a:t>
            </a:r>
            <a:r>
              <a:rPr lang="en-US" sz="2000" spc="-50" dirty="0">
                <a:solidFill>
                  <a:schemeClr val="tx1"/>
                </a:solidFill>
                <a:latin typeface="+mj-lt"/>
                <a:cs typeface="Arial"/>
              </a:rPr>
              <a:t>scanned </a:t>
            </a:r>
            <a:r>
              <a:rPr lang="en-US" sz="2000" spc="-10" dirty="0">
                <a:solidFill>
                  <a:schemeClr val="tx1"/>
                </a:solidFill>
                <a:latin typeface="+mj-lt"/>
                <a:cs typeface="Arial"/>
              </a:rPr>
              <a:t>in </a:t>
            </a:r>
            <a:r>
              <a:rPr lang="en-US" sz="2000" spc="-35" dirty="0">
                <a:solidFill>
                  <a:schemeClr val="tx1"/>
                </a:solidFill>
                <a:latin typeface="+mj-lt"/>
                <a:cs typeface="Arial"/>
              </a:rPr>
              <a:t>real</a:t>
            </a:r>
            <a:r>
              <a:rPr lang="en-US" sz="2000" spc="-150" dirty="0">
                <a:solidFill>
                  <a:schemeClr val="tx1"/>
                </a:solidFill>
                <a:latin typeface="+mj-lt"/>
                <a:cs typeface="Arial"/>
              </a:rPr>
              <a:t> </a:t>
            </a:r>
            <a:r>
              <a:rPr lang="en-US" sz="2000" spc="-15" dirty="0">
                <a:solidFill>
                  <a:schemeClr val="tx1"/>
                </a:solidFill>
                <a:latin typeface="+mj-lt"/>
                <a:cs typeface="Arial"/>
              </a:rPr>
              <a:t>time</a:t>
            </a:r>
            <a:endParaRPr lang="en-US" sz="2000" dirty="0">
              <a:solidFill>
                <a:schemeClr val="tx1"/>
              </a:solidFill>
              <a:latin typeface="+mj-lt"/>
              <a:cs typeface="Arial"/>
            </a:endParaRPr>
          </a:p>
          <a:p>
            <a:endParaRPr lang="en-US" sz="2000" dirty="0">
              <a:solidFill>
                <a:schemeClr val="tx1"/>
              </a:solidFill>
              <a:latin typeface="+mj-lt"/>
            </a:endParaRPr>
          </a:p>
        </p:txBody>
      </p:sp>
    </p:spTree>
    <p:extLst>
      <p:ext uri="{BB962C8B-B14F-4D97-AF65-F5344CB8AC3E}">
        <p14:creationId xmlns:p14="http://schemas.microsoft.com/office/powerpoint/2010/main" val="3032464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DBA45-D183-0C2B-0D85-8A6E91FF7426}"/>
              </a:ext>
            </a:extLst>
          </p:cNvPr>
          <p:cNvSpPr>
            <a:spLocks noGrp="1"/>
          </p:cNvSpPr>
          <p:nvPr>
            <p:ph type="title"/>
          </p:nvPr>
        </p:nvSpPr>
        <p:spPr/>
        <p:txBody>
          <a:bodyPr/>
          <a:lstStyle/>
          <a:p>
            <a:r>
              <a:rPr lang="en-US" dirty="0"/>
              <a:t>contd …</a:t>
            </a:r>
          </a:p>
        </p:txBody>
      </p:sp>
      <p:sp>
        <p:nvSpPr>
          <p:cNvPr id="3" name="Content Placeholder 2">
            <a:extLst>
              <a:ext uri="{FF2B5EF4-FFF2-40B4-BE49-F238E27FC236}">
                <a16:creationId xmlns:a16="http://schemas.microsoft.com/office/drawing/2014/main" id="{9456F8D6-E419-2647-4A36-6E1A5FE9420A}"/>
              </a:ext>
            </a:extLst>
          </p:cNvPr>
          <p:cNvSpPr>
            <a:spLocks noGrp="1"/>
          </p:cNvSpPr>
          <p:nvPr>
            <p:ph idx="1"/>
          </p:nvPr>
        </p:nvSpPr>
        <p:spPr/>
        <p:txBody>
          <a:bodyPr>
            <a:normAutofit/>
          </a:bodyPr>
          <a:lstStyle/>
          <a:p>
            <a:pPr marL="354965">
              <a:spcBef>
                <a:spcPts val="740"/>
              </a:spcBef>
              <a:tabLst>
                <a:tab pos="394970" algn="l"/>
                <a:tab pos="395605" algn="l"/>
              </a:tabLst>
            </a:pPr>
            <a:r>
              <a:rPr lang="en-US" sz="2000" spc="-90" dirty="0">
                <a:solidFill>
                  <a:schemeClr val="tx1"/>
                </a:solidFill>
                <a:latin typeface="+mj-lt"/>
                <a:cs typeface="Trebuchet MS"/>
              </a:rPr>
              <a:t>Integration</a:t>
            </a:r>
            <a:endParaRPr lang="en-US" sz="2000" dirty="0">
              <a:solidFill>
                <a:schemeClr val="tx1"/>
              </a:solidFill>
              <a:latin typeface="+mj-lt"/>
              <a:cs typeface="Trebuchet MS"/>
            </a:endParaRPr>
          </a:p>
          <a:p>
            <a:pPr marL="812164" marR="53340" lvl="1" indent="-342900">
              <a:lnSpc>
                <a:spcPts val="2030"/>
              </a:lnSpc>
              <a:spcBef>
                <a:spcPts val="745"/>
              </a:spcBef>
              <a:buFont typeface="Wingdings" panose="05000000000000000000" pitchFamily="2" charset="2"/>
              <a:buChar char="Ø"/>
              <a:tabLst>
                <a:tab pos="852169" algn="l"/>
                <a:tab pos="852805" algn="l"/>
              </a:tabLst>
            </a:pPr>
            <a:r>
              <a:rPr lang="en-US" sz="2000" spc="-35" dirty="0">
                <a:solidFill>
                  <a:schemeClr val="tx1"/>
                </a:solidFill>
                <a:latin typeface="+mj-lt"/>
                <a:cs typeface="Arial"/>
              </a:rPr>
              <a:t>Monitoring tools </a:t>
            </a:r>
            <a:r>
              <a:rPr lang="en-US" sz="2000" spc="-20" dirty="0">
                <a:solidFill>
                  <a:schemeClr val="tx1"/>
                </a:solidFill>
                <a:latin typeface="+mj-lt"/>
                <a:cs typeface="Arial"/>
              </a:rPr>
              <a:t>must </a:t>
            </a:r>
            <a:r>
              <a:rPr lang="en-US" sz="2000" spc="-35" dirty="0">
                <a:solidFill>
                  <a:schemeClr val="tx1"/>
                </a:solidFill>
                <a:latin typeface="+mj-lt"/>
                <a:cs typeface="Arial"/>
              </a:rPr>
              <a:t>integrate </a:t>
            </a:r>
            <a:r>
              <a:rPr lang="en-US" sz="2000" spc="-20" dirty="0">
                <a:solidFill>
                  <a:schemeClr val="tx1"/>
                </a:solidFill>
                <a:latin typeface="+mj-lt"/>
                <a:cs typeface="Arial"/>
              </a:rPr>
              <a:t>with </a:t>
            </a:r>
            <a:r>
              <a:rPr lang="en-US" sz="2000" spc="-50" dirty="0">
                <a:solidFill>
                  <a:schemeClr val="tx1"/>
                </a:solidFill>
                <a:latin typeface="+mj-lt"/>
                <a:cs typeface="Arial"/>
              </a:rPr>
              <a:t>a wide </a:t>
            </a:r>
            <a:r>
              <a:rPr lang="en-US" sz="2000" spc="-60" dirty="0">
                <a:solidFill>
                  <a:schemeClr val="tx1"/>
                </a:solidFill>
                <a:latin typeface="+mj-lt"/>
                <a:cs typeface="Arial"/>
              </a:rPr>
              <a:t>range </a:t>
            </a:r>
            <a:r>
              <a:rPr lang="en-US" sz="2000" spc="-15" dirty="0">
                <a:solidFill>
                  <a:schemeClr val="tx1"/>
                </a:solidFill>
                <a:latin typeface="+mj-lt"/>
                <a:cs typeface="Arial"/>
              </a:rPr>
              <a:t>of </a:t>
            </a:r>
            <a:r>
              <a:rPr lang="en-US" sz="2000" spc="-40" dirty="0">
                <a:solidFill>
                  <a:schemeClr val="tx1"/>
                </a:solidFill>
                <a:latin typeface="+mj-lt"/>
                <a:cs typeface="Arial"/>
              </a:rPr>
              <a:t>cloud </a:t>
            </a:r>
            <a:r>
              <a:rPr lang="en-US" sz="2000" spc="-50" dirty="0">
                <a:solidFill>
                  <a:schemeClr val="tx1"/>
                </a:solidFill>
                <a:latin typeface="+mj-lt"/>
                <a:cs typeface="Arial"/>
              </a:rPr>
              <a:t>storage providers </a:t>
            </a:r>
            <a:r>
              <a:rPr lang="en-US" sz="2000" spc="-25" dirty="0">
                <a:solidFill>
                  <a:schemeClr val="tx1"/>
                </a:solidFill>
                <a:latin typeface="+mj-lt"/>
                <a:cs typeface="Arial"/>
              </a:rPr>
              <a:t>to  </a:t>
            </a:r>
            <a:r>
              <a:rPr lang="en-US" sz="2000" spc="-45" dirty="0">
                <a:solidFill>
                  <a:schemeClr val="tx1"/>
                </a:solidFill>
                <a:latin typeface="+mj-lt"/>
                <a:cs typeface="Arial"/>
              </a:rPr>
              <a:t>ensure </a:t>
            </a:r>
            <a:r>
              <a:rPr lang="en-US" sz="2000" spc="5" dirty="0">
                <a:solidFill>
                  <a:schemeClr val="tx1"/>
                </a:solidFill>
                <a:latin typeface="+mj-lt"/>
                <a:cs typeface="Arial"/>
              </a:rPr>
              <a:t>full </a:t>
            </a:r>
            <a:r>
              <a:rPr lang="en-US" sz="2000" spc="-35" dirty="0">
                <a:solidFill>
                  <a:schemeClr val="tx1"/>
                </a:solidFill>
                <a:latin typeface="+mj-lt"/>
                <a:cs typeface="Arial"/>
              </a:rPr>
              <a:t>monitoring </a:t>
            </a:r>
            <a:r>
              <a:rPr lang="en-US" sz="2000" spc="-15" dirty="0">
                <a:solidFill>
                  <a:schemeClr val="tx1"/>
                </a:solidFill>
                <a:latin typeface="+mj-lt"/>
                <a:cs typeface="Arial"/>
              </a:rPr>
              <a:t>of </a:t>
            </a:r>
            <a:r>
              <a:rPr lang="en-US" sz="2000" spc="-40" dirty="0">
                <a:solidFill>
                  <a:schemeClr val="tx1"/>
                </a:solidFill>
                <a:latin typeface="+mj-lt"/>
                <a:cs typeface="Arial"/>
              </a:rPr>
              <a:t>an organization’s cloud</a:t>
            </a:r>
            <a:r>
              <a:rPr lang="en-US" sz="2000" spc="-155" dirty="0">
                <a:solidFill>
                  <a:schemeClr val="tx1"/>
                </a:solidFill>
                <a:latin typeface="+mj-lt"/>
                <a:cs typeface="Arial"/>
              </a:rPr>
              <a:t> </a:t>
            </a:r>
            <a:r>
              <a:rPr lang="en-US" sz="2000" spc="-70" dirty="0">
                <a:solidFill>
                  <a:schemeClr val="tx1"/>
                </a:solidFill>
                <a:latin typeface="+mj-lt"/>
                <a:cs typeface="Arial"/>
              </a:rPr>
              <a:t>usage</a:t>
            </a:r>
            <a:endParaRPr lang="en-US" sz="2000" dirty="0">
              <a:solidFill>
                <a:schemeClr val="tx1"/>
              </a:solidFill>
              <a:latin typeface="+mj-lt"/>
              <a:cs typeface="Arial"/>
            </a:endParaRPr>
          </a:p>
          <a:p>
            <a:pPr lvl="1">
              <a:spcBef>
                <a:spcPts val="15"/>
              </a:spcBef>
              <a:buClr>
                <a:srgbClr val="191B0E"/>
              </a:buClr>
            </a:pPr>
            <a:endParaRPr lang="en-US" sz="2000" dirty="0">
              <a:solidFill>
                <a:schemeClr val="tx1"/>
              </a:solidFill>
              <a:latin typeface="+mj-lt"/>
              <a:cs typeface="Arial"/>
            </a:endParaRPr>
          </a:p>
          <a:p>
            <a:pPr marL="354965">
              <a:tabLst>
                <a:tab pos="394970" algn="l"/>
                <a:tab pos="395605" algn="l"/>
              </a:tabLst>
            </a:pPr>
            <a:r>
              <a:rPr lang="en-US" sz="2000" spc="-95" dirty="0">
                <a:solidFill>
                  <a:schemeClr val="tx1"/>
                </a:solidFill>
                <a:latin typeface="+mj-lt"/>
                <a:cs typeface="Trebuchet MS"/>
              </a:rPr>
              <a:t>Auditing </a:t>
            </a:r>
            <a:r>
              <a:rPr lang="en-US" sz="2000" spc="-10" dirty="0">
                <a:solidFill>
                  <a:schemeClr val="tx1"/>
                </a:solidFill>
                <a:latin typeface="+mj-lt"/>
                <a:cs typeface="Trebuchet MS"/>
              </a:rPr>
              <a:t>and</a:t>
            </a:r>
            <a:r>
              <a:rPr lang="en-US" sz="2000" spc="-85" dirty="0">
                <a:solidFill>
                  <a:schemeClr val="tx1"/>
                </a:solidFill>
                <a:latin typeface="+mj-lt"/>
                <a:cs typeface="Trebuchet MS"/>
              </a:rPr>
              <a:t> </a:t>
            </a:r>
            <a:r>
              <a:rPr lang="en-US" sz="2000" spc="-60" dirty="0">
                <a:solidFill>
                  <a:schemeClr val="tx1"/>
                </a:solidFill>
                <a:latin typeface="+mj-lt"/>
                <a:cs typeface="Trebuchet MS"/>
              </a:rPr>
              <a:t>Reporting</a:t>
            </a:r>
            <a:endParaRPr lang="en-US" sz="2000" dirty="0">
              <a:solidFill>
                <a:schemeClr val="tx1"/>
              </a:solidFill>
              <a:latin typeface="+mj-lt"/>
              <a:cs typeface="Trebuchet MS"/>
            </a:endParaRPr>
          </a:p>
          <a:p>
            <a:pPr marL="812164" marR="5080" lvl="1" indent="-342900">
              <a:lnSpc>
                <a:spcPts val="2030"/>
              </a:lnSpc>
              <a:spcBef>
                <a:spcPts val="760"/>
              </a:spcBef>
              <a:buFont typeface="Wingdings" panose="05000000000000000000" pitchFamily="2" charset="2"/>
              <a:buChar char="Ø"/>
              <a:tabLst>
                <a:tab pos="852169" algn="l"/>
                <a:tab pos="852805" algn="l"/>
              </a:tabLst>
            </a:pPr>
            <a:r>
              <a:rPr lang="en-US" sz="2000" spc="-80" dirty="0">
                <a:solidFill>
                  <a:schemeClr val="tx1"/>
                </a:solidFill>
                <a:latin typeface="+mj-lt"/>
                <a:cs typeface="Arial"/>
              </a:rPr>
              <a:t>Cloud </a:t>
            </a:r>
            <a:r>
              <a:rPr lang="en-US" sz="2000" spc="-35" dirty="0">
                <a:solidFill>
                  <a:schemeClr val="tx1"/>
                </a:solidFill>
                <a:latin typeface="+mj-lt"/>
                <a:cs typeface="Arial"/>
              </a:rPr>
              <a:t>monitoring software </a:t>
            </a:r>
            <a:r>
              <a:rPr lang="en-US" sz="2000" spc="-40" dirty="0">
                <a:solidFill>
                  <a:schemeClr val="tx1"/>
                </a:solidFill>
                <a:latin typeface="+mj-lt"/>
                <a:cs typeface="Arial"/>
              </a:rPr>
              <a:t>should </a:t>
            </a:r>
            <a:r>
              <a:rPr lang="en-US" sz="2000" spc="-55" dirty="0">
                <a:solidFill>
                  <a:schemeClr val="tx1"/>
                </a:solidFill>
                <a:latin typeface="+mj-lt"/>
                <a:cs typeface="Arial"/>
              </a:rPr>
              <a:t>provide </a:t>
            </a:r>
            <a:r>
              <a:rPr lang="en-US" sz="2000" spc="-30" dirty="0">
                <a:solidFill>
                  <a:schemeClr val="tx1"/>
                </a:solidFill>
                <a:latin typeface="+mj-lt"/>
                <a:cs typeface="Arial"/>
              </a:rPr>
              <a:t>auditing </a:t>
            </a:r>
            <a:r>
              <a:rPr lang="en-US" sz="2000" spc="-40" dirty="0">
                <a:solidFill>
                  <a:schemeClr val="tx1"/>
                </a:solidFill>
                <a:latin typeface="+mj-lt"/>
                <a:cs typeface="Arial"/>
              </a:rPr>
              <a:t>and </a:t>
            </a:r>
            <a:r>
              <a:rPr lang="en-US" sz="2000" spc="-30" dirty="0">
                <a:solidFill>
                  <a:schemeClr val="tx1"/>
                </a:solidFill>
                <a:latin typeface="+mj-lt"/>
                <a:cs typeface="Arial"/>
              </a:rPr>
              <a:t>reporting capabilities </a:t>
            </a:r>
            <a:r>
              <a:rPr lang="en-US" sz="2000" spc="-25" dirty="0">
                <a:solidFill>
                  <a:schemeClr val="tx1"/>
                </a:solidFill>
                <a:latin typeface="+mj-lt"/>
                <a:cs typeface="Arial"/>
              </a:rPr>
              <a:t>to  </a:t>
            </a:r>
            <a:r>
              <a:rPr lang="en-US" sz="2000" spc="-60" dirty="0">
                <a:solidFill>
                  <a:schemeClr val="tx1"/>
                </a:solidFill>
                <a:latin typeface="+mj-lt"/>
                <a:cs typeface="Arial"/>
              </a:rPr>
              <a:t>manage </a:t>
            </a:r>
            <a:r>
              <a:rPr lang="en-US" sz="2000" spc="-45" dirty="0">
                <a:solidFill>
                  <a:schemeClr val="tx1"/>
                </a:solidFill>
                <a:latin typeface="+mj-lt"/>
                <a:cs typeface="Arial"/>
              </a:rPr>
              <a:t>compliance </a:t>
            </a:r>
            <a:r>
              <a:rPr lang="en-US" sz="2000" spc="-35" dirty="0">
                <a:solidFill>
                  <a:schemeClr val="tx1"/>
                </a:solidFill>
                <a:latin typeface="+mj-lt"/>
                <a:cs typeface="Arial"/>
              </a:rPr>
              <a:t>requirements </a:t>
            </a:r>
            <a:r>
              <a:rPr lang="en-US" sz="2000" spc="-25" dirty="0">
                <a:solidFill>
                  <a:schemeClr val="tx1"/>
                </a:solidFill>
                <a:latin typeface="+mj-lt"/>
                <a:cs typeface="Arial"/>
              </a:rPr>
              <a:t>for </a:t>
            </a:r>
            <a:r>
              <a:rPr lang="en-US" sz="2000" spc="-40" dirty="0">
                <a:solidFill>
                  <a:schemeClr val="tx1"/>
                </a:solidFill>
                <a:latin typeface="+mj-lt"/>
                <a:cs typeface="Arial"/>
              </a:rPr>
              <a:t>cloud</a:t>
            </a:r>
            <a:r>
              <a:rPr lang="en-US" sz="2000" spc="-85" dirty="0">
                <a:solidFill>
                  <a:schemeClr val="tx1"/>
                </a:solidFill>
                <a:latin typeface="+mj-lt"/>
                <a:cs typeface="Arial"/>
              </a:rPr>
              <a:t> </a:t>
            </a:r>
            <a:r>
              <a:rPr lang="en-US" sz="2000" spc="-45" dirty="0">
                <a:solidFill>
                  <a:schemeClr val="tx1"/>
                </a:solidFill>
                <a:latin typeface="+mj-lt"/>
                <a:cs typeface="Arial"/>
              </a:rPr>
              <a:t>security</a:t>
            </a:r>
            <a:endParaRPr lang="en-US" sz="2000" dirty="0">
              <a:solidFill>
                <a:schemeClr val="tx1"/>
              </a:solidFill>
              <a:latin typeface="+mj-lt"/>
              <a:cs typeface="Arial"/>
            </a:endParaRPr>
          </a:p>
          <a:p>
            <a:endParaRPr lang="en-US" sz="2000" dirty="0">
              <a:solidFill>
                <a:schemeClr val="tx1"/>
              </a:solidFill>
              <a:latin typeface="+mj-lt"/>
            </a:endParaRPr>
          </a:p>
        </p:txBody>
      </p:sp>
    </p:spTree>
    <p:extLst>
      <p:ext uri="{BB962C8B-B14F-4D97-AF65-F5344CB8AC3E}">
        <p14:creationId xmlns:p14="http://schemas.microsoft.com/office/powerpoint/2010/main" val="383585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05A31-1C0E-B3AA-7F17-9462258169F1}"/>
              </a:ext>
            </a:extLst>
          </p:cNvPr>
          <p:cNvSpPr>
            <a:spLocks noGrp="1"/>
          </p:cNvSpPr>
          <p:nvPr>
            <p:ph type="title"/>
          </p:nvPr>
        </p:nvSpPr>
        <p:spPr>
          <a:xfrm>
            <a:off x="2200225" y="382159"/>
            <a:ext cx="8911687" cy="1280890"/>
          </a:xfrm>
        </p:spPr>
        <p:txBody>
          <a:bodyPr/>
          <a:lstStyle/>
          <a:p>
            <a:r>
              <a:rPr lang="en-US" b="1" dirty="0">
                <a:solidFill>
                  <a:schemeClr val="tx1"/>
                </a:solidFill>
              </a:rPr>
              <a:t>Some Cloud Security Tools</a:t>
            </a:r>
          </a:p>
        </p:txBody>
      </p:sp>
      <p:sp>
        <p:nvSpPr>
          <p:cNvPr id="5" name="object 3">
            <a:extLst>
              <a:ext uri="{FF2B5EF4-FFF2-40B4-BE49-F238E27FC236}">
                <a16:creationId xmlns:a16="http://schemas.microsoft.com/office/drawing/2014/main" id="{5C78344E-BBAB-830E-8841-92A3FE415743}"/>
              </a:ext>
            </a:extLst>
          </p:cNvPr>
          <p:cNvSpPr/>
          <p:nvPr/>
        </p:nvSpPr>
        <p:spPr>
          <a:xfrm>
            <a:off x="1272539" y="1581911"/>
            <a:ext cx="1905000" cy="1905000"/>
          </a:xfrm>
          <a:prstGeom prst="rect">
            <a:avLst/>
          </a:prstGeom>
          <a:blipFill>
            <a:blip r:embed="rId2" cstate="print"/>
            <a:stretch>
              <a:fillRect/>
            </a:stretch>
          </a:blipFill>
        </p:spPr>
        <p:txBody>
          <a:bodyPr wrap="square" lIns="0" tIns="0" rIns="0" bIns="0" rtlCol="0"/>
          <a:lstStyle/>
          <a:p>
            <a:endParaRPr/>
          </a:p>
        </p:txBody>
      </p:sp>
      <p:sp>
        <p:nvSpPr>
          <p:cNvPr id="6" name="object 4">
            <a:extLst>
              <a:ext uri="{FF2B5EF4-FFF2-40B4-BE49-F238E27FC236}">
                <a16:creationId xmlns:a16="http://schemas.microsoft.com/office/drawing/2014/main" id="{BFEFC3F3-9480-BDC8-C61D-6156FA83AB8A}"/>
              </a:ext>
            </a:extLst>
          </p:cNvPr>
          <p:cNvSpPr/>
          <p:nvPr/>
        </p:nvSpPr>
        <p:spPr>
          <a:xfrm>
            <a:off x="1327403" y="3566159"/>
            <a:ext cx="1850136" cy="1569707"/>
          </a:xfrm>
          <a:prstGeom prst="rect">
            <a:avLst/>
          </a:prstGeom>
          <a:blipFill>
            <a:blip r:embed="rId3" cstate="print"/>
            <a:stretch>
              <a:fillRect/>
            </a:stretch>
          </a:blipFill>
        </p:spPr>
        <p:txBody>
          <a:bodyPr wrap="square" lIns="0" tIns="0" rIns="0" bIns="0" rtlCol="0"/>
          <a:lstStyle/>
          <a:p>
            <a:endParaRPr/>
          </a:p>
        </p:txBody>
      </p:sp>
      <p:sp>
        <p:nvSpPr>
          <p:cNvPr id="7" name="object 5">
            <a:extLst>
              <a:ext uri="{FF2B5EF4-FFF2-40B4-BE49-F238E27FC236}">
                <a16:creationId xmlns:a16="http://schemas.microsoft.com/office/drawing/2014/main" id="{B7558D57-6E5B-80BF-AD76-29EA352D5ED7}"/>
              </a:ext>
            </a:extLst>
          </p:cNvPr>
          <p:cNvSpPr/>
          <p:nvPr/>
        </p:nvSpPr>
        <p:spPr>
          <a:xfrm>
            <a:off x="3620071" y="1783065"/>
            <a:ext cx="1677924" cy="1677924"/>
          </a:xfrm>
          <a:prstGeom prst="rect">
            <a:avLst/>
          </a:prstGeom>
          <a:blipFill>
            <a:blip r:embed="rId4" cstate="print"/>
            <a:stretch>
              <a:fillRect/>
            </a:stretch>
          </a:blipFill>
        </p:spPr>
        <p:txBody>
          <a:bodyPr wrap="square" lIns="0" tIns="0" rIns="0" bIns="0" rtlCol="0"/>
          <a:lstStyle/>
          <a:p>
            <a:endParaRPr/>
          </a:p>
        </p:txBody>
      </p:sp>
      <p:sp>
        <p:nvSpPr>
          <p:cNvPr id="8" name="object 6">
            <a:extLst>
              <a:ext uri="{FF2B5EF4-FFF2-40B4-BE49-F238E27FC236}">
                <a16:creationId xmlns:a16="http://schemas.microsoft.com/office/drawing/2014/main" id="{1A6B1A48-8D54-7BF2-479B-DA52631AC60B}"/>
              </a:ext>
            </a:extLst>
          </p:cNvPr>
          <p:cNvSpPr/>
          <p:nvPr/>
        </p:nvSpPr>
        <p:spPr>
          <a:xfrm>
            <a:off x="5527546" y="1848881"/>
            <a:ext cx="2257044" cy="844296"/>
          </a:xfrm>
          <a:prstGeom prst="rect">
            <a:avLst/>
          </a:prstGeom>
          <a:blipFill>
            <a:blip r:embed="rId5" cstate="print"/>
            <a:stretch>
              <a:fillRect/>
            </a:stretch>
          </a:blipFill>
        </p:spPr>
        <p:txBody>
          <a:bodyPr wrap="square" lIns="0" tIns="0" rIns="0" bIns="0" rtlCol="0"/>
          <a:lstStyle/>
          <a:p>
            <a:endParaRPr/>
          </a:p>
        </p:txBody>
      </p:sp>
      <p:grpSp>
        <p:nvGrpSpPr>
          <p:cNvPr id="9" name="object 7">
            <a:extLst>
              <a:ext uri="{FF2B5EF4-FFF2-40B4-BE49-F238E27FC236}">
                <a16:creationId xmlns:a16="http://schemas.microsoft.com/office/drawing/2014/main" id="{C4C7B09A-A530-07A4-1504-F66877DAEF78}"/>
              </a:ext>
            </a:extLst>
          </p:cNvPr>
          <p:cNvGrpSpPr/>
          <p:nvPr/>
        </p:nvGrpSpPr>
        <p:grpSpPr>
          <a:xfrm>
            <a:off x="1805283" y="1543695"/>
            <a:ext cx="9059314" cy="4636166"/>
            <a:chOff x="1114044" y="1819655"/>
            <a:chExt cx="10860405" cy="4947285"/>
          </a:xfrm>
        </p:grpSpPr>
        <p:sp>
          <p:nvSpPr>
            <p:cNvPr id="10" name="object 8">
              <a:extLst>
                <a:ext uri="{FF2B5EF4-FFF2-40B4-BE49-F238E27FC236}">
                  <a16:creationId xmlns:a16="http://schemas.microsoft.com/office/drawing/2014/main" id="{62C2A4CA-73FC-E2B7-340F-24B823FC9A28}"/>
                </a:ext>
              </a:extLst>
            </p:cNvPr>
            <p:cNvSpPr/>
            <p:nvPr/>
          </p:nvSpPr>
          <p:spPr>
            <a:xfrm>
              <a:off x="1114044" y="5193791"/>
              <a:ext cx="2827007" cy="1572767"/>
            </a:xfrm>
            <a:prstGeom prst="rect">
              <a:avLst/>
            </a:prstGeom>
            <a:blipFill>
              <a:blip r:embed="rId6" cstate="print"/>
              <a:stretch>
                <a:fillRect/>
              </a:stretch>
            </a:blipFill>
          </p:spPr>
          <p:txBody>
            <a:bodyPr wrap="square" lIns="0" tIns="0" rIns="0" bIns="0" rtlCol="0"/>
            <a:lstStyle/>
            <a:p>
              <a:endParaRPr/>
            </a:p>
          </p:txBody>
        </p:sp>
        <p:sp>
          <p:nvSpPr>
            <p:cNvPr id="11" name="object 9">
              <a:extLst>
                <a:ext uri="{FF2B5EF4-FFF2-40B4-BE49-F238E27FC236}">
                  <a16:creationId xmlns:a16="http://schemas.microsoft.com/office/drawing/2014/main" id="{38452AF3-3A71-D333-19D0-637BEBCA313F}"/>
                </a:ext>
              </a:extLst>
            </p:cNvPr>
            <p:cNvSpPr/>
            <p:nvPr/>
          </p:nvSpPr>
          <p:spPr>
            <a:xfrm>
              <a:off x="3550920" y="3986783"/>
              <a:ext cx="2545067" cy="1674875"/>
            </a:xfrm>
            <a:prstGeom prst="rect">
              <a:avLst/>
            </a:prstGeom>
            <a:blipFill>
              <a:blip r:embed="rId7" cstate="print"/>
              <a:stretch>
                <a:fillRect/>
              </a:stretch>
            </a:blipFill>
          </p:spPr>
          <p:txBody>
            <a:bodyPr wrap="square" lIns="0" tIns="0" rIns="0" bIns="0" rtlCol="0"/>
            <a:lstStyle/>
            <a:p>
              <a:endParaRPr/>
            </a:p>
          </p:txBody>
        </p:sp>
        <p:sp>
          <p:nvSpPr>
            <p:cNvPr id="12" name="object 10">
              <a:extLst>
                <a:ext uri="{FF2B5EF4-FFF2-40B4-BE49-F238E27FC236}">
                  <a16:creationId xmlns:a16="http://schemas.microsoft.com/office/drawing/2014/main" id="{6E6058BC-97FB-BB83-43BE-9FDDA89EA230}"/>
                </a:ext>
              </a:extLst>
            </p:cNvPr>
            <p:cNvSpPr/>
            <p:nvPr/>
          </p:nvSpPr>
          <p:spPr>
            <a:xfrm>
              <a:off x="5522976" y="2852927"/>
              <a:ext cx="3557016" cy="1225296"/>
            </a:xfrm>
            <a:prstGeom prst="rect">
              <a:avLst/>
            </a:prstGeom>
            <a:blipFill>
              <a:blip r:embed="rId8" cstate="print"/>
              <a:stretch>
                <a:fillRect/>
              </a:stretch>
            </a:blipFill>
          </p:spPr>
          <p:txBody>
            <a:bodyPr wrap="square" lIns="0" tIns="0" rIns="0" bIns="0" rtlCol="0"/>
            <a:lstStyle/>
            <a:p>
              <a:endParaRPr/>
            </a:p>
          </p:txBody>
        </p:sp>
        <p:sp>
          <p:nvSpPr>
            <p:cNvPr id="13" name="object 11">
              <a:extLst>
                <a:ext uri="{FF2B5EF4-FFF2-40B4-BE49-F238E27FC236}">
                  <a16:creationId xmlns:a16="http://schemas.microsoft.com/office/drawing/2014/main" id="{8A015DBE-AE0E-281A-4A99-99E44E9B8C01}"/>
                </a:ext>
              </a:extLst>
            </p:cNvPr>
            <p:cNvSpPr/>
            <p:nvPr/>
          </p:nvSpPr>
          <p:spPr>
            <a:xfrm>
              <a:off x="9118091" y="1819655"/>
              <a:ext cx="1475231" cy="1473708"/>
            </a:xfrm>
            <a:prstGeom prst="rect">
              <a:avLst/>
            </a:prstGeom>
            <a:blipFill>
              <a:blip r:embed="rId9" cstate="print"/>
              <a:stretch>
                <a:fillRect/>
              </a:stretch>
            </a:blipFill>
          </p:spPr>
          <p:txBody>
            <a:bodyPr wrap="square" lIns="0" tIns="0" rIns="0" bIns="0" rtlCol="0"/>
            <a:lstStyle/>
            <a:p>
              <a:endParaRPr/>
            </a:p>
          </p:txBody>
        </p:sp>
        <p:sp>
          <p:nvSpPr>
            <p:cNvPr id="14" name="object 12">
              <a:extLst>
                <a:ext uri="{FF2B5EF4-FFF2-40B4-BE49-F238E27FC236}">
                  <a16:creationId xmlns:a16="http://schemas.microsoft.com/office/drawing/2014/main" id="{E79303C2-D56E-59B7-E474-670FCFEF69C8}"/>
                </a:ext>
              </a:extLst>
            </p:cNvPr>
            <p:cNvSpPr/>
            <p:nvPr/>
          </p:nvSpPr>
          <p:spPr>
            <a:xfrm>
              <a:off x="6096000" y="4021835"/>
              <a:ext cx="3895344" cy="1168895"/>
            </a:xfrm>
            <a:prstGeom prst="rect">
              <a:avLst/>
            </a:prstGeom>
            <a:blipFill>
              <a:blip r:embed="rId10" cstate="print"/>
              <a:stretch>
                <a:fillRect/>
              </a:stretch>
            </a:blipFill>
          </p:spPr>
          <p:txBody>
            <a:bodyPr wrap="square" lIns="0" tIns="0" rIns="0" bIns="0" rtlCol="0"/>
            <a:lstStyle/>
            <a:p>
              <a:endParaRPr/>
            </a:p>
          </p:txBody>
        </p:sp>
        <p:sp>
          <p:nvSpPr>
            <p:cNvPr id="15" name="object 13">
              <a:extLst>
                <a:ext uri="{FF2B5EF4-FFF2-40B4-BE49-F238E27FC236}">
                  <a16:creationId xmlns:a16="http://schemas.microsoft.com/office/drawing/2014/main" id="{E43C5017-3F16-6DC0-AEB1-40FB75393776}"/>
                </a:ext>
              </a:extLst>
            </p:cNvPr>
            <p:cNvSpPr/>
            <p:nvPr/>
          </p:nvSpPr>
          <p:spPr>
            <a:xfrm>
              <a:off x="9095232" y="3009900"/>
              <a:ext cx="2878835" cy="1272539"/>
            </a:xfrm>
            <a:prstGeom prst="rect">
              <a:avLst/>
            </a:prstGeom>
            <a:blipFill>
              <a:blip r:embed="rId11" cstate="print"/>
              <a:stretch>
                <a:fillRect/>
              </a:stretch>
            </a:blipFill>
          </p:spPr>
          <p:txBody>
            <a:bodyPr wrap="square" lIns="0" tIns="0" rIns="0" bIns="0" rtlCol="0"/>
            <a:lstStyle/>
            <a:p>
              <a:endParaRPr/>
            </a:p>
          </p:txBody>
        </p:sp>
        <p:sp>
          <p:nvSpPr>
            <p:cNvPr id="16" name="object 14">
              <a:extLst>
                <a:ext uri="{FF2B5EF4-FFF2-40B4-BE49-F238E27FC236}">
                  <a16:creationId xmlns:a16="http://schemas.microsoft.com/office/drawing/2014/main" id="{2E4342CA-7E97-271A-D44B-5AED46622A51}"/>
                </a:ext>
              </a:extLst>
            </p:cNvPr>
            <p:cNvSpPr/>
            <p:nvPr/>
          </p:nvSpPr>
          <p:spPr>
            <a:xfrm>
              <a:off x="7735824" y="5193791"/>
              <a:ext cx="4238244" cy="1077467"/>
            </a:xfrm>
            <a:prstGeom prst="rect">
              <a:avLst/>
            </a:prstGeom>
            <a:blipFill>
              <a:blip r:embed="rId12" cstate="print"/>
              <a:stretch>
                <a:fillRect/>
              </a:stretch>
            </a:blipFill>
          </p:spPr>
          <p:txBody>
            <a:bodyPr wrap="square" lIns="0" tIns="0" rIns="0" bIns="0" rtlCol="0"/>
            <a:lstStyle/>
            <a:p>
              <a:endParaRPr/>
            </a:p>
          </p:txBody>
        </p:sp>
      </p:grpSp>
      <p:sp>
        <p:nvSpPr>
          <p:cNvPr id="17" name="object 15">
            <a:extLst>
              <a:ext uri="{FF2B5EF4-FFF2-40B4-BE49-F238E27FC236}">
                <a16:creationId xmlns:a16="http://schemas.microsoft.com/office/drawing/2014/main" id="{0529043F-56D4-FB83-77F1-8436C868EE7C}"/>
              </a:ext>
            </a:extLst>
          </p:cNvPr>
          <p:cNvSpPr txBox="1"/>
          <p:nvPr/>
        </p:nvSpPr>
        <p:spPr>
          <a:xfrm>
            <a:off x="10785792" y="6546881"/>
            <a:ext cx="202565" cy="208279"/>
          </a:xfrm>
          <a:prstGeom prst="rect">
            <a:avLst/>
          </a:prstGeom>
        </p:spPr>
        <p:txBody>
          <a:bodyPr vert="horz" wrap="square" lIns="0" tIns="12700" rIns="0" bIns="0" rtlCol="0">
            <a:spAutoFit/>
          </a:bodyPr>
          <a:lstStyle/>
          <a:p>
            <a:pPr marL="12700">
              <a:lnSpc>
                <a:spcPct val="100000"/>
              </a:lnSpc>
              <a:spcBef>
                <a:spcPts val="100"/>
              </a:spcBef>
            </a:pPr>
            <a:r>
              <a:rPr sz="1200" spc="25" dirty="0">
                <a:solidFill>
                  <a:srgbClr val="191B0E"/>
                </a:solidFill>
                <a:latin typeface="Arial"/>
                <a:cs typeface="Arial"/>
              </a:rPr>
              <a:t>15</a:t>
            </a:r>
            <a:endParaRPr sz="1200">
              <a:latin typeface="Arial"/>
              <a:cs typeface="Arial"/>
            </a:endParaRPr>
          </a:p>
        </p:txBody>
      </p:sp>
    </p:spTree>
    <p:extLst>
      <p:ext uri="{BB962C8B-B14F-4D97-AF65-F5344CB8AC3E}">
        <p14:creationId xmlns:p14="http://schemas.microsoft.com/office/powerpoint/2010/main" val="554155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2645C-E2E7-AF45-867D-2F35D388520F}"/>
              </a:ext>
            </a:extLst>
          </p:cNvPr>
          <p:cNvSpPr>
            <a:spLocks noGrp="1"/>
          </p:cNvSpPr>
          <p:nvPr>
            <p:ph type="title"/>
          </p:nvPr>
        </p:nvSpPr>
        <p:spPr/>
        <p:txBody>
          <a:bodyPr/>
          <a:lstStyle/>
          <a:p>
            <a:r>
              <a:rPr lang="en-US" b="1" spc="-60" dirty="0">
                <a:solidFill>
                  <a:schemeClr val="tx1"/>
                </a:solidFill>
              </a:rPr>
              <a:t>Incident</a:t>
            </a:r>
            <a:r>
              <a:rPr lang="en-US" b="1" spc="-175" dirty="0">
                <a:solidFill>
                  <a:schemeClr val="tx1"/>
                </a:solidFill>
              </a:rPr>
              <a:t> </a:t>
            </a:r>
            <a:r>
              <a:rPr lang="en-US" b="1" spc="-195" dirty="0">
                <a:solidFill>
                  <a:schemeClr val="tx1"/>
                </a:solidFill>
              </a:rPr>
              <a:t>Response</a:t>
            </a:r>
            <a:endParaRPr lang="en-US" b="1" dirty="0">
              <a:solidFill>
                <a:schemeClr val="tx1"/>
              </a:solidFill>
            </a:endParaRPr>
          </a:p>
        </p:txBody>
      </p:sp>
      <p:sp>
        <p:nvSpPr>
          <p:cNvPr id="3" name="Content Placeholder 2">
            <a:extLst>
              <a:ext uri="{FF2B5EF4-FFF2-40B4-BE49-F238E27FC236}">
                <a16:creationId xmlns:a16="http://schemas.microsoft.com/office/drawing/2014/main" id="{CB3804E4-83B3-C211-E969-2C3E522177CE}"/>
              </a:ext>
            </a:extLst>
          </p:cNvPr>
          <p:cNvSpPr>
            <a:spLocks noGrp="1"/>
          </p:cNvSpPr>
          <p:nvPr>
            <p:ph idx="1"/>
          </p:nvPr>
        </p:nvSpPr>
        <p:spPr>
          <a:xfrm>
            <a:off x="2589212" y="1789471"/>
            <a:ext cx="8915400" cy="3777622"/>
          </a:xfrm>
        </p:spPr>
        <p:txBody>
          <a:bodyPr>
            <a:normAutofit/>
          </a:bodyPr>
          <a:lstStyle/>
          <a:p>
            <a:r>
              <a:rPr lang="en-US" sz="2000" spc="-20" dirty="0">
                <a:solidFill>
                  <a:schemeClr val="tx1"/>
                </a:solidFill>
                <a:latin typeface="+mj-lt"/>
                <a:cs typeface="Arial"/>
              </a:rPr>
              <a:t>The </a:t>
            </a:r>
            <a:r>
              <a:rPr lang="en-US" sz="2000" spc="-65" dirty="0">
                <a:solidFill>
                  <a:schemeClr val="tx1"/>
                </a:solidFill>
                <a:latin typeface="+mj-lt"/>
                <a:cs typeface="Arial"/>
              </a:rPr>
              <a:t>process </a:t>
            </a:r>
            <a:r>
              <a:rPr lang="en-US" sz="2000" spc="-120" dirty="0">
                <a:solidFill>
                  <a:schemeClr val="tx1"/>
                </a:solidFill>
                <a:latin typeface="+mj-lt"/>
                <a:cs typeface="Arial"/>
              </a:rPr>
              <a:t>by </a:t>
            </a:r>
            <a:r>
              <a:rPr lang="en-US" sz="2000" spc="-50" dirty="0">
                <a:solidFill>
                  <a:schemeClr val="tx1"/>
                </a:solidFill>
                <a:latin typeface="+mj-lt"/>
                <a:cs typeface="Arial"/>
              </a:rPr>
              <a:t>which </a:t>
            </a:r>
            <a:r>
              <a:rPr lang="en-US" sz="2000" spc="-45" dirty="0">
                <a:solidFill>
                  <a:schemeClr val="tx1"/>
                </a:solidFill>
                <a:latin typeface="+mj-lt"/>
                <a:cs typeface="Arial"/>
              </a:rPr>
              <a:t>an organization  </a:t>
            </a:r>
            <a:r>
              <a:rPr lang="en-US" sz="2000" spc="-40" dirty="0">
                <a:solidFill>
                  <a:schemeClr val="tx1"/>
                </a:solidFill>
                <a:latin typeface="+mj-lt"/>
                <a:cs typeface="Arial"/>
              </a:rPr>
              <a:t>handles </a:t>
            </a:r>
            <a:r>
              <a:rPr lang="en-US" sz="2000" spc="-55" dirty="0">
                <a:solidFill>
                  <a:schemeClr val="tx1"/>
                </a:solidFill>
                <a:latin typeface="+mj-lt"/>
                <a:cs typeface="Arial"/>
              </a:rPr>
              <a:t>a </a:t>
            </a:r>
            <a:r>
              <a:rPr lang="en-US" sz="2000" spc="-25" dirty="0">
                <a:solidFill>
                  <a:schemeClr val="tx1"/>
                </a:solidFill>
                <a:latin typeface="+mj-lt"/>
                <a:cs typeface="Arial"/>
              </a:rPr>
              <a:t>data </a:t>
            </a:r>
            <a:r>
              <a:rPr lang="en-US" sz="2000" spc="-45" dirty="0">
                <a:solidFill>
                  <a:schemeClr val="tx1"/>
                </a:solidFill>
                <a:latin typeface="+mj-lt"/>
                <a:cs typeface="Arial"/>
              </a:rPr>
              <a:t>breach </a:t>
            </a:r>
            <a:r>
              <a:rPr lang="en-US" sz="2000" spc="-40" dirty="0">
                <a:solidFill>
                  <a:schemeClr val="tx1"/>
                </a:solidFill>
                <a:latin typeface="+mj-lt"/>
                <a:cs typeface="Arial"/>
              </a:rPr>
              <a:t>or cyberattack, </a:t>
            </a:r>
            <a:r>
              <a:rPr lang="en-US" sz="2000" spc="-35" dirty="0">
                <a:solidFill>
                  <a:schemeClr val="tx1"/>
                </a:solidFill>
                <a:latin typeface="+mj-lt"/>
                <a:cs typeface="Arial"/>
              </a:rPr>
              <a:t>including </a:t>
            </a:r>
            <a:r>
              <a:rPr lang="en-US" sz="2000" spc="-20" dirty="0">
                <a:solidFill>
                  <a:schemeClr val="tx1"/>
                </a:solidFill>
                <a:latin typeface="+mj-lt"/>
                <a:cs typeface="Arial"/>
              </a:rPr>
              <a:t>the </a:t>
            </a:r>
            <a:r>
              <a:rPr lang="en-US" sz="2000" spc="-140" dirty="0">
                <a:solidFill>
                  <a:schemeClr val="tx1"/>
                </a:solidFill>
                <a:latin typeface="+mj-lt"/>
                <a:cs typeface="Arial"/>
              </a:rPr>
              <a:t>way </a:t>
            </a:r>
            <a:r>
              <a:rPr lang="en-US" sz="2000" spc="-20" dirty="0">
                <a:solidFill>
                  <a:schemeClr val="tx1"/>
                </a:solidFill>
                <a:latin typeface="+mj-lt"/>
                <a:cs typeface="Arial"/>
              </a:rPr>
              <a:t>the </a:t>
            </a:r>
            <a:r>
              <a:rPr lang="en-US" sz="2000" spc="-45" dirty="0">
                <a:solidFill>
                  <a:schemeClr val="tx1"/>
                </a:solidFill>
                <a:latin typeface="+mj-lt"/>
                <a:cs typeface="Arial"/>
              </a:rPr>
              <a:t>organization </a:t>
            </a:r>
            <a:r>
              <a:rPr lang="en-US" sz="2000" spc="-25" dirty="0">
                <a:solidFill>
                  <a:schemeClr val="tx1"/>
                </a:solidFill>
                <a:latin typeface="+mj-lt"/>
                <a:cs typeface="Arial"/>
              </a:rPr>
              <a:t>attempts  </a:t>
            </a:r>
            <a:r>
              <a:rPr lang="en-US" sz="2000" spc="-30" dirty="0">
                <a:solidFill>
                  <a:schemeClr val="tx1"/>
                </a:solidFill>
                <a:latin typeface="+mj-lt"/>
                <a:cs typeface="Arial"/>
              </a:rPr>
              <a:t>to </a:t>
            </a:r>
            <a:r>
              <a:rPr lang="en-US" sz="2000" spc="-65" dirty="0">
                <a:solidFill>
                  <a:schemeClr val="tx1"/>
                </a:solidFill>
                <a:latin typeface="+mj-lt"/>
                <a:cs typeface="Arial"/>
              </a:rPr>
              <a:t>manage </a:t>
            </a:r>
            <a:r>
              <a:rPr lang="en-US" sz="2000" spc="-20" dirty="0">
                <a:solidFill>
                  <a:schemeClr val="tx1"/>
                </a:solidFill>
                <a:latin typeface="+mj-lt"/>
                <a:cs typeface="Arial"/>
              </a:rPr>
              <a:t>the </a:t>
            </a:r>
            <a:r>
              <a:rPr lang="en-US" sz="2000" spc="-60" dirty="0">
                <a:solidFill>
                  <a:schemeClr val="tx1"/>
                </a:solidFill>
                <a:latin typeface="+mj-lt"/>
                <a:cs typeface="Arial"/>
              </a:rPr>
              <a:t>consequences </a:t>
            </a:r>
            <a:r>
              <a:rPr lang="en-US" sz="2000" spc="-15" dirty="0">
                <a:solidFill>
                  <a:schemeClr val="tx1"/>
                </a:solidFill>
                <a:latin typeface="+mj-lt"/>
                <a:cs typeface="Arial"/>
              </a:rPr>
              <a:t>of </a:t>
            </a:r>
            <a:r>
              <a:rPr lang="en-US" sz="2000" spc="-20" dirty="0">
                <a:solidFill>
                  <a:schemeClr val="tx1"/>
                </a:solidFill>
                <a:latin typeface="+mj-lt"/>
                <a:cs typeface="Arial"/>
              </a:rPr>
              <a:t>the </a:t>
            </a:r>
            <a:r>
              <a:rPr lang="en-US" sz="2000" spc="-15" dirty="0">
                <a:solidFill>
                  <a:schemeClr val="tx1"/>
                </a:solidFill>
                <a:latin typeface="+mj-lt"/>
                <a:cs typeface="Arial"/>
              </a:rPr>
              <a:t>attack </a:t>
            </a:r>
            <a:r>
              <a:rPr lang="en-US" sz="2000" spc="-40" dirty="0">
                <a:solidFill>
                  <a:schemeClr val="tx1"/>
                </a:solidFill>
                <a:latin typeface="+mj-lt"/>
                <a:cs typeface="Arial"/>
              </a:rPr>
              <a:t>or </a:t>
            </a:r>
            <a:r>
              <a:rPr lang="en-US" sz="2000" spc="-45" dirty="0">
                <a:solidFill>
                  <a:schemeClr val="tx1"/>
                </a:solidFill>
                <a:latin typeface="+mj-lt"/>
                <a:cs typeface="Arial"/>
              </a:rPr>
              <a:t>breach </a:t>
            </a:r>
            <a:r>
              <a:rPr lang="en-US" sz="2000" spc="-35" dirty="0">
                <a:solidFill>
                  <a:schemeClr val="tx1"/>
                </a:solidFill>
                <a:latin typeface="+mj-lt"/>
                <a:cs typeface="Arial"/>
              </a:rPr>
              <a:t>(the </a:t>
            </a:r>
            <a:r>
              <a:rPr lang="en-US" sz="2000" dirty="0">
                <a:solidFill>
                  <a:schemeClr val="tx1"/>
                </a:solidFill>
                <a:latin typeface="+mj-lt"/>
                <a:cs typeface="Arial"/>
              </a:rPr>
              <a:t>“incident”)</a:t>
            </a:r>
          </a:p>
          <a:p>
            <a:endParaRPr lang="en-US" sz="2000" dirty="0">
              <a:solidFill>
                <a:schemeClr val="tx1"/>
              </a:solidFill>
              <a:latin typeface="+mj-lt"/>
              <a:cs typeface="Arial"/>
            </a:endParaRPr>
          </a:p>
          <a:p>
            <a:r>
              <a:rPr lang="en-US" sz="2000" spc="-55" dirty="0">
                <a:solidFill>
                  <a:schemeClr val="tx1"/>
                </a:solidFill>
                <a:latin typeface="+mj-lt"/>
                <a:cs typeface="Arial"/>
              </a:rPr>
              <a:t>Ultimately,</a:t>
            </a:r>
            <a:r>
              <a:rPr lang="en-US" sz="2000" spc="-400" dirty="0">
                <a:solidFill>
                  <a:schemeClr val="tx1"/>
                </a:solidFill>
                <a:latin typeface="+mj-lt"/>
                <a:cs typeface="Arial"/>
              </a:rPr>
              <a:t> </a:t>
            </a:r>
            <a:r>
              <a:rPr lang="en-US" sz="2000" spc="-20" dirty="0">
                <a:solidFill>
                  <a:schemeClr val="tx1"/>
                </a:solidFill>
                <a:latin typeface="+mj-lt"/>
                <a:cs typeface="Arial"/>
              </a:rPr>
              <a:t>the  </a:t>
            </a:r>
            <a:r>
              <a:rPr lang="en-US" sz="2000" spc="-65" dirty="0">
                <a:solidFill>
                  <a:schemeClr val="tx1"/>
                </a:solidFill>
                <a:latin typeface="+mj-lt"/>
                <a:cs typeface="Arial"/>
              </a:rPr>
              <a:t>goal </a:t>
            </a:r>
            <a:r>
              <a:rPr lang="en-US" sz="2000" spc="-30" dirty="0">
                <a:solidFill>
                  <a:schemeClr val="tx1"/>
                </a:solidFill>
                <a:latin typeface="+mj-lt"/>
                <a:cs typeface="Arial"/>
              </a:rPr>
              <a:t>is to </a:t>
            </a:r>
            <a:r>
              <a:rPr lang="en-US" sz="2000" spc="-40" dirty="0">
                <a:solidFill>
                  <a:schemeClr val="tx1"/>
                </a:solidFill>
                <a:latin typeface="+mj-lt"/>
                <a:cs typeface="Arial"/>
              </a:rPr>
              <a:t>effectively </a:t>
            </a:r>
            <a:r>
              <a:rPr lang="en-US" sz="2000" spc="-65" dirty="0">
                <a:solidFill>
                  <a:schemeClr val="tx1"/>
                </a:solidFill>
                <a:latin typeface="+mj-lt"/>
                <a:cs typeface="Arial"/>
              </a:rPr>
              <a:t>manage </a:t>
            </a:r>
            <a:r>
              <a:rPr lang="en-US" sz="2000" spc="-20" dirty="0">
                <a:solidFill>
                  <a:schemeClr val="tx1"/>
                </a:solidFill>
                <a:latin typeface="+mj-lt"/>
                <a:cs typeface="Arial"/>
              </a:rPr>
              <a:t>the incident </a:t>
            </a:r>
            <a:r>
              <a:rPr lang="en-US" sz="2000" spc="-80" dirty="0">
                <a:solidFill>
                  <a:schemeClr val="tx1"/>
                </a:solidFill>
                <a:latin typeface="+mj-lt"/>
                <a:cs typeface="Arial"/>
              </a:rPr>
              <a:t>so </a:t>
            </a:r>
            <a:r>
              <a:rPr lang="en-US" sz="2000" spc="5" dirty="0">
                <a:solidFill>
                  <a:schemeClr val="tx1"/>
                </a:solidFill>
                <a:latin typeface="+mj-lt"/>
                <a:cs typeface="Arial"/>
              </a:rPr>
              <a:t>that </a:t>
            </a:r>
            <a:r>
              <a:rPr lang="en-US" sz="2000" spc="-20" dirty="0">
                <a:solidFill>
                  <a:schemeClr val="tx1"/>
                </a:solidFill>
                <a:latin typeface="+mj-lt"/>
                <a:cs typeface="Arial"/>
              </a:rPr>
              <a:t>the </a:t>
            </a:r>
            <a:r>
              <a:rPr lang="en-US" sz="2000" spc="-65" dirty="0">
                <a:solidFill>
                  <a:schemeClr val="tx1"/>
                </a:solidFill>
                <a:latin typeface="+mj-lt"/>
                <a:cs typeface="Arial"/>
              </a:rPr>
              <a:t>damage </a:t>
            </a:r>
            <a:r>
              <a:rPr lang="en-US" sz="2000" spc="-30" dirty="0">
                <a:solidFill>
                  <a:schemeClr val="tx1"/>
                </a:solidFill>
                <a:latin typeface="+mj-lt"/>
                <a:cs typeface="Arial"/>
              </a:rPr>
              <a:t>is </a:t>
            </a:r>
            <a:r>
              <a:rPr lang="en-US" sz="2000" spc="-15" dirty="0">
                <a:solidFill>
                  <a:schemeClr val="tx1"/>
                </a:solidFill>
                <a:latin typeface="+mj-lt"/>
                <a:cs typeface="Arial"/>
              </a:rPr>
              <a:t>limited </a:t>
            </a:r>
            <a:r>
              <a:rPr lang="en-US" sz="2000" spc="-40" dirty="0">
                <a:solidFill>
                  <a:schemeClr val="tx1"/>
                </a:solidFill>
                <a:latin typeface="+mj-lt"/>
                <a:cs typeface="Arial"/>
              </a:rPr>
              <a:t>and </a:t>
            </a:r>
            <a:r>
              <a:rPr lang="en-US" sz="2000" spc="-25" dirty="0">
                <a:solidFill>
                  <a:schemeClr val="tx1"/>
                </a:solidFill>
                <a:latin typeface="+mj-lt"/>
                <a:cs typeface="Arial"/>
              </a:rPr>
              <a:t>both  </a:t>
            </a:r>
            <a:r>
              <a:rPr lang="en-US" sz="2000" spc="-75" dirty="0">
                <a:solidFill>
                  <a:schemeClr val="tx1"/>
                </a:solidFill>
                <a:latin typeface="+mj-lt"/>
                <a:cs typeface="Arial"/>
              </a:rPr>
              <a:t>recovery </a:t>
            </a:r>
            <a:r>
              <a:rPr lang="en-US" sz="2000" spc="-15" dirty="0">
                <a:solidFill>
                  <a:schemeClr val="tx1"/>
                </a:solidFill>
                <a:latin typeface="+mj-lt"/>
                <a:cs typeface="Arial"/>
              </a:rPr>
              <a:t>time </a:t>
            </a:r>
            <a:r>
              <a:rPr lang="en-US" sz="2000" spc="-40" dirty="0">
                <a:solidFill>
                  <a:schemeClr val="tx1"/>
                </a:solidFill>
                <a:latin typeface="+mj-lt"/>
                <a:cs typeface="Arial"/>
              </a:rPr>
              <a:t>and </a:t>
            </a:r>
            <a:r>
              <a:rPr lang="en-US" sz="2000" spc="-50" dirty="0">
                <a:solidFill>
                  <a:schemeClr val="tx1"/>
                </a:solidFill>
                <a:latin typeface="+mj-lt"/>
                <a:cs typeface="Arial"/>
              </a:rPr>
              <a:t>costs, </a:t>
            </a:r>
            <a:r>
              <a:rPr lang="en-US" sz="2000" spc="-65" dirty="0">
                <a:solidFill>
                  <a:schemeClr val="tx1"/>
                </a:solidFill>
                <a:latin typeface="+mj-lt"/>
                <a:cs typeface="Arial"/>
              </a:rPr>
              <a:t>as </a:t>
            </a:r>
            <a:r>
              <a:rPr lang="en-US" sz="2000" spc="-45" dirty="0">
                <a:solidFill>
                  <a:schemeClr val="tx1"/>
                </a:solidFill>
                <a:latin typeface="+mj-lt"/>
                <a:cs typeface="Arial"/>
              </a:rPr>
              <a:t>well </a:t>
            </a:r>
            <a:r>
              <a:rPr lang="en-US" sz="2000" spc="-65" dirty="0">
                <a:solidFill>
                  <a:schemeClr val="tx1"/>
                </a:solidFill>
                <a:latin typeface="+mj-lt"/>
                <a:cs typeface="Arial"/>
              </a:rPr>
              <a:t>as </a:t>
            </a:r>
            <a:r>
              <a:rPr lang="en-US" sz="2000" spc="-30" dirty="0">
                <a:solidFill>
                  <a:schemeClr val="tx1"/>
                </a:solidFill>
                <a:latin typeface="+mj-lt"/>
                <a:cs typeface="Arial"/>
              </a:rPr>
              <a:t>collateral </a:t>
            </a:r>
            <a:r>
              <a:rPr lang="en-US" sz="2000" spc="-65" dirty="0">
                <a:solidFill>
                  <a:schemeClr val="tx1"/>
                </a:solidFill>
                <a:latin typeface="+mj-lt"/>
                <a:cs typeface="Arial"/>
              </a:rPr>
              <a:t>damage </a:t>
            </a:r>
            <a:r>
              <a:rPr lang="en-US" sz="2000" spc="-55" dirty="0">
                <a:solidFill>
                  <a:schemeClr val="tx1"/>
                </a:solidFill>
                <a:latin typeface="+mj-lt"/>
                <a:cs typeface="Arial"/>
              </a:rPr>
              <a:t>such </a:t>
            </a:r>
            <a:r>
              <a:rPr lang="en-US" sz="2000" spc="-65" dirty="0">
                <a:solidFill>
                  <a:schemeClr val="tx1"/>
                </a:solidFill>
                <a:latin typeface="+mj-lt"/>
                <a:cs typeface="Arial"/>
              </a:rPr>
              <a:t>as </a:t>
            </a:r>
            <a:r>
              <a:rPr lang="en-US" sz="2000" spc="-35" dirty="0">
                <a:solidFill>
                  <a:schemeClr val="tx1"/>
                </a:solidFill>
                <a:latin typeface="+mj-lt"/>
                <a:cs typeface="Arial"/>
              </a:rPr>
              <a:t>brand </a:t>
            </a:r>
            <a:r>
              <a:rPr lang="en-US" sz="2000" spc="-25" dirty="0">
                <a:solidFill>
                  <a:schemeClr val="tx1"/>
                </a:solidFill>
                <a:latin typeface="+mj-lt"/>
                <a:cs typeface="Arial"/>
              </a:rPr>
              <a:t>reputation, </a:t>
            </a:r>
            <a:r>
              <a:rPr lang="en-US" sz="2000" spc="-50" dirty="0">
                <a:solidFill>
                  <a:schemeClr val="tx1"/>
                </a:solidFill>
                <a:latin typeface="+mj-lt"/>
                <a:cs typeface="Arial"/>
              </a:rPr>
              <a:t>are  </a:t>
            </a:r>
            <a:r>
              <a:rPr lang="en-US" sz="2000" spc="-25" dirty="0">
                <a:solidFill>
                  <a:schemeClr val="tx1"/>
                </a:solidFill>
                <a:latin typeface="+mj-lt"/>
                <a:cs typeface="Arial"/>
              </a:rPr>
              <a:t>kept </a:t>
            </a:r>
            <a:r>
              <a:rPr lang="en-US" sz="2000" dirty="0">
                <a:solidFill>
                  <a:schemeClr val="tx1"/>
                </a:solidFill>
                <a:latin typeface="+mj-lt"/>
                <a:cs typeface="Arial"/>
              </a:rPr>
              <a:t>at </a:t>
            </a:r>
            <a:r>
              <a:rPr lang="en-US" sz="2000" spc="-55" dirty="0">
                <a:solidFill>
                  <a:schemeClr val="tx1"/>
                </a:solidFill>
                <a:latin typeface="+mj-lt"/>
                <a:cs typeface="Arial"/>
              </a:rPr>
              <a:t>a</a:t>
            </a:r>
            <a:r>
              <a:rPr lang="en-US" sz="2000" spc="-165" dirty="0">
                <a:solidFill>
                  <a:schemeClr val="tx1"/>
                </a:solidFill>
                <a:latin typeface="+mj-lt"/>
                <a:cs typeface="Arial"/>
              </a:rPr>
              <a:t> </a:t>
            </a:r>
            <a:r>
              <a:rPr lang="en-US" sz="2000" spc="-25" dirty="0">
                <a:solidFill>
                  <a:schemeClr val="tx1"/>
                </a:solidFill>
                <a:latin typeface="+mj-lt"/>
                <a:cs typeface="Arial"/>
              </a:rPr>
              <a:t>minimum</a:t>
            </a:r>
            <a:endParaRPr lang="en-US" sz="2000" dirty="0">
              <a:solidFill>
                <a:schemeClr val="tx1"/>
              </a:solidFill>
              <a:latin typeface="+mj-lt"/>
              <a:cs typeface="Arial"/>
            </a:endParaRPr>
          </a:p>
          <a:p>
            <a:endParaRPr lang="en-US" sz="2000" dirty="0">
              <a:solidFill>
                <a:schemeClr val="tx1"/>
              </a:solidFill>
              <a:latin typeface="+mj-lt"/>
            </a:endParaRPr>
          </a:p>
        </p:txBody>
      </p:sp>
    </p:spTree>
    <p:extLst>
      <p:ext uri="{BB962C8B-B14F-4D97-AF65-F5344CB8AC3E}">
        <p14:creationId xmlns:p14="http://schemas.microsoft.com/office/powerpoint/2010/main" val="1916167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2D60E-D6AF-D93C-FF4A-05A3AD473E6B}"/>
              </a:ext>
            </a:extLst>
          </p:cNvPr>
          <p:cNvSpPr>
            <a:spLocks noGrp="1"/>
          </p:cNvSpPr>
          <p:nvPr>
            <p:ph type="title"/>
          </p:nvPr>
        </p:nvSpPr>
        <p:spPr/>
        <p:txBody>
          <a:bodyPr/>
          <a:lstStyle/>
          <a:p>
            <a:r>
              <a:rPr lang="en-US" b="1" dirty="0">
                <a:solidFill>
                  <a:schemeClr val="tx1"/>
                </a:solidFill>
              </a:rPr>
              <a:t>Steps for Incident Response</a:t>
            </a:r>
          </a:p>
        </p:txBody>
      </p:sp>
      <p:sp>
        <p:nvSpPr>
          <p:cNvPr id="3" name="Content Placeholder 2">
            <a:extLst>
              <a:ext uri="{FF2B5EF4-FFF2-40B4-BE49-F238E27FC236}">
                <a16:creationId xmlns:a16="http://schemas.microsoft.com/office/drawing/2014/main" id="{F1CCB884-0446-EACD-778D-523728DE7B77}"/>
              </a:ext>
            </a:extLst>
          </p:cNvPr>
          <p:cNvSpPr>
            <a:spLocks noGrp="1"/>
          </p:cNvSpPr>
          <p:nvPr>
            <p:ph idx="1"/>
          </p:nvPr>
        </p:nvSpPr>
        <p:spPr/>
        <p:txBody>
          <a:bodyPr>
            <a:normAutofit/>
          </a:bodyPr>
          <a:lstStyle/>
          <a:p>
            <a:r>
              <a:rPr lang="en-US" sz="2000" dirty="0">
                <a:solidFill>
                  <a:schemeClr val="tx1"/>
                </a:solidFill>
              </a:rPr>
              <a:t>Preparation</a:t>
            </a:r>
          </a:p>
          <a:p>
            <a:r>
              <a:rPr lang="en-US" sz="2000" dirty="0">
                <a:solidFill>
                  <a:schemeClr val="tx1"/>
                </a:solidFill>
              </a:rPr>
              <a:t>Identification</a:t>
            </a:r>
          </a:p>
          <a:p>
            <a:r>
              <a:rPr lang="en-US" sz="2000" dirty="0">
                <a:solidFill>
                  <a:schemeClr val="tx1"/>
                </a:solidFill>
              </a:rPr>
              <a:t>Containment</a:t>
            </a:r>
          </a:p>
          <a:p>
            <a:r>
              <a:rPr lang="en-US" sz="2000" dirty="0">
                <a:solidFill>
                  <a:schemeClr val="tx1"/>
                </a:solidFill>
              </a:rPr>
              <a:t>Eradication</a:t>
            </a:r>
          </a:p>
          <a:p>
            <a:r>
              <a:rPr lang="en-US" sz="2000" dirty="0">
                <a:solidFill>
                  <a:schemeClr val="tx1"/>
                </a:solidFill>
              </a:rPr>
              <a:t>Recovery</a:t>
            </a:r>
          </a:p>
          <a:p>
            <a:r>
              <a:rPr lang="en-US" sz="2000" dirty="0">
                <a:solidFill>
                  <a:schemeClr val="tx1"/>
                </a:solidFill>
              </a:rPr>
              <a:t>Lesson Learned</a:t>
            </a:r>
          </a:p>
        </p:txBody>
      </p:sp>
    </p:spTree>
    <p:extLst>
      <p:ext uri="{BB962C8B-B14F-4D97-AF65-F5344CB8AC3E}">
        <p14:creationId xmlns:p14="http://schemas.microsoft.com/office/powerpoint/2010/main" val="129888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E5C9C-9970-773B-B7D4-1858D6C6009E}"/>
              </a:ext>
            </a:extLst>
          </p:cNvPr>
          <p:cNvSpPr>
            <a:spLocks noGrp="1"/>
          </p:cNvSpPr>
          <p:nvPr>
            <p:ph type="title"/>
          </p:nvPr>
        </p:nvSpPr>
        <p:spPr/>
        <p:txBody>
          <a:bodyPr/>
          <a:lstStyle/>
          <a:p>
            <a:r>
              <a:rPr lang="en-US" b="1" dirty="0">
                <a:solidFill>
                  <a:schemeClr val="tx1"/>
                </a:solidFill>
              </a:rPr>
              <a:t>Security Architecture Design</a:t>
            </a:r>
          </a:p>
        </p:txBody>
      </p:sp>
      <p:sp>
        <p:nvSpPr>
          <p:cNvPr id="3" name="Content Placeholder 2">
            <a:extLst>
              <a:ext uri="{FF2B5EF4-FFF2-40B4-BE49-F238E27FC236}">
                <a16:creationId xmlns:a16="http://schemas.microsoft.com/office/drawing/2014/main" id="{4DEAE141-2011-9ED3-73C4-AEBEC7FB758B}"/>
              </a:ext>
            </a:extLst>
          </p:cNvPr>
          <p:cNvSpPr>
            <a:spLocks noGrp="1"/>
          </p:cNvSpPr>
          <p:nvPr>
            <p:ph idx="1"/>
          </p:nvPr>
        </p:nvSpPr>
        <p:spPr>
          <a:xfrm>
            <a:off x="2592925" y="1504335"/>
            <a:ext cx="8915400" cy="5132439"/>
          </a:xfrm>
        </p:spPr>
        <p:txBody>
          <a:bodyPr>
            <a:normAutofit/>
          </a:bodyPr>
          <a:lstStyle/>
          <a:p>
            <a:pPr marL="354965" marR="5080">
              <a:lnSpc>
                <a:spcPct val="84100"/>
              </a:lnSpc>
              <a:spcBef>
                <a:spcPts val="455"/>
              </a:spcBef>
              <a:tabLst>
                <a:tab pos="396240" algn="l"/>
                <a:tab pos="396875" algn="l"/>
              </a:tabLst>
            </a:pPr>
            <a:r>
              <a:rPr lang="en-US" sz="2000" spc="-254" dirty="0">
                <a:solidFill>
                  <a:schemeClr val="tx1"/>
                </a:solidFill>
                <a:latin typeface="+mj-lt"/>
                <a:cs typeface="Arial"/>
              </a:rPr>
              <a:t>A  </a:t>
            </a:r>
            <a:r>
              <a:rPr lang="en-US" sz="2000" spc="-45" dirty="0">
                <a:solidFill>
                  <a:schemeClr val="tx1"/>
                </a:solidFill>
                <a:latin typeface="+mj-lt"/>
                <a:cs typeface="Arial"/>
              </a:rPr>
              <a:t>security </a:t>
            </a:r>
            <a:r>
              <a:rPr lang="en-US" sz="2000" spc="-30" dirty="0">
                <a:solidFill>
                  <a:schemeClr val="tx1"/>
                </a:solidFill>
                <a:latin typeface="+mj-lt"/>
                <a:cs typeface="Arial"/>
              </a:rPr>
              <a:t>architecture </a:t>
            </a:r>
            <a:r>
              <a:rPr lang="en-US" sz="2000" spc="-50" dirty="0">
                <a:solidFill>
                  <a:schemeClr val="tx1"/>
                </a:solidFill>
                <a:latin typeface="+mj-lt"/>
                <a:cs typeface="Arial"/>
              </a:rPr>
              <a:t>framework </a:t>
            </a:r>
            <a:r>
              <a:rPr lang="en-US" sz="2000" spc="-45" dirty="0">
                <a:solidFill>
                  <a:schemeClr val="tx1"/>
                </a:solidFill>
                <a:latin typeface="+mj-lt"/>
                <a:cs typeface="Arial"/>
              </a:rPr>
              <a:t>should </a:t>
            </a:r>
            <a:r>
              <a:rPr lang="en-US" sz="2000" spc="-55" dirty="0">
                <a:solidFill>
                  <a:schemeClr val="tx1"/>
                </a:solidFill>
                <a:latin typeface="+mj-lt"/>
                <a:cs typeface="Arial"/>
              </a:rPr>
              <a:t>be </a:t>
            </a:r>
            <a:r>
              <a:rPr lang="en-US" sz="2000" spc="-40" dirty="0">
                <a:solidFill>
                  <a:schemeClr val="tx1"/>
                </a:solidFill>
                <a:latin typeface="+mj-lt"/>
                <a:cs typeface="Arial"/>
              </a:rPr>
              <a:t>established </a:t>
            </a:r>
            <a:r>
              <a:rPr lang="en-US" sz="2000" spc="-25" dirty="0">
                <a:solidFill>
                  <a:schemeClr val="tx1"/>
                </a:solidFill>
                <a:latin typeface="+mj-lt"/>
                <a:cs typeface="Arial"/>
              </a:rPr>
              <a:t>with </a:t>
            </a:r>
            <a:r>
              <a:rPr lang="en-US" sz="2000" spc="-40" dirty="0">
                <a:solidFill>
                  <a:schemeClr val="tx1"/>
                </a:solidFill>
                <a:latin typeface="+mj-lt"/>
                <a:cs typeface="Arial"/>
              </a:rPr>
              <a:t>consideration </a:t>
            </a:r>
            <a:r>
              <a:rPr lang="en-US" sz="2000" spc="-20" dirty="0">
                <a:solidFill>
                  <a:schemeClr val="tx1"/>
                </a:solidFill>
                <a:latin typeface="+mj-lt"/>
                <a:cs typeface="Arial"/>
              </a:rPr>
              <a:t>of </a:t>
            </a:r>
            <a:r>
              <a:rPr lang="en-US" sz="2000" spc="-70" dirty="0">
                <a:solidFill>
                  <a:schemeClr val="tx1"/>
                </a:solidFill>
                <a:latin typeface="+mj-lt"/>
                <a:cs typeface="Arial"/>
              </a:rPr>
              <a:t>processes  </a:t>
            </a:r>
            <a:r>
              <a:rPr lang="en-US" sz="2000" spc="-45" dirty="0">
                <a:solidFill>
                  <a:schemeClr val="tx1"/>
                </a:solidFill>
                <a:latin typeface="+mj-lt"/>
                <a:cs typeface="Arial"/>
              </a:rPr>
              <a:t>(enterprise </a:t>
            </a:r>
            <a:r>
              <a:rPr lang="en-US" sz="2000" spc="-20" dirty="0">
                <a:solidFill>
                  <a:schemeClr val="tx1"/>
                </a:solidFill>
                <a:latin typeface="+mj-lt"/>
                <a:cs typeface="Arial"/>
              </a:rPr>
              <a:t>authentication </a:t>
            </a:r>
            <a:r>
              <a:rPr lang="en-US" sz="2000" spc="-40" dirty="0">
                <a:solidFill>
                  <a:schemeClr val="tx1"/>
                </a:solidFill>
                <a:latin typeface="+mj-lt"/>
                <a:cs typeface="Arial"/>
              </a:rPr>
              <a:t>and </a:t>
            </a:r>
            <a:r>
              <a:rPr lang="en-US" sz="2000" spc="-35" dirty="0">
                <a:solidFill>
                  <a:schemeClr val="tx1"/>
                </a:solidFill>
                <a:latin typeface="+mj-lt"/>
                <a:cs typeface="Arial"/>
              </a:rPr>
              <a:t>authorization, </a:t>
            </a:r>
            <a:r>
              <a:rPr lang="en-US" sz="2000" spc="-70" dirty="0">
                <a:solidFill>
                  <a:schemeClr val="tx1"/>
                </a:solidFill>
                <a:latin typeface="+mj-lt"/>
                <a:cs typeface="Arial"/>
              </a:rPr>
              <a:t>access </a:t>
            </a:r>
            <a:r>
              <a:rPr lang="en-US" sz="2000" spc="-40" dirty="0">
                <a:solidFill>
                  <a:schemeClr val="tx1"/>
                </a:solidFill>
                <a:latin typeface="+mj-lt"/>
                <a:cs typeface="Arial"/>
              </a:rPr>
              <a:t>control, </a:t>
            </a:r>
            <a:r>
              <a:rPr lang="en-US" sz="2000" spc="-30" dirty="0">
                <a:solidFill>
                  <a:schemeClr val="tx1"/>
                </a:solidFill>
                <a:latin typeface="+mj-lt"/>
                <a:cs typeface="Arial"/>
              </a:rPr>
              <a:t>confidentiality, </a:t>
            </a:r>
            <a:r>
              <a:rPr lang="en-US" sz="2000" spc="-45" dirty="0">
                <a:solidFill>
                  <a:schemeClr val="tx1"/>
                </a:solidFill>
                <a:latin typeface="+mj-lt"/>
                <a:cs typeface="Arial"/>
              </a:rPr>
              <a:t>integrity,  </a:t>
            </a:r>
            <a:r>
              <a:rPr lang="en-US" sz="2000" spc="-35" dirty="0">
                <a:solidFill>
                  <a:schemeClr val="tx1"/>
                </a:solidFill>
                <a:latin typeface="+mj-lt"/>
                <a:cs typeface="Arial"/>
              </a:rPr>
              <a:t>nonrepudiation, </a:t>
            </a:r>
            <a:r>
              <a:rPr lang="en-US" sz="2000" spc="-45" dirty="0">
                <a:solidFill>
                  <a:schemeClr val="tx1"/>
                </a:solidFill>
                <a:latin typeface="+mj-lt"/>
                <a:cs typeface="Arial"/>
              </a:rPr>
              <a:t>security </a:t>
            </a:r>
            <a:r>
              <a:rPr lang="en-US" sz="2000" spc="-50" dirty="0">
                <a:solidFill>
                  <a:schemeClr val="tx1"/>
                </a:solidFill>
                <a:latin typeface="+mj-lt"/>
                <a:cs typeface="Arial"/>
              </a:rPr>
              <a:t>management, etc.), </a:t>
            </a:r>
            <a:r>
              <a:rPr lang="en-US" sz="2000" spc="-35" dirty="0">
                <a:solidFill>
                  <a:schemeClr val="tx1"/>
                </a:solidFill>
                <a:latin typeface="+mj-lt"/>
                <a:cs typeface="Arial"/>
              </a:rPr>
              <a:t>operational </a:t>
            </a:r>
            <a:r>
              <a:rPr lang="en-US" sz="2000" spc="-55" dirty="0">
                <a:solidFill>
                  <a:schemeClr val="tx1"/>
                </a:solidFill>
                <a:latin typeface="+mj-lt"/>
                <a:cs typeface="Arial"/>
              </a:rPr>
              <a:t>procedures, </a:t>
            </a:r>
            <a:r>
              <a:rPr lang="en-US" sz="2000" spc="-65" dirty="0">
                <a:solidFill>
                  <a:schemeClr val="tx1"/>
                </a:solidFill>
                <a:latin typeface="+mj-lt"/>
                <a:cs typeface="Arial"/>
              </a:rPr>
              <a:t>technology  </a:t>
            </a:r>
            <a:r>
              <a:rPr lang="en-US" sz="2000" spc="-35" dirty="0">
                <a:solidFill>
                  <a:schemeClr val="tx1"/>
                </a:solidFill>
                <a:latin typeface="+mj-lt"/>
                <a:cs typeface="Arial"/>
              </a:rPr>
              <a:t>specifications, </a:t>
            </a:r>
            <a:r>
              <a:rPr lang="en-US" sz="2000" spc="-55" dirty="0">
                <a:solidFill>
                  <a:schemeClr val="tx1"/>
                </a:solidFill>
                <a:latin typeface="+mj-lt"/>
                <a:cs typeface="Arial"/>
              </a:rPr>
              <a:t>people </a:t>
            </a:r>
            <a:r>
              <a:rPr lang="en-US" sz="2000" spc="-40" dirty="0">
                <a:solidFill>
                  <a:schemeClr val="tx1"/>
                </a:solidFill>
                <a:latin typeface="+mj-lt"/>
                <a:cs typeface="Arial"/>
              </a:rPr>
              <a:t>and organizational </a:t>
            </a:r>
            <a:r>
              <a:rPr lang="en-US" sz="2000" spc="-50" dirty="0">
                <a:solidFill>
                  <a:schemeClr val="tx1"/>
                </a:solidFill>
                <a:latin typeface="+mj-lt"/>
                <a:cs typeface="Arial"/>
              </a:rPr>
              <a:t>management, </a:t>
            </a:r>
            <a:r>
              <a:rPr lang="en-US" sz="2000" spc="-40" dirty="0">
                <a:solidFill>
                  <a:schemeClr val="tx1"/>
                </a:solidFill>
                <a:latin typeface="+mj-lt"/>
                <a:cs typeface="Arial"/>
              </a:rPr>
              <a:t>and </a:t>
            </a:r>
            <a:r>
              <a:rPr lang="en-US" sz="2000" spc="-45" dirty="0">
                <a:solidFill>
                  <a:schemeClr val="tx1"/>
                </a:solidFill>
                <a:latin typeface="+mj-lt"/>
                <a:cs typeface="Arial"/>
              </a:rPr>
              <a:t>security </a:t>
            </a:r>
            <a:r>
              <a:rPr lang="en-US" sz="2000" spc="-60" dirty="0">
                <a:solidFill>
                  <a:schemeClr val="tx1"/>
                </a:solidFill>
                <a:latin typeface="+mj-lt"/>
                <a:cs typeface="Arial"/>
              </a:rPr>
              <a:t>program  </a:t>
            </a:r>
            <a:r>
              <a:rPr lang="en-US" sz="2000" spc="-45" dirty="0">
                <a:solidFill>
                  <a:schemeClr val="tx1"/>
                </a:solidFill>
                <a:latin typeface="+mj-lt"/>
                <a:cs typeface="Arial"/>
              </a:rPr>
              <a:t>compliance </a:t>
            </a:r>
            <a:r>
              <a:rPr lang="en-US" sz="2000" spc="-40" dirty="0">
                <a:solidFill>
                  <a:schemeClr val="tx1"/>
                </a:solidFill>
                <a:latin typeface="+mj-lt"/>
                <a:cs typeface="Arial"/>
              </a:rPr>
              <a:t>and</a:t>
            </a:r>
            <a:r>
              <a:rPr lang="en-US" sz="2000" spc="-80" dirty="0">
                <a:solidFill>
                  <a:schemeClr val="tx1"/>
                </a:solidFill>
                <a:latin typeface="+mj-lt"/>
                <a:cs typeface="Arial"/>
              </a:rPr>
              <a:t> </a:t>
            </a:r>
            <a:r>
              <a:rPr lang="en-US" sz="2000" spc="-35" dirty="0">
                <a:solidFill>
                  <a:schemeClr val="tx1"/>
                </a:solidFill>
                <a:latin typeface="+mj-lt"/>
                <a:cs typeface="Arial"/>
              </a:rPr>
              <a:t>reporting.</a:t>
            </a:r>
            <a:endParaRPr lang="en-US" sz="2000" dirty="0">
              <a:solidFill>
                <a:schemeClr val="tx1"/>
              </a:solidFill>
              <a:latin typeface="+mj-lt"/>
              <a:cs typeface="Arial"/>
            </a:endParaRPr>
          </a:p>
          <a:p>
            <a:pPr marL="354965" marR="279400">
              <a:lnSpc>
                <a:spcPts val="1920"/>
              </a:lnSpc>
              <a:spcBef>
                <a:spcPts val="1195"/>
              </a:spcBef>
              <a:tabLst>
                <a:tab pos="396240" algn="l"/>
                <a:tab pos="396875" algn="l"/>
              </a:tabLst>
            </a:pPr>
            <a:r>
              <a:rPr lang="en-US" sz="2000" spc="-105" dirty="0">
                <a:solidFill>
                  <a:schemeClr val="tx1"/>
                </a:solidFill>
                <a:latin typeface="+mj-lt"/>
                <a:cs typeface="Arial"/>
              </a:rPr>
              <a:t>Technology </a:t>
            </a:r>
            <a:r>
              <a:rPr lang="en-US" sz="2000" spc="-40" dirty="0">
                <a:solidFill>
                  <a:schemeClr val="tx1"/>
                </a:solidFill>
                <a:latin typeface="+mj-lt"/>
                <a:cs typeface="Arial"/>
              </a:rPr>
              <a:t>and </a:t>
            </a:r>
            <a:r>
              <a:rPr lang="en-US" sz="2000" spc="-60" dirty="0">
                <a:solidFill>
                  <a:schemeClr val="tx1"/>
                </a:solidFill>
                <a:latin typeface="+mj-lt"/>
                <a:cs typeface="Arial"/>
              </a:rPr>
              <a:t>design </a:t>
            </a:r>
            <a:r>
              <a:rPr lang="en-US" sz="2000" spc="-45" dirty="0">
                <a:solidFill>
                  <a:schemeClr val="tx1"/>
                </a:solidFill>
                <a:latin typeface="+mj-lt"/>
                <a:cs typeface="Arial"/>
              </a:rPr>
              <a:t>methods should </a:t>
            </a:r>
            <a:r>
              <a:rPr lang="en-US" sz="2000" spc="-55" dirty="0">
                <a:solidFill>
                  <a:schemeClr val="tx1"/>
                </a:solidFill>
                <a:latin typeface="+mj-lt"/>
                <a:cs typeface="Arial"/>
              </a:rPr>
              <a:t>be </a:t>
            </a:r>
            <a:r>
              <a:rPr lang="en-US" sz="2000" spc="-40" dirty="0">
                <a:solidFill>
                  <a:schemeClr val="tx1"/>
                </a:solidFill>
                <a:latin typeface="+mj-lt"/>
                <a:cs typeface="Arial"/>
              </a:rPr>
              <a:t>included, </a:t>
            </a:r>
            <a:r>
              <a:rPr lang="en-US" sz="2000" spc="-60" dirty="0">
                <a:solidFill>
                  <a:schemeClr val="tx1"/>
                </a:solidFill>
                <a:latin typeface="+mj-lt"/>
                <a:cs typeface="Arial"/>
              </a:rPr>
              <a:t>as </a:t>
            </a:r>
            <a:r>
              <a:rPr lang="en-US" sz="2000" spc="-50" dirty="0">
                <a:solidFill>
                  <a:schemeClr val="tx1"/>
                </a:solidFill>
                <a:latin typeface="+mj-lt"/>
                <a:cs typeface="Arial"/>
              </a:rPr>
              <a:t>well </a:t>
            </a:r>
            <a:r>
              <a:rPr lang="en-US" sz="2000" spc="-60" dirty="0">
                <a:solidFill>
                  <a:schemeClr val="tx1"/>
                </a:solidFill>
                <a:latin typeface="+mj-lt"/>
                <a:cs typeface="Arial"/>
              </a:rPr>
              <a:t>as </a:t>
            </a:r>
            <a:r>
              <a:rPr lang="en-US" sz="2000" spc="-20" dirty="0">
                <a:solidFill>
                  <a:schemeClr val="tx1"/>
                </a:solidFill>
                <a:latin typeface="+mj-lt"/>
                <a:cs typeface="Arial"/>
              </a:rPr>
              <a:t>the </a:t>
            </a:r>
            <a:r>
              <a:rPr lang="en-US" sz="2000" spc="-45" dirty="0">
                <a:solidFill>
                  <a:schemeClr val="tx1"/>
                </a:solidFill>
                <a:latin typeface="+mj-lt"/>
                <a:cs typeface="Arial"/>
              </a:rPr>
              <a:t>security </a:t>
            </a:r>
            <a:r>
              <a:rPr lang="en-US" sz="2000" spc="-70" dirty="0">
                <a:solidFill>
                  <a:schemeClr val="tx1"/>
                </a:solidFill>
                <a:latin typeface="+mj-lt"/>
                <a:cs typeface="Arial"/>
              </a:rPr>
              <a:t>processes  </a:t>
            </a:r>
            <a:r>
              <a:rPr lang="en-US" sz="2000" spc="-65" dirty="0">
                <a:solidFill>
                  <a:schemeClr val="tx1"/>
                </a:solidFill>
                <a:latin typeface="+mj-lt"/>
                <a:cs typeface="Arial"/>
              </a:rPr>
              <a:t>necessary </a:t>
            </a:r>
            <a:r>
              <a:rPr lang="en-US" sz="2000" spc="-20" dirty="0">
                <a:solidFill>
                  <a:schemeClr val="tx1"/>
                </a:solidFill>
                <a:latin typeface="+mj-lt"/>
                <a:cs typeface="Arial"/>
              </a:rPr>
              <a:t>to </a:t>
            </a:r>
            <a:r>
              <a:rPr lang="en-US" sz="2000" spc="-60" dirty="0">
                <a:solidFill>
                  <a:schemeClr val="tx1"/>
                </a:solidFill>
                <a:latin typeface="+mj-lt"/>
                <a:cs typeface="Arial"/>
              </a:rPr>
              <a:t>provide </a:t>
            </a:r>
            <a:r>
              <a:rPr lang="en-US" sz="2000" spc="-20" dirty="0">
                <a:solidFill>
                  <a:schemeClr val="tx1"/>
                </a:solidFill>
                <a:latin typeface="+mj-lt"/>
                <a:cs typeface="Arial"/>
              </a:rPr>
              <a:t>the </a:t>
            </a:r>
            <a:r>
              <a:rPr lang="en-US" sz="2000" spc="-50" dirty="0">
                <a:solidFill>
                  <a:schemeClr val="tx1"/>
                </a:solidFill>
                <a:latin typeface="+mj-lt"/>
                <a:cs typeface="Arial"/>
              </a:rPr>
              <a:t>following </a:t>
            </a:r>
            <a:r>
              <a:rPr lang="en-US" sz="2000" spc="-55" dirty="0">
                <a:solidFill>
                  <a:schemeClr val="tx1"/>
                </a:solidFill>
                <a:latin typeface="+mj-lt"/>
                <a:cs typeface="Arial"/>
              </a:rPr>
              <a:t>services </a:t>
            </a:r>
            <a:r>
              <a:rPr lang="en-US" sz="2000" spc="-65" dirty="0">
                <a:solidFill>
                  <a:schemeClr val="tx1"/>
                </a:solidFill>
                <a:latin typeface="+mj-lt"/>
                <a:cs typeface="Arial"/>
              </a:rPr>
              <a:t>across </a:t>
            </a:r>
            <a:r>
              <a:rPr lang="en-US" sz="2000" spc="-10" dirty="0">
                <a:solidFill>
                  <a:schemeClr val="tx1"/>
                </a:solidFill>
                <a:latin typeface="+mj-lt"/>
                <a:cs typeface="Arial"/>
              </a:rPr>
              <a:t>all </a:t>
            </a:r>
            <a:r>
              <a:rPr lang="en-US" sz="2000" spc="-65" dirty="0">
                <a:solidFill>
                  <a:schemeClr val="tx1"/>
                </a:solidFill>
                <a:latin typeface="+mj-lt"/>
                <a:cs typeface="Arial"/>
              </a:rPr>
              <a:t>technology</a:t>
            </a:r>
            <a:r>
              <a:rPr lang="en-US" sz="2000" spc="5" dirty="0">
                <a:solidFill>
                  <a:schemeClr val="tx1"/>
                </a:solidFill>
                <a:latin typeface="+mj-lt"/>
                <a:cs typeface="Arial"/>
              </a:rPr>
              <a:t> </a:t>
            </a:r>
            <a:r>
              <a:rPr lang="en-US" sz="2000" spc="-70" dirty="0">
                <a:solidFill>
                  <a:schemeClr val="tx1"/>
                </a:solidFill>
                <a:latin typeface="+mj-lt"/>
                <a:cs typeface="Arial"/>
              </a:rPr>
              <a:t>layers:</a:t>
            </a:r>
            <a:endParaRPr lang="en-US" sz="2000" dirty="0">
              <a:solidFill>
                <a:schemeClr val="tx1"/>
              </a:solidFill>
              <a:latin typeface="+mj-lt"/>
              <a:cs typeface="Arial"/>
            </a:endParaRPr>
          </a:p>
          <a:p>
            <a:pPr marL="885190" lvl="1" indent="-342900">
              <a:spcBef>
                <a:spcPts val="330"/>
              </a:spcBef>
              <a:buFont typeface="Wingdings" panose="05000000000000000000" pitchFamily="2" charset="2"/>
              <a:buChar char="Ø"/>
              <a:tabLst>
                <a:tab pos="805815" algn="l"/>
              </a:tabLst>
            </a:pPr>
            <a:r>
              <a:rPr lang="en-US" sz="2000" spc="-85" dirty="0">
                <a:solidFill>
                  <a:schemeClr val="tx1"/>
                </a:solidFill>
                <a:latin typeface="+mj-lt"/>
                <a:cs typeface="Trebuchet MS"/>
              </a:rPr>
              <a:t>Authentication</a:t>
            </a:r>
            <a:endParaRPr lang="en-US" sz="2000" dirty="0">
              <a:solidFill>
                <a:schemeClr val="tx1"/>
              </a:solidFill>
              <a:latin typeface="+mj-lt"/>
              <a:cs typeface="Trebuchet MS"/>
            </a:endParaRPr>
          </a:p>
          <a:p>
            <a:pPr marL="885190" lvl="1" indent="-342900">
              <a:spcBef>
                <a:spcPts val="335"/>
              </a:spcBef>
              <a:buFont typeface="Wingdings" panose="05000000000000000000" pitchFamily="2" charset="2"/>
              <a:buChar char="Ø"/>
              <a:tabLst>
                <a:tab pos="805815" algn="l"/>
              </a:tabLst>
            </a:pPr>
            <a:r>
              <a:rPr lang="en-US" sz="2000" spc="-100" dirty="0">
                <a:solidFill>
                  <a:schemeClr val="tx1"/>
                </a:solidFill>
                <a:latin typeface="+mj-lt"/>
                <a:cs typeface="Trebuchet MS"/>
              </a:rPr>
              <a:t>Authorization</a:t>
            </a:r>
            <a:endParaRPr lang="en-US" sz="2000" dirty="0">
              <a:solidFill>
                <a:schemeClr val="tx1"/>
              </a:solidFill>
              <a:latin typeface="+mj-lt"/>
              <a:cs typeface="Trebuchet MS"/>
            </a:endParaRPr>
          </a:p>
          <a:p>
            <a:pPr marL="885190" lvl="1" indent="-342900">
              <a:spcBef>
                <a:spcPts val="325"/>
              </a:spcBef>
              <a:buFont typeface="Wingdings" panose="05000000000000000000" pitchFamily="2" charset="2"/>
              <a:buChar char="Ø"/>
              <a:tabLst>
                <a:tab pos="805815" algn="l"/>
              </a:tabLst>
            </a:pPr>
            <a:r>
              <a:rPr lang="en-US" sz="2000" spc="-120" dirty="0">
                <a:solidFill>
                  <a:schemeClr val="tx1"/>
                </a:solidFill>
                <a:latin typeface="+mj-lt"/>
                <a:cs typeface="Trebuchet MS"/>
              </a:rPr>
              <a:t>Availability</a:t>
            </a:r>
            <a:endParaRPr lang="en-US" sz="2000" dirty="0">
              <a:solidFill>
                <a:schemeClr val="tx1"/>
              </a:solidFill>
              <a:latin typeface="+mj-lt"/>
              <a:cs typeface="Trebuchet MS"/>
            </a:endParaRPr>
          </a:p>
          <a:p>
            <a:pPr marL="885190" lvl="1" indent="-342900">
              <a:spcBef>
                <a:spcPts val="335"/>
              </a:spcBef>
              <a:buFont typeface="Wingdings" panose="05000000000000000000" pitchFamily="2" charset="2"/>
              <a:buChar char="Ø"/>
              <a:tabLst>
                <a:tab pos="805815" algn="l"/>
              </a:tabLst>
            </a:pPr>
            <a:r>
              <a:rPr lang="en-US" sz="2000" spc="-105" dirty="0">
                <a:solidFill>
                  <a:schemeClr val="tx1"/>
                </a:solidFill>
                <a:latin typeface="+mj-lt"/>
                <a:cs typeface="Trebuchet MS"/>
              </a:rPr>
              <a:t>Confidentiality</a:t>
            </a:r>
            <a:endParaRPr lang="en-US" sz="2000" dirty="0">
              <a:solidFill>
                <a:schemeClr val="tx1"/>
              </a:solidFill>
              <a:latin typeface="+mj-lt"/>
              <a:cs typeface="Trebuchet MS"/>
            </a:endParaRPr>
          </a:p>
          <a:p>
            <a:pPr marL="885190" lvl="1" indent="-342900">
              <a:spcBef>
                <a:spcPts val="340"/>
              </a:spcBef>
              <a:buFont typeface="Wingdings" panose="05000000000000000000" pitchFamily="2" charset="2"/>
              <a:buChar char="Ø"/>
              <a:tabLst>
                <a:tab pos="805180" algn="l"/>
              </a:tabLst>
            </a:pPr>
            <a:r>
              <a:rPr lang="en-US" sz="2000" spc="-114" dirty="0">
                <a:solidFill>
                  <a:schemeClr val="tx1"/>
                </a:solidFill>
                <a:latin typeface="+mj-lt"/>
                <a:cs typeface="Trebuchet MS"/>
              </a:rPr>
              <a:t>Integrity</a:t>
            </a:r>
            <a:endParaRPr lang="en-US" sz="2000" dirty="0">
              <a:solidFill>
                <a:schemeClr val="tx1"/>
              </a:solidFill>
              <a:latin typeface="+mj-lt"/>
              <a:cs typeface="Trebuchet MS"/>
            </a:endParaRPr>
          </a:p>
          <a:p>
            <a:pPr marL="885190" lvl="1" indent="-342900">
              <a:spcBef>
                <a:spcPts val="335"/>
              </a:spcBef>
              <a:buFont typeface="Wingdings" panose="05000000000000000000" pitchFamily="2" charset="2"/>
              <a:buChar char="Ø"/>
              <a:tabLst>
                <a:tab pos="805815" algn="l"/>
              </a:tabLst>
            </a:pPr>
            <a:r>
              <a:rPr lang="en-US" sz="2000" spc="-90" dirty="0">
                <a:solidFill>
                  <a:schemeClr val="tx1"/>
                </a:solidFill>
                <a:latin typeface="+mj-lt"/>
                <a:cs typeface="Trebuchet MS"/>
              </a:rPr>
              <a:t>Accountability</a:t>
            </a:r>
            <a:endParaRPr lang="en-US" sz="2000" dirty="0">
              <a:solidFill>
                <a:schemeClr val="tx1"/>
              </a:solidFill>
              <a:latin typeface="+mj-lt"/>
              <a:cs typeface="Trebuchet MS"/>
            </a:endParaRPr>
          </a:p>
          <a:p>
            <a:pPr marL="885191" lvl="1" indent="-342900">
              <a:spcBef>
                <a:spcPts val="335"/>
              </a:spcBef>
              <a:buFont typeface="Wingdings" panose="05000000000000000000" pitchFamily="2" charset="2"/>
              <a:buChar char="Ø"/>
              <a:tabLst>
                <a:tab pos="779780" algn="l"/>
              </a:tabLst>
            </a:pPr>
            <a:r>
              <a:rPr lang="en-US" sz="2000" spc="-70" dirty="0">
                <a:solidFill>
                  <a:schemeClr val="tx1"/>
                </a:solidFill>
                <a:latin typeface="+mj-lt"/>
                <a:cs typeface="Trebuchet MS"/>
              </a:rPr>
              <a:t>Privacy</a:t>
            </a:r>
            <a:endParaRPr lang="en-US" sz="2000" dirty="0">
              <a:solidFill>
                <a:schemeClr val="tx1"/>
              </a:solidFill>
              <a:latin typeface="+mj-lt"/>
              <a:cs typeface="Trebuchet MS"/>
            </a:endParaRPr>
          </a:p>
          <a:p>
            <a:endParaRPr lang="en-US" sz="2000" dirty="0">
              <a:solidFill>
                <a:schemeClr val="tx1"/>
              </a:solidFill>
              <a:latin typeface="+mj-lt"/>
            </a:endParaRPr>
          </a:p>
        </p:txBody>
      </p:sp>
    </p:spTree>
    <p:extLst>
      <p:ext uri="{BB962C8B-B14F-4D97-AF65-F5344CB8AC3E}">
        <p14:creationId xmlns:p14="http://schemas.microsoft.com/office/powerpoint/2010/main" val="1598602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19D58-0FE5-46AE-203C-8AD7698F8A14}"/>
              </a:ext>
            </a:extLst>
          </p:cNvPr>
          <p:cNvSpPr>
            <a:spLocks noGrp="1"/>
          </p:cNvSpPr>
          <p:nvPr>
            <p:ph type="title"/>
          </p:nvPr>
        </p:nvSpPr>
        <p:spPr/>
        <p:txBody>
          <a:bodyPr/>
          <a:lstStyle/>
          <a:p>
            <a:r>
              <a:rPr lang="en-US" b="1" dirty="0">
                <a:solidFill>
                  <a:schemeClr val="tx1"/>
                </a:solidFill>
              </a:rPr>
              <a:t>Vulnerability Assessment</a:t>
            </a:r>
          </a:p>
        </p:txBody>
      </p:sp>
      <p:sp>
        <p:nvSpPr>
          <p:cNvPr id="3" name="Content Placeholder 2">
            <a:extLst>
              <a:ext uri="{FF2B5EF4-FFF2-40B4-BE49-F238E27FC236}">
                <a16:creationId xmlns:a16="http://schemas.microsoft.com/office/drawing/2014/main" id="{0F359F21-AC88-75C5-8D1E-BA8EB085982B}"/>
              </a:ext>
            </a:extLst>
          </p:cNvPr>
          <p:cNvSpPr>
            <a:spLocks noGrp="1"/>
          </p:cNvSpPr>
          <p:nvPr>
            <p:ph idx="1"/>
          </p:nvPr>
        </p:nvSpPr>
        <p:spPr/>
        <p:txBody>
          <a:bodyPr>
            <a:normAutofit/>
          </a:bodyPr>
          <a:lstStyle/>
          <a:p>
            <a:r>
              <a:rPr lang="en-US" sz="2000" dirty="0">
                <a:solidFill>
                  <a:schemeClr val="tx1"/>
                </a:solidFill>
              </a:rPr>
              <a:t>Vulnerability assessment classifies network assets to more efficiently prioritize  vulnerability-mitigation programs, such as patching and system upgrading.</a:t>
            </a:r>
          </a:p>
          <a:p>
            <a:r>
              <a:rPr lang="en-US" sz="2000" dirty="0">
                <a:solidFill>
                  <a:schemeClr val="tx1"/>
                </a:solidFill>
              </a:rPr>
              <a:t>It measures the effectiveness of risk mitigation by setting goals of reduced  vulnerability exposure and faster mitigation.</a:t>
            </a:r>
          </a:p>
          <a:p>
            <a:r>
              <a:rPr lang="en-US" sz="2000" dirty="0">
                <a:solidFill>
                  <a:schemeClr val="tx1"/>
                </a:solidFill>
              </a:rPr>
              <a:t>Vulnerability management should be integrated with discovery, patch management,  and upgrade management processes to close vulnerabilities before they can be  exploited.</a:t>
            </a:r>
          </a:p>
          <a:p>
            <a:endParaRPr lang="en-US" sz="2000" dirty="0">
              <a:solidFill>
                <a:schemeClr val="tx1"/>
              </a:solidFill>
            </a:endParaRPr>
          </a:p>
        </p:txBody>
      </p:sp>
    </p:spTree>
    <p:extLst>
      <p:ext uri="{BB962C8B-B14F-4D97-AF65-F5344CB8AC3E}">
        <p14:creationId xmlns:p14="http://schemas.microsoft.com/office/powerpoint/2010/main" val="1512619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53944-9BCD-8F00-99A5-B4D2BA6C676F}"/>
              </a:ext>
            </a:extLst>
          </p:cNvPr>
          <p:cNvSpPr>
            <a:spLocks noGrp="1"/>
          </p:cNvSpPr>
          <p:nvPr>
            <p:ph type="title"/>
          </p:nvPr>
        </p:nvSpPr>
        <p:spPr/>
        <p:txBody>
          <a:bodyPr/>
          <a:lstStyle/>
          <a:p>
            <a:r>
              <a:rPr lang="en-US" b="1" dirty="0">
                <a:solidFill>
                  <a:schemeClr val="tx1"/>
                </a:solidFill>
              </a:rPr>
              <a:t>Vulnerability Assessment</a:t>
            </a:r>
          </a:p>
        </p:txBody>
      </p:sp>
      <p:sp>
        <p:nvSpPr>
          <p:cNvPr id="3" name="Content Placeholder 2">
            <a:extLst>
              <a:ext uri="{FF2B5EF4-FFF2-40B4-BE49-F238E27FC236}">
                <a16:creationId xmlns:a16="http://schemas.microsoft.com/office/drawing/2014/main" id="{DB9826BA-1023-D516-22CD-7296782A5431}"/>
              </a:ext>
            </a:extLst>
          </p:cNvPr>
          <p:cNvSpPr>
            <a:spLocks noGrp="1"/>
          </p:cNvSpPr>
          <p:nvPr>
            <p:ph idx="1"/>
          </p:nvPr>
        </p:nvSpPr>
        <p:spPr/>
        <p:txBody>
          <a:bodyPr>
            <a:normAutofit/>
          </a:bodyPr>
          <a:lstStyle/>
          <a:p>
            <a:r>
              <a:rPr lang="en-US" sz="2000" dirty="0">
                <a:solidFill>
                  <a:schemeClr val="tx1"/>
                </a:solidFill>
              </a:rPr>
              <a:t>Vulnerability assessment is not penetration testing i.e. it does not simulate the  external or internal cyber attacks that aims to breach the information security of the  organization</a:t>
            </a:r>
          </a:p>
          <a:p>
            <a:r>
              <a:rPr lang="en-US" sz="2000" dirty="0">
                <a:solidFill>
                  <a:schemeClr val="tx1"/>
                </a:solidFill>
              </a:rPr>
              <a:t>A vulnerability assessment attempts to</a:t>
            </a:r>
          </a:p>
          <a:p>
            <a:pPr lvl="1">
              <a:buFont typeface="Wingdings" panose="05000000000000000000" pitchFamily="2" charset="2"/>
              <a:buChar char="Ø"/>
            </a:pPr>
            <a:r>
              <a:rPr lang="en-US" sz="2000" dirty="0">
                <a:solidFill>
                  <a:schemeClr val="tx1"/>
                </a:solidFill>
              </a:rPr>
              <a:t>identify the exposed vulnerabilities of a specific host,</a:t>
            </a:r>
          </a:p>
          <a:p>
            <a:pPr lvl="1">
              <a:buFont typeface="Wingdings" panose="05000000000000000000" pitchFamily="2" charset="2"/>
              <a:buChar char="Ø"/>
            </a:pPr>
            <a:r>
              <a:rPr lang="en-US" sz="2000" dirty="0">
                <a:solidFill>
                  <a:schemeClr val="tx1"/>
                </a:solidFill>
              </a:rPr>
              <a:t>or possibly an entire network</a:t>
            </a:r>
          </a:p>
          <a:p>
            <a:endParaRPr lang="en-US" sz="2000" dirty="0">
              <a:solidFill>
                <a:schemeClr val="tx1"/>
              </a:solidFill>
            </a:endParaRPr>
          </a:p>
        </p:txBody>
      </p:sp>
    </p:spTree>
    <p:extLst>
      <p:ext uri="{BB962C8B-B14F-4D97-AF65-F5344CB8AC3E}">
        <p14:creationId xmlns:p14="http://schemas.microsoft.com/office/powerpoint/2010/main" val="11470391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5B85C-48C5-1021-0D2D-16B06EDEE637}"/>
              </a:ext>
            </a:extLst>
          </p:cNvPr>
          <p:cNvSpPr>
            <a:spLocks noGrp="1"/>
          </p:cNvSpPr>
          <p:nvPr>
            <p:ph type="title"/>
          </p:nvPr>
        </p:nvSpPr>
        <p:spPr/>
        <p:txBody>
          <a:bodyPr/>
          <a:lstStyle/>
          <a:p>
            <a:r>
              <a:rPr lang="en-US" b="1" dirty="0">
                <a:solidFill>
                  <a:schemeClr val="tx1"/>
                </a:solidFill>
              </a:rPr>
              <a:t>Data Privacy and Security</a:t>
            </a:r>
          </a:p>
        </p:txBody>
      </p:sp>
      <p:sp>
        <p:nvSpPr>
          <p:cNvPr id="3" name="Content Placeholder 2">
            <a:extLst>
              <a:ext uri="{FF2B5EF4-FFF2-40B4-BE49-F238E27FC236}">
                <a16:creationId xmlns:a16="http://schemas.microsoft.com/office/drawing/2014/main" id="{030D3FC5-840C-535B-DD92-77B510C38842}"/>
              </a:ext>
            </a:extLst>
          </p:cNvPr>
          <p:cNvSpPr>
            <a:spLocks noGrp="1"/>
          </p:cNvSpPr>
          <p:nvPr>
            <p:ph idx="1"/>
          </p:nvPr>
        </p:nvSpPr>
        <p:spPr>
          <a:xfrm>
            <a:off x="2589212" y="1741714"/>
            <a:ext cx="8915400" cy="4575110"/>
          </a:xfrm>
        </p:spPr>
        <p:txBody>
          <a:bodyPr>
            <a:normAutofit/>
          </a:bodyPr>
          <a:lstStyle/>
          <a:p>
            <a:r>
              <a:rPr lang="en-US" sz="2000" dirty="0">
                <a:solidFill>
                  <a:schemeClr val="tx1"/>
                </a:solidFill>
              </a:rPr>
              <a:t>What is Data Privacy?</a:t>
            </a:r>
          </a:p>
          <a:p>
            <a:pPr lvl="1">
              <a:buFont typeface="Wingdings" panose="05000000000000000000" pitchFamily="2" charset="2"/>
              <a:buChar char="Ø"/>
            </a:pPr>
            <a:r>
              <a:rPr lang="en-US" sz="2000" dirty="0">
                <a:solidFill>
                  <a:schemeClr val="tx1"/>
                </a:solidFill>
              </a:rPr>
              <a:t>To preserve and protect any personal information, collected by any  organization, from being accessed by a third party.</a:t>
            </a:r>
          </a:p>
          <a:p>
            <a:pPr lvl="1">
              <a:buFont typeface="Wingdings" panose="05000000000000000000" pitchFamily="2" charset="2"/>
              <a:buChar char="Ø"/>
            </a:pPr>
            <a:r>
              <a:rPr lang="en-US" sz="2000" dirty="0">
                <a:solidFill>
                  <a:schemeClr val="tx1"/>
                </a:solidFill>
              </a:rPr>
              <a:t>Determine what data within a system can be shared with others and which  should be restricted.</a:t>
            </a:r>
          </a:p>
          <a:p>
            <a:r>
              <a:rPr lang="en-US" sz="2000" dirty="0">
                <a:solidFill>
                  <a:schemeClr val="tx1"/>
                </a:solidFill>
              </a:rPr>
              <a:t>What is Data Security?</a:t>
            </a:r>
          </a:p>
          <a:p>
            <a:pPr lvl="1">
              <a:buFont typeface="Wingdings" panose="05000000000000000000" pitchFamily="2" charset="2"/>
              <a:buChar char="Ø"/>
            </a:pPr>
            <a:r>
              <a:rPr lang="en-US" sz="2000" dirty="0">
                <a:solidFill>
                  <a:schemeClr val="tx1"/>
                </a:solidFill>
              </a:rPr>
              <a:t>Data Security refers to protecting data from unauthorized access and data  corruption throughout its lifecycle.</a:t>
            </a:r>
          </a:p>
          <a:p>
            <a:pPr lvl="1">
              <a:buFont typeface="Wingdings" panose="05000000000000000000" pitchFamily="2" charset="2"/>
              <a:buChar char="Ø"/>
            </a:pPr>
            <a:r>
              <a:rPr lang="en-US" sz="2000" dirty="0">
                <a:solidFill>
                  <a:schemeClr val="tx1"/>
                </a:solidFill>
              </a:rPr>
              <a:t>Data security refers to data encryption, tokenization and key management  practices that protect data across all applications and platforms.</a:t>
            </a:r>
          </a:p>
          <a:p>
            <a:endParaRPr lang="en-US" sz="2000" dirty="0">
              <a:solidFill>
                <a:schemeClr val="tx1"/>
              </a:solidFill>
            </a:endParaRPr>
          </a:p>
        </p:txBody>
      </p:sp>
    </p:spTree>
    <p:extLst>
      <p:ext uri="{BB962C8B-B14F-4D97-AF65-F5344CB8AC3E}">
        <p14:creationId xmlns:p14="http://schemas.microsoft.com/office/powerpoint/2010/main" val="2473505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D195E-BAAE-C42E-3F83-106C4FE6A68B}"/>
              </a:ext>
            </a:extLst>
          </p:cNvPr>
          <p:cNvSpPr>
            <a:spLocks noGrp="1"/>
          </p:cNvSpPr>
          <p:nvPr>
            <p:ph type="title"/>
          </p:nvPr>
        </p:nvSpPr>
        <p:spPr/>
        <p:txBody>
          <a:bodyPr/>
          <a:lstStyle/>
          <a:p>
            <a:r>
              <a:rPr lang="en-US" b="1" dirty="0">
                <a:solidFill>
                  <a:schemeClr val="tx1"/>
                </a:solidFill>
              </a:rPr>
              <a:t>Virtual Machine Security</a:t>
            </a:r>
          </a:p>
        </p:txBody>
      </p:sp>
      <p:sp>
        <p:nvSpPr>
          <p:cNvPr id="3" name="Content Placeholder 2">
            <a:extLst>
              <a:ext uri="{FF2B5EF4-FFF2-40B4-BE49-F238E27FC236}">
                <a16:creationId xmlns:a16="http://schemas.microsoft.com/office/drawing/2014/main" id="{DD678008-5F07-B089-00FB-A963CD6CF699}"/>
              </a:ext>
            </a:extLst>
          </p:cNvPr>
          <p:cNvSpPr>
            <a:spLocks noGrp="1"/>
          </p:cNvSpPr>
          <p:nvPr>
            <p:ph idx="1"/>
          </p:nvPr>
        </p:nvSpPr>
        <p:spPr>
          <a:xfrm>
            <a:off x="2239347" y="1446245"/>
            <a:ext cx="9265265" cy="5141167"/>
          </a:xfrm>
        </p:spPr>
        <p:txBody>
          <a:bodyPr>
            <a:normAutofit/>
          </a:bodyPr>
          <a:lstStyle/>
          <a:p>
            <a:r>
              <a:rPr lang="en-US" sz="2000" dirty="0">
                <a:solidFill>
                  <a:schemeClr val="tx1"/>
                </a:solidFill>
              </a:rPr>
              <a:t>Virtual machine (VM) security is a critical concern for organizations that use cloud computing</a:t>
            </a:r>
          </a:p>
          <a:p>
            <a:r>
              <a:rPr lang="en-US" sz="2000" dirty="0">
                <a:solidFill>
                  <a:schemeClr val="tx1"/>
                </a:solidFill>
              </a:rPr>
              <a:t>VMs are essentially software-based emulations of physical computers, and they can be used to run a variety of applications and services</a:t>
            </a:r>
          </a:p>
          <a:p>
            <a:endParaRPr lang="en-US" sz="2000" dirty="0">
              <a:solidFill>
                <a:schemeClr val="tx1"/>
              </a:solidFill>
            </a:endParaRPr>
          </a:p>
          <a:p>
            <a:r>
              <a:rPr lang="en-US" sz="2000" dirty="0">
                <a:solidFill>
                  <a:schemeClr val="tx1"/>
                </a:solidFill>
              </a:rPr>
              <a:t>Security threats:</a:t>
            </a:r>
          </a:p>
          <a:p>
            <a:pPr lvl="1">
              <a:buFont typeface="Wingdings" panose="05000000000000000000" pitchFamily="2" charset="2"/>
              <a:buChar char="Ø"/>
            </a:pPr>
            <a:r>
              <a:rPr lang="en-US" sz="2000" b="1" dirty="0">
                <a:solidFill>
                  <a:schemeClr val="tx1"/>
                </a:solidFill>
              </a:rPr>
              <a:t>VM escape:</a:t>
            </a:r>
            <a:r>
              <a:rPr lang="en-US" sz="2000" dirty="0">
                <a:solidFill>
                  <a:schemeClr val="tx1"/>
                </a:solidFill>
              </a:rPr>
              <a:t> This is a type of attack that allows an attacker to gain control of a VM, even if they do not have direct access to the underlying physical host.</a:t>
            </a:r>
          </a:p>
          <a:p>
            <a:pPr lvl="1">
              <a:buFont typeface="Wingdings" panose="05000000000000000000" pitchFamily="2" charset="2"/>
              <a:buChar char="Ø"/>
            </a:pPr>
            <a:r>
              <a:rPr lang="en-US" sz="2000" b="1" dirty="0">
                <a:solidFill>
                  <a:schemeClr val="tx1"/>
                </a:solidFill>
              </a:rPr>
              <a:t>Cross-VM attacks:</a:t>
            </a:r>
            <a:r>
              <a:rPr lang="en-US" sz="2000" dirty="0">
                <a:solidFill>
                  <a:schemeClr val="tx1"/>
                </a:solidFill>
              </a:rPr>
              <a:t> This is a type of attack that allows an attacker to attack one VM from another VM that is running on the same physical host.</a:t>
            </a:r>
          </a:p>
          <a:p>
            <a:pPr lvl="1">
              <a:buFont typeface="Wingdings" panose="05000000000000000000" pitchFamily="2" charset="2"/>
              <a:buChar char="Ø"/>
            </a:pPr>
            <a:r>
              <a:rPr lang="en-US" sz="2000" b="1" dirty="0">
                <a:solidFill>
                  <a:schemeClr val="tx1"/>
                </a:solidFill>
              </a:rPr>
              <a:t>Data breaches:</a:t>
            </a:r>
            <a:r>
              <a:rPr lang="en-US" sz="2000" dirty="0">
                <a:solidFill>
                  <a:schemeClr val="tx1"/>
                </a:solidFill>
              </a:rPr>
              <a:t> VMs can be used to store sensitive data, such as </a:t>
            </a:r>
            <a:r>
              <a:rPr lang="en-US" sz="2000" dirty="0" err="1">
                <a:solidFill>
                  <a:schemeClr val="tx1"/>
                </a:solidFill>
              </a:rPr>
              <a:t>customerPII</a:t>
            </a:r>
            <a:r>
              <a:rPr lang="en-US" sz="2000" dirty="0">
                <a:solidFill>
                  <a:schemeClr val="tx1"/>
                </a:solidFill>
              </a:rPr>
              <a:t> or financial information. If a VM is compromised, this data could be exposed to unauthorized individuals.</a:t>
            </a:r>
          </a:p>
        </p:txBody>
      </p:sp>
    </p:spTree>
    <p:extLst>
      <p:ext uri="{BB962C8B-B14F-4D97-AF65-F5344CB8AC3E}">
        <p14:creationId xmlns:p14="http://schemas.microsoft.com/office/powerpoint/2010/main" val="814140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1C723-ECD1-7CA7-A615-CF0FB9B73E04}"/>
              </a:ext>
            </a:extLst>
          </p:cNvPr>
          <p:cNvSpPr>
            <a:spLocks noGrp="1"/>
          </p:cNvSpPr>
          <p:nvPr>
            <p:ph type="title"/>
          </p:nvPr>
        </p:nvSpPr>
        <p:spPr/>
        <p:txBody>
          <a:bodyPr/>
          <a:lstStyle/>
          <a:p>
            <a:r>
              <a:rPr lang="en-US" b="1" dirty="0">
                <a:solidFill>
                  <a:schemeClr val="tx1"/>
                </a:solidFill>
              </a:rPr>
              <a:t>Introduction</a:t>
            </a:r>
          </a:p>
        </p:txBody>
      </p:sp>
      <p:sp>
        <p:nvSpPr>
          <p:cNvPr id="3" name="Content Placeholder 2">
            <a:extLst>
              <a:ext uri="{FF2B5EF4-FFF2-40B4-BE49-F238E27FC236}">
                <a16:creationId xmlns:a16="http://schemas.microsoft.com/office/drawing/2014/main" id="{6E6FD767-35B4-44B4-8F48-D3413FD4A3E3}"/>
              </a:ext>
            </a:extLst>
          </p:cNvPr>
          <p:cNvSpPr>
            <a:spLocks noGrp="1"/>
          </p:cNvSpPr>
          <p:nvPr>
            <p:ph idx="1"/>
          </p:nvPr>
        </p:nvSpPr>
        <p:spPr/>
        <p:txBody>
          <a:bodyPr>
            <a:normAutofit/>
          </a:bodyPr>
          <a:lstStyle/>
          <a:p>
            <a:r>
              <a:rPr lang="en-US" sz="2000" spc="-20" dirty="0">
                <a:solidFill>
                  <a:schemeClr val="tx1"/>
                </a:solidFill>
                <a:latin typeface="+mj-lt"/>
                <a:cs typeface="Arial"/>
              </a:rPr>
              <a:t>The </a:t>
            </a:r>
            <a:r>
              <a:rPr lang="en-US" sz="2000" spc="-40" dirty="0">
                <a:solidFill>
                  <a:schemeClr val="tx1"/>
                </a:solidFill>
                <a:latin typeface="+mj-lt"/>
                <a:cs typeface="Arial"/>
              </a:rPr>
              <a:t>set </a:t>
            </a:r>
            <a:r>
              <a:rPr lang="en-US" sz="2000" spc="-20" dirty="0">
                <a:solidFill>
                  <a:schemeClr val="tx1"/>
                </a:solidFill>
                <a:latin typeface="+mj-lt"/>
                <a:cs typeface="Arial"/>
              </a:rPr>
              <a:t>of </a:t>
            </a:r>
            <a:r>
              <a:rPr lang="en-US" sz="2000" spc="-65" dirty="0">
                <a:solidFill>
                  <a:schemeClr val="tx1"/>
                </a:solidFill>
                <a:latin typeface="+mj-lt"/>
                <a:cs typeface="Arial"/>
              </a:rPr>
              <a:t>control-based </a:t>
            </a:r>
            <a:r>
              <a:rPr lang="en-US" sz="2000" spc="-60" dirty="0">
                <a:solidFill>
                  <a:schemeClr val="tx1"/>
                </a:solidFill>
                <a:latin typeface="+mj-lt"/>
                <a:cs typeface="Arial"/>
              </a:rPr>
              <a:t>technologies </a:t>
            </a:r>
            <a:r>
              <a:rPr lang="en-US" sz="2000" spc="-50" dirty="0">
                <a:solidFill>
                  <a:schemeClr val="tx1"/>
                </a:solidFill>
                <a:latin typeface="+mj-lt"/>
                <a:cs typeface="Arial"/>
              </a:rPr>
              <a:t>and  </a:t>
            </a:r>
            <a:r>
              <a:rPr lang="en-US" sz="2000" spc="-45" dirty="0">
                <a:solidFill>
                  <a:schemeClr val="tx1"/>
                </a:solidFill>
                <a:latin typeface="+mj-lt"/>
                <a:cs typeface="Arial"/>
              </a:rPr>
              <a:t>policies </a:t>
            </a:r>
            <a:r>
              <a:rPr lang="en-US" sz="2000" spc="-70" dirty="0">
                <a:solidFill>
                  <a:schemeClr val="tx1"/>
                </a:solidFill>
                <a:latin typeface="+mj-lt"/>
                <a:cs typeface="Arial"/>
              </a:rPr>
              <a:t>designed </a:t>
            </a:r>
            <a:r>
              <a:rPr lang="en-US" sz="2000" spc="-30" dirty="0">
                <a:solidFill>
                  <a:schemeClr val="tx1"/>
                </a:solidFill>
                <a:latin typeface="+mj-lt"/>
                <a:cs typeface="Arial"/>
              </a:rPr>
              <a:t>to </a:t>
            </a:r>
            <a:r>
              <a:rPr lang="en-US" sz="2000" spc="-60" dirty="0">
                <a:solidFill>
                  <a:schemeClr val="tx1"/>
                </a:solidFill>
                <a:latin typeface="+mj-lt"/>
                <a:cs typeface="Arial"/>
              </a:rPr>
              <a:t>adhere </a:t>
            </a:r>
            <a:r>
              <a:rPr lang="en-US" sz="2000" spc="-30" dirty="0">
                <a:solidFill>
                  <a:schemeClr val="tx1"/>
                </a:solidFill>
                <a:latin typeface="+mj-lt"/>
                <a:cs typeface="Arial"/>
              </a:rPr>
              <a:t>to </a:t>
            </a:r>
            <a:r>
              <a:rPr lang="en-US" sz="2000" spc="-55" dirty="0">
                <a:solidFill>
                  <a:schemeClr val="tx1"/>
                </a:solidFill>
                <a:latin typeface="+mj-lt"/>
                <a:cs typeface="Arial"/>
              </a:rPr>
              <a:t>regulatory compliance </a:t>
            </a:r>
            <a:r>
              <a:rPr lang="en-US" sz="2000" spc="-45" dirty="0">
                <a:solidFill>
                  <a:schemeClr val="tx1"/>
                </a:solidFill>
                <a:latin typeface="+mj-lt"/>
                <a:cs typeface="Arial"/>
              </a:rPr>
              <a:t>rules </a:t>
            </a:r>
            <a:r>
              <a:rPr lang="en-US" sz="2000" spc="-50" dirty="0">
                <a:solidFill>
                  <a:schemeClr val="tx1"/>
                </a:solidFill>
                <a:latin typeface="+mj-lt"/>
                <a:cs typeface="Arial"/>
              </a:rPr>
              <a:t>and</a:t>
            </a:r>
            <a:r>
              <a:rPr lang="en-US" sz="2000" spc="-240" dirty="0">
                <a:solidFill>
                  <a:schemeClr val="tx1"/>
                </a:solidFill>
                <a:latin typeface="+mj-lt"/>
                <a:cs typeface="Arial"/>
              </a:rPr>
              <a:t> </a:t>
            </a:r>
            <a:r>
              <a:rPr lang="en-US" sz="2000" spc="-45" dirty="0">
                <a:solidFill>
                  <a:schemeClr val="tx1"/>
                </a:solidFill>
                <a:latin typeface="+mj-lt"/>
                <a:cs typeface="Arial"/>
              </a:rPr>
              <a:t>protect  </a:t>
            </a:r>
            <a:r>
              <a:rPr lang="en-US" sz="2000" spc="-30" dirty="0">
                <a:solidFill>
                  <a:schemeClr val="tx1"/>
                </a:solidFill>
                <a:latin typeface="+mj-lt"/>
                <a:cs typeface="Arial"/>
              </a:rPr>
              <a:t>information, </a:t>
            </a:r>
            <a:r>
              <a:rPr lang="en-US" sz="2000" spc="-25" dirty="0">
                <a:solidFill>
                  <a:schemeClr val="tx1"/>
                </a:solidFill>
                <a:latin typeface="+mj-lt"/>
                <a:cs typeface="Arial"/>
              </a:rPr>
              <a:t>data </a:t>
            </a:r>
            <a:r>
              <a:rPr lang="en-US" sz="2000" spc="-35" dirty="0">
                <a:solidFill>
                  <a:schemeClr val="tx1"/>
                </a:solidFill>
                <a:latin typeface="+mj-lt"/>
                <a:cs typeface="Arial"/>
              </a:rPr>
              <a:t>applications </a:t>
            </a:r>
            <a:r>
              <a:rPr lang="en-US" sz="2000" spc="-50" dirty="0">
                <a:solidFill>
                  <a:schemeClr val="tx1"/>
                </a:solidFill>
                <a:latin typeface="+mj-lt"/>
                <a:cs typeface="Arial"/>
              </a:rPr>
              <a:t>and </a:t>
            </a:r>
            <a:r>
              <a:rPr lang="en-US" sz="2000" spc="-20" dirty="0">
                <a:solidFill>
                  <a:schemeClr val="tx1"/>
                </a:solidFill>
                <a:latin typeface="+mj-lt"/>
                <a:cs typeface="Arial"/>
              </a:rPr>
              <a:t>infrastructure </a:t>
            </a:r>
            <a:r>
              <a:rPr lang="en-US" sz="2000" spc="-60" dirty="0">
                <a:solidFill>
                  <a:schemeClr val="tx1"/>
                </a:solidFill>
                <a:latin typeface="+mj-lt"/>
                <a:cs typeface="Arial"/>
              </a:rPr>
              <a:t>associated </a:t>
            </a:r>
            <a:r>
              <a:rPr lang="en-US" sz="2000" spc="-25" dirty="0">
                <a:solidFill>
                  <a:schemeClr val="tx1"/>
                </a:solidFill>
                <a:latin typeface="+mj-lt"/>
                <a:cs typeface="Arial"/>
              </a:rPr>
              <a:t>with  </a:t>
            </a:r>
            <a:r>
              <a:rPr lang="en-US" sz="2000" spc="-50" dirty="0">
                <a:solidFill>
                  <a:schemeClr val="tx1"/>
                </a:solidFill>
                <a:latin typeface="+mj-lt"/>
                <a:cs typeface="Arial"/>
              </a:rPr>
              <a:t>cloud computing</a:t>
            </a:r>
            <a:r>
              <a:rPr lang="en-US" sz="2000" spc="-110" dirty="0">
                <a:solidFill>
                  <a:schemeClr val="tx1"/>
                </a:solidFill>
                <a:latin typeface="+mj-lt"/>
                <a:cs typeface="Arial"/>
              </a:rPr>
              <a:t> </a:t>
            </a:r>
            <a:r>
              <a:rPr lang="en-US" sz="2000" spc="-70" dirty="0">
                <a:solidFill>
                  <a:schemeClr val="tx1"/>
                </a:solidFill>
                <a:latin typeface="+mj-lt"/>
                <a:cs typeface="Arial"/>
              </a:rPr>
              <a:t>use</a:t>
            </a:r>
          </a:p>
          <a:p>
            <a:r>
              <a:rPr lang="en-US" sz="2000" dirty="0">
                <a:solidFill>
                  <a:schemeClr val="tx1"/>
                </a:solidFill>
                <a:latin typeface="+mj-lt"/>
              </a:rPr>
              <a:t>Cloud computing security processes should address the security  controls the cloud provider will incorporate to maintain the customer's  data security, privacy and compliance with necessary regulations</a:t>
            </a:r>
          </a:p>
        </p:txBody>
      </p:sp>
    </p:spTree>
    <p:extLst>
      <p:ext uri="{BB962C8B-B14F-4D97-AF65-F5344CB8AC3E}">
        <p14:creationId xmlns:p14="http://schemas.microsoft.com/office/powerpoint/2010/main" val="599854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EEAF4-1D4A-366D-D196-CDC8E1C30DF3}"/>
              </a:ext>
            </a:extLst>
          </p:cNvPr>
          <p:cNvSpPr>
            <a:spLocks noGrp="1"/>
          </p:cNvSpPr>
          <p:nvPr>
            <p:ph type="title"/>
          </p:nvPr>
        </p:nvSpPr>
        <p:spPr/>
        <p:txBody>
          <a:bodyPr/>
          <a:lstStyle/>
          <a:p>
            <a:r>
              <a:rPr lang="en-US" b="1" dirty="0">
                <a:solidFill>
                  <a:schemeClr val="tx1"/>
                </a:solidFill>
              </a:rPr>
              <a:t>VM Security Protection</a:t>
            </a:r>
          </a:p>
        </p:txBody>
      </p:sp>
      <p:sp>
        <p:nvSpPr>
          <p:cNvPr id="3" name="Content Placeholder 2">
            <a:extLst>
              <a:ext uri="{FF2B5EF4-FFF2-40B4-BE49-F238E27FC236}">
                <a16:creationId xmlns:a16="http://schemas.microsoft.com/office/drawing/2014/main" id="{AC5D0AAC-8B55-7B04-DC5A-780BE7A4D377}"/>
              </a:ext>
            </a:extLst>
          </p:cNvPr>
          <p:cNvSpPr>
            <a:spLocks noGrp="1"/>
          </p:cNvSpPr>
          <p:nvPr>
            <p:ph idx="1"/>
          </p:nvPr>
        </p:nvSpPr>
        <p:spPr/>
        <p:txBody>
          <a:bodyPr>
            <a:normAutofit/>
          </a:bodyPr>
          <a:lstStyle/>
          <a:p>
            <a:r>
              <a:rPr lang="en-US" sz="2000" dirty="0">
                <a:solidFill>
                  <a:schemeClr val="tx1"/>
                </a:solidFill>
              </a:rPr>
              <a:t>Use a reputable cloud provider</a:t>
            </a:r>
          </a:p>
          <a:p>
            <a:r>
              <a:rPr lang="en-US" sz="2000" dirty="0">
                <a:solidFill>
                  <a:schemeClr val="tx1"/>
                </a:solidFill>
              </a:rPr>
              <a:t>Enable security features</a:t>
            </a:r>
          </a:p>
          <a:p>
            <a:r>
              <a:rPr lang="en-US" sz="2000" dirty="0">
                <a:solidFill>
                  <a:schemeClr val="tx1"/>
                </a:solidFill>
              </a:rPr>
              <a:t>Keep your software up to date</a:t>
            </a:r>
          </a:p>
          <a:p>
            <a:r>
              <a:rPr lang="en-US" sz="2000" dirty="0">
                <a:solidFill>
                  <a:schemeClr val="tx1"/>
                </a:solidFill>
              </a:rPr>
              <a:t>Use strong passwords and multi-factor authentication</a:t>
            </a:r>
          </a:p>
          <a:p>
            <a:r>
              <a:rPr lang="en-US" sz="2000" dirty="0">
                <a:solidFill>
                  <a:schemeClr val="tx1"/>
                </a:solidFill>
              </a:rPr>
              <a:t>Monitor your VMs for suspicious activity</a:t>
            </a:r>
          </a:p>
        </p:txBody>
      </p:sp>
    </p:spTree>
    <p:extLst>
      <p:ext uri="{BB962C8B-B14F-4D97-AF65-F5344CB8AC3E}">
        <p14:creationId xmlns:p14="http://schemas.microsoft.com/office/powerpoint/2010/main" val="6838008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B2ACB-2233-D6F1-6813-139E4E0D2D88}"/>
              </a:ext>
            </a:extLst>
          </p:cNvPr>
          <p:cNvSpPr>
            <a:spLocks noGrp="1"/>
          </p:cNvSpPr>
          <p:nvPr>
            <p:ph type="title"/>
          </p:nvPr>
        </p:nvSpPr>
        <p:spPr/>
        <p:txBody>
          <a:bodyPr/>
          <a:lstStyle/>
          <a:p>
            <a:r>
              <a:rPr lang="en-US" b="1" dirty="0">
                <a:solidFill>
                  <a:schemeClr val="tx1"/>
                </a:solidFill>
              </a:rPr>
              <a:t>Legal Issues and Aspects</a:t>
            </a:r>
          </a:p>
        </p:txBody>
      </p:sp>
      <p:sp>
        <p:nvSpPr>
          <p:cNvPr id="3" name="Content Placeholder 2">
            <a:extLst>
              <a:ext uri="{FF2B5EF4-FFF2-40B4-BE49-F238E27FC236}">
                <a16:creationId xmlns:a16="http://schemas.microsoft.com/office/drawing/2014/main" id="{E130536A-C2CC-7085-1FAB-0BDE95DDCF1B}"/>
              </a:ext>
            </a:extLst>
          </p:cNvPr>
          <p:cNvSpPr>
            <a:spLocks noGrp="1"/>
          </p:cNvSpPr>
          <p:nvPr>
            <p:ph idx="1"/>
          </p:nvPr>
        </p:nvSpPr>
        <p:spPr>
          <a:xfrm>
            <a:off x="2589212" y="1539551"/>
            <a:ext cx="8915400" cy="5010539"/>
          </a:xfrm>
        </p:spPr>
        <p:txBody>
          <a:bodyPr>
            <a:noAutofit/>
          </a:bodyPr>
          <a:lstStyle/>
          <a:p>
            <a:r>
              <a:rPr lang="en-US" sz="2000" dirty="0">
                <a:solidFill>
                  <a:schemeClr val="tx1"/>
                </a:solidFill>
                <a:latin typeface="+mj-lt"/>
              </a:rPr>
              <a:t>Legal Issues</a:t>
            </a:r>
          </a:p>
          <a:p>
            <a:pPr lvl="1">
              <a:buFont typeface="Wingdings" panose="05000000000000000000" pitchFamily="2" charset="2"/>
              <a:buChar char="Ø"/>
            </a:pPr>
            <a:r>
              <a:rPr lang="en-US" sz="2000" b="0" i="0" dirty="0">
                <a:solidFill>
                  <a:schemeClr val="tx1"/>
                </a:solidFill>
                <a:effectLst/>
                <a:latin typeface="+mj-lt"/>
              </a:rPr>
              <a:t>Liability</a:t>
            </a:r>
          </a:p>
          <a:p>
            <a:pPr lvl="1">
              <a:buFont typeface="Wingdings" panose="05000000000000000000" pitchFamily="2" charset="2"/>
              <a:buChar char="Ø"/>
            </a:pPr>
            <a:r>
              <a:rPr lang="en-US" sz="2000" b="0" i="0" dirty="0">
                <a:solidFill>
                  <a:schemeClr val="tx1"/>
                </a:solidFill>
                <a:effectLst/>
                <a:latin typeface="+mj-lt"/>
              </a:rPr>
              <a:t>Data privacy</a:t>
            </a:r>
            <a:endParaRPr lang="en-US" sz="2000" dirty="0">
              <a:solidFill>
                <a:schemeClr val="tx1"/>
              </a:solidFill>
              <a:latin typeface="+mj-lt"/>
            </a:endParaRPr>
          </a:p>
          <a:p>
            <a:pPr lvl="1">
              <a:buFont typeface="Wingdings" panose="05000000000000000000" pitchFamily="2" charset="2"/>
              <a:buChar char="Ø"/>
            </a:pPr>
            <a:r>
              <a:rPr lang="en-US" sz="2000" b="0" i="0" dirty="0">
                <a:solidFill>
                  <a:schemeClr val="tx1"/>
                </a:solidFill>
                <a:effectLst/>
                <a:latin typeface="+mj-lt"/>
              </a:rPr>
              <a:t>Compliance</a:t>
            </a:r>
          </a:p>
          <a:p>
            <a:pPr lvl="1">
              <a:buFont typeface="Wingdings" panose="05000000000000000000" pitchFamily="2" charset="2"/>
              <a:buChar char="Ø"/>
            </a:pPr>
            <a:r>
              <a:rPr lang="en-US" sz="2000" b="0" i="0" dirty="0">
                <a:solidFill>
                  <a:schemeClr val="tx1"/>
                </a:solidFill>
                <a:effectLst/>
                <a:latin typeface="+mj-lt"/>
              </a:rPr>
              <a:t>Security</a:t>
            </a:r>
            <a:endParaRPr lang="en-US" sz="2000" dirty="0">
              <a:solidFill>
                <a:schemeClr val="tx1"/>
              </a:solidFill>
              <a:latin typeface="+mj-lt"/>
            </a:endParaRPr>
          </a:p>
          <a:p>
            <a:r>
              <a:rPr lang="en-US" sz="2000" dirty="0">
                <a:solidFill>
                  <a:schemeClr val="tx1"/>
                </a:solidFill>
                <a:latin typeface="+mj-lt"/>
              </a:rPr>
              <a:t>Aspects</a:t>
            </a:r>
          </a:p>
          <a:p>
            <a:pPr lvl="1">
              <a:buFont typeface="Wingdings" panose="05000000000000000000" pitchFamily="2" charset="2"/>
              <a:buChar char="Ø"/>
            </a:pPr>
            <a:r>
              <a:rPr lang="en-US" sz="2000" b="0" i="0" dirty="0">
                <a:solidFill>
                  <a:schemeClr val="tx1"/>
                </a:solidFill>
                <a:effectLst/>
                <a:latin typeface="+mj-lt"/>
              </a:rPr>
              <a:t>Data encryption</a:t>
            </a:r>
          </a:p>
          <a:p>
            <a:pPr lvl="1">
              <a:buFont typeface="Wingdings" panose="05000000000000000000" pitchFamily="2" charset="2"/>
              <a:buChar char="Ø"/>
            </a:pPr>
            <a:r>
              <a:rPr lang="en-US" sz="2000" b="0" i="0" dirty="0">
                <a:solidFill>
                  <a:schemeClr val="tx1"/>
                </a:solidFill>
                <a:effectLst/>
                <a:latin typeface="+mj-lt"/>
              </a:rPr>
              <a:t>Access control</a:t>
            </a:r>
            <a:endParaRPr lang="en-US" sz="2000" dirty="0">
              <a:solidFill>
                <a:schemeClr val="tx1"/>
              </a:solidFill>
              <a:latin typeface="+mj-lt"/>
            </a:endParaRPr>
          </a:p>
          <a:p>
            <a:pPr lvl="1">
              <a:buFont typeface="Wingdings" panose="05000000000000000000" pitchFamily="2" charset="2"/>
              <a:buChar char="Ø"/>
            </a:pPr>
            <a:r>
              <a:rPr lang="en-US" sz="2000" dirty="0">
                <a:solidFill>
                  <a:schemeClr val="tx1"/>
                </a:solidFill>
                <a:latin typeface="+mj-lt"/>
              </a:rPr>
              <a:t>Auditing</a:t>
            </a:r>
          </a:p>
          <a:p>
            <a:pPr lvl="1">
              <a:buFont typeface="Wingdings" panose="05000000000000000000" pitchFamily="2" charset="2"/>
              <a:buChar char="Ø"/>
            </a:pPr>
            <a:r>
              <a:rPr lang="en-US" sz="2000" dirty="0">
                <a:solidFill>
                  <a:schemeClr val="tx1"/>
                </a:solidFill>
                <a:latin typeface="+mj-lt"/>
              </a:rPr>
              <a:t>Incident Response</a:t>
            </a:r>
          </a:p>
        </p:txBody>
      </p:sp>
    </p:spTree>
    <p:extLst>
      <p:ext uri="{BB962C8B-B14F-4D97-AF65-F5344CB8AC3E}">
        <p14:creationId xmlns:p14="http://schemas.microsoft.com/office/powerpoint/2010/main" val="30591996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AB613-1817-AC99-B0DD-B01168094F10}"/>
              </a:ext>
            </a:extLst>
          </p:cNvPr>
          <p:cNvSpPr>
            <a:spLocks noGrp="1"/>
          </p:cNvSpPr>
          <p:nvPr>
            <p:ph type="title"/>
          </p:nvPr>
        </p:nvSpPr>
        <p:spPr/>
        <p:txBody>
          <a:bodyPr/>
          <a:lstStyle/>
          <a:p>
            <a:r>
              <a:rPr lang="en-US" b="1" dirty="0">
                <a:solidFill>
                  <a:schemeClr val="tx1"/>
                </a:solidFill>
              </a:rPr>
              <a:t>Multi Tenancy Issues</a:t>
            </a:r>
          </a:p>
        </p:txBody>
      </p:sp>
      <p:sp>
        <p:nvSpPr>
          <p:cNvPr id="3" name="Content Placeholder 2">
            <a:extLst>
              <a:ext uri="{FF2B5EF4-FFF2-40B4-BE49-F238E27FC236}">
                <a16:creationId xmlns:a16="http://schemas.microsoft.com/office/drawing/2014/main" id="{F1C82F05-AEF7-BB9E-89A5-A6A39D235298}"/>
              </a:ext>
            </a:extLst>
          </p:cNvPr>
          <p:cNvSpPr>
            <a:spLocks noGrp="1"/>
          </p:cNvSpPr>
          <p:nvPr>
            <p:ph idx="1"/>
          </p:nvPr>
        </p:nvSpPr>
        <p:spPr>
          <a:xfrm>
            <a:off x="2589212" y="1905000"/>
            <a:ext cx="8915400" cy="4006222"/>
          </a:xfrm>
        </p:spPr>
        <p:txBody>
          <a:bodyPr>
            <a:normAutofit/>
          </a:bodyPr>
          <a:lstStyle/>
          <a:p>
            <a:r>
              <a:rPr lang="en-US" sz="2000" dirty="0">
                <a:solidFill>
                  <a:schemeClr val="tx1"/>
                </a:solidFill>
              </a:rPr>
              <a:t>Multi-tenancy is a cloud computing model in which multiple tenants share the same physical infrastructure</a:t>
            </a:r>
          </a:p>
          <a:p>
            <a:r>
              <a:rPr lang="en-US" sz="2000" dirty="0">
                <a:solidFill>
                  <a:schemeClr val="tx1"/>
                </a:solidFill>
              </a:rPr>
              <a:t>This can save businesses money, but it also introduces security risks</a:t>
            </a:r>
          </a:p>
          <a:p>
            <a:r>
              <a:rPr lang="en-US" sz="2000" dirty="0">
                <a:solidFill>
                  <a:schemeClr val="tx1"/>
                </a:solidFill>
              </a:rPr>
              <a:t>Multi-tenancy Security Issues:</a:t>
            </a:r>
          </a:p>
          <a:p>
            <a:pPr lvl="1">
              <a:buFont typeface="Wingdings" panose="05000000000000000000" pitchFamily="2" charset="2"/>
              <a:buChar char="Ø"/>
            </a:pPr>
            <a:r>
              <a:rPr lang="en-US" sz="2000" dirty="0">
                <a:solidFill>
                  <a:schemeClr val="tx1"/>
                </a:solidFill>
              </a:rPr>
              <a:t>Data Isolation</a:t>
            </a:r>
          </a:p>
          <a:p>
            <a:pPr lvl="1">
              <a:buFont typeface="Wingdings" panose="05000000000000000000" pitchFamily="2" charset="2"/>
              <a:buChar char="Ø"/>
            </a:pPr>
            <a:r>
              <a:rPr lang="en-US" sz="2000" dirty="0">
                <a:solidFill>
                  <a:schemeClr val="tx1"/>
                </a:solidFill>
              </a:rPr>
              <a:t>Privilege Escalation</a:t>
            </a:r>
          </a:p>
          <a:p>
            <a:pPr lvl="1">
              <a:buFont typeface="Wingdings" panose="05000000000000000000" pitchFamily="2" charset="2"/>
              <a:buChar char="Ø"/>
            </a:pPr>
            <a:r>
              <a:rPr lang="en-US" sz="2000" dirty="0">
                <a:solidFill>
                  <a:schemeClr val="tx1"/>
                </a:solidFill>
              </a:rPr>
              <a:t>Shared Resources</a:t>
            </a:r>
          </a:p>
          <a:p>
            <a:pPr lvl="1">
              <a:buFont typeface="Wingdings" panose="05000000000000000000" pitchFamily="2" charset="2"/>
              <a:buChar char="Ø"/>
            </a:pPr>
            <a:r>
              <a:rPr lang="en-US" sz="2000" dirty="0">
                <a:solidFill>
                  <a:schemeClr val="tx1"/>
                </a:solidFill>
              </a:rPr>
              <a:t>Data Breaches</a:t>
            </a:r>
          </a:p>
        </p:txBody>
      </p:sp>
    </p:spTree>
    <p:extLst>
      <p:ext uri="{BB962C8B-B14F-4D97-AF65-F5344CB8AC3E}">
        <p14:creationId xmlns:p14="http://schemas.microsoft.com/office/powerpoint/2010/main" val="3657432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2BCC-273E-2B11-451D-C45E99057824}"/>
              </a:ext>
            </a:extLst>
          </p:cNvPr>
          <p:cNvSpPr>
            <a:spLocks noGrp="1"/>
          </p:cNvSpPr>
          <p:nvPr>
            <p:ph type="title"/>
          </p:nvPr>
        </p:nvSpPr>
        <p:spPr/>
        <p:txBody>
          <a:bodyPr/>
          <a:lstStyle/>
          <a:p>
            <a:r>
              <a:rPr lang="en-US" b="1" dirty="0">
                <a:solidFill>
                  <a:schemeClr val="tx1"/>
                </a:solidFill>
              </a:rPr>
              <a:t>Challenges</a:t>
            </a:r>
          </a:p>
        </p:txBody>
      </p:sp>
      <p:sp>
        <p:nvSpPr>
          <p:cNvPr id="3" name="Content Placeholder 2">
            <a:extLst>
              <a:ext uri="{FF2B5EF4-FFF2-40B4-BE49-F238E27FC236}">
                <a16:creationId xmlns:a16="http://schemas.microsoft.com/office/drawing/2014/main" id="{AB404838-81C9-F380-50E9-752B7561428E}"/>
              </a:ext>
            </a:extLst>
          </p:cNvPr>
          <p:cNvSpPr>
            <a:spLocks noGrp="1"/>
          </p:cNvSpPr>
          <p:nvPr>
            <p:ph idx="1"/>
          </p:nvPr>
        </p:nvSpPr>
        <p:spPr/>
        <p:txBody>
          <a:bodyPr>
            <a:normAutofit/>
          </a:bodyPr>
          <a:lstStyle/>
          <a:p>
            <a:r>
              <a:rPr lang="en-US" sz="2000" dirty="0">
                <a:solidFill>
                  <a:schemeClr val="tx1"/>
                </a:solidFill>
              </a:rPr>
              <a:t>Can you trust your data to your service provider?</a:t>
            </a:r>
          </a:p>
          <a:p>
            <a:r>
              <a:rPr lang="en-US" sz="2000" dirty="0">
                <a:solidFill>
                  <a:schemeClr val="tx1"/>
                </a:solidFill>
              </a:rPr>
              <a:t>With the cloud model, you lose control over physical  security. In a public cloud, you are sharing computing  resources with other companies</a:t>
            </a:r>
          </a:p>
          <a:p>
            <a:r>
              <a:rPr lang="en-US" sz="2000" dirty="0">
                <a:solidFill>
                  <a:schemeClr val="tx1"/>
                </a:solidFill>
              </a:rPr>
              <a:t>Exposing your data in an environment shared with other  companies could give the government “reasonable cause”  to seize your assets because another company has violated  the law. Simply because you share the environment in the  cloud, may put your data at risk of seizure</a:t>
            </a:r>
          </a:p>
        </p:txBody>
      </p:sp>
    </p:spTree>
    <p:extLst>
      <p:ext uri="{BB962C8B-B14F-4D97-AF65-F5344CB8AC3E}">
        <p14:creationId xmlns:p14="http://schemas.microsoft.com/office/powerpoint/2010/main" val="2409795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E02F1-EADE-782E-59B0-0CCE2AB95666}"/>
              </a:ext>
            </a:extLst>
          </p:cNvPr>
          <p:cNvSpPr>
            <a:spLocks noGrp="1"/>
          </p:cNvSpPr>
          <p:nvPr>
            <p:ph type="title"/>
          </p:nvPr>
        </p:nvSpPr>
        <p:spPr/>
        <p:txBody>
          <a:bodyPr/>
          <a:lstStyle/>
          <a:p>
            <a:r>
              <a:rPr lang="en-US" b="1" dirty="0"/>
              <a:t>Challenges - Simply</a:t>
            </a:r>
          </a:p>
        </p:txBody>
      </p:sp>
      <p:sp>
        <p:nvSpPr>
          <p:cNvPr id="3" name="Content Placeholder 2">
            <a:extLst>
              <a:ext uri="{FF2B5EF4-FFF2-40B4-BE49-F238E27FC236}">
                <a16:creationId xmlns:a16="http://schemas.microsoft.com/office/drawing/2014/main" id="{3D093CE8-1E04-84BF-F4BB-ECC4D575D808}"/>
              </a:ext>
            </a:extLst>
          </p:cNvPr>
          <p:cNvSpPr>
            <a:spLocks noGrp="1"/>
          </p:cNvSpPr>
          <p:nvPr>
            <p:ph idx="1"/>
          </p:nvPr>
        </p:nvSpPr>
        <p:spPr>
          <a:xfrm>
            <a:off x="2589212" y="2251586"/>
            <a:ext cx="8915400" cy="4395019"/>
          </a:xfrm>
        </p:spPr>
        <p:txBody>
          <a:bodyPr>
            <a:normAutofit/>
          </a:bodyPr>
          <a:lstStyle/>
          <a:p>
            <a:r>
              <a:rPr lang="en-US" sz="2000" dirty="0">
                <a:solidFill>
                  <a:schemeClr val="tx1"/>
                </a:solidFill>
              </a:rPr>
              <a:t>Data Breaches</a:t>
            </a:r>
          </a:p>
          <a:p>
            <a:r>
              <a:rPr lang="en-US" sz="2000" dirty="0">
                <a:solidFill>
                  <a:schemeClr val="tx1"/>
                </a:solidFill>
              </a:rPr>
              <a:t>Misconfiguration</a:t>
            </a:r>
          </a:p>
          <a:p>
            <a:r>
              <a:rPr lang="en-US" sz="2000" dirty="0">
                <a:solidFill>
                  <a:schemeClr val="tx1"/>
                </a:solidFill>
              </a:rPr>
              <a:t>Unauthorized access</a:t>
            </a:r>
          </a:p>
          <a:p>
            <a:r>
              <a:rPr lang="en-US" sz="2000" dirty="0">
                <a:solidFill>
                  <a:schemeClr val="tx1"/>
                </a:solidFill>
              </a:rPr>
              <a:t>Data Loss</a:t>
            </a:r>
          </a:p>
          <a:p>
            <a:r>
              <a:rPr lang="en-US" sz="2000" dirty="0">
                <a:solidFill>
                  <a:schemeClr val="tx1"/>
                </a:solidFill>
              </a:rPr>
              <a:t>Compliance </a:t>
            </a: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pPr marL="0" indent="0">
              <a:buNone/>
            </a:pPr>
            <a:r>
              <a:rPr lang="en-US" sz="2000" dirty="0">
                <a:solidFill>
                  <a:schemeClr val="tx1"/>
                </a:solidFill>
              </a:rPr>
              <a:t>General Data Protection Regulation (GDPR) and the Sarbanes-Oxley Act (SOX)</a:t>
            </a:r>
          </a:p>
        </p:txBody>
      </p:sp>
      <p:sp>
        <p:nvSpPr>
          <p:cNvPr id="4" name="object 3">
            <a:extLst>
              <a:ext uri="{FF2B5EF4-FFF2-40B4-BE49-F238E27FC236}">
                <a16:creationId xmlns:a16="http://schemas.microsoft.com/office/drawing/2014/main" id="{D6D7B54E-235F-7C2A-F7EC-1D5B284976B7}"/>
              </a:ext>
            </a:extLst>
          </p:cNvPr>
          <p:cNvSpPr/>
          <p:nvPr/>
        </p:nvSpPr>
        <p:spPr>
          <a:xfrm>
            <a:off x="5328360" y="1264555"/>
            <a:ext cx="6024372" cy="4817364"/>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915273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B887B-83A7-772D-65E5-8B59C829F645}"/>
              </a:ext>
            </a:extLst>
          </p:cNvPr>
          <p:cNvSpPr>
            <a:spLocks noGrp="1"/>
          </p:cNvSpPr>
          <p:nvPr>
            <p:ph type="title"/>
          </p:nvPr>
        </p:nvSpPr>
        <p:spPr/>
        <p:txBody>
          <a:bodyPr/>
          <a:lstStyle/>
          <a:p>
            <a:r>
              <a:rPr lang="en-US" b="1" dirty="0">
                <a:solidFill>
                  <a:schemeClr val="tx1"/>
                </a:solidFill>
              </a:rPr>
              <a:t>Data Control Security</a:t>
            </a:r>
          </a:p>
        </p:txBody>
      </p:sp>
      <p:sp>
        <p:nvSpPr>
          <p:cNvPr id="3" name="Content Placeholder 2">
            <a:extLst>
              <a:ext uri="{FF2B5EF4-FFF2-40B4-BE49-F238E27FC236}">
                <a16:creationId xmlns:a16="http://schemas.microsoft.com/office/drawing/2014/main" id="{3545A059-18B3-45D0-FC42-F2C2C3556D65}"/>
              </a:ext>
            </a:extLst>
          </p:cNvPr>
          <p:cNvSpPr>
            <a:spLocks noGrp="1"/>
          </p:cNvSpPr>
          <p:nvPr>
            <p:ph idx="1"/>
          </p:nvPr>
        </p:nvSpPr>
        <p:spPr>
          <a:xfrm>
            <a:off x="2592925" y="1976522"/>
            <a:ext cx="8915400" cy="4257368"/>
          </a:xfrm>
        </p:spPr>
        <p:txBody>
          <a:bodyPr>
            <a:noAutofit/>
          </a:bodyPr>
          <a:lstStyle/>
          <a:p>
            <a:pPr marL="354965">
              <a:spcBef>
                <a:spcPts val="95"/>
              </a:spcBef>
              <a:tabLst>
                <a:tab pos="396240" algn="l"/>
                <a:tab pos="396875" algn="l"/>
              </a:tabLst>
            </a:pPr>
            <a:r>
              <a:rPr lang="en-US" sz="2000" spc="-90" dirty="0">
                <a:solidFill>
                  <a:srgbClr val="191B0E"/>
                </a:solidFill>
                <a:latin typeface="+mj-lt"/>
                <a:cs typeface="Arial"/>
              </a:rPr>
              <a:t>When </a:t>
            </a:r>
            <a:r>
              <a:rPr lang="en-US" sz="2000" spc="-10" dirty="0">
                <a:solidFill>
                  <a:srgbClr val="191B0E"/>
                </a:solidFill>
                <a:latin typeface="+mj-lt"/>
                <a:cs typeface="Arial"/>
              </a:rPr>
              <a:t>the </a:t>
            </a:r>
            <a:r>
              <a:rPr lang="en-US" sz="2000" spc="-35" dirty="0">
                <a:solidFill>
                  <a:srgbClr val="191B0E"/>
                </a:solidFill>
                <a:latin typeface="+mj-lt"/>
                <a:cs typeface="Arial"/>
              </a:rPr>
              <a:t>cloud </a:t>
            </a:r>
            <a:r>
              <a:rPr lang="en-US" sz="2000" spc="-45" dirty="0">
                <a:solidFill>
                  <a:srgbClr val="191B0E"/>
                </a:solidFill>
                <a:latin typeface="+mj-lt"/>
                <a:cs typeface="Arial"/>
              </a:rPr>
              <a:t>provider </a:t>
            </a:r>
            <a:r>
              <a:rPr lang="en-US" sz="2000" spc="-80" dirty="0">
                <a:solidFill>
                  <a:srgbClr val="191B0E"/>
                </a:solidFill>
                <a:latin typeface="+mj-lt"/>
                <a:cs typeface="Arial"/>
              </a:rPr>
              <a:t>goes</a:t>
            </a:r>
            <a:r>
              <a:rPr lang="en-US" sz="2000" spc="-240" dirty="0">
                <a:solidFill>
                  <a:srgbClr val="191B0E"/>
                </a:solidFill>
                <a:latin typeface="+mj-lt"/>
                <a:cs typeface="Arial"/>
              </a:rPr>
              <a:t> </a:t>
            </a:r>
            <a:r>
              <a:rPr lang="en-US" sz="2000" spc="-65" dirty="0">
                <a:solidFill>
                  <a:srgbClr val="191B0E"/>
                </a:solidFill>
                <a:latin typeface="+mj-lt"/>
                <a:cs typeface="Arial"/>
              </a:rPr>
              <a:t>down</a:t>
            </a:r>
            <a:endParaRPr lang="en-US" sz="2000" dirty="0">
              <a:latin typeface="+mj-lt"/>
              <a:cs typeface="Arial"/>
            </a:endParaRPr>
          </a:p>
          <a:p>
            <a:pPr marL="885825" marR="213360" lvl="1" indent="-342900">
              <a:lnSpc>
                <a:spcPct val="73900"/>
              </a:lnSpc>
              <a:spcBef>
                <a:spcPts val="705"/>
              </a:spcBef>
              <a:tabLst>
                <a:tab pos="926465" algn="l"/>
                <a:tab pos="927100" algn="l"/>
              </a:tabLst>
            </a:pPr>
            <a:r>
              <a:rPr lang="en-US" sz="2000" spc="-20" dirty="0">
                <a:solidFill>
                  <a:srgbClr val="191B0E"/>
                </a:solidFill>
                <a:latin typeface="+mj-lt"/>
              </a:rPr>
              <a:t>This scenario has a number of variants: bankruptcy, deciding to take the business</a:t>
            </a:r>
          </a:p>
          <a:p>
            <a:pPr marL="885825" marR="213360" lvl="1" indent="-342900">
              <a:lnSpc>
                <a:spcPct val="73900"/>
              </a:lnSpc>
              <a:spcBef>
                <a:spcPts val="705"/>
              </a:spcBef>
              <a:tabLst>
                <a:tab pos="926465" algn="l"/>
                <a:tab pos="927100" algn="l"/>
              </a:tabLst>
            </a:pPr>
            <a:r>
              <a:rPr lang="en-US" sz="2000" spc="-20" dirty="0">
                <a:solidFill>
                  <a:srgbClr val="191B0E"/>
                </a:solidFill>
                <a:latin typeface="+mj-lt"/>
              </a:rPr>
              <a:t>In another direction, or a widespread and extended outage. Whatever is going on,</a:t>
            </a:r>
          </a:p>
          <a:p>
            <a:pPr marL="885825" marR="213360" lvl="1" indent="-342900">
              <a:lnSpc>
                <a:spcPct val="73900"/>
              </a:lnSpc>
              <a:spcBef>
                <a:spcPts val="705"/>
              </a:spcBef>
              <a:tabLst>
                <a:tab pos="926465" algn="l"/>
                <a:tab pos="927100" algn="l"/>
              </a:tabLst>
            </a:pPr>
            <a:r>
              <a:rPr lang="en-US" sz="2000" spc="-20" dirty="0">
                <a:solidFill>
                  <a:srgbClr val="191B0E"/>
                </a:solidFill>
                <a:latin typeface="+mj-lt"/>
              </a:rPr>
              <a:t>you risk losing access to your production systems due to the actions of another company</a:t>
            </a:r>
          </a:p>
          <a:p>
            <a:pPr marL="885825" marR="213360" lvl="1" indent="-342900">
              <a:lnSpc>
                <a:spcPct val="73900"/>
              </a:lnSpc>
              <a:spcBef>
                <a:spcPts val="705"/>
              </a:spcBef>
              <a:tabLst>
                <a:tab pos="926465" algn="l"/>
                <a:tab pos="927100" algn="l"/>
              </a:tabLst>
            </a:pPr>
            <a:r>
              <a:rPr lang="en-US" sz="2000" spc="-20" dirty="0">
                <a:solidFill>
                  <a:srgbClr val="191B0E"/>
                </a:solidFill>
                <a:latin typeface="+mj-lt"/>
              </a:rPr>
              <a:t>You also risk that the organization controlling your data might not protect</a:t>
            </a:r>
          </a:p>
          <a:p>
            <a:pPr marL="885825" marR="213360" lvl="1" indent="-342900">
              <a:lnSpc>
                <a:spcPct val="73900"/>
              </a:lnSpc>
              <a:spcBef>
                <a:spcPts val="705"/>
              </a:spcBef>
              <a:tabLst>
                <a:tab pos="926465" algn="l"/>
                <a:tab pos="927100" algn="l"/>
              </a:tabLst>
            </a:pPr>
            <a:r>
              <a:rPr lang="en-US" sz="2000" spc="-20" dirty="0">
                <a:solidFill>
                  <a:srgbClr val="191B0E"/>
                </a:solidFill>
                <a:latin typeface="+mj-lt"/>
              </a:rPr>
              <a:t>It in accordance with the service levels to which they may have been previously  committed.</a:t>
            </a:r>
          </a:p>
          <a:p>
            <a:endParaRPr lang="en-US" sz="2000" dirty="0">
              <a:latin typeface="+mj-lt"/>
            </a:endParaRPr>
          </a:p>
        </p:txBody>
      </p:sp>
    </p:spTree>
    <p:extLst>
      <p:ext uri="{BB962C8B-B14F-4D97-AF65-F5344CB8AC3E}">
        <p14:creationId xmlns:p14="http://schemas.microsoft.com/office/powerpoint/2010/main" val="3458663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22951-A993-6AC8-EBB5-21C0ADD8E085}"/>
              </a:ext>
            </a:extLst>
          </p:cNvPr>
          <p:cNvSpPr>
            <a:spLocks noGrp="1"/>
          </p:cNvSpPr>
          <p:nvPr>
            <p:ph type="title"/>
          </p:nvPr>
        </p:nvSpPr>
        <p:spPr/>
        <p:txBody>
          <a:bodyPr/>
          <a:lstStyle/>
          <a:p>
            <a:r>
              <a:rPr lang="en-US" b="1" dirty="0">
                <a:solidFill>
                  <a:schemeClr val="tx1"/>
                </a:solidFill>
              </a:rPr>
              <a:t>Data Control Security (contd…)</a:t>
            </a:r>
            <a:endParaRPr lang="en-US" dirty="0"/>
          </a:p>
        </p:txBody>
      </p:sp>
      <p:sp>
        <p:nvSpPr>
          <p:cNvPr id="3" name="Content Placeholder 2">
            <a:extLst>
              <a:ext uri="{FF2B5EF4-FFF2-40B4-BE49-F238E27FC236}">
                <a16:creationId xmlns:a16="http://schemas.microsoft.com/office/drawing/2014/main" id="{CDA52DBC-EE2B-2D4A-11DC-38906880638C}"/>
              </a:ext>
            </a:extLst>
          </p:cNvPr>
          <p:cNvSpPr>
            <a:spLocks noGrp="1"/>
          </p:cNvSpPr>
          <p:nvPr>
            <p:ph idx="1"/>
          </p:nvPr>
        </p:nvSpPr>
        <p:spPr>
          <a:xfrm>
            <a:off x="2592925" y="1789471"/>
            <a:ext cx="8915400" cy="3777622"/>
          </a:xfrm>
        </p:spPr>
        <p:txBody>
          <a:bodyPr/>
          <a:lstStyle/>
          <a:p>
            <a:pPr marL="354965">
              <a:spcBef>
                <a:spcPts val="610"/>
              </a:spcBef>
              <a:tabLst>
                <a:tab pos="396240" algn="l"/>
                <a:tab pos="396875" algn="l"/>
              </a:tabLst>
            </a:pPr>
            <a:r>
              <a:rPr lang="en-US" sz="2000" dirty="0">
                <a:solidFill>
                  <a:schemeClr val="tx1"/>
                </a:solidFill>
                <a:latin typeface="+mj-lt"/>
                <a:cs typeface="Arial"/>
              </a:rPr>
              <a:t>When a subpoena compels your cloud provider to turn over your data</a:t>
            </a:r>
          </a:p>
          <a:p>
            <a:pPr marL="885825" marR="213360" lvl="1" indent="-342900">
              <a:spcBef>
                <a:spcPts val="705"/>
              </a:spcBef>
              <a:buFont typeface="Wingdings" panose="05000000000000000000" pitchFamily="2" charset="2"/>
              <a:buChar char="Ø"/>
              <a:tabLst>
                <a:tab pos="926465" algn="l"/>
                <a:tab pos="927100" algn="l"/>
              </a:tabLst>
            </a:pPr>
            <a:r>
              <a:rPr lang="en-US" sz="2000" dirty="0">
                <a:solidFill>
                  <a:schemeClr val="tx1"/>
                </a:solidFill>
                <a:latin typeface="+mj-lt"/>
                <a:cs typeface="Arial"/>
              </a:rPr>
              <a:t>If the subpoena is directed at you, obviously you have to turn over the data to the  courts, regardless of what precautions you take, but these legal requirements  apply whether your data is in the cloud or on your own internal IT infrastructure.  What we’re dealing with here is a subpoena aimed at your cloud provider that  results from court action that has nothing to do with you.</a:t>
            </a:r>
          </a:p>
          <a:p>
            <a:pPr marL="885825" marR="213360" lvl="1" indent="-342900">
              <a:spcBef>
                <a:spcPts val="705"/>
              </a:spcBef>
              <a:buFont typeface="Wingdings" panose="05000000000000000000" pitchFamily="2" charset="2"/>
              <a:buChar char="Ø"/>
              <a:tabLst>
                <a:tab pos="926465" algn="l"/>
                <a:tab pos="927100" algn="l"/>
              </a:tabLst>
            </a:pPr>
            <a:r>
              <a:rPr lang="en-US" sz="2000" dirty="0">
                <a:solidFill>
                  <a:schemeClr val="tx1"/>
                </a:solidFill>
                <a:latin typeface="+mj-lt"/>
                <a:cs typeface="Arial"/>
              </a:rPr>
              <a:t>To get at the data, the court will have to come to you and subpoena you. As a  result, you will end up with the same level of control you have in your private data  center.</a:t>
            </a:r>
          </a:p>
          <a:p>
            <a:endParaRPr lang="en-US" dirty="0">
              <a:solidFill>
                <a:schemeClr val="tx1"/>
              </a:solidFill>
            </a:endParaRPr>
          </a:p>
        </p:txBody>
      </p:sp>
    </p:spTree>
    <p:extLst>
      <p:ext uri="{BB962C8B-B14F-4D97-AF65-F5344CB8AC3E}">
        <p14:creationId xmlns:p14="http://schemas.microsoft.com/office/powerpoint/2010/main" val="898536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AEB13-CE93-BC5F-AB73-4FFDF8B8F304}"/>
              </a:ext>
            </a:extLst>
          </p:cNvPr>
          <p:cNvSpPr>
            <a:spLocks noGrp="1"/>
          </p:cNvSpPr>
          <p:nvPr>
            <p:ph type="title"/>
          </p:nvPr>
        </p:nvSpPr>
        <p:spPr/>
        <p:txBody>
          <a:bodyPr/>
          <a:lstStyle/>
          <a:p>
            <a:r>
              <a:rPr lang="en-US" b="1" dirty="0">
                <a:solidFill>
                  <a:schemeClr val="tx1"/>
                </a:solidFill>
              </a:rPr>
              <a:t>Data Control Security (contd…)</a:t>
            </a:r>
            <a:endParaRPr lang="en-US" dirty="0"/>
          </a:p>
        </p:txBody>
      </p:sp>
      <p:sp>
        <p:nvSpPr>
          <p:cNvPr id="3" name="Content Placeholder 2">
            <a:extLst>
              <a:ext uri="{FF2B5EF4-FFF2-40B4-BE49-F238E27FC236}">
                <a16:creationId xmlns:a16="http://schemas.microsoft.com/office/drawing/2014/main" id="{4DE953F9-54C5-D35D-42B4-FEB61887C157}"/>
              </a:ext>
            </a:extLst>
          </p:cNvPr>
          <p:cNvSpPr>
            <a:spLocks noGrp="1"/>
          </p:cNvSpPr>
          <p:nvPr>
            <p:ph idx="1"/>
          </p:nvPr>
        </p:nvSpPr>
        <p:spPr/>
        <p:txBody>
          <a:bodyPr/>
          <a:lstStyle/>
          <a:p>
            <a:pPr marL="354965">
              <a:spcBef>
                <a:spcPts val="650"/>
              </a:spcBef>
              <a:tabLst>
                <a:tab pos="394970" algn="l"/>
                <a:tab pos="395605" algn="l"/>
              </a:tabLst>
            </a:pPr>
            <a:r>
              <a:rPr lang="en-US" sz="2000" dirty="0">
                <a:solidFill>
                  <a:schemeClr val="tx1"/>
                </a:solidFill>
                <a:latin typeface="+mj-lt"/>
                <a:cs typeface="Arial"/>
              </a:rPr>
              <a:t>When your cloud provider fails to adequately protect their network</a:t>
            </a:r>
          </a:p>
          <a:p>
            <a:pPr marL="886460" marR="5080" lvl="1" indent="-342900">
              <a:spcBef>
                <a:spcPts val="745"/>
              </a:spcBef>
              <a:buFont typeface="Wingdings" panose="05000000000000000000" pitchFamily="2" charset="2"/>
              <a:buChar char="Ø"/>
              <a:tabLst>
                <a:tab pos="926465" algn="l"/>
                <a:tab pos="927100" algn="l"/>
              </a:tabLst>
            </a:pPr>
            <a:r>
              <a:rPr lang="en-US" sz="2000" dirty="0">
                <a:solidFill>
                  <a:schemeClr val="tx1"/>
                </a:solidFill>
                <a:latin typeface="+mj-lt"/>
                <a:cs typeface="Trebuchet MS"/>
              </a:rPr>
              <a:t>When you select a cloud provider, you absolutely must understand how they  treat physical, network, and host security. Though it may sound  counter intuitive, the most secure cloud provider is one in which you never know  where the physical server behind your virtual instance is running. Chances are  that if you cannot figure it out, a determined hacker who is specifically  targeting your organization is going to have a much harder time breaching the  physical environment in which your data is hosted.</a:t>
            </a:r>
          </a:p>
          <a:p>
            <a:pPr marL="886460" marR="1062990" lvl="1" indent="-342900">
              <a:spcBef>
                <a:spcPts val="665"/>
              </a:spcBef>
              <a:buFont typeface="Wingdings" panose="05000000000000000000" pitchFamily="2" charset="2"/>
              <a:buChar char="Ø"/>
              <a:tabLst>
                <a:tab pos="926465" algn="l"/>
                <a:tab pos="927100" algn="l"/>
              </a:tabLst>
            </a:pPr>
            <a:r>
              <a:rPr lang="en-US" sz="2000" dirty="0">
                <a:solidFill>
                  <a:schemeClr val="tx1"/>
                </a:solidFill>
                <a:latin typeface="+mj-lt"/>
                <a:cs typeface="Trebuchet MS"/>
              </a:rPr>
              <a:t>Nothing guarantees that your cloud provider will, in fact, live up to the  standards and processes they profess to support.</a:t>
            </a:r>
          </a:p>
          <a:p>
            <a:endParaRPr lang="en-US" dirty="0">
              <a:solidFill>
                <a:schemeClr val="tx1"/>
              </a:solidFill>
              <a:latin typeface="+mj-lt"/>
            </a:endParaRPr>
          </a:p>
        </p:txBody>
      </p:sp>
    </p:spTree>
    <p:extLst>
      <p:ext uri="{BB962C8B-B14F-4D97-AF65-F5344CB8AC3E}">
        <p14:creationId xmlns:p14="http://schemas.microsoft.com/office/powerpoint/2010/main" val="4030203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A1A16-DB7C-286E-1154-FAE05C9FB253}"/>
              </a:ext>
            </a:extLst>
          </p:cNvPr>
          <p:cNvSpPr>
            <a:spLocks noGrp="1"/>
          </p:cNvSpPr>
          <p:nvPr>
            <p:ph type="title"/>
          </p:nvPr>
        </p:nvSpPr>
        <p:spPr/>
        <p:txBody>
          <a:bodyPr/>
          <a:lstStyle/>
          <a:p>
            <a:r>
              <a:rPr lang="en-US" b="1" dirty="0">
                <a:solidFill>
                  <a:schemeClr val="tx1"/>
                </a:solidFill>
              </a:rPr>
              <a:t>SaaS Security Issues</a:t>
            </a:r>
          </a:p>
        </p:txBody>
      </p:sp>
      <p:sp>
        <p:nvSpPr>
          <p:cNvPr id="3" name="Content Placeholder 2">
            <a:extLst>
              <a:ext uri="{FF2B5EF4-FFF2-40B4-BE49-F238E27FC236}">
                <a16:creationId xmlns:a16="http://schemas.microsoft.com/office/drawing/2014/main" id="{5787DA4C-BBAE-EA00-066C-76DEECA69C94}"/>
              </a:ext>
            </a:extLst>
          </p:cNvPr>
          <p:cNvSpPr>
            <a:spLocks noGrp="1"/>
          </p:cNvSpPr>
          <p:nvPr>
            <p:ph idx="1"/>
          </p:nvPr>
        </p:nvSpPr>
        <p:spPr>
          <a:xfrm>
            <a:off x="2589212" y="1453386"/>
            <a:ext cx="8915400" cy="4630993"/>
          </a:xfrm>
        </p:spPr>
        <p:txBody>
          <a:bodyPr>
            <a:normAutofit/>
          </a:bodyPr>
          <a:lstStyle/>
          <a:p>
            <a:pPr marL="0" indent="0">
              <a:buNone/>
            </a:pPr>
            <a:r>
              <a:rPr lang="en-US" sz="2000" dirty="0">
                <a:solidFill>
                  <a:schemeClr val="tx1"/>
                </a:solidFill>
              </a:rPr>
              <a:t>The technology analyst and consulting firm Gartner lists seven security  issues which one should discuss with a cloud-computing vendor:</a:t>
            </a:r>
          </a:p>
          <a:p>
            <a:pPr lvl="1">
              <a:buFont typeface="Wingdings" panose="05000000000000000000" pitchFamily="2" charset="2"/>
              <a:buChar char="Ø"/>
            </a:pPr>
            <a:r>
              <a:rPr lang="en-US" sz="2000" dirty="0">
                <a:solidFill>
                  <a:schemeClr val="tx1"/>
                </a:solidFill>
              </a:rPr>
              <a:t>Privileged User Access</a:t>
            </a:r>
          </a:p>
          <a:p>
            <a:pPr lvl="1">
              <a:buFont typeface="Wingdings" panose="05000000000000000000" pitchFamily="2" charset="2"/>
              <a:buChar char="Ø"/>
            </a:pPr>
            <a:r>
              <a:rPr lang="en-US" sz="2000" dirty="0">
                <a:solidFill>
                  <a:schemeClr val="tx1"/>
                </a:solidFill>
              </a:rPr>
              <a:t>Regulatory Issues</a:t>
            </a:r>
          </a:p>
          <a:p>
            <a:pPr lvl="1">
              <a:buFont typeface="Wingdings" panose="05000000000000000000" pitchFamily="2" charset="2"/>
              <a:buChar char="Ø"/>
            </a:pPr>
            <a:r>
              <a:rPr lang="en-US" sz="2000" dirty="0">
                <a:solidFill>
                  <a:schemeClr val="tx1"/>
                </a:solidFill>
              </a:rPr>
              <a:t>Data Location</a:t>
            </a:r>
          </a:p>
          <a:p>
            <a:pPr lvl="1">
              <a:buFont typeface="Wingdings" panose="05000000000000000000" pitchFamily="2" charset="2"/>
              <a:buChar char="Ø"/>
            </a:pPr>
            <a:r>
              <a:rPr lang="en-US" sz="2000" dirty="0">
                <a:solidFill>
                  <a:schemeClr val="tx1"/>
                </a:solidFill>
              </a:rPr>
              <a:t>Data Segregation</a:t>
            </a:r>
          </a:p>
          <a:p>
            <a:pPr lvl="1">
              <a:buFont typeface="Wingdings" panose="05000000000000000000" pitchFamily="2" charset="2"/>
              <a:buChar char="Ø"/>
            </a:pPr>
            <a:r>
              <a:rPr lang="en-US" sz="2000" dirty="0">
                <a:solidFill>
                  <a:schemeClr val="tx1"/>
                </a:solidFill>
              </a:rPr>
              <a:t>Recovery</a:t>
            </a:r>
          </a:p>
          <a:p>
            <a:pPr lvl="1">
              <a:buFont typeface="Wingdings" panose="05000000000000000000" pitchFamily="2" charset="2"/>
              <a:buChar char="Ø"/>
            </a:pPr>
            <a:r>
              <a:rPr lang="en-US" sz="2000" dirty="0">
                <a:solidFill>
                  <a:schemeClr val="tx1"/>
                </a:solidFill>
              </a:rPr>
              <a:t>Investigative Support</a:t>
            </a:r>
          </a:p>
          <a:p>
            <a:pPr lvl="1">
              <a:buFont typeface="Wingdings" panose="05000000000000000000" pitchFamily="2" charset="2"/>
              <a:buChar char="Ø"/>
            </a:pPr>
            <a:r>
              <a:rPr lang="en-US" sz="2000" dirty="0">
                <a:solidFill>
                  <a:schemeClr val="tx1"/>
                </a:solidFill>
              </a:rPr>
              <a:t>Long-term Viability</a:t>
            </a:r>
          </a:p>
        </p:txBody>
      </p:sp>
    </p:spTree>
    <p:extLst>
      <p:ext uri="{BB962C8B-B14F-4D97-AF65-F5344CB8AC3E}">
        <p14:creationId xmlns:p14="http://schemas.microsoft.com/office/powerpoint/2010/main" val="3590751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A09E6-F6AC-54D7-5ECD-52A587BD1174}"/>
              </a:ext>
            </a:extLst>
          </p:cNvPr>
          <p:cNvSpPr>
            <a:spLocks noGrp="1"/>
          </p:cNvSpPr>
          <p:nvPr>
            <p:ph type="title"/>
          </p:nvPr>
        </p:nvSpPr>
        <p:spPr/>
        <p:txBody>
          <a:bodyPr/>
          <a:lstStyle/>
          <a:p>
            <a:r>
              <a:rPr lang="en-US" b="1" dirty="0">
                <a:solidFill>
                  <a:schemeClr val="tx1"/>
                </a:solidFill>
              </a:rPr>
              <a:t>Security Monitoring</a:t>
            </a:r>
          </a:p>
        </p:txBody>
      </p:sp>
      <p:sp>
        <p:nvSpPr>
          <p:cNvPr id="3" name="Content Placeholder 2">
            <a:extLst>
              <a:ext uri="{FF2B5EF4-FFF2-40B4-BE49-F238E27FC236}">
                <a16:creationId xmlns:a16="http://schemas.microsoft.com/office/drawing/2014/main" id="{7BABBDB4-7251-F209-4A0F-7D690B8275C9}"/>
              </a:ext>
            </a:extLst>
          </p:cNvPr>
          <p:cNvSpPr>
            <a:spLocks noGrp="1"/>
          </p:cNvSpPr>
          <p:nvPr>
            <p:ph idx="1"/>
          </p:nvPr>
        </p:nvSpPr>
        <p:spPr/>
        <p:txBody>
          <a:bodyPr>
            <a:normAutofit/>
          </a:bodyPr>
          <a:lstStyle/>
          <a:p>
            <a:pPr>
              <a:buFont typeface="Wingdings" panose="05000000000000000000" pitchFamily="2" charset="2"/>
              <a:buChar char="Ø"/>
            </a:pPr>
            <a:r>
              <a:rPr lang="en-US" sz="2000" dirty="0">
                <a:solidFill>
                  <a:schemeClr val="tx1"/>
                </a:solidFill>
              </a:rPr>
              <a:t>Supervises virtual and physical servers to continuously assess and measure  data, application, or infrastructure behaviors for potential security threats</a:t>
            </a:r>
          </a:p>
          <a:p>
            <a:pPr>
              <a:buFont typeface="Wingdings" panose="05000000000000000000" pitchFamily="2" charset="2"/>
              <a:buChar char="Ø"/>
            </a:pPr>
            <a:r>
              <a:rPr lang="en-US" sz="2000" dirty="0">
                <a:solidFill>
                  <a:schemeClr val="tx1"/>
                </a:solidFill>
              </a:rPr>
              <a:t>Assures that the cloud infrastructure and platform function optimally while  minimizing the risk of costly data breaches.</a:t>
            </a:r>
          </a:p>
        </p:txBody>
      </p:sp>
    </p:spTree>
    <p:extLst>
      <p:ext uri="{BB962C8B-B14F-4D97-AF65-F5344CB8AC3E}">
        <p14:creationId xmlns:p14="http://schemas.microsoft.com/office/powerpoint/2010/main" val="208181249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Custom 2">
      <a:majorFont>
        <a:latin typeface="Times New Roman"/>
        <a:ea typeface=""/>
        <a:cs typeface=""/>
      </a:majorFont>
      <a:minorFont>
        <a:latin typeface="Times New Roman"/>
        <a:ea typeface=""/>
        <a:cs typeface=""/>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717</TotalTime>
  <Words>1311</Words>
  <Application>Microsoft Office PowerPoint</Application>
  <PresentationFormat>Widescreen</PresentationFormat>
  <Paragraphs>133</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Times New Roman</vt:lpstr>
      <vt:lpstr>Wingdings</vt:lpstr>
      <vt:lpstr>Wingdings 3</vt:lpstr>
      <vt:lpstr>Wisp</vt:lpstr>
      <vt:lpstr>Unit 5 – Cloud Security</vt:lpstr>
      <vt:lpstr>Introduction</vt:lpstr>
      <vt:lpstr>Challenges</vt:lpstr>
      <vt:lpstr>Challenges - Simply</vt:lpstr>
      <vt:lpstr>Data Control Security</vt:lpstr>
      <vt:lpstr>Data Control Security (contd…)</vt:lpstr>
      <vt:lpstr>Data Control Security (contd…)</vt:lpstr>
      <vt:lpstr>SaaS Security Issues</vt:lpstr>
      <vt:lpstr>Security Monitoring</vt:lpstr>
      <vt:lpstr>Capabilities of Security Monitoring Software</vt:lpstr>
      <vt:lpstr>contd …</vt:lpstr>
      <vt:lpstr>Some Cloud Security Tools</vt:lpstr>
      <vt:lpstr>Incident Response</vt:lpstr>
      <vt:lpstr>Steps for Incident Response</vt:lpstr>
      <vt:lpstr>Security Architecture Design</vt:lpstr>
      <vt:lpstr>Vulnerability Assessment</vt:lpstr>
      <vt:lpstr>Vulnerability Assessment</vt:lpstr>
      <vt:lpstr>Data Privacy and Security</vt:lpstr>
      <vt:lpstr>Virtual Machine Security</vt:lpstr>
      <vt:lpstr>VM Security Protection</vt:lpstr>
      <vt:lpstr>Legal Issues and Aspects</vt:lpstr>
      <vt:lpstr>Multi Tenancy Issues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5 – Cloud Security</dc:title>
  <dc:creator>Rishav Acharya</dc:creator>
  <cp:lastModifiedBy>Hari Lal Chalise</cp:lastModifiedBy>
  <cp:revision>39</cp:revision>
  <dcterms:created xsi:type="dcterms:W3CDTF">2023-06-04T14:10:22Z</dcterms:created>
  <dcterms:modified xsi:type="dcterms:W3CDTF">2024-01-28T02:48:29Z</dcterms:modified>
</cp:coreProperties>
</file>