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9"/>
  </p:notesMasterIdLst>
  <p:handoutMasterIdLst>
    <p:handoutMasterId r:id="rId50"/>
  </p:handoutMasterIdLst>
  <p:sldIdLst>
    <p:sldId id="256" r:id="rId2"/>
    <p:sldId id="386" r:id="rId3"/>
    <p:sldId id="387" r:id="rId4"/>
    <p:sldId id="388" r:id="rId5"/>
    <p:sldId id="389" r:id="rId6"/>
    <p:sldId id="390" r:id="rId7"/>
    <p:sldId id="393" r:id="rId8"/>
    <p:sldId id="396" r:id="rId9"/>
    <p:sldId id="444" r:id="rId10"/>
    <p:sldId id="445" r:id="rId11"/>
    <p:sldId id="446" r:id="rId12"/>
    <p:sldId id="447" r:id="rId13"/>
    <p:sldId id="448" r:id="rId14"/>
    <p:sldId id="449" r:id="rId15"/>
    <p:sldId id="450" r:id="rId16"/>
    <p:sldId id="398" r:id="rId17"/>
    <p:sldId id="451" r:id="rId18"/>
    <p:sldId id="452" r:id="rId19"/>
    <p:sldId id="453" r:id="rId20"/>
    <p:sldId id="454" r:id="rId21"/>
    <p:sldId id="455" r:id="rId22"/>
    <p:sldId id="456" r:id="rId23"/>
    <p:sldId id="457" r:id="rId24"/>
    <p:sldId id="458" r:id="rId25"/>
    <p:sldId id="459" r:id="rId26"/>
    <p:sldId id="460" r:id="rId27"/>
    <p:sldId id="461" r:id="rId28"/>
    <p:sldId id="462" r:id="rId29"/>
    <p:sldId id="463" r:id="rId30"/>
    <p:sldId id="464" r:id="rId31"/>
    <p:sldId id="465" r:id="rId32"/>
    <p:sldId id="466" r:id="rId33"/>
    <p:sldId id="467" r:id="rId34"/>
    <p:sldId id="468" r:id="rId35"/>
    <p:sldId id="469" r:id="rId36"/>
    <p:sldId id="470" r:id="rId37"/>
    <p:sldId id="471" r:id="rId38"/>
    <p:sldId id="472" r:id="rId39"/>
    <p:sldId id="473" r:id="rId40"/>
    <p:sldId id="474" r:id="rId41"/>
    <p:sldId id="475" r:id="rId42"/>
    <p:sldId id="476" r:id="rId43"/>
    <p:sldId id="477" r:id="rId44"/>
    <p:sldId id="478" r:id="rId45"/>
    <p:sldId id="479" r:id="rId46"/>
    <p:sldId id="480" r:id="rId47"/>
    <p:sldId id="481" r:id="rId48"/>
  </p:sldIdLst>
  <p:sldSz cx="18288000" cy="10287000"/>
  <p:notesSz cx="6858000" cy="9144000"/>
  <p:embeddedFontLst>
    <p:embeddedFont>
      <p:font typeface="Montserrat Classic Bold" charset="0"/>
      <p:regular r:id="rId51"/>
    </p:embeddedFont>
    <p:embeddedFont>
      <p:font typeface="Montserrat Classic" charset="0"/>
      <p:regular r:id="rId52"/>
    </p:embeddedFont>
    <p:embeddedFont>
      <p:font typeface="Calibri"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50" autoAdjust="0"/>
    <p:restoredTop sz="95495" autoAdjust="0"/>
  </p:normalViewPr>
  <p:slideViewPr>
    <p:cSldViewPr>
      <p:cViewPr varScale="1">
        <p:scale>
          <a:sx n="44" d="100"/>
          <a:sy n="44" d="100"/>
        </p:scale>
        <p:origin x="-88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804854-B63B-4560-A57D-3B0174846534}" type="datetimeFigureOut">
              <a:rPr lang="en-US" smtClean="0"/>
              <a:pPr/>
              <a:t>12/17/2024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BFEFF4-AA46-49E8-87E8-5027087ABF00}"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25A0D-284F-4A8A-ADD8-9EB6449F5757}" type="datetimeFigureOut">
              <a:rPr lang="en-US" smtClean="0"/>
              <a:pPr/>
              <a:t>12/17/2024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3930FB-ECCD-4E29-A1F1-6FB213A3518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31</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47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3930FB-ECCD-4E29-A1F1-6FB213A35186}"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AECC25-E409-457A-885D-9F7244983BE7}"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3DEF77-249F-4FF2-8489-D9E3FFEA650E}"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BFA7B1-B064-4766-A65D-12971D811CFE}"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261285-1ECC-49E5-A105-26459527288A}"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E2A399-2DB7-4A25-A8BB-9B5456C22241}" type="datetime1">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BA90E6-E633-4424-9CA9-B58D642ACF39}"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34DBE2-F5C9-433A-AE8C-48AE610C775D}" type="datetime1">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0F4204-3663-40E6-BC2C-487D850AB266}" type="datetime1">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4031C8-7912-4798-BF6C-232287865112}" type="datetime1">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9474CD-50EC-4191-869F-FFCE24154151}"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A5B368-BD96-47E8-BB76-0660C3EB0BA3}" type="datetime1">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647BC-9C4A-4A92-BA2C-262B3B5E0721}" type="datetime1">
              <a:rPr lang="en-US" smtClean="0"/>
              <a:pPr/>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1111642">
            <a:off x="13776812" y="1055557"/>
            <a:ext cx="10443683" cy="8487866"/>
          </a:xfrm>
          <a:custGeom>
            <a:avLst/>
            <a:gdLst/>
            <a:ahLst/>
            <a:cxnLst/>
            <a:rect l="l" t="t" r="r" b="b"/>
            <a:pathLst>
              <a:path w="10443683" h="8487866">
                <a:moveTo>
                  <a:pt x="0" y="0"/>
                </a:moveTo>
                <a:lnTo>
                  <a:pt x="10443683" y="0"/>
                </a:lnTo>
                <a:lnTo>
                  <a:pt x="10443683" y="8487866"/>
                </a:lnTo>
                <a:lnTo>
                  <a:pt x="0" y="8487866"/>
                </a:lnTo>
                <a:lnTo>
                  <a:pt x="0" y="0"/>
                </a:lnTo>
                <a:close/>
              </a:path>
            </a:pathLst>
          </a:custGeom>
          <a:blipFill>
            <a:blip r:embed="rId3">
              <a:alphaModFix amt="50000"/>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4318441" y="9258300"/>
            <a:ext cx="9727319" cy="3106962"/>
          </a:xfrm>
          <a:custGeom>
            <a:avLst/>
            <a:gdLst/>
            <a:ahLst/>
            <a:cxnLst/>
            <a:rect l="l" t="t" r="r" b="b"/>
            <a:pathLst>
              <a:path w="9727319" h="3106962">
                <a:moveTo>
                  <a:pt x="0" y="0"/>
                </a:moveTo>
                <a:lnTo>
                  <a:pt x="9727318" y="0"/>
                </a:lnTo>
                <a:lnTo>
                  <a:pt x="9727318" y="3106962"/>
                </a:lnTo>
                <a:lnTo>
                  <a:pt x="0" y="310696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533400" y="952500"/>
            <a:ext cx="16611600" cy="3052118"/>
          </a:xfrm>
          <a:prstGeom prst="rect">
            <a:avLst/>
          </a:prstGeom>
        </p:spPr>
        <p:txBody>
          <a:bodyPr wrap="square" lIns="0" tIns="0" rIns="0" bIns="0" rtlCol="0" anchor="t">
            <a:spAutoFit/>
          </a:bodyPr>
          <a:lstStyle/>
          <a:p>
            <a:pPr>
              <a:lnSpc>
                <a:spcPts val="11926"/>
              </a:lnSpc>
            </a:pPr>
            <a:r>
              <a:rPr lang="en-US" sz="12047" dirty="0" smtClean="0">
                <a:solidFill>
                  <a:srgbClr val="004AAD"/>
                </a:solidFill>
                <a:latin typeface="Montserrat Classic Bold"/>
              </a:rPr>
              <a:t>Cyber law and Professional Ethics</a:t>
            </a:r>
            <a:endParaRPr lang="en-US" sz="12047" dirty="0">
              <a:solidFill>
                <a:srgbClr val="004AAD"/>
              </a:solidFill>
              <a:latin typeface="Montserrat Classic Bold"/>
            </a:endParaRPr>
          </a:p>
        </p:txBody>
      </p:sp>
      <p:sp>
        <p:nvSpPr>
          <p:cNvPr id="8" name="TextBox 8"/>
          <p:cNvSpPr txBox="1"/>
          <p:nvPr/>
        </p:nvSpPr>
        <p:spPr>
          <a:xfrm>
            <a:off x="13182600" y="9410700"/>
            <a:ext cx="4851878" cy="398827"/>
          </a:xfrm>
          <a:prstGeom prst="rect">
            <a:avLst/>
          </a:prstGeom>
        </p:spPr>
        <p:txBody>
          <a:bodyPr lIns="0" tIns="0" rIns="0" bIns="0" rtlCol="0" anchor="t">
            <a:spAutoFit/>
          </a:bodyPr>
          <a:lstStyle/>
          <a:p>
            <a:pPr>
              <a:lnSpc>
                <a:spcPts val="3499"/>
              </a:lnSpc>
            </a:pPr>
            <a:r>
              <a:rPr lang="en-US" sz="2499" spc="124" dirty="0" smtClean="0">
                <a:solidFill>
                  <a:srgbClr val="2E2E2E"/>
                </a:solidFill>
                <a:latin typeface="Montserrat Classic"/>
              </a:rPr>
              <a:t>Khagaraj </a:t>
            </a:r>
            <a:r>
              <a:rPr lang="en-US" sz="2499" spc="124" dirty="0" err="1" smtClean="0">
                <a:solidFill>
                  <a:srgbClr val="2E2E2E"/>
                </a:solidFill>
                <a:latin typeface="Montserrat Classic"/>
              </a:rPr>
              <a:t>Paneru</a:t>
            </a:r>
            <a:endParaRPr lang="en-US" sz="2499" spc="124" dirty="0">
              <a:solidFill>
                <a:srgbClr val="2E2E2E"/>
              </a:solidFill>
              <a:latin typeface="Montserrat Classic"/>
            </a:endParaRPr>
          </a:p>
        </p:txBody>
      </p:sp>
      <p:sp>
        <p:nvSpPr>
          <p:cNvPr id="10" name="TextBox 8"/>
          <p:cNvSpPr txBox="1"/>
          <p:nvPr/>
        </p:nvSpPr>
        <p:spPr>
          <a:xfrm>
            <a:off x="13182600" y="8801100"/>
            <a:ext cx="4851878" cy="398827"/>
          </a:xfrm>
          <a:prstGeom prst="rect">
            <a:avLst/>
          </a:prstGeom>
        </p:spPr>
        <p:txBody>
          <a:bodyPr wrap="square" lIns="0" tIns="0" rIns="0" bIns="0" rtlCol="0" anchor="t">
            <a:spAutoFit/>
          </a:bodyPr>
          <a:lstStyle/>
          <a:p>
            <a:pPr>
              <a:lnSpc>
                <a:spcPts val="3499"/>
              </a:lnSpc>
            </a:pPr>
            <a:r>
              <a:rPr lang="en-US" sz="2499" u="sng" spc="124" dirty="0" smtClean="0">
                <a:solidFill>
                  <a:srgbClr val="2E2E2E"/>
                </a:solidFill>
                <a:latin typeface="Montserrat Classic"/>
              </a:rPr>
              <a:t>Compiled by:</a:t>
            </a:r>
            <a:endParaRPr lang="en-US" sz="2499" u="sng" spc="124" dirty="0">
              <a:solidFill>
                <a:srgbClr val="2E2E2E"/>
              </a:solidFill>
              <a:latin typeface="Montserrat Classic"/>
            </a:endParaRPr>
          </a:p>
        </p:txBody>
      </p:sp>
      <p:sp>
        <p:nvSpPr>
          <p:cNvPr id="11" name="TextBox 8"/>
          <p:cNvSpPr txBox="1"/>
          <p:nvPr/>
        </p:nvSpPr>
        <p:spPr>
          <a:xfrm>
            <a:off x="4114800" y="5905501"/>
            <a:ext cx="11506200" cy="2244204"/>
          </a:xfrm>
          <a:prstGeom prst="rect">
            <a:avLst/>
          </a:prstGeom>
        </p:spPr>
        <p:txBody>
          <a:bodyPr wrap="square" lIns="0" tIns="0" rIns="0" bIns="0" rtlCol="0" anchor="t">
            <a:spAutoFit/>
          </a:bodyPr>
          <a:lstStyle/>
          <a:p>
            <a:pPr>
              <a:lnSpc>
                <a:spcPts val="3499"/>
              </a:lnSpc>
            </a:pPr>
            <a:endParaRPr lang="en-US" sz="6600" b="1" spc="124" dirty="0" smtClean="0">
              <a:solidFill>
                <a:schemeClr val="accent1"/>
              </a:solidFill>
              <a:latin typeface="Montserrat Classic"/>
            </a:endParaRPr>
          </a:p>
          <a:p>
            <a:pPr>
              <a:lnSpc>
                <a:spcPts val="3499"/>
              </a:lnSpc>
            </a:pPr>
            <a:r>
              <a:rPr lang="en-US" sz="6600" b="1" spc="124" dirty="0" smtClean="0">
                <a:solidFill>
                  <a:schemeClr val="accent1"/>
                </a:solidFill>
                <a:latin typeface="Montserrat Classic"/>
              </a:rPr>
              <a:t>Unit- 2</a:t>
            </a:r>
          </a:p>
          <a:p>
            <a:pPr>
              <a:lnSpc>
                <a:spcPts val="3499"/>
              </a:lnSpc>
            </a:pPr>
            <a:endParaRPr lang="en-US" sz="6600" b="1" spc="124" dirty="0" smtClean="0">
              <a:solidFill>
                <a:schemeClr val="accent1"/>
              </a:solidFill>
              <a:latin typeface="Montserrat Classic"/>
            </a:endParaRPr>
          </a:p>
          <a:p>
            <a:pPr>
              <a:lnSpc>
                <a:spcPts val="3499"/>
              </a:lnSpc>
            </a:pPr>
            <a:r>
              <a:rPr lang="en-US" sz="6600" b="1" spc="124" dirty="0" err="1" smtClean="0">
                <a:solidFill>
                  <a:schemeClr val="accent1"/>
                </a:solidFill>
                <a:latin typeface="Montserrat Classic"/>
              </a:rPr>
              <a:t>Cyberattacks</a:t>
            </a:r>
            <a:r>
              <a:rPr lang="en-US" sz="6600" b="1" spc="124" dirty="0" smtClean="0">
                <a:solidFill>
                  <a:schemeClr val="accent1"/>
                </a:solidFill>
                <a:latin typeface="Montserrat Classic"/>
              </a:rPr>
              <a:t>, ……</a:t>
            </a:r>
          </a:p>
          <a:p>
            <a:pPr>
              <a:lnSpc>
                <a:spcPts val="3499"/>
              </a:lnSpc>
            </a:pPr>
            <a:r>
              <a:rPr lang="en-US" sz="6600" b="1" spc="124" dirty="0" smtClean="0">
                <a:solidFill>
                  <a:schemeClr val="accent1"/>
                </a:solidFill>
                <a:latin typeface="Montserrat Classic"/>
              </a:rPr>
              <a:t> </a:t>
            </a:r>
            <a:endParaRPr lang="en-US" sz="6600" b="1" spc="124" dirty="0">
              <a:solidFill>
                <a:schemeClr val="accent1"/>
              </a:solidFill>
              <a:latin typeface="Montserrat Classic"/>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10</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Trojan Horse</a:t>
            </a:r>
            <a:endParaRPr lang="en-US" sz="8000" dirty="0">
              <a:solidFill>
                <a:srgbClr val="004AAD"/>
              </a:solidFill>
              <a:latin typeface="Montserrat Classic Bold"/>
            </a:endParaRPr>
          </a:p>
        </p:txBody>
      </p:sp>
      <p:sp>
        <p:nvSpPr>
          <p:cNvPr id="9" name="TextBox 8"/>
          <p:cNvSpPr txBox="1"/>
          <p:nvPr/>
        </p:nvSpPr>
        <p:spPr>
          <a:xfrm>
            <a:off x="838200" y="1485900"/>
            <a:ext cx="8534400" cy="763580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Trojan horse is a type of malware that hides within a legitimate file or program to gain access to your device. Because Trojan malware is delivered inside a legitimate app or file, it’s very difficult to detect. Trojans are used to spy on victims, steal data, infect other programs, and inflict other harm.</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smtClean="0">
                <a:latin typeface="Montserrat Classic"/>
              </a:rPr>
              <a:t>Trojans are typically sent by scammers or hackers who use social engineering tactics, like the ones used in phishing attacks. Trojan horse malware appears as a harmless or even helpful file, leading users to install the malware unwittingly on their computers or phones.</a:t>
            </a:r>
          </a:p>
        </p:txBody>
      </p:sp>
      <p:pic>
        <p:nvPicPr>
          <p:cNvPr id="10" name="Picture 2" descr="https://usa.kaspersky.com/content/en-us/images/repository/isc/2017-images/what-is-a-trojan-virus.jpg"/>
          <p:cNvPicPr>
            <a:picLocks noChangeAspect="1" noChangeArrowheads="1"/>
          </p:cNvPicPr>
          <p:nvPr/>
        </p:nvPicPr>
        <p:blipFill>
          <a:blip r:embed="rId3"/>
          <a:srcRect/>
          <a:stretch>
            <a:fillRect/>
          </a:stretch>
        </p:blipFill>
        <p:spPr bwMode="auto">
          <a:xfrm>
            <a:off x="10210800" y="1638300"/>
            <a:ext cx="7696200" cy="7391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par>
                          <p:cTn id="8" fill="hold">
                            <p:stCondLst>
                              <p:cond delay="1000"/>
                            </p:stCondLst>
                            <p:childTnLst>
                              <p:par>
                                <p:cTn id="9" presetID="53"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11</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Blended Threat</a:t>
            </a:r>
            <a:endParaRPr lang="en-US" sz="8000" dirty="0">
              <a:solidFill>
                <a:srgbClr val="004AAD"/>
              </a:solidFill>
              <a:latin typeface="Montserrat Classic Bold"/>
            </a:endParaRPr>
          </a:p>
        </p:txBody>
      </p:sp>
      <p:sp>
        <p:nvSpPr>
          <p:cNvPr id="9" name="TextBox 8"/>
          <p:cNvSpPr txBox="1"/>
          <p:nvPr/>
        </p:nvSpPr>
        <p:spPr>
          <a:xfrm>
            <a:off x="838200" y="1485900"/>
            <a:ext cx="8915400" cy="8148769"/>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blended threat is a powerful and sophisticated type of </a:t>
            </a:r>
            <a:r>
              <a:rPr lang="en-US" sz="2800" dirty="0" err="1" smtClean="0">
                <a:latin typeface="Montserrat Classic"/>
              </a:rPr>
              <a:t>cyberattack</a:t>
            </a:r>
            <a:r>
              <a:rPr lang="en-US" sz="2800" dirty="0" smtClean="0">
                <a:latin typeface="Montserrat Classic"/>
              </a:rPr>
              <a:t> that combines elements of various malicious codes, such as viruses, worms, and Trojan horses, into a single package. </a:t>
            </a:r>
          </a:p>
          <a:p>
            <a:pPr marL="457200" indent="-457200" algn="just">
              <a:lnSpc>
                <a:spcPts val="3999"/>
              </a:lnSpc>
              <a:buFont typeface="Wingdings" pitchFamily="2" charset="2"/>
              <a:buChar char="Ø"/>
            </a:pPr>
            <a:r>
              <a:rPr lang="en-US" sz="2800" dirty="0" smtClean="0">
                <a:latin typeface="Montserrat Classic"/>
              </a:rPr>
              <a:t>It exploits vulnerabilities in servers and internet systems to initiate and spread attacks across an organization’s devices.</a:t>
            </a:r>
          </a:p>
          <a:p>
            <a:pPr marL="457200" indent="-457200" algn="just">
              <a:lnSpc>
                <a:spcPts val="3999"/>
              </a:lnSpc>
              <a:buFont typeface="Wingdings" pitchFamily="2" charset="2"/>
              <a:buChar char="Ø"/>
            </a:pPr>
            <a:r>
              <a:rPr lang="en-US" sz="2800" dirty="0" smtClean="0">
                <a:latin typeface="Montserrat Classic"/>
              </a:rPr>
              <a:t>Unlike traditional threats that target specific files, blended threats can simultaneously attack multiple file types (e.g., EXE files, HTML files) and even system registry keys. </a:t>
            </a:r>
          </a:p>
          <a:p>
            <a:pPr marL="457200" indent="-457200" algn="just">
              <a:lnSpc>
                <a:spcPts val="3999"/>
              </a:lnSpc>
              <a:buFont typeface="Wingdings" pitchFamily="2" charset="2"/>
              <a:buChar char="Ø"/>
            </a:pPr>
            <a:r>
              <a:rPr lang="en-US" sz="2800" dirty="0" smtClean="0">
                <a:latin typeface="Montserrat Classic"/>
              </a:rPr>
              <a:t>They spread using multiple methods, such as email, chat applications, and file-sharing networks, making them highly versatile and dangerous.</a:t>
            </a:r>
          </a:p>
        </p:txBody>
      </p:sp>
      <p:pic>
        <p:nvPicPr>
          <p:cNvPr id="135170" name="Picture 2" descr="The Anatomy of a Blended Attack - Cloudbric"/>
          <p:cNvPicPr>
            <a:picLocks noChangeAspect="1" noChangeArrowheads="1"/>
          </p:cNvPicPr>
          <p:nvPr/>
        </p:nvPicPr>
        <p:blipFill>
          <a:blip r:embed="rId3"/>
          <a:srcRect/>
          <a:stretch>
            <a:fillRect/>
          </a:stretch>
        </p:blipFill>
        <p:spPr bwMode="auto">
          <a:xfrm>
            <a:off x="10744200" y="2552700"/>
            <a:ext cx="7273657"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53" presetClass="entr" presetSubtype="0" fill="hold" nodeType="withEffect">
                                  <p:stCondLst>
                                    <p:cond delay="0"/>
                                  </p:stCondLst>
                                  <p:childTnLst>
                                    <p:set>
                                      <p:cBhvr>
                                        <p:cTn id="9" dur="1" fill="hold">
                                          <p:stCondLst>
                                            <p:cond delay="0"/>
                                          </p:stCondLst>
                                        </p:cTn>
                                        <p:tgtEl>
                                          <p:spTgt spid="135170"/>
                                        </p:tgtEl>
                                        <p:attrNameLst>
                                          <p:attrName>style.visibility</p:attrName>
                                        </p:attrNameLst>
                                      </p:cBhvr>
                                      <p:to>
                                        <p:strVal val="visible"/>
                                      </p:to>
                                    </p:set>
                                    <p:anim calcmode="lin" valueType="num">
                                      <p:cBhvr>
                                        <p:cTn id="10" dur="500" fill="hold"/>
                                        <p:tgtEl>
                                          <p:spTgt spid="135170"/>
                                        </p:tgtEl>
                                        <p:attrNameLst>
                                          <p:attrName>ppt_w</p:attrName>
                                        </p:attrNameLst>
                                      </p:cBhvr>
                                      <p:tavLst>
                                        <p:tav tm="0">
                                          <p:val>
                                            <p:fltVal val="0"/>
                                          </p:val>
                                        </p:tav>
                                        <p:tav tm="100000">
                                          <p:val>
                                            <p:strVal val="#ppt_w"/>
                                          </p:val>
                                        </p:tav>
                                      </p:tavLst>
                                    </p:anim>
                                    <p:anim calcmode="lin" valueType="num">
                                      <p:cBhvr>
                                        <p:cTn id="11" dur="500" fill="hold"/>
                                        <p:tgtEl>
                                          <p:spTgt spid="135170"/>
                                        </p:tgtEl>
                                        <p:attrNameLst>
                                          <p:attrName>ppt_h</p:attrName>
                                        </p:attrNameLst>
                                      </p:cBhvr>
                                      <p:tavLst>
                                        <p:tav tm="0">
                                          <p:val>
                                            <p:fltVal val="0"/>
                                          </p:val>
                                        </p:tav>
                                        <p:tav tm="100000">
                                          <p:val>
                                            <p:strVal val="#ppt_h"/>
                                          </p:val>
                                        </p:tav>
                                      </p:tavLst>
                                    </p:anim>
                                    <p:animEffect transition="in" filter="fade">
                                      <p:cBhvr>
                                        <p:cTn id="12" dur="500"/>
                                        <p:tgtEl>
                                          <p:spTgt spid="135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12</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Spam </a:t>
            </a:r>
            <a:endParaRPr lang="en-US" sz="8000" dirty="0">
              <a:solidFill>
                <a:srgbClr val="004AAD"/>
              </a:solidFill>
              <a:latin typeface="Montserrat Classic Bold"/>
            </a:endParaRPr>
          </a:p>
        </p:txBody>
      </p:sp>
      <p:sp>
        <p:nvSpPr>
          <p:cNvPr id="9" name="TextBox 8"/>
          <p:cNvSpPr txBox="1"/>
          <p:nvPr/>
        </p:nvSpPr>
        <p:spPr>
          <a:xfrm>
            <a:off x="838200" y="1333500"/>
            <a:ext cx="9829800" cy="8207375"/>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Spam refers to the practice of sending unrequested emails to a large number of people, often used for low-cost commercial advertising, including questionable products, scams, or worthless schemes. While some legitimate organizations use spam for marketing, such as announcing new products to potential customers, it is also a common method to spread harmful malware like worms. Spam fills inboxes with unwanted content, making it harder for users to find important messages and wasting their time and resources. It also imposes financial costs on both users, who may pay for time spent managing spam, and internet service providers, who incur additional costs to handle the high volume of spam traffic, ultimately raising charges for all subscribers.</a:t>
            </a:r>
          </a:p>
        </p:txBody>
      </p:sp>
      <p:pic>
        <p:nvPicPr>
          <p:cNvPr id="141314" name="Picture 2" descr="How To Check Your Spam Folder In Gmail and Outlook"/>
          <p:cNvPicPr>
            <a:picLocks noChangeAspect="1" noChangeArrowheads="1"/>
          </p:cNvPicPr>
          <p:nvPr/>
        </p:nvPicPr>
        <p:blipFill>
          <a:blip r:embed="rId3"/>
          <a:srcRect/>
          <a:stretch>
            <a:fillRect/>
          </a:stretch>
        </p:blipFill>
        <p:spPr bwMode="auto">
          <a:xfrm>
            <a:off x="11270176" y="2552700"/>
            <a:ext cx="5493824" cy="4610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53" presetClass="entr" presetSubtype="0" fill="hold" nodeType="withEffect">
                                  <p:stCondLst>
                                    <p:cond delay="0"/>
                                  </p:stCondLst>
                                  <p:childTnLst>
                                    <p:set>
                                      <p:cBhvr>
                                        <p:cTn id="9" dur="1" fill="hold">
                                          <p:stCondLst>
                                            <p:cond delay="0"/>
                                          </p:stCondLst>
                                        </p:cTn>
                                        <p:tgtEl>
                                          <p:spTgt spid="141314"/>
                                        </p:tgtEl>
                                        <p:attrNameLst>
                                          <p:attrName>style.visibility</p:attrName>
                                        </p:attrNameLst>
                                      </p:cBhvr>
                                      <p:to>
                                        <p:strVal val="visible"/>
                                      </p:to>
                                    </p:set>
                                    <p:anim calcmode="lin" valueType="num">
                                      <p:cBhvr>
                                        <p:cTn id="10" dur="500" fill="hold"/>
                                        <p:tgtEl>
                                          <p:spTgt spid="141314"/>
                                        </p:tgtEl>
                                        <p:attrNameLst>
                                          <p:attrName>ppt_w</p:attrName>
                                        </p:attrNameLst>
                                      </p:cBhvr>
                                      <p:tavLst>
                                        <p:tav tm="0">
                                          <p:val>
                                            <p:fltVal val="0"/>
                                          </p:val>
                                        </p:tav>
                                        <p:tav tm="100000">
                                          <p:val>
                                            <p:strVal val="#ppt_w"/>
                                          </p:val>
                                        </p:tav>
                                      </p:tavLst>
                                    </p:anim>
                                    <p:anim calcmode="lin" valueType="num">
                                      <p:cBhvr>
                                        <p:cTn id="11" dur="500" fill="hold"/>
                                        <p:tgtEl>
                                          <p:spTgt spid="141314"/>
                                        </p:tgtEl>
                                        <p:attrNameLst>
                                          <p:attrName>ppt_h</p:attrName>
                                        </p:attrNameLst>
                                      </p:cBhvr>
                                      <p:tavLst>
                                        <p:tav tm="0">
                                          <p:val>
                                            <p:fltVal val="0"/>
                                          </p:val>
                                        </p:tav>
                                        <p:tav tm="100000">
                                          <p:val>
                                            <p:strVal val="#ppt_h"/>
                                          </p:val>
                                        </p:tav>
                                      </p:tavLst>
                                    </p:anim>
                                    <p:animEffect transition="in" filter="fade">
                                      <p:cBhvr>
                                        <p:cTn id="12" dur="500"/>
                                        <p:tgtEl>
                                          <p:spTgt spid="14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13</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err="1" smtClean="0">
                <a:solidFill>
                  <a:srgbClr val="004AAD"/>
                </a:solidFill>
                <a:latin typeface="Montserrat Classic Bold"/>
              </a:rPr>
              <a:t>DDoS</a:t>
            </a:r>
            <a:r>
              <a:rPr lang="en-US" sz="8000" dirty="0" smtClean="0">
                <a:solidFill>
                  <a:srgbClr val="004AAD"/>
                </a:solidFill>
                <a:latin typeface="Montserrat Classic Bold"/>
              </a:rPr>
              <a:t> Attack</a:t>
            </a:r>
            <a:endParaRPr lang="en-US" sz="8000" dirty="0">
              <a:solidFill>
                <a:srgbClr val="004AAD"/>
              </a:solidFill>
              <a:latin typeface="Montserrat Classic Bold"/>
            </a:endParaRPr>
          </a:p>
        </p:txBody>
      </p:sp>
      <p:sp>
        <p:nvSpPr>
          <p:cNvPr id="9" name="TextBox 8"/>
          <p:cNvSpPr txBox="1"/>
          <p:nvPr/>
        </p:nvSpPr>
        <p:spPr>
          <a:xfrm>
            <a:off x="609600" y="1333500"/>
            <a:ext cx="15468600" cy="5642570"/>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Distributed Denial-of-Service (</a:t>
            </a:r>
            <a:r>
              <a:rPr lang="en-US" sz="2800" dirty="0" err="1" smtClean="0">
                <a:latin typeface="Montserrat Classic"/>
              </a:rPr>
              <a:t>DDoS</a:t>
            </a:r>
            <a:r>
              <a:rPr lang="en-US" sz="2800" dirty="0" smtClean="0">
                <a:latin typeface="Montserrat Classic"/>
              </a:rPr>
              <a:t>) attack occurs when a malicious hacker takes control of multiple computers over the internet and uses them to flood a target website or server with excessive requests for data.</a:t>
            </a:r>
          </a:p>
          <a:p>
            <a:pPr marL="457200" indent="-457200" algn="just">
              <a:lnSpc>
                <a:spcPts val="3999"/>
              </a:lnSpc>
              <a:buFont typeface="Wingdings" pitchFamily="2" charset="2"/>
              <a:buChar char="Ø"/>
            </a:pPr>
            <a:r>
              <a:rPr lang="en-US" sz="2800" dirty="0" smtClean="0">
                <a:latin typeface="Montserrat Classic"/>
              </a:rPr>
              <a:t>The goal is to overwhelm the target system by keeping it busy with automated tasks, preventing legitimate users from accessing the site. </a:t>
            </a:r>
          </a:p>
          <a:p>
            <a:pPr marL="457200" indent="-457200" algn="just">
              <a:lnSpc>
                <a:spcPts val="3999"/>
              </a:lnSpc>
              <a:buFont typeface="Wingdings" pitchFamily="2" charset="2"/>
              <a:buChar char="Ø"/>
            </a:pPr>
            <a:r>
              <a:rPr lang="en-US" sz="2800" dirty="0" smtClean="0">
                <a:latin typeface="Montserrat Classic"/>
              </a:rPr>
              <a:t>It’s like repeatedly dialing a phone number to keep the line busy for everyone else. </a:t>
            </a:r>
          </a:p>
          <a:p>
            <a:pPr marL="457200" indent="-457200" algn="just">
              <a:lnSpc>
                <a:spcPts val="3999"/>
              </a:lnSpc>
              <a:buFont typeface="Wingdings" pitchFamily="2" charset="2"/>
              <a:buChar char="Ø"/>
            </a:pPr>
            <a:r>
              <a:rPr lang="en-US" sz="2800" dirty="0" smtClean="0">
                <a:latin typeface="Montserrat Classic"/>
              </a:rPr>
              <a:t>Unlike a Denial-of-Service (</a:t>
            </a:r>
            <a:r>
              <a:rPr lang="en-US" sz="2800" dirty="0" err="1" smtClean="0">
                <a:latin typeface="Montserrat Classic"/>
              </a:rPr>
              <a:t>DoS</a:t>
            </a:r>
            <a:r>
              <a:rPr lang="en-US" sz="2800" dirty="0" smtClean="0">
                <a:latin typeface="Montserrat Classic"/>
              </a:rPr>
              <a:t>) attack, which comes from one computer, a </a:t>
            </a:r>
            <a:r>
              <a:rPr lang="en-US" sz="2800" dirty="0" err="1" smtClean="0">
                <a:latin typeface="Montserrat Classic"/>
              </a:rPr>
              <a:t>DDoS</a:t>
            </a:r>
            <a:r>
              <a:rPr lang="en-US" sz="2800" dirty="0" smtClean="0">
                <a:latin typeface="Montserrat Classic"/>
              </a:rPr>
              <a:t> attack involves many devices from multiple locations, making it harder to stop. </a:t>
            </a:r>
          </a:p>
          <a:p>
            <a:pPr marL="457200" indent="-457200" algn="just">
              <a:lnSpc>
                <a:spcPts val="3999"/>
              </a:lnSpc>
              <a:buFont typeface="Wingdings" pitchFamily="2" charset="2"/>
              <a:buChar char="Ø"/>
            </a:pPr>
            <a:r>
              <a:rPr lang="en-US" sz="2800" dirty="0" smtClean="0">
                <a:latin typeface="Montserrat Classic"/>
              </a:rPr>
              <a:t>The software to launch a </a:t>
            </a:r>
            <a:r>
              <a:rPr lang="en-US" sz="2800" dirty="0" err="1" smtClean="0">
                <a:latin typeface="Montserrat Classic"/>
              </a:rPr>
              <a:t>DDoS</a:t>
            </a:r>
            <a:r>
              <a:rPr lang="en-US" sz="2800" dirty="0" smtClean="0">
                <a:latin typeface="Montserrat Classic"/>
              </a:rPr>
              <a:t> attack is easy to use and often available on hacker websites, allowing attackers to secretly install a small program on numerous computers globally, turning them into "zombies" that carry out the attack.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14</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err="1" smtClean="0">
                <a:solidFill>
                  <a:srgbClr val="004AAD"/>
                </a:solidFill>
                <a:latin typeface="Montserrat Classic Bold"/>
              </a:rPr>
              <a:t>Rootkit</a:t>
            </a:r>
            <a:endParaRPr lang="en-US" sz="8000" dirty="0">
              <a:solidFill>
                <a:srgbClr val="004AAD"/>
              </a:solidFill>
              <a:latin typeface="Montserrat Classic Bold"/>
            </a:endParaRPr>
          </a:p>
        </p:txBody>
      </p:sp>
      <p:sp>
        <p:nvSpPr>
          <p:cNvPr id="9" name="TextBox 8"/>
          <p:cNvSpPr txBox="1"/>
          <p:nvPr/>
        </p:nvSpPr>
        <p:spPr>
          <a:xfrm>
            <a:off x="609600" y="1333500"/>
            <a:ext cx="15468600" cy="769441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a:t>
            </a:r>
            <a:r>
              <a:rPr lang="en-US" sz="2800" dirty="0" err="1" smtClean="0">
                <a:latin typeface="Montserrat Classic"/>
              </a:rPr>
              <a:t>rootkit</a:t>
            </a:r>
            <a:r>
              <a:rPr lang="en-US" sz="2800" dirty="0" smtClean="0">
                <a:latin typeface="Montserrat Classic"/>
              </a:rPr>
              <a:t> is a set of malicious programs that allows an attacker to gain administrator-level access to a computer without the user’s knowledge. </a:t>
            </a:r>
          </a:p>
          <a:p>
            <a:pPr marL="457200" indent="-457200" algn="just">
              <a:lnSpc>
                <a:spcPts val="3999"/>
              </a:lnSpc>
              <a:buFont typeface="Wingdings" pitchFamily="2" charset="2"/>
              <a:buChar char="Ø"/>
            </a:pPr>
            <a:r>
              <a:rPr lang="en-US" sz="2800" dirty="0" smtClean="0">
                <a:latin typeface="Montserrat Classic"/>
              </a:rPr>
              <a:t>Once installed, the attacker can control the system, execute files, access logs, monitor user activity, and change settings, all while hiding the </a:t>
            </a:r>
            <a:r>
              <a:rPr lang="en-US" sz="2800" dirty="0" err="1" smtClean="0">
                <a:latin typeface="Montserrat Classic"/>
              </a:rPr>
              <a:t>rootkit</a:t>
            </a:r>
            <a:r>
              <a:rPr lang="en-US" sz="2800" dirty="0" smtClean="0">
                <a:latin typeface="Montserrat Classic"/>
              </a:rPr>
              <a:t> from legitimate system administrators. </a:t>
            </a:r>
          </a:p>
          <a:p>
            <a:pPr marL="457200" indent="-457200" algn="just">
              <a:lnSpc>
                <a:spcPts val="3999"/>
              </a:lnSpc>
              <a:buFont typeface="Wingdings" pitchFamily="2" charset="2"/>
              <a:buChar char="Ø"/>
            </a:pPr>
            <a:r>
              <a:rPr lang="en-US" sz="2800" dirty="0" err="1" smtClean="0">
                <a:latin typeface="Montserrat Classic"/>
              </a:rPr>
              <a:t>Rootkits</a:t>
            </a:r>
            <a:r>
              <a:rPr lang="en-US" sz="2800" dirty="0" smtClean="0">
                <a:latin typeface="Montserrat Classic"/>
              </a:rPr>
              <a:t> are often part of a blended threat, which includes a </a:t>
            </a:r>
            <a:r>
              <a:rPr lang="en-US" sz="2800" dirty="0" smtClean="0">
                <a:solidFill>
                  <a:srgbClr val="C00000"/>
                </a:solidFill>
                <a:latin typeface="Montserrat Classic"/>
              </a:rPr>
              <a:t>dropper</a:t>
            </a:r>
            <a:r>
              <a:rPr lang="en-US" sz="2800" dirty="0" smtClean="0">
                <a:latin typeface="Montserrat Classic"/>
              </a:rPr>
              <a:t>, a </a:t>
            </a:r>
            <a:r>
              <a:rPr lang="en-US" sz="2800" dirty="0" smtClean="0">
                <a:solidFill>
                  <a:srgbClr val="C00000"/>
                </a:solidFill>
                <a:latin typeface="Montserrat Classic"/>
              </a:rPr>
              <a:t>loader</a:t>
            </a:r>
            <a:r>
              <a:rPr lang="en-US" sz="2800" dirty="0" smtClean="0">
                <a:latin typeface="Montserrat Classic"/>
              </a:rPr>
              <a:t>, and the </a:t>
            </a:r>
            <a:r>
              <a:rPr lang="en-US" sz="2800" dirty="0" err="1" smtClean="0">
                <a:solidFill>
                  <a:srgbClr val="C00000"/>
                </a:solidFill>
                <a:latin typeface="Montserrat Classic"/>
              </a:rPr>
              <a:t>rootkit</a:t>
            </a:r>
            <a:r>
              <a:rPr lang="en-US" sz="2800" dirty="0" smtClean="0">
                <a:latin typeface="Montserrat Classic"/>
              </a:rPr>
              <a:t> itself. </a:t>
            </a:r>
          </a:p>
          <a:p>
            <a:pPr marL="457200" indent="-457200" algn="just">
              <a:lnSpc>
                <a:spcPts val="3999"/>
              </a:lnSpc>
              <a:buFont typeface="Wingdings" pitchFamily="2" charset="2"/>
              <a:buChar char="Ø"/>
            </a:pPr>
            <a:r>
              <a:rPr lang="en-US" sz="2800" dirty="0" smtClean="0">
                <a:latin typeface="Montserrat Classic"/>
              </a:rPr>
              <a:t>The dropper activates the installation of the </a:t>
            </a:r>
            <a:r>
              <a:rPr lang="en-US" sz="2800" dirty="0" err="1" smtClean="0">
                <a:latin typeface="Montserrat Classic"/>
              </a:rPr>
              <a:t>rootkit</a:t>
            </a:r>
            <a:r>
              <a:rPr lang="en-US" sz="2800" dirty="0" smtClean="0">
                <a:latin typeface="Montserrat Classic"/>
              </a:rPr>
              <a:t> by tricking users into opening infected files or links. Once the </a:t>
            </a:r>
            <a:r>
              <a:rPr lang="en-US" sz="2800" dirty="0" err="1" smtClean="0">
                <a:latin typeface="Montserrat Classic"/>
              </a:rPr>
              <a:t>rootkit</a:t>
            </a:r>
            <a:r>
              <a:rPr lang="en-US" sz="2800" dirty="0" smtClean="0">
                <a:latin typeface="Montserrat Classic"/>
              </a:rPr>
              <a:t> is loaded into the system, it can be very difficult to detect because the operating system itself is compromised. </a:t>
            </a:r>
          </a:p>
          <a:p>
            <a:pPr marL="457200" indent="-457200" algn="just">
              <a:lnSpc>
                <a:spcPts val="3999"/>
              </a:lnSpc>
              <a:buFont typeface="Wingdings" pitchFamily="2" charset="2"/>
              <a:buChar char="Ø"/>
            </a:pPr>
            <a:r>
              <a:rPr lang="en-US" sz="2800" dirty="0" smtClean="0">
                <a:latin typeface="Montserrat Classic"/>
              </a:rPr>
              <a:t>Symptoms of a </a:t>
            </a:r>
            <a:r>
              <a:rPr lang="en-US" sz="2800" dirty="0" err="1" smtClean="0">
                <a:latin typeface="Montserrat Classic"/>
              </a:rPr>
              <a:t>rootkit</a:t>
            </a:r>
            <a:r>
              <a:rPr lang="en-US" sz="2800" dirty="0" smtClean="0">
                <a:latin typeface="Montserrat Classic"/>
              </a:rPr>
              <a:t> infection may include system freezes, unexpected screen saver changes, disappearing taskbars, or very slow network activity. If a </a:t>
            </a:r>
            <a:r>
              <a:rPr lang="en-US" sz="2800" dirty="0" err="1" smtClean="0">
                <a:latin typeface="Montserrat Classic"/>
              </a:rPr>
              <a:t>rootkit</a:t>
            </a:r>
            <a:r>
              <a:rPr lang="en-US" sz="2800" dirty="0" smtClean="0">
                <a:latin typeface="Montserrat Classic"/>
              </a:rPr>
              <a:t> is detected, the only way to remove it is to reformat the computer’s hard drive, reinstall the operating system, and restore applications, which can result in data loss and significant downtime.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15</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Advanced Persistent Threat </a:t>
            </a:r>
            <a:endParaRPr lang="en-US" sz="8000" dirty="0">
              <a:solidFill>
                <a:srgbClr val="004AAD"/>
              </a:solidFill>
              <a:latin typeface="Montserrat Classic Bold"/>
            </a:endParaRPr>
          </a:p>
        </p:txBody>
      </p:sp>
      <p:sp>
        <p:nvSpPr>
          <p:cNvPr id="9" name="TextBox 8"/>
          <p:cNvSpPr txBox="1"/>
          <p:nvPr/>
        </p:nvSpPr>
        <p:spPr>
          <a:xfrm>
            <a:off x="609600" y="1573212"/>
            <a:ext cx="16383000" cy="410368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An Advanced Persistent Threat (APT) is a kind of network attack where an intruder gains access to a network and remains undetected for an extended period, often weeks or months, with the intent to steal sensitive data rather than disrupt services. </a:t>
            </a:r>
          </a:p>
          <a:p>
            <a:pPr marL="457200" indent="-457200" algn="just">
              <a:lnSpc>
                <a:spcPts val="3999"/>
              </a:lnSpc>
              <a:buFont typeface="Wingdings" pitchFamily="2" charset="2"/>
              <a:buChar char="Ø"/>
            </a:pPr>
            <a:r>
              <a:rPr lang="en-US" sz="2800" dirty="0" smtClean="0">
                <a:latin typeface="Montserrat Classic"/>
              </a:rPr>
              <a:t>APT attackers use advanced methods to evade detection, continually rewriting code and employing new advanced techniques. </a:t>
            </a:r>
          </a:p>
          <a:p>
            <a:pPr marL="457200" indent="-457200" algn="just">
              <a:lnSpc>
                <a:spcPts val="3999"/>
              </a:lnSpc>
              <a:buFont typeface="Wingdings" pitchFamily="2" charset="2"/>
              <a:buChar char="Ø"/>
            </a:pPr>
            <a:r>
              <a:rPr lang="en-US" sz="2800" dirty="0" smtClean="0">
                <a:latin typeface="Montserrat Classic"/>
              </a:rPr>
              <a:t>APTs typically target organizations with valuable information, such as financial institutions, government agencies, and insurance companies. </a:t>
            </a:r>
          </a:p>
          <a:p>
            <a:pPr marL="457200" indent="-457200" algn="just">
              <a:lnSpc>
                <a:spcPts val="3999"/>
              </a:lnSpc>
              <a:buFont typeface="Wingdings" pitchFamily="2" charset="2"/>
              <a:buChar char="Ø"/>
            </a:pPr>
            <a:r>
              <a:rPr lang="en-US" sz="2800" dirty="0" smtClean="0">
                <a:latin typeface="Montserrat Classic"/>
              </a:rPr>
              <a:t>The attack occurs in five stages:</a:t>
            </a:r>
          </a:p>
        </p:txBody>
      </p:sp>
      <p:sp>
        <p:nvSpPr>
          <p:cNvPr id="7" name="TextBox 6"/>
          <p:cNvSpPr txBox="1"/>
          <p:nvPr/>
        </p:nvSpPr>
        <p:spPr>
          <a:xfrm>
            <a:off x="990600" y="56769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Reconnaissance ( Inspection)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The attacker gathers information about the target, such as security software and network resources.</a:t>
            </a:r>
          </a:p>
        </p:txBody>
      </p:sp>
      <p:sp>
        <p:nvSpPr>
          <p:cNvPr id="8" name="TextBox 7"/>
          <p:cNvSpPr txBox="1"/>
          <p:nvPr/>
        </p:nvSpPr>
        <p:spPr>
          <a:xfrm>
            <a:off x="990600" y="720090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Incursion ( Attack)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The attacker next launches incursions to gain access to the network at low level to avoid setting off any alarms or suspicion. Some form of spear phishing may be employed in this phase. After entering to the system, the attacker access the computer resources creating a backdoor bypassing security mechanism.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16</a:t>
            </a:fld>
            <a:endParaRPr lang="en-US" sz="3200" b="1" dirty="0"/>
          </a:p>
        </p:txBody>
      </p:sp>
      <p:sp>
        <p:nvSpPr>
          <p:cNvPr id="7" name="TextBox 6"/>
          <p:cNvSpPr txBox="1"/>
          <p:nvPr/>
        </p:nvSpPr>
        <p:spPr>
          <a:xfrm>
            <a:off x="1066800" y="7239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Discovery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The attacker collects user credentials, particularly administrative ones, and moves through the network, installing more backdoors to maintain access.</a:t>
            </a:r>
          </a:p>
        </p:txBody>
      </p:sp>
      <p:sp>
        <p:nvSpPr>
          <p:cNvPr id="8" name="TextBox 7"/>
          <p:cNvSpPr txBox="1"/>
          <p:nvPr/>
        </p:nvSpPr>
        <p:spPr>
          <a:xfrm>
            <a:off x="1066800" y="27813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Capture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The attacker gains access to unprotected systems and begins stealing data over a long period.</a:t>
            </a:r>
          </a:p>
        </p:txBody>
      </p:sp>
      <p:sp>
        <p:nvSpPr>
          <p:cNvPr id="10" name="TextBox 9"/>
          <p:cNvSpPr txBox="1"/>
          <p:nvPr/>
        </p:nvSpPr>
        <p:spPr>
          <a:xfrm>
            <a:off x="1066800" y="50673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Export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The stolen data is sent back to the attacker’s base for analysis or use in illegal activities.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17</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Phishing</a:t>
            </a:r>
            <a:endParaRPr lang="en-US" sz="8000" dirty="0">
              <a:solidFill>
                <a:srgbClr val="004AAD"/>
              </a:solidFill>
              <a:latin typeface="Montserrat Classic Bold"/>
            </a:endParaRPr>
          </a:p>
        </p:txBody>
      </p:sp>
      <p:sp>
        <p:nvSpPr>
          <p:cNvPr id="9" name="TextBox 8"/>
          <p:cNvSpPr txBox="1"/>
          <p:nvPr/>
        </p:nvSpPr>
        <p:spPr>
          <a:xfrm>
            <a:off x="609600" y="1333500"/>
            <a:ext cx="10287000" cy="8207375"/>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Phishing is a type of </a:t>
            </a:r>
            <a:r>
              <a:rPr lang="en-US" sz="2800" dirty="0" err="1" smtClean="0">
                <a:latin typeface="Montserrat Classic"/>
              </a:rPr>
              <a:t>cyberattack</a:t>
            </a:r>
            <a:r>
              <a:rPr lang="en-US" sz="2800" dirty="0" smtClean="0">
                <a:latin typeface="Montserrat Classic"/>
              </a:rPr>
              <a:t> where scammers use fraudulent emails to trick recipients into revealing personal information. </a:t>
            </a:r>
          </a:p>
          <a:p>
            <a:pPr marL="457200" indent="-457200" algn="just">
              <a:lnSpc>
                <a:spcPts val="3999"/>
              </a:lnSpc>
              <a:buFont typeface="Wingdings" pitchFamily="2" charset="2"/>
              <a:buChar char="Ø"/>
            </a:pPr>
            <a:r>
              <a:rPr lang="en-US" sz="2800" dirty="0" smtClean="0">
                <a:latin typeface="Montserrat Classic"/>
              </a:rPr>
              <a:t>These emails often appear to be from legitimate sources and may warn of negative consequences (such as account suspension) or promise rewards (like a prize). </a:t>
            </a:r>
          </a:p>
          <a:p>
            <a:pPr marL="457200" indent="-457200" algn="just">
              <a:lnSpc>
                <a:spcPts val="3999"/>
              </a:lnSpc>
              <a:buFont typeface="Wingdings" pitchFamily="2" charset="2"/>
              <a:buChar char="Ø"/>
            </a:pPr>
            <a:r>
              <a:rPr lang="en-US" sz="2800" dirty="0" smtClean="0">
                <a:latin typeface="Montserrat Classic"/>
              </a:rPr>
              <a:t>The email usually asks the recipient to click on a link or open an attachment. The link often leads to a fake website that looks like a legitimate one, where the victim is prompted to enter sensitive data such as passwords, credit card numbers, or other personal details. </a:t>
            </a:r>
          </a:p>
          <a:p>
            <a:pPr marL="457200" indent="-457200" algn="just">
              <a:lnSpc>
                <a:spcPts val="3999"/>
              </a:lnSpc>
              <a:buFont typeface="Wingdings" pitchFamily="2" charset="2"/>
              <a:buChar char="Ø"/>
            </a:pPr>
            <a:r>
              <a:rPr lang="en-US" sz="2800" dirty="0" smtClean="0">
                <a:latin typeface="Montserrat Classic"/>
              </a:rPr>
              <a:t>In some cases, the email attachment may contain malware that infects the victim's computer when opened.</a:t>
            </a:r>
          </a:p>
        </p:txBody>
      </p:sp>
      <p:pic>
        <p:nvPicPr>
          <p:cNvPr id="143368" name="Picture 8" descr="Over 255m phishing attacks in 2022 so far | Security Magazine"/>
          <p:cNvPicPr>
            <a:picLocks noChangeAspect="1" noChangeArrowheads="1"/>
          </p:cNvPicPr>
          <p:nvPr/>
        </p:nvPicPr>
        <p:blipFill>
          <a:blip r:embed="rId3"/>
          <a:srcRect/>
          <a:stretch>
            <a:fillRect/>
          </a:stretch>
        </p:blipFill>
        <p:spPr bwMode="auto">
          <a:xfrm>
            <a:off x="11258550" y="1638300"/>
            <a:ext cx="6724650" cy="7620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53" presetClass="entr" presetSubtype="0" fill="hold" nodeType="withEffect">
                                  <p:stCondLst>
                                    <p:cond delay="0"/>
                                  </p:stCondLst>
                                  <p:childTnLst>
                                    <p:set>
                                      <p:cBhvr>
                                        <p:cTn id="9" dur="1" fill="hold">
                                          <p:stCondLst>
                                            <p:cond delay="0"/>
                                          </p:stCondLst>
                                        </p:cTn>
                                        <p:tgtEl>
                                          <p:spTgt spid="143368"/>
                                        </p:tgtEl>
                                        <p:attrNameLst>
                                          <p:attrName>style.visibility</p:attrName>
                                        </p:attrNameLst>
                                      </p:cBhvr>
                                      <p:to>
                                        <p:strVal val="visible"/>
                                      </p:to>
                                    </p:set>
                                    <p:anim calcmode="lin" valueType="num">
                                      <p:cBhvr>
                                        <p:cTn id="10" dur="500" fill="hold"/>
                                        <p:tgtEl>
                                          <p:spTgt spid="143368"/>
                                        </p:tgtEl>
                                        <p:attrNameLst>
                                          <p:attrName>ppt_w</p:attrName>
                                        </p:attrNameLst>
                                      </p:cBhvr>
                                      <p:tavLst>
                                        <p:tav tm="0">
                                          <p:val>
                                            <p:fltVal val="0"/>
                                          </p:val>
                                        </p:tav>
                                        <p:tav tm="100000">
                                          <p:val>
                                            <p:strVal val="#ppt_w"/>
                                          </p:val>
                                        </p:tav>
                                      </p:tavLst>
                                    </p:anim>
                                    <p:anim calcmode="lin" valueType="num">
                                      <p:cBhvr>
                                        <p:cTn id="11" dur="500" fill="hold"/>
                                        <p:tgtEl>
                                          <p:spTgt spid="143368"/>
                                        </p:tgtEl>
                                        <p:attrNameLst>
                                          <p:attrName>ppt_h</p:attrName>
                                        </p:attrNameLst>
                                      </p:cBhvr>
                                      <p:tavLst>
                                        <p:tav tm="0">
                                          <p:val>
                                            <p:fltVal val="0"/>
                                          </p:val>
                                        </p:tav>
                                        <p:tav tm="100000">
                                          <p:val>
                                            <p:strVal val="#ppt_h"/>
                                          </p:val>
                                        </p:tav>
                                      </p:tavLst>
                                    </p:anim>
                                    <p:animEffect transition="in" filter="fade">
                                      <p:cBhvr>
                                        <p:cTn id="12" dur="500"/>
                                        <p:tgtEl>
                                          <p:spTgt spid="143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18</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Spear Phishing </a:t>
            </a:r>
            <a:endParaRPr lang="en-US" sz="8000" dirty="0">
              <a:solidFill>
                <a:srgbClr val="004AAD"/>
              </a:solidFill>
              <a:latin typeface="Montserrat Classic Bold"/>
            </a:endParaRPr>
          </a:p>
        </p:txBody>
      </p:sp>
      <p:sp>
        <p:nvSpPr>
          <p:cNvPr id="9" name="TextBox 8"/>
          <p:cNvSpPr txBox="1"/>
          <p:nvPr/>
        </p:nvSpPr>
        <p:spPr>
          <a:xfrm>
            <a:off x="609600" y="1333500"/>
            <a:ext cx="15087600" cy="461664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Spear phishing is a targeted version of phishing where attackers send fraudulent emails to specific employees within an organization, often impersonating high-level executives like the CEO or CFO. </a:t>
            </a:r>
          </a:p>
          <a:p>
            <a:pPr marL="457200" indent="-457200" algn="just">
              <a:lnSpc>
                <a:spcPts val="3999"/>
              </a:lnSpc>
              <a:buFont typeface="Wingdings" pitchFamily="2" charset="2"/>
              <a:buChar char="Ø"/>
            </a:pPr>
            <a:r>
              <a:rPr lang="en-US" sz="2800" dirty="0" smtClean="0">
                <a:latin typeface="Montserrat Classic"/>
              </a:rPr>
              <a:t>The goal is to make the email seem legitimate and trustworthy. </a:t>
            </a:r>
          </a:p>
          <a:p>
            <a:pPr marL="457200" indent="-457200" algn="just">
              <a:lnSpc>
                <a:spcPts val="3999"/>
              </a:lnSpc>
              <a:buFont typeface="Wingdings" pitchFamily="2" charset="2"/>
              <a:buChar char="Ø"/>
            </a:pPr>
            <a:r>
              <a:rPr lang="en-US" sz="2800" dirty="0" smtClean="0">
                <a:latin typeface="Montserrat Classic"/>
              </a:rPr>
              <a:t>The emails typically direct employees to a fake website, where they are prompted to enter sensitive personal information, such as passwords, Social Security numbers, or other confidential details. </a:t>
            </a:r>
          </a:p>
          <a:p>
            <a:pPr marL="457200" indent="-457200" algn="just">
              <a:lnSpc>
                <a:spcPts val="3999"/>
              </a:lnSpc>
              <a:buFont typeface="Wingdings" pitchFamily="2" charset="2"/>
              <a:buChar char="Ø"/>
            </a:pPr>
            <a:r>
              <a:rPr lang="en-US" sz="2800" dirty="0" smtClean="0">
                <a:latin typeface="Montserrat Classic"/>
              </a:rPr>
              <a:t>Unlike regular phishing, which is broad and sent to many people, spear phishing is more precise, focusing on particular individuals.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19</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err="1" smtClean="0">
                <a:solidFill>
                  <a:srgbClr val="004AAD"/>
                </a:solidFill>
                <a:latin typeface="Montserrat Classic Bold"/>
              </a:rPr>
              <a:t>Smishing</a:t>
            </a:r>
            <a:r>
              <a:rPr lang="en-US" sz="8000" dirty="0" smtClean="0">
                <a:solidFill>
                  <a:srgbClr val="004AAD"/>
                </a:solidFill>
                <a:latin typeface="Montserrat Classic Bold"/>
              </a:rPr>
              <a:t> and </a:t>
            </a:r>
            <a:r>
              <a:rPr lang="en-US" sz="8000" dirty="0" err="1" smtClean="0">
                <a:solidFill>
                  <a:srgbClr val="004AAD"/>
                </a:solidFill>
                <a:latin typeface="Montserrat Classic Bold"/>
              </a:rPr>
              <a:t>Vishing</a:t>
            </a:r>
            <a:endParaRPr lang="en-US" sz="8000" dirty="0">
              <a:solidFill>
                <a:srgbClr val="004AAD"/>
              </a:solidFill>
              <a:latin typeface="Montserrat Classic Bold"/>
            </a:endParaRPr>
          </a:p>
        </p:txBody>
      </p:sp>
      <p:sp>
        <p:nvSpPr>
          <p:cNvPr id="9" name="TextBox 8"/>
          <p:cNvSpPr txBox="1"/>
          <p:nvPr/>
        </p:nvSpPr>
        <p:spPr>
          <a:xfrm>
            <a:off x="609600" y="1333500"/>
            <a:ext cx="15849600" cy="718145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err="1" smtClean="0">
                <a:latin typeface="Montserrat Classic"/>
              </a:rPr>
              <a:t>Smishing</a:t>
            </a:r>
            <a:r>
              <a:rPr lang="en-US" sz="2800" dirty="0" smtClean="0">
                <a:latin typeface="Montserrat Classic"/>
              </a:rPr>
              <a:t> and </a:t>
            </a:r>
            <a:r>
              <a:rPr lang="en-US" sz="2800" dirty="0" err="1" smtClean="0">
                <a:latin typeface="Montserrat Classic"/>
              </a:rPr>
              <a:t>vishing</a:t>
            </a:r>
            <a:r>
              <a:rPr lang="en-US" sz="2800" dirty="0" smtClean="0">
                <a:latin typeface="Montserrat Classic"/>
              </a:rPr>
              <a:t> are variations of phishing that use different methods to trick people into revealing personal information. </a:t>
            </a:r>
          </a:p>
          <a:p>
            <a:pPr marL="457200" indent="-457200" algn="just">
              <a:lnSpc>
                <a:spcPts val="3999"/>
              </a:lnSpc>
              <a:buFont typeface="Wingdings" pitchFamily="2" charset="2"/>
              <a:buChar char="Ø"/>
            </a:pPr>
            <a:r>
              <a:rPr lang="en-US" sz="2800" dirty="0" err="1" smtClean="0">
                <a:solidFill>
                  <a:srgbClr val="C00000"/>
                </a:solidFill>
                <a:latin typeface="Montserrat Classic"/>
              </a:rPr>
              <a:t>Smishing</a:t>
            </a:r>
            <a:r>
              <a:rPr lang="en-US" sz="2800" dirty="0" smtClean="0">
                <a:latin typeface="Montserrat Classic"/>
              </a:rPr>
              <a:t> involves text messages (SMS), where victims receive messages that look legitimate, urging them to call a number or visit a website, often claiming there is an urgent issue with their bank account or credit card. These messages are designed to steal sensitive information like bank account numbers or credit card details. Sometimes, visiting the fake website can lead to malicious software being downloaded onto the victim's phone, giving criminals access to stored data.</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err="1" smtClean="0">
                <a:solidFill>
                  <a:srgbClr val="C00000"/>
                </a:solidFill>
                <a:latin typeface="Montserrat Classic"/>
              </a:rPr>
              <a:t>Vishing</a:t>
            </a:r>
            <a:r>
              <a:rPr lang="en-US" sz="2800" dirty="0" smtClean="0">
                <a:latin typeface="Montserrat Classic"/>
              </a:rPr>
              <a:t> (voice phishing) is similar, but it uses voice calls or voicemail messages. Victims receive a recorded message or call telling them to dial a number or visit a website, often claiming that their ATM card has been deactivated, prompting them to enter their card number and PIN. This information is then stolen and used to withdraw money or commit fraud.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48209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Threat Landscape</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a:t>
            </a:fld>
            <a:endParaRPr lang="en-US" sz="3200" b="1" dirty="0"/>
          </a:p>
        </p:txBody>
      </p:sp>
      <p:sp>
        <p:nvSpPr>
          <p:cNvPr id="6" name="TextBox 5"/>
          <p:cNvSpPr txBox="1"/>
          <p:nvPr/>
        </p:nvSpPr>
        <p:spPr>
          <a:xfrm>
            <a:off x="1066800" y="1409700"/>
            <a:ext cx="15773400" cy="718145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The threat landscape refers to the range of risks and dangers that companies face regarding the security of their data and information systems.</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smtClean="0">
                <a:latin typeface="Montserrat Classic"/>
              </a:rPr>
              <a:t>This includes safeguarding confidential business information, as well as the private data of customers and employees, from theft, disruption, and other malicious acts.</a:t>
            </a:r>
          </a:p>
          <a:p>
            <a:pPr marL="457200" indent="-457200" algn="just">
              <a:lnSpc>
                <a:spcPts val="3999"/>
              </a:lnSpc>
              <a:buFont typeface="Wingdings" pitchFamily="2" charset="2"/>
              <a:buChar char="Ø"/>
            </a:pPr>
            <a:endParaRPr lang="en-US" sz="2800" dirty="0" smtClean="0">
              <a:latin typeface="Montserrat Classic"/>
            </a:endParaRPr>
          </a:p>
          <a:p>
            <a:pPr marL="457200" indent="-457200" algn="just">
              <a:lnSpc>
                <a:spcPts val="3999"/>
              </a:lnSpc>
              <a:buFont typeface="Wingdings" pitchFamily="2" charset="2"/>
              <a:buChar char="Ø"/>
            </a:pPr>
            <a:r>
              <a:rPr lang="en-US" sz="2800" dirty="0" smtClean="0">
                <a:latin typeface="Montserrat Classic"/>
              </a:rPr>
              <a:t>While maintaining security is crucial, businesses often need to balance security measures with other business needs, leading to complex decisions. For example, companies must decide how much money and effort to invest in security to feel “safe enough” and consider how strict security rules might impact customer convenience or employee efficiency, potentially causing lost sales or higher costs. Additionally, if a company is targeted by cybercrime, it faces the dilemma of whether to pursue legal action, manage the issue quietly to avoid bad publicity, or openly inform affected customers.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20</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err="1" smtClean="0">
                <a:solidFill>
                  <a:srgbClr val="004AAD"/>
                </a:solidFill>
                <a:latin typeface="Montserrat Classic Bold"/>
              </a:rPr>
              <a:t>Cyberterrorism</a:t>
            </a:r>
            <a:r>
              <a:rPr lang="en-US" sz="8000" dirty="0" smtClean="0">
                <a:solidFill>
                  <a:srgbClr val="004AAD"/>
                </a:solidFill>
                <a:latin typeface="Montserrat Classic Bold"/>
              </a:rPr>
              <a:t> </a:t>
            </a:r>
            <a:endParaRPr lang="en-US" sz="8000" dirty="0">
              <a:solidFill>
                <a:srgbClr val="004AAD"/>
              </a:solidFill>
              <a:latin typeface="Montserrat Classic Bold"/>
            </a:endParaRPr>
          </a:p>
        </p:txBody>
      </p:sp>
      <p:sp>
        <p:nvSpPr>
          <p:cNvPr id="9" name="TextBox 8"/>
          <p:cNvSpPr txBox="1"/>
          <p:nvPr/>
        </p:nvSpPr>
        <p:spPr>
          <a:xfrm>
            <a:off x="609600" y="1520296"/>
            <a:ext cx="15849600" cy="507100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err="1" smtClean="0">
                <a:latin typeface="Montserrat Classic"/>
              </a:rPr>
              <a:t>Cyberterrorism</a:t>
            </a:r>
            <a:r>
              <a:rPr lang="en-US" sz="2800" dirty="0" smtClean="0">
                <a:latin typeface="Montserrat Classic"/>
              </a:rPr>
              <a:t> refers to the use of information technology by terrorists to carry out attacks that disrupt or damage critical national infrastructure, such as energy, transportation, financial systems, law enforcement, and emergency services. </a:t>
            </a:r>
          </a:p>
          <a:p>
            <a:pPr marL="457200" indent="-457200" algn="just">
              <a:lnSpc>
                <a:spcPts val="3999"/>
              </a:lnSpc>
              <a:buFont typeface="Wingdings" pitchFamily="2" charset="2"/>
              <a:buChar char="Ø"/>
            </a:pPr>
            <a:r>
              <a:rPr lang="en-US" sz="2800" dirty="0" smtClean="0">
                <a:latin typeface="Montserrat Classic"/>
              </a:rPr>
              <a:t>The goal of </a:t>
            </a:r>
            <a:r>
              <a:rPr lang="en-US" sz="2800" dirty="0" err="1" smtClean="0">
                <a:latin typeface="Montserrat Classic"/>
              </a:rPr>
              <a:t>cyberterrorism</a:t>
            </a:r>
            <a:r>
              <a:rPr lang="en-US" sz="2800" dirty="0" smtClean="0">
                <a:latin typeface="Montserrat Classic"/>
              </a:rPr>
              <a:t> is typically to create fear, chaos, or financial loss while achieving political, religious, or ideological objectives. </a:t>
            </a:r>
          </a:p>
          <a:p>
            <a:pPr marL="457200" indent="-457200" algn="just">
              <a:lnSpc>
                <a:spcPts val="3999"/>
              </a:lnSpc>
              <a:buFont typeface="Wingdings" pitchFamily="2" charset="2"/>
              <a:buChar char="Ø"/>
            </a:pPr>
            <a:r>
              <a:rPr lang="en-US" sz="2800" dirty="0" smtClean="0">
                <a:latin typeface="Montserrat Classic"/>
              </a:rPr>
              <a:t>It involves targeting government systems, private sector networks, or essential services with the intent to cause widespread disruption or harm. </a:t>
            </a:r>
          </a:p>
          <a:p>
            <a:pPr marL="457200" indent="-457200" algn="just">
              <a:lnSpc>
                <a:spcPts val="3999"/>
              </a:lnSpc>
              <a:buFont typeface="Wingdings" pitchFamily="2" charset="2"/>
              <a:buChar char="Ø"/>
            </a:pPr>
            <a:r>
              <a:rPr lang="en-US" sz="2800" dirty="0" smtClean="0">
                <a:latin typeface="Montserrat Classic"/>
              </a:rPr>
              <a:t>As </a:t>
            </a:r>
            <a:r>
              <a:rPr lang="en-US" sz="2800" dirty="0" err="1" smtClean="0">
                <a:latin typeface="Montserrat Classic"/>
              </a:rPr>
              <a:t>cyberterrorism</a:t>
            </a:r>
            <a:r>
              <a:rPr lang="en-US" sz="2800" dirty="0" smtClean="0">
                <a:latin typeface="Montserrat Classic"/>
              </a:rPr>
              <a:t> continues to grow, it becomes an increasing concern for countries and organizations worldwide, as it poses significant risks to national security and public safety.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21</a:t>
            </a:fld>
            <a:endParaRPr lang="en-US" sz="3200" b="1" dirty="0"/>
          </a:p>
        </p:txBody>
      </p:sp>
      <p:sp>
        <p:nvSpPr>
          <p:cNvPr id="6" name="TextBox 3"/>
          <p:cNvSpPr txBox="1"/>
          <p:nvPr/>
        </p:nvSpPr>
        <p:spPr>
          <a:xfrm>
            <a:off x="152400" y="26938"/>
            <a:ext cx="18059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CIA-Triad</a:t>
            </a:r>
            <a:endParaRPr lang="en-US" sz="8000" dirty="0">
              <a:solidFill>
                <a:srgbClr val="004AAD"/>
              </a:solidFill>
              <a:latin typeface="Montserrat Classic Bold"/>
            </a:endParaRPr>
          </a:p>
        </p:txBody>
      </p:sp>
      <p:sp>
        <p:nvSpPr>
          <p:cNvPr id="9" name="TextBox 8"/>
          <p:cNvSpPr txBox="1"/>
          <p:nvPr/>
        </p:nvSpPr>
        <p:spPr>
          <a:xfrm>
            <a:off x="609600" y="1520296"/>
            <a:ext cx="15849600" cy="205184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The IT security practices of organizations worldwide are focused on ensuring :</a:t>
            </a:r>
          </a:p>
          <a:p>
            <a:pPr marL="1428750" lvl="2" indent="-514350" algn="just">
              <a:lnSpc>
                <a:spcPts val="3999"/>
              </a:lnSpc>
              <a:buFont typeface="+mj-lt"/>
              <a:buAutoNum type="arabicPeriod"/>
            </a:pPr>
            <a:r>
              <a:rPr lang="en-US" sz="2800" dirty="0" smtClean="0">
                <a:latin typeface="Montserrat Classic"/>
              </a:rPr>
              <a:t>Confidentiality, </a:t>
            </a:r>
          </a:p>
          <a:p>
            <a:pPr marL="1428750" lvl="2" indent="-514350" algn="just">
              <a:lnSpc>
                <a:spcPts val="3999"/>
              </a:lnSpc>
              <a:buFont typeface="+mj-lt"/>
              <a:buAutoNum type="arabicPeriod"/>
            </a:pPr>
            <a:r>
              <a:rPr lang="en-US" sz="2800" dirty="0" smtClean="0">
                <a:latin typeface="Montserrat Classic"/>
              </a:rPr>
              <a:t>Integrity, and </a:t>
            </a:r>
          </a:p>
          <a:p>
            <a:pPr marL="1428750" lvl="2" indent="-514350" algn="just">
              <a:lnSpc>
                <a:spcPts val="3999"/>
              </a:lnSpc>
              <a:buFont typeface="+mj-lt"/>
              <a:buAutoNum type="arabicPeriod"/>
            </a:pPr>
            <a:r>
              <a:rPr lang="en-US" sz="2800" dirty="0" smtClean="0">
                <a:latin typeface="Montserrat Classic"/>
              </a:rPr>
              <a:t>Availability </a:t>
            </a:r>
          </a:p>
        </p:txBody>
      </p:sp>
      <p:pic>
        <p:nvPicPr>
          <p:cNvPr id="7" name="Picture 6" descr="The-Confidentiality-Integrity-Availability-CIA-triad.png"/>
          <p:cNvPicPr>
            <a:picLocks noChangeAspect="1"/>
          </p:cNvPicPr>
          <p:nvPr/>
        </p:nvPicPr>
        <p:blipFill>
          <a:blip r:embed="rId3"/>
          <a:stretch>
            <a:fillRect/>
          </a:stretch>
        </p:blipFill>
        <p:spPr>
          <a:xfrm>
            <a:off x="4724400" y="2933700"/>
            <a:ext cx="7086600" cy="6111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53"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371600" y="952500"/>
            <a:ext cx="8077200" cy="464358"/>
          </a:xfrm>
          <a:prstGeom prst="rect">
            <a:avLst/>
          </a:prstGeom>
        </p:spPr>
        <p:txBody>
          <a:bodyPr wrap="square" lIns="0" tIns="0" rIns="0" bIns="0" rtlCol="0" anchor="t">
            <a:spAutoFit/>
          </a:bodyPr>
          <a:lstStyle/>
          <a:p>
            <a:pPr marL="457200" indent="-457200" algn="just">
              <a:lnSpc>
                <a:spcPts val="3999"/>
              </a:lnSpc>
            </a:pPr>
            <a:r>
              <a:rPr lang="en-US" sz="3200" b="1" dirty="0" smtClean="0">
                <a:solidFill>
                  <a:schemeClr val="accent1"/>
                </a:solidFill>
                <a:latin typeface="Montserrat Classic"/>
              </a:rPr>
              <a:t>1. Confidentiality: </a:t>
            </a:r>
            <a:endParaRPr lang="en-US" sz="2800" b="1" dirty="0" smtClean="0">
              <a:solidFill>
                <a:schemeClr val="accent1"/>
              </a:solidFill>
              <a:latin typeface="Montserrat Classic"/>
            </a:endParaRPr>
          </a:p>
        </p:txBody>
      </p:sp>
      <p:sp>
        <p:nvSpPr>
          <p:cNvPr id="18" name="TextBox 17"/>
          <p:cNvSpPr txBox="1"/>
          <p:nvPr/>
        </p:nvSpPr>
        <p:spPr>
          <a:xfrm>
            <a:off x="1905000" y="1599208"/>
            <a:ext cx="13563600" cy="967316"/>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The information cannot be understood by anyone for whom it was unintended. </a:t>
            </a:r>
          </a:p>
        </p:txBody>
      </p:sp>
      <p:sp>
        <p:nvSpPr>
          <p:cNvPr id="6" name="TextBox 5"/>
          <p:cNvSpPr txBox="1"/>
          <p:nvPr/>
        </p:nvSpPr>
        <p:spPr>
          <a:xfrm>
            <a:off x="1905000" y="2804584"/>
            <a:ext cx="13563600" cy="410368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This term covers two related concepts:</a:t>
            </a:r>
          </a:p>
          <a:p>
            <a:pPr marL="457200" indent="-457200" algn="just">
              <a:lnSpc>
                <a:spcPts val="3999"/>
              </a:lnSpc>
              <a:buFont typeface="Wingdings" pitchFamily="2" charset="2"/>
              <a:buChar char="Ø"/>
            </a:pPr>
            <a:endParaRPr lang="en-US" sz="2800" dirty="0" smtClean="0">
              <a:latin typeface="Montserrat Classic"/>
            </a:endParaRPr>
          </a:p>
          <a:p>
            <a:pPr marL="1428750" lvl="2" indent="-514350" algn="just">
              <a:lnSpc>
                <a:spcPts val="3999"/>
              </a:lnSpc>
              <a:buFont typeface="+mj-lt"/>
              <a:buAutoNum type="alphaLcParenR"/>
            </a:pPr>
            <a:r>
              <a:rPr lang="en-US" sz="2800" b="1" dirty="0" smtClean="0">
                <a:latin typeface="Montserrat Classic"/>
              </a:rPr>
              <a:t>Data confidentiality: </a:t>
            </a:r>
            <a:r>
              <a:rPr lang="en-US" sz="2800" dirty="0" smtClean="0">
                <a:latin typeface="Montserrat Classic"/>
              </a:rPr>
              <a:t>Assures that private or confidential information is not made available or disclosed to unauthorized individuals.</a:t>
            </a:r>
          </a:p>
          <a:p>
            <a:pPr marL="1428750" lvl="2" indent="-514350" algn="just">
              <a:lnSpc>
                <a:spcPts val="3999"/>
              </a:lnSpc>
              <a:buFont typeface="+mj-lt"/>
              <a:buAutoNum type="alphaLcParenR"/>
            </a:pPr>
            <a:endParaRPr lang="en-US" sz="2800" dirty="0" smtClean="0">
              <a:latin typeface="Montserrat Classic"/>
            </a:endParaRPr>
          </a:p>
          <a:p>
            <a:pPr marL="1428750" lvl="2" indent="-514350" algn="just">
              <a:lnSpc>
                <a:spcPts val="3999"/>
              </a:lnSpc>
              <a:buFont typeface="+mj-lt"/>
              <a:buAutoNum type="alphaLcParenR"/>
            </a:pPr>
            <a:r>
              <a:rPr lang="en-US" sz="2800" b="1" dirty="0" smtClean="0">
                <a:latin typeface="Montserrat Classic"/>
              </a:rPr>
              <a:t>Privacy: </a:t>
            </a:r>
            <a:r>
              <a:rPr lang="en-US" sz="2800" dirty="0" smtClean="0">
                <a:latin typeface="Montserrat Classic"/>
              </a:rPr>
              <a:t>Assures that individuals control or influence what information related to them may be collected and stored and by whom and to whom that information may be disclosed.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371600" y="1485900"/>
            <a:ext cx="8077200" cy="464358"/>
          </a:xfrm>
          <a:prstGeom prst="rect">
            <a:avLst/>
          </a:prstGeom>
        </p:spPr>
        <p:txBody>
          <a:bodyPr wrap="square" lIns="0" tIns="0" rIns="0" bIns="0" rtlCol="0" anchor="t">
            <a:spAutoFit/>
          </a:bodyPr>
          <a:lstStyle/>
          <a:p>
            <a:pPr marL="457200" indent="-457200" algn="just">
              <a:lnSpc>
                <a:spcPts val="3999"/>
              </a:lnSpc>
            </a:pPr>
            <a:r>
              <a:rPr lang="en-US" sz="3200" b="1" dirty="0" smtClean="0">
                <a:solidFill>
                  <a:schemeClr val="accent1"/>
                </a:solidFill>
                <a:latin typeface="Montserrat Classic"/>
              </a:rPr>
              <a:t>2. Integrity : </a:t>
            </a:r>
            <a:endParaRPr lang="en-US" sz="2800" b="1" dirty="0" smtClean="0">
              <a:solidFill>
                <a:schemeClr val="accent1"/>
              </a:solidFill>
              <a:latin typeface="Montserrat Classic"/>
            </a:endParaRPr>
          </a:p>
        </p:txBody>
      </p:sp>
      <p:sp>
        <p:nvSpPr>
          <p:cNvPr id="18" name="TextBox 17"/>
          <p:cNvSpPr txBox="1"/>
          <p:nvPr/>
        </p:nvSpPr>
        <p:spPr>
          <a:xfrm>
            <a:off x="1905000" y="2132608"/>
            <a:ext cx="13563600" cy="967316"/>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This objective is concerned with maintaining the accuracy, consistency, and trustworthiness of data and systems.</a:t>
            </a:r>
          </a:p>
        </p:txBody>
      </p:sp>
      <p:sp>
        <p:nvSpPr>
          <p:cNvPr id="6" name="TextBox 5"/>
          <p:cNvSpPr txBox="1"/>
          <p:nvPr/>
        </p:nvSpPr>
        <p:spPr>
          <a:xfrm>
            <a:off x="1905000" y="3337984"/>
            <a:ext cx="13563600" cy="5642570"/>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It involves two main aspects:</a:t>
            </a:r>
          </a:p>
          <a:p>
            <a:pPr marL="1428750" lvl="2" indent="-514350" algn="just">
              <a:lnSpc>
                <a:spcPts val="3999"/>
              </a:lnSpc>
              <a:buFont typeface="+mj-lt"/>
              <a:buAutoNum type="alphaLcParenR"/>
            </a:pPr>
            <a:r>
              <a:rPr lang="en-US" sz="2800" b="1" dirty="0" smtClean="0">
                <a:latin typeface="Montserrat Classic"/>
              </a:rPr>
              <a:t>Data Integrity: </a:t>
            </a:r>
            <a:r>
              <a:rPr lang="en-US" sz="2800" dirty="0" smtClean="0">
                <a:latin typeface="Montserrat Classic"/>
              </a:rPr>
              <a:t>Ensures that information remains unchanged and uncorrupted during storage, processing, or transmission. Any alterations to data should occur only through authorized means, preventing unauthorized modifications or tampering.</a:t>
            </a:r>
          </a:p>
          <a:p>
            <a:pPr marL="1428750" lvl="2" indent="-514350" algn="just">
              <a:lnSpc>
                <a:spcPts val="3999"/>
              </a:lnSpc>
              <a:buFont typeface="+mj-lt"/>
              <a:buAutoNum type="alphaLcParenR"/>
            </a:pPr>
            <a:endParaRPr lang="en-US" sz="2800" dirty="0" smtClean="0">
              <a:latin typeface="Montserrat Classic"/>
            </a:endParaRPr>
          </a:p>
          <a:p>
            <a:pPr marL="1428750" lvl="2" indent="-514350" algn="just">
              <a:lnSpc>
                <a:spcPts val="3999"/>
              </a:lnSpc>
              <a:buFont typeface="+mj-lt"/>
              <a:buAutoNum type="alphaLcParenR"/>
            </a:pPr>
            <a:r>
              <a:rPr lang="en-US" sz="2800" b="1" dirty="0" smtClean="0">
                <a:latin typeface="Montserrat Classic"/>
              </a:rPr>
              <a:t>System Integrity: </a:t>
            </a:r>
            <a:r>
              <a:rPr lang="en-US" sz="2800" dirty="0" smtClean="0">
                <a:latin typeface="Montserrat Classic"/>
              </a:rPr>
              <a:t>Guarantees that a system functions as intended without unauthorized interference or manipulation. It ensures that the system's components, including hardware, software, and firmware, operate in a secure and reliable manner, free from deliberate unauthorized actions.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371600" y="1485900"/>
            <a:ext cx="8077200" cy="512961"/>
          </a:xfrm>
          <a:prstGeom prst="rect">
            <a:avLst/>
          </a:prstGeom>
        </p:spPr>
        <p:txBody>
          <a:bodyPr wrap="square" lIns="0" tIns="0" rIns="0" bIns="0" rtlCol="0" anchor="t">
            <a:spAutoFit/>
          </a:bodyPr>
          <a:lstStyle/>
          <a:p>
            <a:pPr marL="457200" indent="-457200" algn="just">
              <a:lnSpc>
                <a:spcPts val="3999"/>
              </a:lnSpc>
            </a:pPr>
            <a:r>
              <a:rPr lang="en-US" sz="3200" b="1" dirty="0" smtClean="0">
                <a:solidFill>
                  <a:schemeClr val="accent1"/>
                </a:solidFill>
                <a:latin typeface="Montserrat Classic"/>
              </a:rPr>
              <a:t>3. Availability: </a:t>
            </a:r>
            <a:endParaRPr lang="en-US" sz="2800" b="1" dirty="0" smtClean="0">
              <a:solidFill>
                <a:schemeClr val="accent1"/>
              </a:solidFill>
              <a:latin typeface="Montserrat Classic"/>
            </a:endParaRPr>
          </a:p>
        </p:txBody>
      </p:sp>
      <p:sp>
        <p:nvSpPr>
          <p:cNvPr id="18" name="TextBox 17"/>
          <p:cNvSpPr txBox="1"/>
          <p:nvPr/>
        </p:nvSpPr>
        <p:spPr>
          <a:xfrm>
            <a:off x="1905000" y="2132608"/>
            <a:ext cx="135636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This objective focuses on ensuring that computer systems and services are accessible and usable by authorized users when needed. It aims to prevent disruptions or denial of service that could prevent legitimate users' ability to access resources or perform tasks.</a:t>
            </a:r>
          </a:p>
        </p:txBody>
      </p:sp>
      <p:sp>
        <p:nvSpPr>
          <p:cNvPr id="7" name="TextBox 6"/>
          <p:cNvSpPr txBox="1"/>
          <p:nvPr/>
        </p:nvSpPr>
        <p:spPr>
          <a:xfrm>
            <a:off x="533400" y="4533900"/>
            <a:ext cx="10439400" cy="461664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By addressing these objectives—confidentiality, integrity, and availability—organizations can establish a comprehensive approach to computer security, safeguarding their information systems and resources from various threats and vulnerabilities.</a:t>
            </a:r>
          </a:p>
          <a:p>
            <a:pPr marL="457200" indent="-457200" algn="just">
              <a:lnSpc>
                <a:spcPts val="3999"/>
              </a:lnSpc>
              <a:buFont typeface="Wingdings" pitchFamily="2" charset="2"/>
              <a:buChar char="Ø"/>
            </a:pPr>
            <a:r>
              <a:rPr lang="en-US" sz="2800" dirty="0" smtClean="0">
                <a:latin typeface="Montserrat Classic"/>
              </a:rPr>
              <a:t>These three concepts form what is often referred to as the CIA triad. The three concepts embody the fundamental security objectives for both data and for information and computing services.</a:t>
            </a:r>
          </a:p>
        </p:txBody>
      </p:sp>
      <p:pic>
        <p:nvPicPr>
          <p:cNvPr id="9" name="Picture 8" descr="The-Confidentiality-Integrity-Availability-CIA-triad.png"/>
          <p:cNvPicPr>
            <a:picLocks noChangeAspect="1"/>
          </p:cNvPicPr>
          <p:nvPr/>
        </p:nvPicPr>
        <p:blipFill>
          <a:blip r:embed="rId2"/>
          <a:stretch>
            <a:fillRect/>
          </a:stretch>
        </p:blipFill>
        <p:spPr>
          <a:xfrm>
            <a:off x="11518900" y="4457700"/>
            <a:ext cx="5397500" cy="4654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25</a:t>
            </a:fld>
            <a:endParaRPr lang="en-US" sz="3200" b="1" dirty="0"/>
          </a:p>
        </p:txBody>
      </p:sp>
      <p:sp>
        <p:nvSpPr>
          <p:cNvPr id="6" name="TextBox 3"/>
          <p:cNvSpPr txBox="1"/>
          <p:nvPr/>
        </p:nvSpPr>
        <p:spPr>
          <a:xfrm>
            <a:off x="381000" y="26938"/>
            <a:ext cx="152400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Implementing CIA  </a:t>
            </a:r>
            <a:endParaRPr lang="en-US" sz="8000" dirty="0">
              <a:solidFill>
                <a:srgbClr val="004AAD"/>
              </a:solidFill>
              <a:latin typeface="Montserrat Classic Bold"/>
            </a:endParaRPr>
          </a:p>
        </p:txBody>
      </p:sp>
      <p:sp>
        <p:nvSpPr>
          <p:cNvPr id="9" name="TextBox 8"/>
          <p:cNvSpPr txBox="1"/>
          <p:nvPr/>
        </p:nvSpPr>
        <p:spPr>
          <a:xfrm>
            <a:off x="609600" y="1520296"/>
            <a:ext cx="8229600" cy="769441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No organization can be completely safe from attacks, but the best way to prevent security incidents is by using layered security. Implementing security with multiple layer with multiple defenses will be the safe because if one layer fails, another is there to stop the attacker. </a:t>
            </a:r>
          </a:p>
          <a:p>
            <a:pPr marL="457200" indent="-457200" algn="just">
              <a:lnSpc>
                <a:spcPts val="3999"/>
              </a:lnSpc>
              <a:buFont typeface="Wingdings" pitchFamily="2" charset="2"/>
              <a:buChar char="Ø"/>
            </a:pPr>
            <a:r>
              <a:rPr lang="en-US" sz="2800" dirty="0" smtClean="0">
                <a:latin typeface="Montserrat Classic"/>
              </a:rPr>
              <a:t>Here the goal is to make it so hard to break in that attackers either give up or are caught before causing major harm. To achieve this, security must be carefully planned, designed, tested, and updated at all levels- organization, network, applications, and users – to protect confidentiality, integrity, and availability. </a:t>
            </a:r>
          </a:p>
        </p:txBody>
      </p:sp>
      <p:pic>
        <p:nvPicPr>
          <p:cNvPr id="7" name="Picture 6" descr="Screenshot (763).png"/>
          <p:cNvPicPr>
            <a:picLocks noChangeAspect="1"/>
          </p:cNvPicPr>
          <p:nvPr/>
        </p:nvPicPr>
        <p:blipFill>
          <a:blip r:embed="rId3"/>
          <a:stretch>
            <a:fillRect/>
          </a:stretch>
        </p:blipFill>
        <p:spPr>
          <a:xfrm>
            <a:off x="9906000" y="1181100"/>
            <a:ext cx="8105997" cy="81534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26</a:t>
            </a:fld>
            <a:endParaRPr lang="en-US" sz="3200" b="1" dirty="0"/>
          </a:p>
        </p:txBody>
      </p:sp>
      <p:sp>
        <p:nvSpPr>
          <p:cNvPr id="6" name="TextBox 3"/>
          <p:cNvSpPr txBox="1"/>
          <p:nvPr/>
        </p:nvSpPr>
        <p:spPr>
          <a:xfrm>
            <a:off x="152400" y="26938"/>
            <a:ext cx="18059400" cy="1029834"/>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Implementing CIA at Organizational Level</a:t>
            </a:r>
            <a:endParaRPr lang="en-US" sz="6000" dirty="0">
              <a:solidFill>
                <a:srgbClr val="004AAD"/>
              </a:solidFill>
              <a:latin typeface="Montserrat Classic Bold"/>
            </a:endParaRPr>
          </a:p>
        </p:txBody>
      </p:sp>
      <p:sp>
        <p:nvSpPr>
          <p:cNvPr id="9" name="TextBox 8"/>
          <p:cNvSpPr txBox="1"/>
          <p:nvPr/>
        </p:nvSpPr>
        <p:spPr>
          <a:xfrm>
            <a:off x="609600" y="1520296"/>
            <a:ext cx="15849600" cy="153888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Implementing CIA at the organization level involves creating a strong security foundation through strategies, policies, and tools to protect against threats and ensure business continuity.  </a:t>
            </a:r>
          </a:p>
        </p:txBody>
      </p:sp>
      <p:sp>
        <p:nvSpPr>
          <p:cNvPr id="7" name="TextBox 6"/>
          <p:cNvSpPr txBox="1"/>
          <p:nvPr/>
        </p:nvSpPr>
        <p:spPr>
          <a:xfrm>
            <a:off x="990600" y="32385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Security Strategy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Develop a risk-based plan to minimize the impact of security incidents. This includes risk assessments, disaster recovery plans, and periodic audits to ensure policies are effective and up to date.</a:t>
            </a:r>
          </a:p>
        </p:txBody>
      </p:sp>
      <p:sp>
        <p:nvSpPr>
          <p:cNvPr id="8" name="TextBox 7"/>
          <p:cNvSpPr txBox="1"/>
          <p:nvPr/>
        </p:nvSpPr>
        <p:spPr>
          <a:xfrm>
            <a:off x="990600" y="5453856"/>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Risk Assessment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Identify critical IT assets, assess threats, their likelihood, and impact, and determine how to mitigate them cost-effectively. Focus on high-risk threats with severe impacts.</a:t>
            </a:r>
          </a:p>
        </p:txBody>
      </p:sp>
      <p:sp>
        <p:nvSpPr>
          <p:cNvPr id="10" name="TextBox 9"/>
          <p:cNvSpPr txBox="1"/>
          <p:nvPr/>
        </p:nvSpPr>
        <p:spPr>
          <a:xfrm>
            <a:off x="990600" y="7262217"/>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Disaster Recovery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Prepare a plan to recover critical systems, data, and operations after disasters (natural or manmade) to keep essential business processes running smoothly.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27</a:t>
            </a:fld>
            <a:endParaRPr lang="en-US" sz="3200" b="1" dirty="0"/>
          </a:p>
        </p:txBody>
      </p:sp>
      <p:sp>
        <p:nvSpPr>
          <p:cNvPr id="6" name="TextBox 3"/>
          <p:cNvSpPr txBox="1"/>
          <p:nvPr/>
        </p:nvSpPr>
        <p:spPr>
          <a:xfrm>
            <a:off x="152400" y="26938"/>
            <a:ext cx="18059400" cy="1029834"/>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Implementing CIA at Organizational Level</a:t>
            </a:r>
            <a:endParaRPr lang="en-US" sz="6000" dirty="0">
              <a:solidFill>
                <a:srgbClr val="004AAD"/>
              </a:solidFill>
              <a:latin typeface="Montserrat Classic Bold"/>
            </a:endParaRPr>
          </a:p>
        </p:txBody>
      </p:sp>
      <p:sp>
        <p:nvSpPr>
          <p:cNvPr id="7" name="TextBox 6"/>
          <p:cNvSpPr txBox="1"/>
          <p:nvPr/>
        </p:nvSpPr>
        <p:spPr>
          <a:xfrm>
            <a:off x="990600" y="16383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Security Policies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Create rules to guide employees on proper security practices, such as acceptable use, password protection, and remote access. Automate enforcement where possible.</a:t>
            </a:r>
          </a:p>
        </p:txBody>
      </p:sp>
      <p:sp>
        <p:nvSpPr>
          <p:cNvPr id="8" name="TextBox 7"/>
          <p:cNvSpPr txBox="1"/>
          <p:nvPr/>
        </p:nvSpPr>
        <p:spPr>
          <a:xfrm>
            <a:off x="990600" y="32385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Security Audits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Regularly evaluate compliance with security policies, test safeguards, and address vulnerabilities. Use penetration testing to identify weak </a:t>
            </a:r>
            <a:r>
              <a:rPr lang="en-US" sz="2800" dirty="0" smtClean="0">
                <a:latin typeface="Montserrat Classic"/>
              </a:rPr>
              <a:t>spots.</a:t>
            </a:r>
            <a:endParaRPr lang="en-US" sz="2800" dirty="0" smtClean="0">
              <a:latin typeface="Montserrat Classic"/>
            </a:endParaRPr>
          </a:p>
        </p:txBody>
      </p:sp>
      <p:sp>
        <p:nvSpPr>
          <p:cNvPr id="10" name="TextBox 9"/>
          <p:cNvSpPr txBox="1"/>
          <p:nvPr/>
        </p:nvSpPr>
        <p:spPr>
          <a:xfrm>
            <a:off x="990600" y="4991100"/>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Regulatory Compliance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Follow external standards and regulations alongside internal policies to meet legal and industry requirements.</a:t>
            </a:r>
          </a:p>
        </p:txBody>
      </p:sp>
      <p:sp>
        <p:nvSpPr>
          <p:cNvPr id="11" name="TextBox 10"/>
          <p:cNvSpPr txBox="1"/>
          <p:nvPr/>
        </p:nvSpPr>
        <p:spPr>
          <a:xfrm>
            <a:off x="990600" y="6728817"/>
            <a:ext cx="15773400" cy="1538883"/>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7. Security Dashboard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Use software to monitor threats, compliance, and incidents in real time, simplifying management and enabling quick responses.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28</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Implementing CIA at Network Level</a:t>
            </a:r>
            <a:endParaRPr lang="en-US" sz="6000" dirty="0">
              <a:solidFill>
                <a:srgbClr val="004AAD"/>
              </a:solidFill>
              <a:latin typeface="Montserrat Classic Bold"/>
            </a:endParaRPr>
          </a:p>
        </p:txBody>
      </p:sp>
      <p:sp>
        <p:nvSpPr>
          <p:cNvPr id="9" name="TextBox 8"/>
          <p:cNvSpPr txBox="1"/>
          <p:nvPr/>
        </p:nvSpPr>
        <p:spPr>
          <a:xfrm>
            <a:off x="609600" y="1520296"/>
            <a:ext cx="15849600" cy="205184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Implementing  CIA triad at network level ensures  that the network and its data remain safe from unauthorized access, misuse, or disruption. To implement CIA at network level , organizations use a combination of tools and techniques to ensure Confidentiality, Integrity, and Availability of their data and systems.</a:t>
            </a:r>
          </a:p>
        </p:txBody>
      </p:sp>
      <p:sp>
        <p:nvSpPr>
          <p:cNvPr id="8" name="TextBox 7"/>
          <p:cNvSpPr txBox="1"/>
          <p:nvPr/>
        </p:nvSpPr>
        <p:spPr>
          <a:xfrm>
            <a:off x="990600" y="3935412"/>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Authentication methods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Authentication methods are used to confirm that only the right people can access a network. This is done by requiring users to prove their identity using methods like passwords, smart cards, or biometrics (such as fingerprints or face scans). For added security, many systems now use two-factor authentication (2FA), which combines something you know (like a password) with something you have (like a code sent to your phone) or something you are (like a fingerprint). These methods ensure that unauthorized users cannot access sensitive data, keeping the network secure.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29</a:t>
            </a:fld>
            <a:endParaRPr lang="en-US" sz="3200" b="1" dirty="0"/>
          </a:p>
        </p:txBody>
      </p:sp>
      <p:sp>
        <p:nvSpPr>
          <p:cNvPr id="8" name="TextBox 7"/>
          <p:cNvSpPr txBox="1"/>
          <p:nvPr/>
        </p:nvSpPr>
        <p:spPr>
          <a:xfrm>
            <a:off x="685800" y="419100"/>
            <a:ext cx="169164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Firewalls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Firewalls act as a protective barrier between an organization’s internal network and the Internet. They monitor and control incoming and outgoing network traffic based on predefined security rules. Firewalls block unauthorized access while allowing legitimate communication, ensuring that sensitive data stays protected. They can also restrict employees from accessing inappropriate websites and prevent harmful activities like downloading malicious files. Advanced firewalls, called next-generation firewalls (NGFWs), inspect data in greater detail to detect and block threats like viruses, malware, or hacking attempts, making them essential for network security.</a:t>
            </a:r>
          </a:p>
        </p:txBody>
      </p:sp>
      <p:sp>
        <p:nvSpPr>
          <p:cNvPr id="7" name="TextBox 6"/>
          <p:cNvSpPr txBox="1"/>
          <p:nvPr/>
        </p:nvSpPr>
        <p:spPr>
          <a:xfrm>
            <a:off x="685800" y="5219700"/>
            <a:ext cx="171450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Encryption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Encryption is a process that secures data by converting it into a coded format (</a:t>
            </a:r>
            <a:r>
              <a:rPr lang="en-US" sz="2800" dirty="0" err="1" smtClean="0">
                <a:latin typeface="Montserrat Classic"/>
              </a:rPr>
              <a:t>ciphertext</a:t>
            </a:r>
            <a:r>
              <a:rPr lang="en-US" sz="2800" dirty="0" smtClean="0">
                <a:latin typeface="Montserrat Classic"/>
              </a:rPr>
              <a:t>) that only authorized parties can understand. It protects sensitive information like passwords, financial data, and personal details during online transactions or data sharing. Two types of encryption methods are used: symmetric encryption, where the same key is used to encrypt and decrypt data, and asymmetric encryption, which uses one key for encryption and another for decryption. Popular encryption techniques include AES for symmetric encryption and RSA for asymmetric encryption. Encryption ensures that even if unauthorized users access the data, they cannot read it without the encryption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0688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What are Computer Incidents?</a:t>
            </a:r>
            <a:endParaRPr lang="en-US" sz="8000" dirty="0">
              <a:solidFill>
                <a:srgbClr val="004AAD"/>
              </a:solidFill>
              <a:latin typeface="Montserrat Classic Bold"/>
            </a:endParaRPr>
          </a:p>
        </p:txBody>
      </p:sp>
      <p:sp>
        <p:nvSpPr>
          <p:cNvPr id="10" name="TextBox 9"/>
          <p:cNvSpPr txBox="1"/>
          <p:nvPr/>
        </p:nvSpPr>
        <p:spPr>
          <a:xfrm>
            <a:off x="1066800" y="1485900"/>
            <a:ext cx="15773400" cy="6155531"/>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computer incident is any event that disrupts or negatively impacts the normal operations of a computer system, network, or digital resource. </a:t>
            </a:r>
          </a:p>
          <a:p>
            <a:pPr marL="457200" indent="-457200" algn="just">
              <a:lnSpc>
                <a:spcPts val="3999"/>
              </a:lnSpc>
              <a:buFont typeface="Wingdings" pitchFamily="2" charset="2"/>
              <a:buChar char="Ø"/>
            </a:pPr>
            <a:r>
              <a:rPr lang="en-US" sz="2800" dirty="0" smtClean="0">
                <a:latin typeface="Montserrat Classic"/>
              </a:rPr>
              <a:t>These incidents often involve breaches of information security policies, violations of acceptable use, or attempts to compromise the confidentiality, integrity or availability of data or system. </a:t>
            </a:r>
          </a:p>
          <a:p>
            <a:pPr marL="457200" indent="-457200" algn="just">
              <a:lnSpc>
                <a:spcPts val="3999"/>
              </a:lnSpc>
              <a:buFont typeface="Wingdings" pitchFamily="2" charset="2"/>
              <a:buChar char="Ø"/>
            </a:pPr>
            <a:r>
              <a:rPr lang="en-US" sz="2800" dirty="0" smtClean="0">
                <a:latin typeface="Montserrat Classic"/>
              </a:rPr>
              <a:t>For example: </a:t>
            </a:r>
          </a:p>
          <a:p>
            <a:pPr marL="1428750" lvl="2" indent="-514350" algn="just">
              <a:lnSpc>
                <a:spcPts val="3999"/>
              </a:lnSpc>
              <a:buFont typeface="+mj-lt"/>
              <a:buAutoNum type="arabicPeriod"/>
            </a:pPr>
            <a:r>
              <a:rPr lang="en-US" sz="2800" dirty="0" smtClean="0">
                <a:latin typeface="Montserrat Classic"/>
              </a:rPr>
              <a:t>A </a:t>
            </a:r>
            <a:r>
              <a:rPr lang="en-US" sz="2800" dirty="0" err="1" smtClean="0">
                <a:latin typeface="Montserrat Classic"/>
              </a:rPr>
              <a:t>ransomware</a:t>
            </a:r>
            <a:r>
              <a:rPr lang="en-US" sz="2800" dirty="0" smtClean="0">
                <a:latin typeface="Montserrat Classic"/>
              </a:rPr>
              <a:t> attack encrypts company files, demanding payment for decryption keys.</a:t>
            </a:r>
          </a:p>
          <a:p>
            <a:pPr marL="1428750" lvl="2" indent="-514350" algn="just">
              <a:lnSpc>
                <a:spcPts val="3999"/>
              </a:lnSpc>
              <a:buFont typeface="+mj-lt"/>
              <a:buAutoNum type="arabicPeriod"/>
            </a:pPr>
            <a:r>
              <a:rPr lang="en-US" sz="2800" dirty="0" smtClean="0">
                <a:latin typeface="Montserrat Classic"/>
              </a:rPr>
              <a:t>A hacker gains unauthorized access to a corporate network and steals customer data.</a:t>
            </a:r>
          </a:p>
          <a:p>
            <a:pPr marL="1428750" lvl="2" indent="-514350" algn="just">
              <a:lnSpc>
                <a:spcPts val="3999"/>
              </a:lnSpc>
              <a:buFont typeface="+mj-lt"/>
              <a:buAutoNum type="arabicPeriod"/>
            </a:pPr>
            <a:r>
              <a:rPr lang="en-US" sz="2800" dirty="0" smtClean="0">
                <a:latin typeface="Montserrat Classic"/>
              </a:rPr>
              <a:t>Employees receive phishing emails pretending to be from their bank, asking for login credentials.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30</a:t>
            </a:fld>
            <a:endParaRPr lang="en-US" sz="3200" b="1" dirty="0"/>
          </a:p>
        </p:txBody>
      </p:sp>
      <p:sp>
        <p:nvSpPr>
          <p:cNvPr id="8" name="TextBox 7"/>
          <p:cNvSpPr txBox="1"/>
          <p:nvPr/>
        </p:nvSpPr>
        <p:spPr>
          <a:xfrm>
            <a:off x="685800" y="419100"/>
            <a:ext cx="16916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Routers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Routers are devices that direct data traffic between different networks, ensuring that information reaches its intended destination efficiently and securely. They play a vital role in network security by filtering incoming and outgoing data based on predefined rules, blocking unauthorized access, and preventing malicious traffic. Many modern routers include built-in firewalls and encryption features to enhance security. By managing data flow and maintaining network boundaries, routers help protect sensitive information and keep networks secure from external threats.</a:t>
            </a:r>
          </a:p>
        </p:txBody>
      </p:sp>
      <p:sp>
        <p:nvSpPr>
          <p:cNvPr id="7" name="TextBox 6"/>
          <p:cNvSpPr txBox="1"/>
          <p:nvPr/>
        </p:nvSpPr>
        <p:spPr>
          <a:xfrm>
            <a:off x="685800" y="4686300"/>
            <a:ext cx="16916400" cy="5129609"/>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Proxy Servers and Virtual Private Networks (VPNs)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Proxy Servers and Virtual Private Networks (VPNs) enhance network security and privacy by managing and securing online connections. A proxy server acts as a middleman between a user's device and the internet, hiding the user's IP address and restricting access to certain websites. It also keeps logs of activities, helping organizations monitor and control internet usage. A VPN, on the other hand, creates a secure, encrypted connection over the internet, allowing users to access private networks safely, even from public Wi-Fi. This protects sensitive data from eavesdropping and ensures safe remote access to organizational resources. Together, proxies and VPNs provide layers of protection for online activities and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31</a:t>
            </a:fld>
            <a:endParaRPr lang="en-US" sz="3200" b="1" dirty="0"/>
          </a:p>
        </p:txBody>
      </p:sp>
      <p:sp>
        <p:nvSpPr>
          <p:cNvPr id="8" name="TextBox 7"/>
          <p:cNvSpPr txBox="1"/>
          <p:nvPr/>
        </p:nvSpPr>
        <p:spPr>
          <a:xfrm>
            <a:off x="685800" y="419100"/>
            <a:ext cx="16916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Intrusion Detection Systems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Intrusion Detection Systems (IDS) monitor network traffic and system activities to identify suspicious behavior or potential security breaches. They act like a security guard, watching for unusual activities such as repeated login failures, unauthorized access attempts, or unexpected data transfers. There are two main types of IDS: knowledge-based IDS, which looks for known attack patterns, and behavior-based IDS, which detects deviations from normal behavior. When a threat is detected, the IDS alerts administrators so they can respond quickly and prevent damage, ensuring the integrity and availability of the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32</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Implementing CIA at The Application Level</a:t>
            </a:r>
            <a:endParaRPr lang="en-US" sz="6000" dirty="0">
              <a:solidFill>
                <a:srgbClr val="004AAD"/>
              </a:solidFill>
              <a:latin typeface="Montserrat Classic Bold"/>
            </a:endParaRPr>
          </a:p>
        </p:txBody>
      </p:sp>
      <p:sp>
        <p:nvSpPr>
          <p:cNvPr id="9" name="TextBox 8"/>
          <p:cNvSpPr txBox="1"/>
          <p:nvPr/>
        </p:nvSpPr>
        <p:spPr>
          <a:xfrm>
            <a:off x="609600" y="1520296"/>
            <a:ext cx="15849600" cy="153888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Implementing CIA at the application level involves measures to ensure confidentiality, integrity, and availability of data and functionality in software applications. It includes three key components:</a:t>
            </a:r>
          </a:p>
        </p:txBody>
      </p:sp>
      <p:sp>
        <p:nvSpPr>
          <p:cNvPr id="8" name="TextBox 7"/>
          <p:cNvSpPr txBox="1"/>
          <p:nvPr/>
        </p:nvSpPr>
        <p:spPr>
          <a:xfrm>
            <a:off x="990600" y="3162300"/>
            <a:ext cx="15773400" cy="3077766"/>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Authentication methods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This verifies the identity of users accessing the application. Common methods include single-factor authentication (username and password) and two-factor authentication, which requires two credentials, such as a password (something you know) and a physical token or biometric scan (something you have or are). For example, withdrawing money from an ATM requires a bank card and a PIN.</a:t>
            </a:r>
          </a:p>
        </p:txBody>
      </p:sp>
      <p:sp>
        <p:nvSpPr>
          <p:cNvPr id="7" name="TextBox 6"/>
          <p:cNvSpPr txBox="1"/>
          <p:nvPr/>
        </p:nvSpPr>
        <p:spPr>
          <a:xfrm>
            <a:off x="990600" y="6256734"/>
            <a:ext cx="15773400" cy="3077766"/>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User Roles and Accounts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Applications should define roles and permissions to restrict user access based on their responsibilities. For instance, employees in finance should access financial records, while HR personnel manage employee data. Role-based access controls ensure that users can only perform tasks relevant to their roles, preventing unauthorized actions within the application.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33</a:t>
            </a:fld>
            <a:endParaRPr lang="en-US" sz="3200" b="1" dirty="0"/>
          </a:p>
        </p:txBody>
      </p:sp>
      <p:sp>
        <p:nvSpPr>
          <p:cNvPr id="8" name="TextBox 7"/>
          <p:cNvSpPr txBox="1"/>
          <p:nvPr/>
        </p:nvSpPr>
        <p:spPr>
          <a:xfrm>
            <a:off x="990600" y="571500"/>
            <a:ext cx="15773400" cy="3590727"/>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Data Encryption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Sensitive application data, such as those in ERP (Enterprise Resource Planning), CRM, (Customer Relationship Management) or PLM (Product Lifecycle Management)  systems, should be encrypted. Encryption ensures that even if unauthorized users gain access, they cannot understand the data without the decryption key, safeguarding confidential information across storage devices, cloud services, and third-party locations.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34</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Implementing CIA at The End-User Level</a:t>
            </a:r>
            <a:endParaRPr lang="en-US" sz="6000" dirty="0">
              <a:solidFill>
                <a:srgbClr val="004AAD"/>
              </a:solidFill>
              <a:latin typeface="Montserrat Classic Bold"/>
            </a:endParaRPr>
          </a:p>
        </p:txBody>
      </p:sp>
      <p:sp>
        <p:nvSpPr>
          <p:cNvPr id="9" name="TextBox 8"/>
          <p:cNvSpPr txBox="1"/>
          <p:nvPr/>
        </p:nvSpPr>
        <p:spPr>
          <a:xfrm>
            <a:off x="609600" y="1104900"/>
            <a:ext cx="15849600" cy="1993238"/>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Implementing CIA at the End-User Level focuses on protecting the individual user, often considered the weakest link in an organization's security chain. Here’s how the CIA (Confidentiality, Integrity, and Availability) principles can be implemented at this level:</a:t>
            </a:r>
          </a:p>
        </p:txBody>
      </p:sp>
      <p:sp>
        <p:nvSpPr>
          <p:cNvPr id="8" name="TextBox 7"/>
          <p:cNvSpPr txBox="1"/>
          <p:nvPr/>
        </p:nvSpPr>
        <p:spPr>
          <a:xfrm>
            <a:off x="990600" y="3162300"/>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Security Education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It's essential to educate users about security policies and make them aware of their responsibilities in protecting organizational data. Regular security training can help users understand their critical role in safeguarding information. For instance, they should guard their passwords, not share them with others, use access controls, report unusual activities, and protect portable devices. By fostering a culture of security awareness, the organization can reduce the risk of security breaches caused by human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35</a:t>
            </a:fld>
            <a:endParaRPr lang="en-US" sz="3200" b="1" dirty="0"/>
          </a:p>
        </p:txBody>
      </p:sp>
      <p:sp>
        <p:nvSpPr>
          <p:cNvPr id="8" name="TextBox 7"/>
          <p:cNvSpPr txBox="1"/>
          <p:nvPr/>
        </p:nvSpPr>
        <p:spPr>
          <a:xfrm>
            <a:off x="990600" y="495300"/>
            <a:ext cx="15773400" cy="3077766"/>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Authentication Methods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End users should implement strong authentication methods, such as </a:t>
            </a:r>
            <a:r>
              <a:rPr lang="en-US" sz="2800" dirty="0" err="1" smtClean="0">
                <a:latin typeface="Montserrat Classic"/>
              </a:rPr>
              <a:t>passcodes</a:t>
            </a:r>
            <a:r>
              <a:rPr lang="en-US" sz="2800" dirty="0" smtClean="0">
                <a:latin typeface="Montserrat Classic"/>
              </a:rPr>
              <a:t> or biometrics (e.g., fingerprint or facial recognition) to prevent unauthorized access to their devices and accounts. Using multifactor authentication (MFA) further strengthens security by requiring multiple forms of identification, ensuring that even if one factor (like a password) is compromised, the system remains protected.</a:t>
            </a:r>
          </a:p>
        </p:txBody>
      </p:sp>
      <p:sp>
        <p:nvSpPr>
          <p:cNvPr id="7" name="TextBox 6"/>
          <p:cNvSpPr txBox="1"/>
          <p:nvPr/>
        </p:nvSpPr>
        <p:spPr>
          <a:xfrm>
            <a:off x="990600" y="3818334"/>
            <a:ext cx="15773400" cy="3590727"/>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Antivirus Software :</a:t>
            </a:r>
            <a:r>
              <a:rPr lang="en-US" sz="3600" dirty="0" smtClean="0">
                <a:solidFill>
                  <a:srgbClr val="FF0000"/>
                </a:solidFill>
                <a:latin typeface="Montserrat Classic"/>
              </a:rPr>
              <a:t> </a:t>
            </a:r>
          </a:p>
          <a:p>
            <a:pPr marL="514350" indent="-514350" algn="just">
              <a:lnSpc>
                <a:spcPts val="3999"/>
              </a:lnSpc>
            </a:pPr>
            <a:r>
              <a:rPr lang="en-US" sz="2800" dirty="0" smtClean="0">
                <a:latin typeface="Montserrat Classic"/>
              </a:rPr>
              <a:t>	Antivirus software is essential for detecting and preventing malicious software from compromising a user’s device. It scans the device for known virus signatures and can take actions like cleaning, deleting, or quarantining infected files. Antivirus software should be updated regularly to stay effective against new threats. Additionally, continuous monitoring and scanning help ensure the device remains free from harmful code that could jeopardize its integrity and the organization’s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36</a:t>
            </a:fld>
            <a:endParaRPr lang="en-US" sz="3200" b="1" dirty="0"/>
          </a:p>
        </p:txBody>
      </p:sp>
      <p:sp>
        <p:nvSpPr>
          <p:cNvPr id="8" name="TextBox 7"/>
          <p:cNvSpPr txBox="1"/>
          <p:nvPr/>
        </p:nvSpPr>
        <p:spPr>
          <a:xfrm>
            <a:off x="990600" y="495300"/>
            <a:ext cx="15773400" cy="3077766"/>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Data Encryption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pPr>
            <a:r>
              <a:rPr lang="en-US" sz="2800" dirty="0" smtClean="0">
                <a:latin typeface="Montserrat Classic"/>
              </a:rPr>
              <a:t>	Data encryption is a crucial step in protecting sensitive information, especially if a device is lost or stolen. Full disk encryption ensures that even if someone physically accesses the device or storage, they cannot read the data without the encryption key. This adds an extra layer of protection to sensitive files and prevents unauthorized access to confidential information.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37</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Response to </a:t>
            </a:r>
            <a:r>
              <a:rPr lang="en-US" sz="6000" dirty="0" err="1" smtClean="0">
                <a:solidFill>
                  <a:srgbClr val="004AAD"/>
                </a:solidFill>
                <a:latin typeface="Montserrat Classic Bold"/>
              </a:rPr>
              <a:t>Cyberattack</a:t>
            </a:r>
            <a:r>
              <a:rPr lang="en-US" sz="6000" dirty="0" smtClean="0">
                <a:solidFill>
                  <a:srgbClr val="004AAD"/>
                </a:solidFill>
                <a:latin typeface="Montserrat Classic Bold"/>
              </a:rPr>
              <a:t> </a:t>
            </a:r>
            <a:endParaRPr lang="en-US" sz="6000" dirty="0">
              <a:solidFill>
                <a:srgbClr val="004AAD"/>
              </a:solidFill>
              <a:latin typeface="Montserrat Classic Bold"/>
            </a:endParaRPr>
          </a:p>
        </p:txBody>
      </p:sp>
      <p:sp>
        <p:nvSpPr>
          <p:cNvPr id="9" name="TextBox 8"/>
          <p:cNvSpPr txBox="1"/>
          <p:nvPr/>
        </p:nvSpPr>
        <p:spPr>
          <a:xfrm>
            <a:off x="609600" y="1230379"/>
            <a:ext cx="15849600" cy="3532121"/>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err="1" smtClean="0">
                <a:latin typeface="Montserrat Classic"/>
              </a:rPr>
              <a:t>Cyberattacks</a:t>
            </a:r>
            <a:r>
              <a:rPr lang="en-US" sz="2800" dirty="0" smtClean="0">
                <a:latin typeface="Montserrat Classic"/>
              </a:rPr>
              <a:t> can disrupt operations, compromise data, and damage reputation.</a:t>
            </a:r>
          </a:p>
          <a:p>
            <a:pPr marL="457200" indent="-457200" algn="just">
              <a:lnSpc>
                <a:spcPts val="3999"/>
              </a:lnSpc>
              <a:buFont typeface="Wingdings" pitchFamily="2" charset="2"/>
              <a:buChar char="Ø"/>
            </a:pPr>
            <a:r>
              <a:rPr lang="en-US" sz="2800" dirty="0" smtClean="0">
                <a:latin typeface="Montserrat Classic"/>
              </a:rPr>
              <a:t>The response to a cyber attack refers to the actions an organization takes after identifying that its systems, data, or network has been compromised. </a:t>
            </a:r>
          </a:p>
          <a:p>
            <a:pPr marL="457200" indent="-457200" algn="just">
              <a:lnSpc>
                <a:spcPts val="3999"/>
              </a:lnSpc>
              <a:buFont typeface="Wingdings" pitchFamily="2" charset="2"/>
              <a:buChar char="Ø"/>
            </a:pPr>
            <a:r>
              <a:rPr lang="en-US" sz="2800" dirty="0" smtClean="0">
                <a:latin typeface="Montserrat Classic"/>
              </a:rPr>
              <a:t>These actions aim to control the situation, minimize damage, and recover normal operations as quickly and securely as possible. </a:t>
            </a:r>
          </a:p>
          <a:p>
            <a:pPr marL="457200" indent="-457200" algn="just">
              <a:lnSpc>
                <a:spcPts val="3999"/>
              </a:lnSpc>
              <a:buFont typeface="Wingdings" pitchFamily="2" charset="2"/>
              <a:buChar char="Ø"/>
            </a:pPr>
            <a:r>
              <a:rPr lang="en-US" sz="2800" dirty="0" smtClean="0">
                <a:latin typeface="Montserrat Classic"/>
              </a:rPr>
              <a:t>A well-prepared and executed response can significantly reduce the impact of a cyber attack.</a:t>
            </a:r>
          </a:p>
        </p:txBody>
      </p:sp>
      <p:sp>
        <p:nvSpPr>
          <p:cNvPr id="8" name="TextBox 7"/>
          <p:cNvSpPr txBox="1"/>
          <p:nvPr/>
        </p:nvSpPr>
        <p:spPr>
          <a:xfrm>
            <a:off x="990600" y="5002212"/>
            <a:ext cx="11811000" cy="4103688"/>
          </a:xfrm>
          <a:prstGeom prst="rect">
            <a:avLst/>
          </a:prstGeom>
        </p:spPr>
        <p:txBody>
          <a:bodyPr wrap="square" lIns="0" tIns="0" rIns="0" bIns="0" rtlCol="0" anchor="t">
            <a:spAutoFit/>
          </a:bodyPr>
          <a:lstStyle/>
          <a:p>
            <a:pPr marL="514350" indent="-514350" algn="just">
              <a:lnSpc>
                <a:spcPts val="3999"/>
              </a:lnSpc>
              <a:buFont typeface="Wingdings" pitchFamily="2" charset="2"/>
              <a:buChar char="Ø"/>
            </a:pPr>
            <a:r>
              <a:rPr lang="en-US" sz="2800" dirty="0" smtClean="0">
                <a:latin typeface="Montserrat Classic"/>
              </a:rPr>
              <a:t>Some of the activities performed in case of </a:t>
            </a:r>
            <a:r>
              <a:rPr lang="en-US" sz="2800" dirty="0" err="1" smtClean="0">
                <a:latin typeface="Montserrat Classic"/>
              </a:rPr>
              <a:t>cyberattack</a:t>
            </a:r>
            <a:r>
              <a:rPr lang="en-US" sz="2800" dirty="0" smtClean="0">
                <a:latin typeface="Montserrat Classic"/>
              </a:rPr>
              <a:t> are:</a:t>
            </a:r>
          </a:p>
          <a:p>
            <a:pPr marL="1428750" lvl="2" indent="-514350" algn="just">
              <a:lnSpc>
                <a:spcPts val="3999"/>
              </a:lnSpc>
              <a:buFont typeface="+mj-lt"/>
              <a:buAutoNum type="arabicPeriod"/>
            </a:pPr>
            <a:r>
              <a:rPr lang="en-US" sz="2800" dirty="0" smtClean="0">
                <a:latin typeface="Montserrat Classic"/>
              </a:rPr>
              <a:t>Incident notification</a:t>
            </a:r>
          </a:p>
          <a:p>
            <a:pPr marL="1428750" lvl="2" indent="-514350" algn="just">
              <a:lnSpc>
                <a:spcPts val="3999"/>
              </a:lnSpc>
              <a:buFont typeface="+mj-lt"/>
              <a:buAutoNum type="arabicPeriod"/>
            </a:pPr>
            <a:r>
              <a:rPr lang="en-US" sz="2800" dirty="0" smtClean="0">
                <a:latin typeface="Montserrat Classic"/>
              </a:rPr>
              <a:t>Protection of evidence and activity logs</a:t>
            </a:r>
          </a:p>
          <a:p>
            <a:pPr marL="1428750" lvl="2" indent="-514350" algn="just">
              <a:lnSpc>
                <a:spcPts val="3999"/>
              </a:lnSpc>
              <a:buFont typeface="+mj-lt"/>
              <a:buAutoNum type="arabicPeriod"/>
            </a:pPr>
            <a:r>
              <a:rPr lang="en-US" sz="2800" dirty="0" smtClean="0">
                <a:latin typeface="Montserrat Classic"/>
              </a:rPr>
              <a:t>Incident containment</a:t>
            </a:r>
          </a:p>
          <a:p>
            <a:pPr marL="1428750" lvl="2" indent="-514350" algn="just">
              <a:lnSpc>
                <a:spcPts val="3999"/>
              </a:lnSpc>
              <a:buFont typeface="+mj-lt"/>
              <a:buAutoNum type="arabicPeriod"/>
            </a:pPr>
            <a:r>
              <a:rPr lang="en-US" sz="2800" dirty="0" smtClean="0">
                <a:latin typeface="Montserrat Classic"/>
              </a:rPr>
              <a:t>Eradication</a:t>
            </a:r>
          </a:p>
          <a:p>
            <a:pPr marL="1428750" lvl="2" indent="-514350" algn="just">
              <a:lnSpc>
                <a:spcPts val="3999"/>
              </a:lnSpc>
              <a:buFont typeface="+mj-lt"/>
              <a:buAutoNum type="arabicPeriod"/>
            </a:pPr>
            <a:r>
              <a:rPr lang="en-US" sz="2800" dirty="0" smtClean="0">
                <a:latin typeface="Montserrat Classic"/>
              </a:rPr>
              <a:t>Incident follow-up</a:t>
            </a:r>
          </a:p>
          <a:p>
            <a:pPr marL="1428750" lvl="2" indent="-514350" algn="just">
              <a:lnSpc>
                <a:spcPts val="3999"/>
              </a:lnSpc>
              <a:buFont typeface="+mj-lt"/>
              <a:buAutoNum type="arabicPeriod"/>
            </a:pPr>
            <a:r>
              <a:rPr lang="en-US" sz="2800" dirty="0" smtClean="0">
                <a:latin typeface="Montserrat Classic"/>
              </a:rPr>
              <a:t>Using an MSSP (managed security service provider)</a:t>
            </a:r>
          </a:p>
          <a:p>
            <a:pPr marL="1428750" lvl="2" indent="-514350" algn="just">
              <a:lnSpc>
                <a:spcPts val="3999"/>
              </a:lnSpc>
              <a:buFont typeface="+mj-lt"/>
              <a:buAutoNum type="arabicPeriod"/>
            </a:pPr>
            <a:r>
              <a:rPr lang="en-US" sz="2800" dirty="0" smtClean="0">
                <a:latin typeface="Montserrat Classic"/>
              </a:rPr>
              <a:t>Computer Forensics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38</a:t>
            </a:fld>
            <a:endParaRPr lang="en-US" sz="3200" b="1" dirty="0"/>
          </a:p>
        </p:txBody>
      </p:sp>
      <p:sp>
        <p:nvSpPr>
          <p:cNvPr id="8" name="TextBox 7"/>
          <p:cNvSpPr txBox="1"/>
          <p:nvPr/>
        </p:nvSpPr>
        <p:spPr>
          <a:xfrm>
            <a:off x="990600" y="495300"/>
            <a:ext cx="15773400" cy="5642570"/>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Incident Notification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It is the process of informing the right people about a security incident or cyber attack. </a:t>
            </a:r>
          </a:p>
          <a:p>
            <a:pPr marL="514350" indent="-514350" algn="just">
              <a:lnSpc>
                <a:spcPts val="3999"/>
              </a:lnSpc>
              <a:buFont typeface="Wingdings" pitchFamily="2" charset="2"/>
              <a:buChar char="Ø"/>
            </a:pPr>
            <a:r>
              <a:rPr lang="en-US" sz="2800" dirty="0" smtClean="0">
                <a:latin typeface="Montserrat Classic"/>
              </a:rPr>
              <a:t>It involves deciding who to notify, what information to share, and when to share it. For example, if a company's database is hacked, the IT team must inform management, affected customers, and legal authorities while ensuring sensitive details are not leaked to the public. </a:t>
            </a:r>
          </a:p>
          <a:p>
            <a:pPr marL="514350" indent="-514350" algn="just">
              <a:lnSpc>
                <a:spcPts val="3999"/>
              </a:lnSpc>
              <a:buFont typeface="Wingdings" pitchFamily="2" charset="2"/>
              <a:buChar char="Ø"/>
            </a:pPr>
            <a:r>
              <a:rPr lang="en-US" sz="2800" dirty="0" smtClean="0">
                <a:latin typeface="Montserrat Classic"/>
              </a:rPr>
              <a:t>Clear communication helps control the situation, keeps stakeholders informed, and ensures compliance with legal requirements like data breach notification laws. For instance, notifying customers promptly about compromised credit card details allows them to take precautions like blocking their cards.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39</a:t>
            </a:fld>
            <a:endParaRPr lang="en-US" sz="3200" b="1" dirty="0"/>
          </a:p>
        </p:txBody>
      </p:sp>
      <p:sp>
        <p:nvSpPr>
          <p:cNvPr id="8" name="TextBox 7"/>
          <p:cNvSpPr txBox="1"/>
          <p:nvPr/>
        </p:nvSpPr>
        <p:spPr>
          <a:xfrm>
            <a:off x="990600" y="495300"/>
            <a:ext cx="157734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Protection of Evidence and Logs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It involves preserving all records and data related to a </a:t>
            </a:r>
            <a:r>
              <a:rPr lang="en-US" sz="2800" dirty="0" err="1" smtClean="0">
                <a:latin typeface="Montserrat Classic"/>
              </a:rPr>
              <a:t>cyberattack</a:t>
            </a:r>
            <a:r>
              <a:rPr lang="en-US" sz="2800" dirty="0" smtClean="0">
                <a:latin typeface="Montserrat Classic"/>
              </a:rPr>
              <a:t> to ensure they can be used for investigation and legal purposes.</a:t>
            </a:r>
          </a:p>
          <a:p>
            <a:pPr marL="514350" indent="-514350" algn="just">
              <a:lnSpc>
                <a:spcPts val="3999"/>
              </a:lnSpc>
              <a:buFont typeface="Wingdings" pitchFamily="2" charset="2"/>
              <a:buChar char="Ø"/>
            </a:pPr>
            <a:r>
              <a:rPr lang="en-US" sz="2800" dirty="0" smtClean="0">
                <a:latin typeface="Montserrat Classic"/>
              </a:rPr>
              <a:t>This includes capturing system events, recording actions taken during incident response, and documenting external communications in a secure log. </a:t>
            </a:r>
          </a:p>
          <a:p>
            <a:pPr marL="514350" indent="-514350" algn="just">
              <a:lnSpc>
                <a:spcPts val="3999"/>
              </a:lnSpc>
              <a:buFont typeface="Wingdings" pitchFamily="2" charset="2"/>
              <a:buChar char="Ø"/>
            </a:pPr>
            <a:r>
              <a:rPr lang="en-US" sz="2800" dirty="0" smtClean="0">
                <a:latin typeface="Montserrat Classic"/>
              </a:rPr>
              <a:t>For example, if a malware attack occurs, IT staff should save logs of affected systems, create forensic disk images of compromised machines, and securely store them as evidence. Proper documentation helps identify the source of the attack, aids in prosecution, and provides insights to prevent similar incidents in the future.</a:t>
            </a:r>
          </a:p>
        </p:txBody>
      </p:sp>
      <p:sp>
        <p:nvSpPr>
          <p:cNvPr id="4" name="TextBox 3"/>
          <p:cNvSpPr txBox="1"/>
          <p:nvPr/>
        </p:nvSpPr>
        <p:spPr>
          <a:xfrm>
            <a:off x="990600" y="5219700"/>
            <a:ext cx="15773400" cy="461664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a:t>
            </a:r>
            <a:r>
              <a:rPr lang="en-US" sz="3600" b="1" dirty="0" smtClean="0">
                <a:solidFill>
                  <a:srgbClr val="FF0000"/>
                </a:solidFill>
                <a:latin typeface="Montserrat Classic"/>
              </a:rPr>
              <a:t>Incident Containment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Incident Containment refers to the process of limiting the impact of a </a:t>
            </a:r>
            <a:r>
              <a:rPr lang="en-US" sz="2800" dirty="0" err="1" smtClean="0">
                <a:latin typeface="Montserrat Classic"/>
              </a:rPr>
              <a:t>cyberattack</a:t>
            </a:r>
            <a:r>
              <a:rPr lang="en-US" sz="2800" dirty="0" smtClean="0">
                <a:latin typeface="Montserrat Classic"/>
              </a:rPr>
              <a:t> to prevent further damage to an organization's systems and data. </a:t>
            </a:r>
          </a:p>
          <a:p>
            <a:pPr marL="514350" indent="-514350" algn="just">
              <a:lnSpc>
                <a:spcPts val="3999"/>
              </a:lnSpc>
              <a:buFont typeface="Wingdings" pitchFamily="2" charset="2"/>
              <a:buChar char="Ø"/>
            </a:pPr>
            <a:r>
              <a:rPr lang="en-US" sz="2800" dirty="0" smtClean="0">
                <a:latin typeface="Montserrat Classic"/>
              </a:rPr>
              <a:t>This involves isolating affected systems, disconnecting compromised networks, and taking immediate steps to stop the spread of the attack. </a:t>
            </a:r>
          </a:p>
          <a:p>
            <a:pPr marL="514350" indent="-514350" algn="just">
              <a:lnSpc>
                <a:spcPts val="3999"/>
              </a:lnSpc>
              <a:buFont typeface="Wingdings" pitchFamily="2" charset="2"/>
              <a:buChar char="Ø"/>
            </a:pPr>
            <a:r>
              <a:rPr lang="en-US" sz="2800" dirty="0" smtClean="0">
                <a:latin typeface="Montserrat Classic"/>
              </a:rPr>
              <a:t>For example, if a </a:t>
            </a:r>
            <a:r>
              <a:rPr lang="en-US" sz="2800" dirty="0" err="1" smtClean="0">
                <a:latin typeface="Montserrat Classic"/>
              </a:rPr>
              <a:t>ransomware</a:t>
            </a:r>
            <a:r>
              <a:rPr lang="en-US" sz="2800" dirty="0" smtClean="0">
                <a:latin typeface="Montserrat Classic"/>
              </a:rPr>
              <a:t> attack is detected on a server, the IT team might disconnect the server from the network to stop the malware from encrypting files on other devices. The containment process is guided by a predefined response plan, which ensures quick decision-making and minimizes disruption to critical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602200" cy="999954"/>
          </a:xfrm>
          <a:prstGeom prst="rect">
            <a:avLst/>
          </a:prstGeom>
        </p:spPr>
        <p:txBody>
          <a:bodyPr wrap="square" lIns="0" tIns="0" rIns="0" bIns="0" rtlCol="0" anchor="t">
            <a:spAutoFit/>
          </a:bodyPr>
          <a:lstStyle/>
          <a:p>
            <a:pPr>
              <a:lnSpc>
                <a:spcPts val="9000"/>
              </a:lnSpc>
            </a:pPr>
            <a:r>
              <a:rPr lang="en-US" sz="5400" dirty="0" smtClean="0">
                <a:solidFill>
                  <a:srgbClr val="004AAD"/>
                </a:solidFill>
                <a:latin typeface="Montserrat Classic Bold"/>
              </a:rPr>
              <a:t>Why Computer Incidents Are So Widespread ?</a:t>
            </a:r>
            <a:endParaRPr lang="en-US" sz="5400" dirty="0">
              <a:solidFill>
                <a:srgbClr val="004AAD"/>
              </a:solidFill>
              <a:latin typeface="Montserrat Classic Bold"/>
            </a:endParaRPr>
          </a:p>
        </p:txBody>
      </p:sp>
      <p:sp>
        <p:nvSpPr>
          <p:cNvPr id="10" name="TextBox 9"/>
          <p:cNvSpPr txBox="1"/>
          <p:nvPr/>
        </p:nvSpPr>
        <p:spPr>
          <a:xfrm>
            <a:off x="1066800" y="1409700"/>
            <a:ext cx="16154400" cy="7122847"/>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Computer incidents are widespread due to the increasing complexity and interconnectedness of modern technology. </a:t>
            </a:r>
          </a:p>
          <a:p>
            <a:pPr marL="457200" indent="-457200" algn="just">
              <a:lnSpc>
                <a:spcPts val="3999"/>
              </a:lnSpc>
              <a:buFont typeface="Wingdings" pitchFamily="2" charset="2"/>
              <a:buChar char="Ø"/>
            </a:pPr>
            <a:r>
              <a:rPr lang="en-US" sz="2800" dirty="0" smtClean="0">
                <a:latin typeface="Montserrat Classic"/>
              </a:rPr>
              <a:t>As businesses adopt advanced systems like cloud computing, mobile devices, and extensive networks, the number of potential entry points for attackers grows. The use of personal devices for work (BYOD policies) further increases risk, as these devices are often less secure and exposed to malware from non-work activities. </a:t>
            </a:r>
          </a:p>
          <a:p>
            <a:pPr marL="457200" indent="-457200" algn="just">
              <a:lnSpc>
                <a:spcPts val="3999"/>
              </a:lnSpc>
              <a:buFont typeface="Wingdings" pitchFamily="2" charset="2"/>
              <a:buChar char="Ø"/>
            </a:pPr>
            <a:r>
              <a:rPr lang="en-US" sz="2800" dirty="0" smtClean="0">
                <a:latin typeface="Montserrat Classic"/>
              </a:rPr>
              <a:t>Many organizations rely on commercial software with known vulnerabilities, and delays in applying security patches leave systems open to exploitation. </a:t>
            </a:r>
          </a:p>
          <a:p>
            <a:pPr marL="457200" indent="-457200" algn="just">
              <a:lnSpc>
                <a:spcPts val="3999"/>
              </a:lnSpc>
              <a:buFont typeface="Wingdings" pitchFamily="2" charset="2"/>
              <a:buChar char="Ø"/>
            </a:pPr>
            <a:r>
              <a:rPr lang="en-US" sz="2800" dirty="0" smtClean="0">
                <a:latin typeface="Montserrat Classic"/>
              </a:rPr>
              <a:t>Additionally, today’s attackers are highly skilled, often organized in groups with specific goals, and equipped with sophisticated tools. Threats also come from within, such as disgruntled employees or insiders misusing their access. Combined with the challenges of keeping up with rapid technological changes and balancing security tasks with other responsibilities, these factors create an environment where computer incidents can easily occur and spread.</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40</a:t>
            </a:fld>
            <a:endParaRPr lang="en-US" sz="3200" b="1" dirty="0"/>
          </a:p>
        </p:txBody>
      </p:sp>
      <p:sp>
        <p:nvSpPr>
          <p:cNvPr id="8" name="TextBox 7"/>
          <p:cNvSpPr txBox="1"/>
          <p:nvPr/>
        </p:nvSpPr>
        <p:spPr>
          <a:xfrm>
            <a:off x="990600" y="495300"/>
            <a:ext cx="15773400" cy="3590727"/>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Eradication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Eradication is the process of removing the cause of a </a:t>
            </a:r>
            <a:r>
              <a:rPr lang="en-US" sz="2800" dirty="0" err="1" smtClean="0">
                <a:latin typeface="Montserrat Classic"/>
              </a:rPr>
              <a:t>cyberattack</a:t>
            </a:r>
            <a:r>
              <a:rPr lang="en-US" sz="2800" dirty="0" smtClean="0">
                <a:latin typeface="Montserrat Classic"/>
              </a:rPr>
              <a:t> and eliminating any traces of the threat from affected systems.</a:t>
            </a:r>
          </a:p>
          <a:p>
            <a:pPr marL="514350" indent="-514350" algn="just">
              <a:lnSpc>
                <a:spcPts val="3999"/>
              </a:lnSpc>
              <a:buFont typeface="Wingdings" pitchFamily="2" charset="2"/>
              <a:buChar char="Ø"/>
            </a:pPr>
            <a:r>
              <a:rPr lang="en-US" sz="2800" dirty="0" smtClean="0">
                <a:latin typeface="Montserrat Classic"/>
              </a:rPr>
              <a:t>This step ensures that the organization’s IT environment is clean and secure before resuming normal operations. </a:t>
            </a:r>
          </a:p>
          <a:p>
            <a:pPr marL="514350" indent="-514350" algn="just">
              <a:lnSpc>
                <a:spcPts val="3999"/>
              </a:lnSpc>
              <a:buFont typeface="Wingdings" pitchFamily="2" charset="2"/>
              <a:buChar char="Ø"/>
            </a:pPr>
            <a:r>
              <a:rPr lang="en-US" sz="2800" dirty="0" smtClean="0">
                <a:latin typeface="Montserrat Classic"/>
              </a:rPr>
              <a:t>It involves identifying and deleting malicious software, patching vulnerabilities, and restoring systems from clean backups if necessary.</a:t>
            </a:r>
          </a:p>
        </p:txBody>
      </p:sp>
      <p:sp>
        <p:nvSpPr>
          <p:cNvPr id="4" name="TextBox 3"/>
          <p:cNvSpPr txBox="1"/>
          <p:nvPr/>
        </p:nvSpPr>
        <p:spPr>
          <a:xfrm>
            <a:off x="990600" y="4316412"/>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Incident Follow-Up:</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Incident Follow-Up is the final step in responding to a </a:t>
            </a:r>
            <a:r>
              <a:rPr lang="en-US" sz="2800" dirty="0" err="1" smtClean="0">
                <a:latin typeface="Montserrat Classic"/>
              </a:rPr>
              <a:t>cyberattack</a:t>
            </a:r>
            <a:r>
              <a:rPr lang="en-US" sz="2800" dirty="0" smtClean="0">
                <a:latin typeface="Montserrat Classic"/>
              </a:rPr>
              <a:t>, where the organization evaluates the incident to prevent similar occurrences in the future. </a:t>
            </a:r>
          </a:p>
          <a:p>
            <a:pPr marL="514350" indent="-514350" algn="just">
              <a:lnSpc>
                <a:spcPts val="3999"/>
              </a:lnSpc>
              <a:buFont typeface="Wingdings" pitchFamily="2" charset="2"/>
              <a:buChar char="Ø"/>
            </a:pPr>
            <a:r>
              <a:rPr lang="en-US" sz="2800" dirty="0" smtClean="0">
                <a:latin typeface="Montserrat Classic"/>
              </a:rPr>
              <a:t>This involves reviewing the attack's root cause, assessing the effectiveness of the response, and identifying any weaknesses in the security measures. </a:t>
            </a:r>
          </a:p>
          <a:p>
            <a:pPr marL="514350" indent="-514350" algn="just">
              <a:lnSpc>
                <a:spcPts val="3999"/>
              </a:lnSpc>
              <a:buFont typeface="Wingdings" pitchFamily="2" charset="2"/>
              <a:buChar char="Ø"/>
            </a:pPr>
            <a:r>
              <a:rPr lang="en-US" sz="2800" dirty="0" smtClean="0">
                <a:latin typeface="Montserrat Classic"/>
              </a:rPr>
              <a:t>The follow-up often includes creating a formal incident report detailing what happened, how the organization responded, the impact of the incident, and recommendations for improvement.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41</a:t>
            </a:fld>
            <a:endParaRPr lang="en-US" sz="3200" b="1" dirty="0"/>
          </a:p>
        </p:txBody>
      </p:sp>
      <p:sp>
        <p:nvSpPr>
          <p:cNvPr id="8" name="TextBox 7"/>
          <p:cNvSpPr txBox="1"/>
          <p:nvPr/>
        </p:nvSpPr>
        <p:spPr>
          <a:xfrm>
            <a:off x="990600" y="342900"/>
            <a:ext cx="15773400" cy="410368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Managed Security Service Providers (MSSPs)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MSSPs are external companies that specialize in monitoring, managing, and maintaining an organization’s </a:t>
            </a:r>
            <a:r>
              <a:rPr lang="en-US" sz="2800" dirty="0" err="1" smtClean="0">
                <a:latin typeface="Montserrat Classic"/>
              </a:rPr>
              <a:t>cybersecurity</a:t>
            </a:r>
            <a:r>
              <a:rPr lang="en-US" sz="2800" dirty="0" smtClean="0">
                <a:latin typeface="Montserrat Classic"/>
              </a:rPr>
              <a:t>.</a:t>
            </a:r>
          </a:p>
          <a:p>
            <a:pPr marL="514350" indent="-514350" algn="just">
              <a:lnSpc>
                <a:spcPts val="3999"/>
              </a:lnSpc>
              <a:buFont typeface="Wingdings" pitchFamily="2" charset="2"/>
              <a:buChar char="Ø"/>
            </a:pPr>
            <a:r>
              <a:rPr lang="en-US" sz="2800" dirty="0" smtClean="0">
                <a:latin typeface="Montserrat Classic"/>
              </a:rPr>
              <a:t>They help businesses handle complex security tasks such as threat detection, vulnerability scanning, and compliance with security regulations, which may be challenging for in-house teams. MSSPs provide services like firewall management, antivirus updates, intrusion detection, and incident response.</a:t>
            </a:r>
          </a:p>
          <a:p>
            <a:pPr marL="514350" indent="-514350" algn="just">
              <a:lnSpc>
                <a:spcPts val="3999"/>
              </a:lnSpc>
              <a:buFont typeface="Wingdings" pitchFamily="2" charset="2"/>
              <a:buChar char="Ø"/>
            </a:pPr>
            <a:endParaRPr lang="en-US" sz="2800" dirty="0" smtClean="0">
              <a:latin typeface="Montserrat Classic"/>
            </a:endParaRPr>
          </a:p>
        </p:txBody>
      </p:sp>
      <p:sp>
        <p:nvSpPr>
          <p:cNvPr id="4" name="TextBox 3"/>
          <p:cNvSpPr txBox="1"/>
          <p:nvPr/>
        </p:nvSpPr>
        <p:spPr>
          <a:xfrm>
            <a:off x="990600" y="3924300"/>
            <a:ext cx="16306800" cy="6155531"/>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7.  </a:t>
            </a:r>
            <a:r>
              <a:rPr lang="en-US" sz="3600" b="1" dirty="0" smtClean="0">
                <a:solidFill>
                  <a:srgbClr val="FF0000"/>
                </a:solidFill>
                <a:latin typeface="Montserrat Classic"/>
              </a:rPr>
              <a:t>Computer Forensics :</a:t>
            </a:r>
            <a:r>
              <a:rPr lang="en-US" sz="3600" dirty="0" smtClean="0">
                <a:solidFill>
                  <a:srgbClr val="FF0000"/>
                </a:solidFill>
                <a:latin typeface="Montserrat Classic"/>
              </a:rPr>
              <a:t> </a:t>
            </a:r>
            <a:endParaRPr lang="en-US" sz="2800" dirty="0" smtClean="0">
              <a:latin typeface="Montserrat Classic"/>
            </a:endParaRPr>
          </a:p>
          <a:p>
            <a:pPr marL="514350" indent="-514350" algn="just">
              <a:lnSpc>
                <a:spcPts val="3999"/>
              </a:lnSpc>
              <a:buFont typeface="Wingdings" pitchFamily="2" charset="2"/>
              <a:buChar char="Ø"/>
            </a:pPr>
            <a:r>
              <a:rPr lang="en-US" sz="2800" dirty="0" smtClean="0">
                <a:latin typeface="Montserrat Classic"/>
              </a:rPr>
              <a:t>Computer Forensics is the practice of investigating and analyzing computer systems, networks, and digital storage devices to collect, preserve, and interpret data for legal or investigative purposes. It ensures that the data remains intact and admissible in court. This field combines elements of computer science and law to uncover digital evidence in cases of cybercrime, fraud, data breaches, or other security incidents.</a:t>
            </a:r>
          </a:p>
          <a:p>
            <a:pPr marL="514350" indent="-514350" algn="just">
              <a:lnSpc>
                <a:spcPts val="3999"/>
              </a:lnSpc>
              <a:buFont typeface="Wingdings" pitchFamily="2" charset="2"/>
              <a:buChar char="Ø"/>
            </a:pPr>
            <a:r>
              <a:rPr lang="en-US" sz="2800" dirty="0" smtClean="0">
                <a:latin typeface="Montserrat Classic"/>
              </a:rPr>
              <a:t>For example, if a company experiences a data breach, a forensic investigator might examine hard drives, analyze network logs, and recover deleted files to identify the source of the attack and the extent of the damage. Tools like Forensic Toolkit (FTK) and </a:t>
            </a:r>
            <a:r>
              <a:rPr lang="en-US" sz="2800" dirty="0" err="1" smtClean="0">
                <a:latin typeface="Montserrat Classic"/>
              </a:rPr>
              <a:t>EnCase</a:t>
            </a:r>
            <a:r>
              <a:rPr lang="en-US" sz="2800" dirty="0" smtClean="0">
                <a:latin typeface="Montserrat Classic"/>
              </a:rPr>
              <a:t> are commonly used for tasks like recovering encrypted files or analyzing email trails. Properly conducted computer forensics is critical for resolving disputes, prosecuting criminals, and preventing future incidents.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42</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Cyber Law</a:t>
            </a:r>
            <a:endParaRPr lang="en-US" sz="6000" dirty="0">
              <a:solidFill>
                <a:srgbClr val="004AAD"/>
              </a:solidFill>
              <a:latin typeface="Montserrat Classic Bold"/>
            </a:endParaRPr>
          </a:p>
        </p:txBody>
      </p:sp>
      <p:sp>
        <p:nvSpPr>
          <p:cNvPr id="9" name="TextBox 8"/>
          <p:cNvSpPr txBox="1"/>
          <p:nvPr/>
        </p:nvSpPr>
        <p:spPr>
          <a:xfrm>
            <a:off x="990600" y="1230379"/>
            <a:ext cx="15468600" cy="7181453"/>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Cyber law, also known as cybercrime law, is legislation focused on the acceptable behavioral use of technology including computer hardware and software, the internet, and networks.</a:t>
            </a:r>
          </a:p>
          <a:p>
            <a:pPr marL="457200" indent="-457200" algn="just">
              <a:lnSpc>
                <a:spcPts val="3999"/>
              </a:lnSpc>
              <a:buFont typeface="Wingdings" pitchFamily="2" charset="2"/>
              <a:buChar char="Ø"/>
            </a:pPr>
            <a:r>
              <a:rPr lang="en-US" sz="2800" dirty="0" smtClean="0">
                <a:latin typeface="Montserrat Classic"/>
              </a:rPr>
              <a:t>Cyber law helps protect users from harm by enabling the investigation and prosecution of online criminal activity. </a:t>
            </a:r>
          </a:p>
          <a:p>
            <a:pPr marL="457200" indent="-457200" algn="just">
              <a:lnSpc>
                <a:spcPts val="3999"/>
              </a:lnSpc>
              <a:buFont typeface="Wingdings" pitchFamily="2" charset="2"/>
              <a:buChar char="Ø"/>
            </a:pPr>
            <a:r>
              <a:rPr lang="en-US" sz="2800" dirty="0" smtClean="0">
                <a:latin typeface="Montserrat Classic"/>
              </a:rPr>
              <a:t>It applies to the actions of individuals, groups, the public, government, and private organizations. </a:t>
            </a:r>
          </a:p>
          <a:p>
            <a:pPr marL="457200" indent="-457200" algn="just">
              <a:lnSpc>
                <a:spcPts val="3999"/>
              </a:lnSpc>
              <a:buFont typeface="Wingdings" pitchFamily="2" charset="2"/>
              <a:buChar char="Ø"/>
            </a:pPr>
            <a:r>
              <a:rPr lang="en-US" sz="2800" dirty="0" smtClean="0">
                <a:latin typeface="Montserrat Classic"/>
              </a:rPr>
              <a:t>Cyber law is the part of the overall legal system that deals with the Internet, cyberspace, and their respective legal issues. Cyber law covers a fairly broad area, encompassing several subtopics including freedom of expression, access to and usage of the Internet, and online privacy. </a:t>
            </a:r>
          </a:p>
          <a:p>
            <a:pPr marL="457200" indent="-457200" algn="just">
              <a:lnSpc>
                <a:spcPts val="3999"/>
              </a:lnSpc>
              <a:buFont typeface="Wingdings" pitchFamily="2" charset="2"/>
              <a:buChar char="Ø"/>
            </a:pPr>
            <a:r>
              <a:rPr lang="en-US" sz="2800" dirty="0" smtClean="0">
                <a:latin typeface="Montserrat Classic"/>
              </a:rPr>
              <a:t>Generically, cyber law is referred to as the Law of the Internet.</a:t>
            </a:r>
          </a:p>
          <a:p>
            <a:pPr marL="457200" indent="-457200" algn="just">
              <a:lnSpc>
                <a:spcPts val="3999"/>
              </a:lnSpc>
              <a:buFont typeface="Wingdings" pitchFamily="2" charset="2"/>
              <a:buChar char="Ø"/>
            </a:pPr>
            <a:r>
              <a:rPr lang="en-US" sz="2800" dirty="0" smtClean="0">
                <a:latin typeface="Montserrat Classic"/>
              </a:rPr>
              <a:t>In business, cyber law protects companies from unlawful access and theft of their intellectual property.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43</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Importance of Cyber Law</a:t>
            </a:r>
            <a:endParaRPr lang="en-US" sz="6000" dirty="0">
              <a:solidFill>
                <a:srgbClr val="004AAD"/>
              </a:solidFill>
              <a:latin typeface="Montserrat Classic Bold"/>
            </a:endParaRPr>
          </a:p>
        </p:txBody>
      </p:sp>
      <p:sp>
        <p:nvSpPr>
          <p:cNvPr id="9" name="TextBox 8"/>
          <p:cNvSpPr txBox="1"/>
          <p:nvPr/>
        </p:nvSpPr>
        <p:spPr>
          <a:xfrm>
            <a:off x="990600" y="1230379"/>
            <a:ext cx="15468600" cy="2506199"/>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Cyber law plays a crucial role in protecting individuals, organizations, and governments from threats and malicious activities in the digital world. It ensures that cyberspace remains a safe and reliable environment for communication, business, and information exchange.</a:t>
            </a:r>
          </a:p>
          <a:p>
            <a:pPr marL="457200" indent="-457200" algn="just">
              <a:lnSpc>
                <a:spcPts val="3999"/>
              </a:lnSpc>
              <a:buFont typeface="Wingdings" pitchFamily="2" charset="2"/>
              <a:buChar char="Ø"/>
            </a:pPr>
            <a:r>
              <a:rPr lang="en-US" sz="2800" dirty="0" smtClean="0">
                <a:latin typeface="Montserrat Classic"/>
              </a:rPr>
              <a:t>The importance of cyber law are-</a:t>
            </a:r>
          </a:p>
        </p:txBody>
      </p:sp>
      <p:sp>
        <p:nvSpPr>
          <p:cNvPr id="7" name="TextBox 6"/>
          <p:cNvSpPr txBox="1"/>
          <p:nvPr/>
        </p:nvSpPr>
        <p:spPr>
          <a:xfrm>
            <a:off x="990600" y="4064662"/>
            <a:ext cx="15468600" cy="5129609"/>
          </a:xfrm>
          <a:prstGeom prst="rect">
            <a:avLst/>
          </a:prstGeom>
        </p:spPr>
        <p:txBody>
          <a:bodyPr wrap="square" lIns="0" tIns="0" rIns="0" bIns="0" rtlCol="0" anchor="t">
            <a:spAutoFit/>
          </a:bodyPr>
          <a:lstStyle/>
          <a:p>
            <a:pPr marL="1428750" lvl="2" indent="-514350" algn="just">
              <a:lnSpc>
                <a:spcPts val="3999"/>
              </a:lnSpc>
              <a:buFont typeface="+mj-lt"/>
              <a:buAutoNum type="arabicPeriod"/>
            </a:pPr>
            <a:r>
              <a:rPr lang="en-US" sz="2800" dirty="0" smtClean="0">
                <a:latin typeface="Montserrat Classic"/>
              </a:rPr>
              <a:t>It dictates all actions and reactions in Cyberspace.</a:t>
            </a:r>
          </a:p>
          <a:p>
            <a:pPr marL="1428750" lvl="2" indent="-514350" algn="just">
              <a:lnSpc>
                <a:spcPts val="3999"/>
              </a:lnSpc>
              <a:buFont typeface="+mj-lt"/>
              <a:buAutoNum type="arabicPeriod"/>
            </a:pPr>
            <a:r>
              <a:rPr lang="en-US" sz="2800" dirty="0" smtClean="0">
                <a:latin typeface="Montserrat Classic"/>
              </a:rPr>
              <a:t> All online transactions are ensured to be safe and protected.</a:t>
            </a:r>
          </a:p>
          <a:p>
            <a:pPr marL="1428750" lvl="2" indent="-514350" algn="just">
              <a:lnSpc>
                <a:spcPts val="3999"/>
              </a:lnSpc>
              <a:buFont typeface="+mj-lt"/>
              <a:buAutoNum type="arabicPeriod"/>
            </a:pPr>
            <a:r>
              <a:rPr lang="en-US" sz="2800" dirty="0" smtClean="0">
                <a:latin typeface="Montserrat Classic"/>
              </a:rPr>
              <a:t> All online activities are under watch by the Cyber ​​law officials.</a:t>
            </a:r>
          </a:p>
          <a:p>
            <a:pPr marL="1428750" lvl="2" indent="-514350" algn="just">
              <a:lnSpc>
                <a:spcPts val="3999"/>
              </a:lnSpc>
              <a:buFont typeface="+mj-lt"/>
              <a:buAutoNum type="arabicPeriod"/>
            </a:pPr>
            <a:r>
              <a:rPr lang="en-US" sz="2800" dirty="0" smtClean="0">
                <a:latin typeface="Montserrat Classic"/>
              </a:rPr>
              <a:t> Security for all data and property of individuals, organizations, and government.</a:t>
            </a:r>
          </a:p>
          <a:p>
            <a:pPr marL="1428750" lvl="2" indent="-514350" algn="just">
              <a:lnSpc>
                <a:spcPts val="3999"/>
              </a:lnSpc>
              <a:buFont typeface="+mj-lt"/>
              <a:buAutoNum type="arabicPeriod"/>
            </a:pPr>
            <a:r>
              <a:rPr lang="en-US" sz="2800" dirty="0" smtClean="0">
                <a:latin typeface="Montserrat Classic"/>
              </a:rPr>
              <a:t> Helps curb illegal cyber activities. </a:t>
            </a:r>
          </a:p>
          <a:p>
            <a:pPr marL="1428750" lvl="2" indent="-514350" algn="just">
              <a:lnSpc>
                <a:spcPts val="3999"/>
              </a:lnSpc>
              <a:buFont typeface="+mj-lt"/>
              <a:buAutoNum type="arabicPeriod"/>
            </a:pPr>
            <a:r>
              <a:rPr lang="en-US" sz="2800" dirty="0" smtClean="0">
                <a:latin typeface="Montserrat Classic"/>
              </a:rPr>
              <a:t> All actions and reactions implemented on any cyberspace have some legal angle associated with it.</a:t>
            </a:r>
          </a:p>
          <a:p>
            <a:pPr marL="1428750" lvl="2" indent="-514350" algn="just">
              <a:lnSpc>
                <a:spcPts val="3999"/>
              </a:lnSpc>
              <a:buFont typeface="+mj-lt"/>
              <a:buAutoNum type="arabicPeriod"/>
            </a:pPr>
            <a:r>
              <a:rPr lang="en-US" sz="2800" dirty="0" smtClean="0">
                <a:latin typeface="Montserrat Classic"/>
              </a:rPr>
              <a:t> Keeps track of all electronic records.</a:t>
            </a:r>
          </a:p>
          <a:p>
            <a:pPr marL="1428750" lvl="2" indent="-514350" algn="just">
              <a:lnSpc>
                <a:spcPts val="3999"/>
              </a:lnSpc>
              <a:buFont typeface="+mj-lt"/>
              <a:buAutoNum type="arabicPeriod"/>
            </a:pPr>
            <a:r>
              <a:rPr lang="en-US" sz="2800" dirty="0" smtClean="0">
                <a:latin typeface="Montserrat Classic"/>
              </a:rPr>
              <a:t> Helps to establish electronic governance.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44</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Punishments </a:t>
            </a:r>
            <a:endParaRPr lang="en-US" sz="6000" dirty="0">
              <a:solidFill>
                <a:srgbClr val="004AAD"/>
              </a:solidFill>
              <a:latin typeface="Montserrat Classic Bold"/>
            </a:endParaRPr>
          </a:p>
        </p:txBody>
      </p:sp>
      <p:sp>
        <p:nvSpPr>
          <p:cNvPr id="9" name="TextBox 8"/>
          <p:cNvSpPr txBox="1"/>
          <p:nvPr/>
        </p:nvSpPr>
        <p:spPr>
          <a:xfrm>
            <a:off x="990600" y="1230379"/>
            <a:ext cx="15468600" cy="5129609"/>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The increase in Internet traffic has led to a higher proportion of legal issues worldwide. Because Cyber laws vary by jurisdiction and country, enforcement is challenging, and restitution ranges from fines to imprisonment.</a:t>
            </a:r>
          </a:p>
          <a:p>
            <a:pPr marL="457200" indent="-457200" algn="just">
              <a:lnSpc>
                <a:spcPts val="3999"/>
              </a:lnSpc>
              <a:buFont typeface="Wingdings" pitchFamily="2" charset="2"/>
              <a:buChar char="Ø"/>
            </a:pPr>
            <a:r>
              <a:rPr lang="en-US" sz="2800" dirty="0" smtClean="0">
                <a:latin typeface="Montserrat Classic"/>
              </a:rPr>
              <a:t>There are different forms of punishment depending on the type of cyber law you broke, who you offended, where you broke the law, and where you live. In many situations, breaking the rules on a website result in your account becoming suspended or banned and your IP addressed blocked. </a:t>
            </a:r>
          </a:p>
          <a:p>
            <a:pPr marL="457200" indent="-457200" algn="just">
              <a:lnSpc>
                <a:spcPts val="3999"/>
              </a:lnSpc>
              <a:buFont typeface="Wingdings" pitchFamily="2" charset="2"/>
              <a:buChar char="Ø"/>
            </a:pPr>
            <a:r>
              <a:rPr lang="en-US" sz="2800" dirty="0" smtClean="0">
                <a:latin typeface="Montserrat Classic"/>
              </a:rPr>
              <a:t>If you've committed a more serious offense such as hacking, attacking another person or website, or causing another person or company distress, additional action may be taken against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45</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Types of Cyber Law</a:t>
            </a:r>
            <a:endParaRPr lang="en-US" sz="6000" dirty="0">
              <a:solidFill>
                <a:srgbClr val="004AAD"/>
              </a:solidFill>
              <a:latin typeface="Montserrat Classic Bold"/>
            </a:endParaRPr>
          </a:p>
        </p:txBody>
      </p:sp>
      <p:sp>
        <p:nvSpPr>
          <p:cNvPr id="9" name="TextBox 8"/>
          <p:cNvSpPr txBox="1"/>
          <p:nvPr/>
        </p:nvSpPr>
        <p:spPr>
          <a:xfrm>
            <a:off x="990600" y="1230379"/>
            <a:ext cx="15468600" cy="967316"/>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Cyber law includes various areas of digital and online activity, addressing legal issues to protect individuals, organizations, and governments.</a:t>
            </a:r>
          </a:p>
        </p:txBody>
      </p:sp>
      <p:sp>
        <p:nvSpPr>
          <p:cNvPr id="7" name="TextBox 6"/>
          <p:cNvSpPr txBox="1"/>
          <p:nvPr/>
        </p:nvSpPr>
        <p:spPr>
          <a:xfrm>
            <a:off x="990600" y="247273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1.  Copyright Law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Protects the intellectual property of individuals and companies, ensuring they can benefit from their creative works.</a:t>
            </a:r>
          </a:p>
          <a:p>
            <a:pPr marL="971550" lvl="1" indent="-514350" algn="just">
              <a:lnSpc>
                <a:spcPts val="3999"/>
              </a:lnSpc>
              <a:buFont typeface="Wingdings" pitchFamily="2" charset="2"/>
              <a:buChar char="Ø"/>
            </a:pPr>
            <a:r>
              <a:rPr lang="en-US" sz="2800" dirty="0" smtClean="0">
                <a:latin typeface="Montserrat Classic"/>
              </a:rPr>
              <a:t>Prevents unauthorized use, reproduction, or distribution of copyrighted material online.</a:t>
            </a:r>
          </a:p>
        </p:txBody>
      </p:sp>
      <p:sp>
        <p:nvSpPr>
          <p:cNvPr id="8" name="TextBox 7"/>
          <p:cNvSpPr txBox="1"/>
          <p:nvPr/>
        </p:nvSpPr>
        <p:spPr>
          <a:xfrm>
            <a:off x="990600" y="5017095"/>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2.  Defamation Law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Deals with false public statements on the internet that harm an individual’s or organization’s reputation.</a:t>
            </a:r>
          </a:p>
          <a:p>
            <a:pPr marL="971550" lvl="1" indent="-514350" algn="just">
              <a:lnSpc>
                <a:spcPts val="3999"/>
              </a:lnSpc>
              <a:buFont typeface="Wingdings" pitchFamily="2" charset="2"/>
              <a:buChar char="Ø"/>
            </a:pPr>
            <a:r>
              <a:rPr lang="en-US" sz="2800" dirty="0" smtClean="0">
                <a:latin typeface="Montserrat Classic"/>
              </a:rPr>
              <a:t>Addresses issues like fake reviews or defamatory posts and provides legal recourse.</a:t>
            </a:r>
          </a:p>
        </p:txBody>
      </p:sp>
      <p:sp>
        <p:nvSpPr>
          <p:cNvPr id="10" name="TextBox 9"/>
          <p:cNvSpPr txBox="1"/>
          <p:nvPr/>
        </p:nvSpPr>
        <p:spPr>
          <a:xfrm>
            <a:off x="990600" y="7206456"/>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3.  Fraud Prevention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Focuses on protecting users from online fraud such as credit card theft, identity theft, phishing, and other monetary crimes.</a:t>
            </a:r>
          </a:p>
          <a:p>
            <a:pPr marL="971550" lvl="1" indent="-514350" algn="just">
              <a:lnSpc>
                <a:spcPts val="3999"/>
              </a:lnSpc>
              <a:buFont typeface="Wingdings" pitchFamily="2" charset="2"/>
              <a:buChar char="Ø"/>
            </a:pPr>
            <a:r>
              <a:rPr lang="en-US" sz="2800" dirty="0" smtClean="0">
                <a:latin typeface="Montserrat Classic"/>
              </a:rPr>
              <a:t>Criminal charges and civil actions can be taken against perpetrators.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8"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46</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Types of Cyber Law</a:t>
            </a:r>
            <a:endParaRPr lang="en-US" sz="6000" dirty="0">
              <a:solidFill>
                <a:srgbClr val="004AAD"/>
              </a:solidFill>
              <a:latin typeface="Montserrat Classic Bold"/>
            </a:endParaRPr>
          </a:p>
        </p:txBody>
      </p:sp>
      <p:sp>
        <p:nvSpPr>
          <p:cNvPr id="7" name="TextBox 6"/>
          <p:cNvSpPr txBox="1"/>
          <p:nvPr/>
        </p:nvSpPr>
        <p:spPr>
          <a:xfrm>
            <a:off x="990600" y="1359495"/>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4.  Harassment and Stalking Laws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Prevents online harassment, including threatening statements, </a:t>
            </a:r>
            <a:r>
              <a:rPr lang="en-US" sz="2800" dirty="0" err="1" smtClean="0">
                <a:latin typeface="Montserrat Classic"/>
              </a:rPr>
              <a:t>cyberbullying</a:t>
            </a:r>
            <a:r>
              <a:rPr lang="en-US" sz="2800" dirty="0" smtClean="0">
                <a:latin typeface="Montserrat Classic"/>
              </a:rPr>
              <a:t>, and stalking.</a:t>
            </a:r>
          </a:p>
          <a:p>
            <a:pPr marL="971550" lvl="1" indent="-514350" algn="just">
              <a:lnSpc>
                <a:spcPts val="3999"/>
              </a:lnSpc>
              <a:buFont typeface="Wingdings" pitchFamily="2" charset="2"/>
              <a:buChar char="Ø"/>
            </a:pPr>
            <a:r>
              <a:rPr lang="en-US" sz="2800" dirty="0" smtClean="0">
                <a:latin typeface="Montserrat Classic"/>
              </a:rPr>
              <a:t>Protects individuals from repeated offensive actions that violate their safety and peace.</a:t>
            </a:r>
          </a:p>
        </p:txBody>
      </p:sp>
      <p:sp>
        <p:nvSpPr>
          <p:cNvPr id="8" name="TextBox 7"/>
          <p:cNvSpPr txBox="1"/>
          <p:nvPr/>
        </p:nvSpPr>
        <p:spPr>
          <a:xfrm>
            <a:off x="990600" y="4076700"/>
            <a:ext cx="15773400" cy="2051844"/>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5.  Freedom of Speech Regulations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Ensures that online freedom of speech is exercised responsibly.</a:t>
            </a:r>
          </a:p>
          <a:p>
            <a:pPr marL="971550" lvl="1" indent="-514350" algn="just">
              <a:lnSpc>
                <a:spcPts val="3999"/>
              </a:lnSpc>
              <a:buFont typeface="Wingdings" pitchFamily="2" charset="2"/>
              <a:buChar char="Ø"/>
            </a:pPr>
            <a:r>
              <a:rPr lang="en-US" sz="2800" dirty="0" smtClean="0">
                <a:latin typeface="Montserrat Classic"/>
              </a:rPr>
              <a:t>Limits speech that promotes immorality, hate, or violence, while safeguarding individuals' rights to express themselves within legal boundaries.</a:t>
            </a:r>
          </a:p>
        </p:txBody>
      </p:sp>
      <p:sp>
        <p:nvSpPr>
          <p:cNvPr id="10" name="TextBox 9"/>
          <p:cNvSpPr txBox="1"/>
          <p:nvPr/>
        </p:nvSpPr>
        <p:spPr>
          <a:xfrm>
            <a:off x="990600" y="6362700"/>
            <a:ext cx="15773400" cy="2564805"/>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6.  Trade Secrets Protection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Secures proprietary information like algorithms, designs, or business strategies from being stolen or misused by competitors.</a:t>
            </a:r>
          </a:p>
          <a:p>
            <a:pPr marL="971550" lvl="1" indent="-514350" algn="just">
              <a:lnSpc>
                <a:spcPts val="3999"/>
              </a:lnSpc>
              <a:buFont typeface="Wingdings" pitchFamily="2" charset="2"/>
              <a:buChar char="Ø"/>
            </a:pPr>
            <a:r>
              <a:rPr lang="en-US" sz="2800" dirty="0" smtClean="0">
                <a:latin typeface="Montserrat Classic"/>
              </a:rPr>
              <a:t>Enables organizations to take legal action against those who violate their trade secrets.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47</a:t>
            </a:fld>
            <a:endParaRPr lang="en-US" sz="3200" b="1" dirty="0"/>
          </a:p>
        </p:txBody>
      </p:sp>
      <p:sp>
        <p:nvSpPr>
          <p:cNvPr id="6" name="TextBox 3"/>
          <p:cNvSpPr txBox="1"/>
          <p:nvPr/>
        </p:nvSpPr>
        <p:spPr>
          <a:xfrm>
            <a:off x="152400" y="26938"/>
            <a:ext cx="18059400" cy="1014893"/>
          </a:xfrm>
          <a:prstGeom prst="rect">
            <a:avLst/>
          </a:prstGeom>
        </p:spPr>
        <p:txBody>
          <a:bodyPr wrap="square" lIns="0" tIns="0" rIns="0" bIns="0" rtlCol="0" anchor="t">
            <a:spAutoFit/>
          </a:bodyPr>
          <a:lstStyle/>
          <a:p>
            <a:pPr>
              <a:lnSpc>
                <a:spcPts val="9000"/>
              </a:lnSpc>
            </a:pPr>
            <a:r>
              <a:rPr lang="en-US" sz="6000" dirty="0" smtClean="0">
                <a:solidFill>
                  <a:srgbClr val="004AAD"/>
                </a:solidFill>
                <a:latin typeface="Montserrat Classic Bold"/>
              </a:rPr>
              <a:t>Types of Cyber Law</a:t>
            </a:r>
            <a:endParaRPr lang="en-US" sz="6000" dirty="0">
              <a:solidFill>
                <a:srgbClr val="004AAD"/>
              </a:solidFill>
              <a:latin typeface="Montserrat Classic Bold"/>
            </a:endParaRPr>
          </a:p>
        </p:txBody>
      </p:sp>
      <p:sp>
        <p:nvSpPr>
          <p:cNvPr id="7" name="TextBox 6"/>
          <p:cNvSpPr txBox="1"/>
          <p:nvPr/>
        </p:nvSpPr>
        <p:spPr>
          <a:xfrm>
            <a:off x="990600" y="1359495"/>
            <a:ext cx="15773400" cy="1993238"/>
          </a:xfrm>
          <a:prstGeom prst="rect">
            <a:avLst/>
          </a:prstGeom>
        </p:spPr>
        <p:txBody>
          <a:bodyPr wrap="square" lIns="0" tIns="0" rIns="0" bIns="0" rtlCol="0" anchor="t">
            <a:spAutoFit/>
          </a:bodyPr>
          <a:lstStyle/>
          <a:p>
            <a:pPr marL="514350" indent="-514350" algn="just">
              <a:lnSpc>
                <a:spcPts val="3999"/>
              </a:lnSpc>
            </a:pPr>
            <a:r>
              <a:rPr lang="en-US" sz="3600" b="1" dirty="0" smtClean="0">
                <a:solidFill>
                  <a:srgbClr val="FF0000"/>
                </a:solidFill>
                <a:latin typeface="Montserrat Classic"/>
              </a:rPr>
              <a:t>7.  Contracts and Employment Laws :</a:t>
            </a:r>
            <a:r>
              <a:rPr lang="en-US" sz="3600" dirty="0" smtClean="0">
                <a:solidFill>
                  <a:srgbClr val="FF0000"/>
                </a:solidFill>
                <a:latin typeface="Montserrat Classic"/>
              </a:rPr>
              <a:t> </a:t>
            </a:r>
            <a:endParaRPr lang="en-US" sz="2800" dirty="0" smtClean="0">
              <a:latin typeface="Montserrat Classic"/>
            </a:endParaRPr>
          </a:p>
          <a:p>
            <a:pPr marL="971550" lvl="1" indent="-514350" algn="just">
              <a:lnSpc>
                <a:spcPts val="3999"/>
              </a:lnSpc>
              <a:buFont typeface="Wingdings" pitchFamily="2" charset="2"/>
              <a:buChar char="Ø"/>
            </a:pPr>
            <a:r>
              <a:rPr lang="en-US" sz="2800" dirty="0" smtClean="0">
                <a:latin typeface="Montserrat Classic"/>
              </a:rPr>
              <a:t>Governs online agreements, such as terms and conditions for website use or software downloads.</a:t>
            </a:r>
          </a:p>
          <a:p>
            <a:pPr marL="971550" lvl="1" indent="-514350" algn="just">
              <a:lnSpc>
                <a:spcPts val="3999"/>
              </a:lnSpc>
              <a:buFont typeface="Wingdings" pitchFamily="2" charset="2"/>
              <a:buChar char="Ø"/>
            </a:pPr>
            <a:r>
              <a:rPr lang="en-US" sz="2800" dirty="0" smtClean="0">
                <a:latin typeface="Montserrat Classic"/>
              </a:rPr>
              <a:t>Ensures the privacy and rights of users and employees in digital environments.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72212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Perpetrators of Computer Crime </a:t>
            </a:r>
            <a:endParaRPr lang="en-US" sz="8000" dirty="0">
              <a:solidFill>
                <a:srgbClr val="004AAD"/>
              </a:solidFill>
              <a:latin typeface="Montserrat Classic Bold"/>
            </a:endParaRPr>
          </a:p>
        </p:txBody>
      </p:sp>
      <p:sp>
        <p:nvSpPr>
          <p:cNvPr id="10" name="TextBox 9"/>
          <p:cNvSpPr txBox="1"/>
          <p:nvPr/>
        </p:nvSpPr>
        <p:spPr>
          <a:xfrm>
            <a:off x="1066800" y="1485900"/>
            <a:ext cx="15773400" cy="7694414"/>
          </a:xfrm>
          <a:prstGeom prst="rect">
            <a:avLst/>
          </a:prstGeom>
        </p:spPr>
        <p:txBody>
          <a:bodyPr wrap="square" lIns="0" tIns="0" rIns="0" bIns="0" rtlCol="0" anchor="t">
            <a:spAutoFit/>
          </a:bodyPr>
          <a:lstStyle/>
          <a:p>
            <a:pPr marL="457200" indent="-457200" algn="just">
              <a:lnSpc>
                <a:spcPts val="3999"/>
              </a:lnSpc>
            </a:pPr>
            <a:r>
              <a:rPr lang="en-US" sz="3200" b="1" dirty="0" smtClean="0">
                <a:solidFill>
                  <a:srgbClr val="C00000"/>
                </a:solidFill>
                <a:latin typeface="Montserrat Classic"/>
              </a:rPr>
              <a:t>1. Black Hat Hacker:</a:t>
            </a:r>
            <a:r>
              <a:rPr lang="en-US" sz="2800" b="1" dirty="0" smtClean="0">
                <a:latin typeface="Montserrat Classic"/>
              </a:rPr>
              <a:t> </a:t>
            </a:r>
            <a:r>
              <a:rPr lang="en-US" sz="2800" dirty="0" smtClean="0">
                <a:latin typeface="Montserrat Classic"/>
              </a:rPr>
              <a:t>Someone who violates computer or Internet security maliciously or for illegal personal gain (in contrast to a white hat hacker who is someone who has been hired by an organization to test the security of its information systems).</a:t>
            </a:r>
          </a:p>
          <a:p>
            <a:pPr marL="457200" indent="-457200" algn="just">
              <a:lnSpc>
                <a:spcPts val="3999"/>
              </a:lnSpc>
            </a:pPr>
            <a:r>
              <a:rPr lang="en-US" sz="3200" b="1" dirty="0" smtClean="0">
                <a:solidFill>
                  <a:srgbClr val="C00000"/>
                </a:solidFill>
                <a:latin typeface="Montserrat Classic"/>
              </a:rPr>
              <a:t>2. Cracker: </a:t>
            </a:r>
            <a:r>
              <a:rPr lang="en-US" sz="2800" dirty="0" smtClean="0">
                <a:latin typeface="Montserrat Classic"/>
              </a:rPr>
              <a:t>An individual who causes problems, steals data, and corrupts systems.</a:t>
            </a:r>
          </a:p>
          <a:p>
            <a:pPr marL="457200" indent="-457200" algn="just">
              <a:lnSpc>
                <a:spcPts val="3999"/>
              </a:lnSpc>
            </a:pPr>
            <a:r>
              <a:rPr lang="en-US" sz="3200" b="1" dirty="0" smtClean="0">
                <a:solidFill>
                  <a:srgbClr val="C00000"/>
                </a:solidFill>
                <a:latin typeface="Montserrat Classic"/>
              </a:rPr>
              <a:t>3. Malicious Insider: </a:t>
            </a:r>
            <a:r>
              <a:rPr lang="en-US" sz="2800" dirty="0" smtClean="0">
                <a:latin typeface="Montserrat Classic"/>
              </a:rPr>
              <a:t>An employee or contractor who attempts to gain financially and/or disrupt a company’s information systems and business operations.</a:t>
            </a:r>
          </a:p>
          <a:p>
            <a:pPr marL="457200" indent="-457200" algn="just">
              <a:lnSpc>
                <a:spcPts val="3999"/>
              </a:lnSpc>
            </a:pPr>
            <a:r>
              <a:rPr lang="en-US" sz="3200" b="1" dirty="0" smtClean="0">
                <a:solidFill>
                  <a:srgbClr val="C00000"/>
                </a:solidFill>
                <a:latin typeface="Montserrat Classic"/>
              </a:rPr>
              <a:t>4. Industrial spy: </a:t>
            </a:r>
            <a:r>
              <a:rPr lang="en-US" sz="2800" dirty="0" smtClean="0">
                <a:latin typeface="Montserrat Classic"/>
              </a:rPr>
              <a:t>An individual who captures trade secrets and attempts to gain an unfair competitive advantage.</a:t>
            </a:r>
          </a:p>
          <a:p>
            <a:pPr marL="457200" indent="-457200" algn="just">
              <a:lnSpc>
                <a:spcPts val="3999"/>
              </a:lnSpc>
            </a:pPr>
            <a:r>
              <a:rPr lang="en-US" sz="3200" b="1" dirty="0" smtClean="0">
                <a:solidFill>
                  <a:srgbClr val="C00000"/>
                </a:solidFill>
                <a:latin typeface="Montserrat Classic"/>
              </a:rPr>
              <a:t>5. Cybercriminal:</a:t>
            </a:r>
            <a:r>
              <a:rPr lang="en-US" sz="2800" dirty="0" smtClean="0">
                <a:latin typeface="Montserrat Classic"/>
              </a:rPr>
              <a:t> Someone who attacks a computer system or network for financial gain.</a:t>
            </a:r>
          </a:p>
          <a:p>
            <a:pPr marL="457200" indent="-457200" algn="just">
              <a:lnSpc>
                <a:spcPts val="3999"/>
              </a:lnSpc>
            </a:pPr>
            <a:r>
              <a:rPr lang="en-US" sz="3200" b="1" dirty="0" smtClean="0">
                <a:solidFill>
                  <a:srgbClr val="C00000"/>
                </a:solidFill>
                <a:latin typeface="Montserrat Classic"/>
              </a:rPr>
              <a:t>6. </a:t>
            </a:r>
            <a:r>
              <a:rPr lang="en-US" sz="3200" b="1" dirty="0" err="1" smtClean="0">
                <a:solidFill>
                  <a:srgbClr val="C00000"/>
                </a:solidFill>
                <a:latin typeface="Montserrat Classic"/>
              </a:rPr>
              <a:t>Hacktivist</a:t>
            </a:r>
            <a:r>
              <a:rPr lang="en-US" sz="3200" b="1" dirty="0" smtClean="0">
                <a:solidFill>
                  <a:srgbClr val="C00000"/>
                </a:solidFill>
                <a:latin typeface="Montserrat Classic"/>
              </a:rPr>
              <a:t>: </a:t>
            </a:r>
            <a:r>
              <a:rPr lang="en-US" sz="2800" dirty="0" smtClean="0">
                <a:latin typeface="Montserrat Classic"/>
              </a:rPr>
              <a:t>An individual who hacks computers or websites in an attempt to promote a political ideology.</a:t>
            </a:r>
          </a:p>
          <a:p>
            <a:pPr marL="457200" indent="-457200" algn="just">
              <a:lnSpc>
                <a:spcPts val="3999"/>
              </a:lnSpc>
            </a:pPr>
            <a:r>
              <a:rPr lang="en-US" sz="3200" b="1" dirty="0" smtClean="0">
                <a:solidFill>
                  <a:srgbClr val="C00000"/>
                </a:solidFill>
                <a:latin typeface="Montserrat Classic"/>
              </a:rPr>
              <a:t>7. </a:t>
            </a:r>
            <a:r>
              <a:rPr lang="en-US" sz="3200" b="1" dirty="0" err="1" smtClean="0">
                <a:solidFill>
                  <a:srgbClr val="C00000"/>
                </a:solidFill>
                <a:latin typeface="Montserrat Classic"/>
              </a:rPr>
              <a:t>Cyberterrorist</a:t>
            </a:r>
            <a:r>
              <a:rPr lang="en-US" sz="3200" b="1" dirty="0" smtClean="0">
                <a:solidFill>
                  <a:srgbClr val="C00000"/>
                </a:solidFill>
                <a:latin typeface="Montserrat Classic"/>
              </a:rPr>
              <a:t>: </a:t>
            </a:r>
            <a:r>
              <a:rPr lang="en-US" sz="2800" dirty="0" smtClean="0">
                <a:latin typeface="Montserrat Classic"/>
              </a:rPr>
              <a:t>Someone who attempts to destroy the infrastructure components of governments, financial institutions, and other corporations, utilities, and emergency response units.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5</a:t>
            </a:fld>
            <a:endParaRPr lang="en-US" sz="32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Types of Exploits</a:t>
            </a:r>
            <a:endParaRPr lang="en-US" sz="8000" dirty="0">
              <a:solidFill>
                <a:srgbClr val="004AAD"/>
              </a:solidFill>
              <a:latin typeface="Montserrat Classic Bold"/>
            </a:endParaRPr>
          </a:p>
        </p:txBody>
      </p:sp>
      <p:sp>
        <p:nvSpPr>
          <p:cNvPr id="10" name="TextBox 9"/>
          <p:cNvSpPr txBox="1"/>
          <p:nvPr/>
        </p:nvSpPr>
        <p:spPr>
          <a:xfrm>
            <a:off x="1066800" y="1485900"/>
            <a:ext cx="15773400" cy="1480277"/>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There are numerous types of computer attacks, with new varieties being invented all the time.</a:t>
            </a:r>
          </a:p>
          <a:p>
            <a:pPr marL="457200" indent="-457200" algn="just">
              <a:lnSpc>
                <a:spcPts val="3999"/>
              </a:lnSpc>
              <a:buFont typeface="Wingdings" pitchFamily="2" charset="2"/>
              <a:buChar char="Ø"/>
            </a:pPr>
            <a:r>
              <a:rPr lang="en-US" sz="2800" dirty="0" smtClean="0">
                <a:latin typeface="Montserrat Classic"/>
              </a:rPr>
              <a:t>Some of the more common attacks include:</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6</a:t>
            </a:fld>
            <a:endParaRPr lang="en-US" sz="3200" b="1" dirty="0"/>
          </a:p>
        </p:txBody>
      </p:sp>
      <p:sp>
        <p:nvSpPr>
          <p:cNvPr id="9" name="TextBox 8"/>
          <p:cNvSpPr txBox="1"/>
          <p:nvPr/>
        </p:nvSpPr>
        <p:spPr>
          <a:xfrm>
            <a:off x="2590800" y="3129823"/>
            <a:ext cx="8686800" cy="6155531"/>
          </a:xfrm>
          <a:prstGeom prst="rect">
            <a:avLst/>
          </a:prstGeom>
        </p:spPr>
        <p:txBody>
          <a:bodyPr wrap="square" lIns="0" tIns="0" rIns="0" bIns="0" rtlCol="0" anchor="t">
            <a:spAutoFit/>
          </a:bodyPr>
          <a:lstStyle/>
          <a:p>
            <a:pPr marL="457200" indent="-457200" algn="just">
              <a:lnSpc>
                <a:spcPts val="3999"/>
              </a:lnSpc>
            </a:pPr>
            <a:r>
              <a:rPr lang="en-US" sz="2800" dirty="0" smtClean="0">
                <a:latin typeface="Montserrat Classic"/>
              </a:rPr>
              <a:t>1. </a:t>
            </a:r>
            <a:r>
              <a:rPr lang="en-US" sz="2800" dirty="0" err="1" smtClean="0">
                <a:latin typeface="Montserrat Classic"/>
              </a:rPr>
              <a:t>Ransomware</a:t>
            </a:r>
            <a:r>
              <a:rPr lang="en-US" sz="2800" dirty="0" smtClean="0">
                <a:latin typeface="Montserrat Classic"/>
              </a:rPr>
              <a:t>,</a:t>
            </a:r>
          </a:p>
          <a:p>
            <a:pPr marL="457200" indent="-457200" algn="just">
              <a:lnSpc>
                <a:spcPts val="3999"/>
              </a:lnSpc>
            </a:pPr>
            <a:r>
              <a:rPr lang="en-US" sz="2800" dirty="0" smtClean="0">
                <a:latin typeface="Montserrat Classic"/>
              </a:rPr>
              <a:t>2. viruses,</a:t>
            </a:r>
          </a:p>
          <a:p>
            <a:pPr marL="457200" indent="-457200" algn="just">
              <a:lnSpc>
                <a:spcPts val="3999"/>
              </a:lnSpc>
            </a:pPr>
            <a:r>
              <a:rPr lang="en-US" sz="2800" dirty="0" smtClean="0">
                <a:latin typeface="Montserrat Classic"/>
              </a:rPr>
              <a:t>3. worms,</a:t>
            </a:r>
          </a:p>
          <a:p>
            <a:pPr marL="457200" indent="-457200" algn="just">
              <a:lnSpc>
                <a:spcPts val="3999"/>
              </a:lnSpc>
            </a:pPr>
            <a:r>
              <a:rPr lang="en-US" sz="2800" dirty="0" smtClean="0">
                <a:latin typeface="Montserrat Classic"/>
              </a:rPr>
              <a:t>4. Trojan horses,</a:t>
            </a:r>
          </a:p>
          <a:p>
            <a:pPr marL="457200" indent="-457200" algn="just">
              <a:lnSpc>
                <a:spcPts val="3999"/>
              </a:lnSpc>
            </a:pPr>
            <a:r>
              <a:rPr lang="en-US" sz="2800" dirty="0" smtClean="0">
                <a:latin typeface="Montserrat Classic"/>
              </a:rPr>
              <a:t>5. blended threats,</a:t>
            </a:r>
          </a:p>
          <a:p>
            <a:pPr marL="457200" indent="-457200" algn="just">
              <a:lnSpc>
                <a:spcPts val="3999"/>
              </a:lnSpc>
            </a:pPr>
            <a:r>
              <a:rPr lang="en-US" sz="2800" dirty="0" smtClean="0">
                <a:latin typeface="Montserrat Classic"/>
              </a:rPr>
              <a:t>6. spam,</a:t>
            </a:r>
          </a:p>
          <a:p>
            <a:pPr marL="457200" indent="-457200" algn="just">
              <a:lnSpc>
                <a:spcPts val="3999"/>
              </a:lnSpc>
            </a:pPr>
            <a:r>
              <a:rPr lang="en-US" sz="2800" dirty="0" smtClean="0">
                <a:latin typeface="Montserrat Classic"/>
              </a:rPr>
              <a:t>7. distributed denial-of-service (</a:t>
            </a:r>
            <a:r>
              <a:rPr lang="en-US" sz="2800" dirty="0" err="1" smtClean="0">
                <a:latin typeface="Montserrat Classic"/>
              </a:rPr>
              <a:t>DDoS</a:t>
            </a:r>
            <a:r>
              <a:rPr lang="en-US" sz="2800" dirty="0" smtClean="0">
                <a:latin typeface="Montserrat Classic"/>
              </a:rPr>
              <a:t>) attacks,</a:t>
            </a:r>
          </a:p>
          <a:p>
            <a:pPr marL="457200" indent="-457200" algn="just">
              <a:lnSpc>
                <a:spcPts val="3999"/>
              </a:lnSpc>
            </a:pPr>
            <a:r>
              <a:rPr lang="en-US" sz="2800" dirty="0" smtClean="0">
                <a:latin typeface="Montserrat Classic"/>
              </a:rPr>
              <a:t>8. </a:t>
            </a:r>
            <a:r>
              <a:rPr lang="en-US" sz="2800" dirty="0" err="1" smtClean="0">
                <a:latin typeface="Montserrat Classic"/>
              </a:rPr>
              <a:t>rootkits</a:t>
            </a:r>
            <a:r>
              <a:rPr lang="en-US" sz="2800" dirty="0" smtClean="0">
                <a:latin typeface="Montserrat Classic"/>
              </a:rPr>
              <a:t>,</a:t>
            </a:r>
          </a:p>
          <a:p>
            <a:pPr marL="457200" indent="-457200" algn="just">
              <a:lnSpc>
                <a:spcPts val="3999"/>
              </a:lnSpc>
            </a:pPr>
            <a:r>
              <a:rPr lang="en-US" sz="2800" dirty="0" smtClean="0">
                <a:latin typeface="Montserrat Classic"/>
              </a:rPr>
              <a:t>9. advanced persistent threats,</a:t>
            </a:r>
          </a:p>
          <a:p>
            <a:pPr marL="457200" indent="-457200" algn="just">
              <a:lnSpc>
                <a:spcPts val="3999"/>
              </a:lnSpc>
            </a:pPr>
            <a:r>
              <a:rPr lang="en-US" sz="2800" dirty="0" smtClean="0">
                <a:latin typeface="Montserrat Classic"/>
              </a:rPr>
              <a:t>10. phishing and spear phishing,</a:t>
            </a:r>
          </a:p>
          <a:p>
            <a:pPr marL="457200" indent="-457200" algn="just">
              <a:lnSpc>
                <a:spcPts val="3999"/>
              </a:lnSpc>
            </a:pPr>
            <a:r>
              <a:rPr lang="en-US" sz="2800" dirty="0" smtClean="0">
                <a:latin typeface="Montserrat Classic"/>
              </a:rPr>
              <a:t>11. </a:t>
            </a:r>
            <a:r>
              <a:rPr lang="en-US" sz="2800" dirty="0" err="1" smtClean="0">
                <a:latin typeface="Montserrat Classic"/>
              </a:rPr>
              <a:t>smishing</a:t>
            </a:r>
            <a:r>
              <a:rPr lang="en-US" sz="2800" dirty="0" smtClean="0">
                <a:latin typeface="Montserrat Classic"/>
              </a:rPr>
              <a:t> and </a:t>
            </a:r>
            <a:r>
              <a:rPr lang="en-US" sz="2800" dirty="0" err="1" smtClean="0">
                <a:latin typeface="Montserrat Classic"/>
              </a:rPr>
              <a:t>vishing</a:t>
            </a:r>
            <a:r>
              <a:rPr lang="en-US" sz="2800" dirty="0" smtClean="0">
                <a:latin typeface="Montserrat Classic"/>
              </a:rPr>
              <a:t>, and</a:t>
            </a:r>
          </a:p>
          <a:p>
            <a:pPr marL="457200" indent="-457200" algn="just">
              <a:lnSpc>
                <a:spcPts val="3999"/>
              </a:lnSpc>
            </a:pPr>
            <a:r>
              <a:rPr lang="en-US" sz="2800" dirty="0" smtClean="0">
                <a:latin typeface="Montserrat Classic"/>
              </a:rPr>
              <a:t>13. </a:t>
            </a:r>
            <a:r>
              <a:rPr lang="en-US" sz="2800" dirty="0" err="1" smtClean="0">
                <a:latin typeface="Montserrat Classic"/>
              </a:rPr>
              <a:t>cyberterrorism</a:t>
            </a:r>
            <a:endParaRPr lang="en-US" sz="2800" dirty="0" smtClean="0">
              <a:latin typeface="Montserrat Class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err="1" smtClean="0">
                <a:solidFill>
                  <a:srgbClr val="004AAD"/>
                </a:solidFill>
                <a:latin typeface="Montserrat Classic Bold"/>
              </a:rPr>
              <a:t>Ransomware</a:t>
            </a:r>
            <a:endParaRPr lang="en-US" sz="8000" dirty="0">
              <a:solidFill>
                <a:srgbClr val="004AAD"/>
              </a:solidFill>
              <a:latin typeface="Montserrat Classic Bold"/>
            </a:endParaRPr>
          </a:p>
        </p:txBody>
      </p:sp>
      <p:sp>
        <p:nvSpPr>
          <p:cNvPr id="10" name="TextBox 9"/>
          <p:cNvSpPr txBox="1"/>
          <p:nvPr/>
        </p:nvSpPr>
        <p:spPr>
          <a:xfrm>
            <a:off x="381000" y="1257300"/>
            <a:ext cx="10896600" cy="769441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err="1" smtClean="0">
                <a:latin typeface="Montserrat Classic"/>
              </a:rPr>
              <a:t>Ransomware</a:t>
            </a:r>
            <a:r>
              <a:rPr lang="en-US" sz="2800" dirty="0" smtClean="0">
                <a:latin typeface="Montserrat Classic"/>
              </a:rPr>
              <a:t> is a type of malicious software that locks your computer or encrypts your files, preventing access until you pay a ransom, often demanded in </a:t>
            </a:r>
            <a:r>
              <a:rPr lang="en-US" sz="2800" dirty="0" err="1" smtClean="0">
                <a:latin typeface="Montserrat Classic"/>
              </a:rPr>
              <a:t>cryptocurrency</a:t>
            </a:r>
            <a:r>
              <a:rPr lang="en-US" sz="2800" dirty="0" smtClean="0">
                <a:latin typeface="Montserrat Classic"/>
              </a:rPr>
              <a:t>. It typically infects systems when users open malicious email attachments, click on deceptive links or pop-ups, visit compromised websites, or use infected USB drives or messaging apps. Once activated, </a:t>
            </a:r>
            <a:r>
              <a:rPr lang="en-US" sz="2800" dirty="0" err="1" smtClean="0">
                <a:latin typeface="Montserrat Classic"/>
              </a:rPr>
              <a:t>ransomware</a:t>
            </a:r>
            <a:r>
              <a:rPr lang="en-US" sz="2800" dirty="0" smtClean="0">
                <a:latin typeface="Montserrat Classic"/>
              </a:rPr>
              <a:t> may lock your device or encrypt your data, showing a message demanding payment and threatening to delete or expose your files if the ransom isn’t paid. It is dangerous because it can cause permanent data loss, spread across networks, and fuel more cybercrimes if ransoms are paid. To protect yourself, avoid suspicious links and attachments, keep software updated, use antivirus and firewalls, back up data regularly, and avoid using </a:t>
            </a:r>
            <a:r>
              <a:rPr lang="en-US" sz="2800" dirty="0" err="1" smtClean="0">
                <a:latin typeface="Montserrat Classic"/>
              </a:rPr>
              <a:t>untrusted</a:t>
            </a:r>
            <a:r>
              <a:rPr lang="en-US" sz="2800" dirty="0" smtClean="0">
                <a:latin typeface="Montserrat Classic"/>
              </a:rPr>
              <a:t> USB drives or devices.</a:t>
            </a: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7</a:t>
            </a:fld>
            <a:endParaRPr lang="en-US" sz="3200" b="1" dirty="0"/>
          </a:p>
        </p:txBody>
      </p:sp>
      <p:pic>
        <p:nvPicPr>
          <p:cNvPr id="104450" name="Picture 2" descr="Top 7 Most Common Ransomware Attack Vectors"/>
          <p:cNvPicPr>
            <a:picLocks noChangeAspect="1" noChangeArrowheads="1"/>
          </p:cNvPicPr>
          <p:nvPr/>
        </p:nvPicPr>
        <p:blipFill>
          <a:blip r:embed="rId3"/>
          <a:srcRect/>
          <a:stretch>
            <a:fillRect/>
          </a:stretch>
        </p:blipFill>
        <p:spPr bwMode="auto">
          <a:xfrm>
            <a:off x="11811000" y="2933700"/>
            <a:ext cx="5690960" cy="3200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0" fill="hold" nodeType="withEffect">
                                  <p:stCondLst>
                                    <p:cond delay="0"/>
                                  </p:stCondLst>
                                  <p:childTnLst>
                                    <p:set>
                                      <p:cBhvr>
                                        <p:cTn id="11" dur="1" fill="hold">
                                          <p:stCondLst>
                                            <p:cond delay="0"/>
                                          </p:stCondLst>
                                        </p:cTn>
                                        <p:tgtEl>
                                          <p:spTgt spid="104450"/>
                                        </p:tgtEl>
                                        <p:attrNameLst>
                                          <p:attrName>style.visibility</p:attrName>
                                        </p:attrNameLst>
                                      </p:cBhvr>
                                      <p:to>
                                        <p:strVal val="visible"/>
                                      </p:to>
                                    </p:set>
                                    <p:anim calcmode="lin" valueType="num">
                                      <p:cBhvr>
                                        <p:cTn id="12" dur="500" fill="hold"/>
                                        <p:tgtEl>
                                          <p:spTgt spid="104450"/>
                                        </p:tgtEl>
                                        <p:attrNameLst>
                                          <p:attrName>ppt_w</p:attrName>
                                        </p:attrNameLst>
                                      </p:cBhvr>
                                      <p:tavLst>
                                        <p:tav tm="0">
                                          <p:val>
                                            <p:fltVal val="0"/>
                                          </p:val>
                                        </p:tav>
                                        <p:tav tm="100000">
                                          <p:val>
                                            <p:strVal val="#ppt_w"/>
                                          </p:val>
                                        </p:tav>
                                      </p:tavLst>
                                    </p:anim>
                                    <p:anim calcmode="lin" valueType="num">
                                      <p:cBhvr>
                                        <p:cTn id="13" dur="500" fill="hold"/>
                                        <p:tgtEl>
                                          <p:spTgt spid="104450"/>
                                        </p:tgtEl>
                                        <p:attrNameLst>
                                          <p:attrName>ppt_h</p:attrName>
                                        </p:attrNameLst>
                                      </p:cBhvr>
                                      <p:tavLst>
                                        <p:tav tm="0">
                                          <p:val>
                                            <p:fltVal val="0"/>
                                          </p:val>
                                        </p:tav>
                                        <p:tav tm="100000">
                                          <p:val>
                                            <p:strVal val="#ppt_h"/>
                                          </p:val>
                                        </p:tav>
                                      </p:tavLst>
                                    </p:anim>
                                    <p:animEffect transition="in" filter="fade">
                                      <p:cBhvr>
                                        <p:cTn id="14"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Viruses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8</a:t>
            </a:fld>
            <a:endParaRPr lang="en-US" sz="3200" b="1" dirty="0"/>
          </a:p>
        </p:txBody>
      </p:sp>
      <p:sp>
        <p:nvSpPr>
          <p:cNvPr id="11" name="TextBox 10"/>
          <p:cNvSpPr txBox="1"/>
          <p:nvPr/>
        </p:nvSpPr>
        <p:spPr>
          <a:xfrm>
            <a:off x="685800" y="1497012"/>
            <a:ext cx="10363200" cy="7694414"/>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It is a type of malware which attach itself and modify the program and software.</a:t>
            </a:r>
          </a:p>
          <a:p>
            <a:pPr marL="457200" indent="-457200" algn="just">
              <a:lnSpc>
                <a:spcPts val="3999"/>
              </a:lnSpc>
              <a:buFont typeface="Wingdings" pitchFamily="2" charset="2"/>
              <a:buChar char="Ø"/>
            </a:pPr>
            <a:r>
              <a:rPr lang="en-US" sz="2800" dirty="0" smtClean="0">
                <a:latin typeface="Montserrat Classic"/>
              </a:rPr>
              <a:t>When it is executed,  it replicates itself by modifying other computer programs and inserting its own code.</a:t>
            </a:r>
          </a:p>
          <a:p>
            <a:pPr marL="457200" indent="-457200" algn="just">
              <a:lnSpc>
                <a:spcPts val="3999"/>
              </a:lnSpc>
              <a:buFont typeface="Wingdings" pitchFamily="2" charset="2"/>
              <a:buChar char="Ø"/>
            </a:pPr>
            <a:r>
              <a:rPr lang="en-US" sz="2800" dirty="0" smtClean="0">
                <a:latin typeface="Montserrat Classic"/>
              </a:rPr>
              <a:t>When this replication succeeds, the affected areas are then said to be “infected” with a computer virus.</a:t>
            </a:r>
          </a:p>
          <a:p>
            <a:pPr marL="457200" indent="-457200" algn="just">
              <a:lnSpc>
                <a:spcPts val="3999"/>
              </a:lnSpc>
              <a:buFont typeface="Wingdings" pitchFamily="2" charset="2"/>
              <a:buChar char="Ø"/>
            </a:pPr>
            <a:r>
              <a:rPr lang="en-US" sz="2800" dirty="0" smtClean="0">
                <a:latin typeface="Montserrat Classic"/>
              </a:rPr>
              <a:t>It can damage hardware, software or files. </a:t>
            </a:r>
          </a:p>
          <a:p>
            <a:pPr marL="457200" indent="-457200" algn="just">
              <a:lnSpc>
                <a:spcPts val="3999"/>
              </a:lnSpc>
              <a:buFont typeface="Wingdings" pitchFamily="2" charset="2"/>
              <a:buChar char="Ø"/>
            </a:pPr>
            <a:r>
              <a:rPr lang="en-US" sz="2800" dirty="0" smtClean="0">
                <a:latin typeface="Montserrat Classic"/>
              </a:rPr>
              <a:t>A common type is the macro virus, which uses application macro languages like Visual Basic to infect documents and templates. Once an infected document is opened, the virus can alter files, add unwanted content, or change how commands work. It can also embed itself into all future documents created with the affected application, making it a persistent threat.</a:t>
            </a:r>
          </a:p>
          <a:p>
            <a:pPr marL="457200" indent="-457200" algn="just">
              <a:lnSpc>
                <a:spcPts val="3999"/>
              </a:lnSpc>
              <a:buFont typeface="Wingdings" pitchFamily="2" charset="2"/>
              <a:buChar char="Ø"/>
            </a:pPr>
            <a:endParaRPr lang="en-US" sz="2800" dirty="0" smtClean="0">
              <a:latin typeface="Montserrat Classic"/>
            </a:endParaRPr>
          </a:p>
        </p:txBody>
      </p:sp>
      <p:pic>
        <p:nvPicPr>
          <p:cNvPr id="12" name="Picture 6" descr="Biological Viruses Versus Computer Viruses | Mission Critical Magazine"/>
          <p:cNvPicPr>
            <a:picLocks noChangeAspect="1" noChangeArrowheads="1"/>
          </p:cNvPicPr>
          <p:nvPr/>
        </p:nvPicPr>
        <p:blipFill>
          <a:blip r:embed="rId3"/>
          <a:srcRect/>
          <a:stretch>
            <a:fillRect/>
          </a:stretch>
        </p:blipFill>
        <p:spPr bwMode="auto">
          <a:xfrm>
            <a:off x="11606463" y="1866900"/>
            <a:ext cx="5995737" cy="7162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28600" y="26938"/>
            <a:ext cx="16535400" cy="1154162"/>
          </a:xfrm>
          <a:prstGeom prst="rect">
            <a:avLst/>
          </a:prstGeom>
        </p:spPr>
        <p:txBody>
          <a:bodyPr wrap="square" lIns="0" tIns="0" rIns="0" bIns="0" rtlCol="0" anchor="t">
            <a:spAutoFit/>
          </a:bodyPr>
          <a:lstStyle/>
          <a:p>
            <a:pPr>
              <a:lnSpc>
                <a:spcPts val="9000"/>
              </a:lnSpc>
            </a:pPr>
            <a:r>
              <a:rPr lang="en-US" sz="8000" dirty="0" smtClean="0">
                <a:solidFill>
                  <a:srgbClr val="004AAD"/>
                </a:solidFill>
                <a:latin typeface="Montserrat Classic Bold"/>
              </a:rPr>
              <a:t>Worms</a:t>
            </a:r>
            <a:endParaRPr lang="en-US" sz="8000" dirty="0">
              <a:solidFill>
                <a:srgbClr val="004AAD"/>
              </a:solidFill>
              <a:latin typeface="Montserrat Classic Bold"/>
            </a:endParaRPr>
          </a:p>
        </p:txBody>
      </p:sp>
      <p:sp>
        <p:nvSpPr>
          <p:cNvPr id="5" name="Slide Number Placeholder 4"/>
          <p:cNvSpPr>
            <a:spLocks noGrp="1"/>
          </p:cNvSpPr>
          <p:nvPr>
            <p:ph type="sldNum" sz="quarter" idx="12"/>
          </p:nvPr>
        </p:nvSpPr>
        <p:spPr>
          <a:xfrm>
            <a:off x="15621000" y="9791700"/>
            <a:ext cx="2011680" cy="274320"/>
          </a:xfrm>
        </p:spPr>
        <p:txBody>
          <a:bodyPr/>
          <a:lstStyle/>
          <a:p>
            <a:fld id="{B6F15528-21DE-4FAA-801E-634DDDAF4B2B}" type="slidenum">
              <a:rPr lang="en-US" sz="3200" b="1" smtClean="0"/>
              <a:pPr/>
              <a:t>9</a:t>
            </a:fld>
            <a:endParaRPr lang="en-US" sz="3200" b="1" dirty="0"/>
          </a:p>
        </p:txBody>
      </p:sp>
      <p:sp>
        <p:nvSpPr>
          <p:cNvPr id="7" name="TextBox 6"/>
          <p:cNvSpPr txBox="1"/>
          <p:nvPr/>
        </p:nvSpPr>
        <p:spPr>
          <a:xfrm>
            <a:off x="609600" y="1257300"/>
            <a:ext cx="8534400" cy="8207375"/>
          </a:xfrm>
          <a:prstGeom prst="rect">
            <a:avLst/>
          </a:prstGeom>
        </p:spPr>
        <p:txBody>
          <a:bodyPr wrap="square" lIns="0" tIns="0" rIns="0" bIns="0" rtlCol="0" anchor="t">
            <a:spAutoFit/>
          </a:bodyPr>
          <a:lstStyle/>
          <a:p>
            <a:pPr marL="457200" indent="-457200" algn="just">
              <a:lnSpc>
                <a:spcPts val="3999"/>
              </a:lnSpc>
              <a:buFont typeface="Wingdings" pitchFamily="2" charset="2"/>
              <a:buChar char="Ø"/>
            </a:pPr>
            <a:r>
              <a:rPr lang="en-US" sz="2800" dirty="0" smtClean="0">
                <a:latin typeface="Montserrat Classic"/>
              </a:rPr>
              <a:t>A computer worm is a self-replicating program that copies itself from one computer to another.</a:t>
            </a:r>
          </a:p>
          <a:p>
            <a:pPr marL="457200" indent="-457200" algn="just">
              <a:lnSpc>
                <a:spcPts val="3999"/>
              </a:lnSpc>
              <a:buFont typeface="Wingdings" pitchFamily="2" charset="2"/>
              <a:buChar char="Ø"/>
            </a:pPr>
            <a:r>
              <a:rPr lang="en-US" sz="2800" dirty="0" smtClean="0">
                <a:latin typeface="Montserrat Classic"/>
              </a:rPr>
              <a:t>It uses a computer network to send copies of itself to other nodes and do so without any user intervention. It searches for servers with security holes and copies itself. </a:t>
            </a:r>
          </a:p>
          <a:p>
            <a:pPr marL="457200" indent="-457200" algn="just">
              <a:lnSpc>
                <a:spcPts val="3999"/>
              </a:lnSpc>
              <a:buFont typeface="Wingdings" pitchFamily="2" charset="2"/>
              <a:buChar char="Ø"/>
            </a:pPr>
            <a:r>
              <a:rPr lang="en-US" sz="2800" dirty="0" smtClean="0">
                <a:latin typeface="Montserrat Classic"/>
              </a:rPr>
              <a:t>Unlike a virus, which needs to attach itself to a program, a worm is a standalone program that actively seeks out other machines to infect. Once it infects a machine, it uses that machine to continue spreading to more systems.</a:t>
            </a:r>
          </a:p>
          <a:p>
            <a:pPr marL="457200" indent="-457200" algn="just">
              <a:lnSpc>
                <a:spcPts val="3999"/>
              </a:lnSpc>
              <a:buFont typeface="Wingdings" pitchFamily="2" charset="2"/>
              <a:buChar char="Ø"/>
            </a:pPr>
            <a:r>
              <a:rPr lang="en-US" sz="2800" dirty="0" smtClean="0">
                <a:latin typeface="Montserrat Classic"/>
              </a:rPr>
              <a:t>Types of worm : Email worm, Internet worm, Instant messaging worm, File sharing network worm etc. </a:t>
            </a:r>
          </a:p>
        </p:txBody>
      </p:sp>
      <p:pic>
        <p:nvPicPr>
          <p:cNvPr id="8" name="Picture 2" descr="What is a Computer Worm ? How to Remove • Adlice Software"/>
          <p:cNvPicPr>
            <a:picLocks noChangeAspect="1" noChangeArrowheads="1"/>
          </p:cNvPicPr>
          <p:nvPr/>
        </p:nvPicPr>
        <p:blipFill>
          <a:blip r:embed="rId3"/>
          <a:srcRect/>
          <a:stretch>
            <a:fillRect/>
          </a:stretch>
        </p:blipFill>
        <p:spPr bwMode="auto">
          <a:xfrm>
            <a:off x="9906000" y="1409700"/>
            <a:ext cx="7010400" cy="715346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24"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to="" calcmode="lin" valueType="num">
                                      <p:cBhvr>
                                        <p:cTn id="11" dur="1" fill="hold"/>
                                        <p:tgtEl>
                                          <p:spTgt spid="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23077</TotalTime>
  <Words>4769</Words>
  <Application>Microsoft Office PowerPoint</Application>
  <PresentationFormat>Custom</PresentationFormat>
  <Paragraphs>367</Paragraphs>
  <Slides>47</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Montserrat Classic Bold</vt:lpstr>
      <vt:lpstr>Montserrat Classic</vt:lpstr>
      <vt:lpstr>Calibri</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Minimal Company Profile Presentation</dc:title>
  <cp:lastModifiedBy>Khagaraj's dell</cp:lastModifiedBy>
  <cp:revision>935</cp:revision>
  <dcterms:created xsi:type="dcterms:W3CDTF">2006-08-16T00:00:00Z</dcterms:created>
  <dcterms:modified xsi:type="dcterms:W3CDTF">2024-12-17T15:51:27Z</dcterms:modified>
  <dc:identifier>DAFsSG-Kl3M</dc:identifier>
</cp:coreProperties>
</file>