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83"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555B2C-ABA9-4A46-BBD7-B42D1A963051}"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A2B40-0574-4F7C-890C-70933C1FDBBC}" type="slidenum">
              <a:rPr lang="en-US" smtClean="0"/>
              <a:t>‹#›</a:t>
            </a:fld>
            <a:endParaRPr lang="en-US"/>
          </a:p>
        </p:txBody>
      </p:sp>
    </p:spTree>
    <p:extLst>
      <p:ext uri="{BB962C8B-B14F-4D97-AF65-F5344CB8AC3E}">
        <p14:creationId xmlns:p14="http://schemas.microsoft.com/office/powerpoint/2010/main" val="363550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555B2C-ABA9-4A46-BBD7-B42D1A963051}"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A2B40-0574-4F7C-890C-70933C1FDBBC}" type="slidenum">
              <a:rPr lang="en-US" smtClean="0"/>
              <a:t>‹#›</a:t>
            </a:fld>
            <a:endParaRPr lang="en-US"/>
          </a:p>
        </p:txBody>
      </p:sp>
    </p:spTree>
    <p:extLst>
      <p:ext uri="{BB962C8B-B14F-4D97-AF65-F5344CB8AC3E}">
        <p14:creationId xmlns:p14="http://schemas.microsoft.com/office/powerpoint/2010/main" val="3046312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555B2C-ABA9-4A46-BBD7-B42D1A963051}"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A2B40-0574-4F7C-890C-70933C1FDBBC}" type="slidenum">
              <a:rPr lang="en-US" smtClean="0"/>
              <a:t>‹#›</a:t>
            </a:fld>
            <a:endParaRPr lang="en-US"/>
          </a:p>
        </p:txBody>
      </p:sp>
    </p:spTree>
    <p:extLst>
      <p:ext uri="{BB962C8B-B14F-4D97-AF65-F5344CB8AC3E}">
        <p14:creationId xmlns:p14="http://schemas.microsoft.com/office/powerpoint/2010/main" val="42940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555B2C-ABA9-4A46-BBD7-B42D1A963051}"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A2B40-0574-4F7C-890C-70933C1FDBBC}" type="slidenum">
              <a:rPr lang="en-US" smtClean="0"/>
              <a:t>‹#›</a:t>
            </a:fld>
            <a:endParaRPr lang="en-US"/>
          </a:p>
        </p:txBody>
      </p:sp>
    </p:spTree>
    <p:extLst>
      <p:ext uri="{BB962C8B-B14F-4D97-AF65-F5344CB8AC3E}">
        <p14:creationId xmlns:p14="http://schemas.microsoft.com/office/powerpoint/2010/main" val="3956229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555B2C-ABA9-4A46-BBD7-B42D1A963051}"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A2B40-0574-4F7C-890C-70933C1FDBBC}" type="slidenum">
              <a:rPr lang="en-US" smtClean="0"/>
              <a:t>‹#›</a:t>
            </a:fld>
            <a:endParaRPr lang="en-US"/>
          </a:p>
        </p:txBody>
      </p:sp>
    </p:spTree>
    <p:extLst>
      <p:ext uri="{BB962C8B-B14F-4D97-AF65-F5344CB8AC3E}">
        <p14:creationId xmlns:p14="http://schemas.microsoft.com/office/powerpoint/2010/main" val="36452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555B2C-ABA9-4A46-BBD7-B42D1A963051}"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A2B40-0574-4F7C-890C-70933C1FDBBC}" type="slidenum">
              <a:rPr lang="en-US" smtClean="0"/>
              <a:t>‹#›</a:t>
            </a:fld>
            <a:endParaRPr lang="en-US"/>
          </a:p>
        </p:txBody>
      </p:sp>
    </p:spTree>
    <p:extLst>
      <p:ext uri="{BB962C8B-B14F-4D97-AF65-F5344CB8AC3E}">
        <p14:creationId xmlns:p14="http://schemas.microsoft.com/office/powerpoint/2010/main" val="10592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555B2C-ABA9-4A46-BBD7-B42D1A963051}" type="datetimeFigureOut">
              <a:rPr lang="en-US" smtClean="0"/>
              <a:t>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8A2B40-0574-4F7C-890C-70933C1FDBBC}" type="slidenum">
              <a:rPr lang="en-US" smtClean="0"/>
              <a:t>‹#›</a:t>
            </a:fld>
            <a:endParaRPr lang="en-US"/>
          </a:p>
        </p:txBody>
      </p:sp>
    </p:spTree>
    <p:extLst>
      <p:ext uri="{BB962C8B-B14F-4D97-AF65-F5344CB8AC3E}">
        <p14:creationId xmlns:p14="http://schemas.microsoft.com/office/powerpoint/2010/main" val="3230055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555B2C-ABA9-4A46-BBD7-B42D1A963051}"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8A2B40-0574-4F7C-890C-70933C1FDBBC}" type="slidenum">
              <a:rPr lang="en-US" smtClean="0"/>
              <a:t>‹#›</a:t>
            </a:fld>
            <a:endParaRPr lang="en-US"/>
          </a:p>
        </p:txBody>
      </p:sp>
    </p:spTree>
    <p:extLst>
      <p:ext uri="{BB962C8B-B14F-4D97-AF65-F5344CB8AC3E}">
        <p14:creationId xmlns:p14="http://schemas.microsoft.com/office/powerpoint/2010/main" val="36405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555B2C-ABA9-4A46-BBD7-B42D1A963051}" type="datetimeFigureOut">
              <a:rPr lang="en-US" smtClean="0"/>
              <a:t>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8A2B40-0574-4F7C-890C-70933C1FDBBC}" type="slidenum">
              <a:rPr lang="en-US" smtClean="0"/>
              <a:t>‹#›</a:t>
            </a:fld>
            <a:endParaRPr lang="en-US"/>
          </a:p>
        </p:txBody>
      </p:sp>
    </p:spTree>
    <p:extLst>
      <p:ext uri="{BB962C8B-B14F-4D97-AF65-F5344CB8AC3E}">
        <p14:creationId xmlns:p14="http://schemas.microsoft.com/office/powerpoint/2010/main" val="864032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555B2C-ABA9-4A46-BBD7-B42D1A963051}"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A2B40-0574-4F7C-890C-70933C1FDBBC}" type="slidenum">
              <a:rPr lang="en-US" smtClean="0"/>
              <a:t>‹#›</a:t>
            </a:fld>
            <a:endParaRPr lang="en-US"/>
          </a:p>
        </p:txBody>
      </p:sp>
    </p:spTree>
    <p:extLst>
      <p:ext uri="{BB962C8B-B14F-4D97-AF65-F5344CB8AC3E}">
        <p14:creationId xmlns:p14="http://schemas.microsoft.com/office/powerpoint/2010/main" val="904570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555B2C-ABA9-4A46-BBD7-B42D1A963051}"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A2B40-0574-4F7C-890C-70933C1FDBBC}" type="slidenum">
              <a:rPr lang="en-US" smtClean="0"/>
              <a:t>‹#›</a:t>
            </a:fld>
            <a:endParaRPr lang="en-US"/>
          </a:p>
        </p:txBody>
      </p:sp>
    </p:spTree>
    <p:extLst>
      <p:ext uri="{BB962C8B-B14F-4D97-AF65-F5344CB8AC3E}">
        <p14:creationId xmlns:p14="http://schemas.microsoft.com/office/powerpoint/2010/main" val="322867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55B2C-ABA9-4A46-BBD7-B42D1A963051}" type="datetimeFigureOut">
              <a:rPr lang="en-US" smtClean="0"/>
              <a:t>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A2B40-0574-4F7C-890C-70933C1FDBBC}" type="slidenum">
              <a:rPr lang="en-US" smtClean="0"/>
              <a:t>‹#›</a:t>
            </a:fld>
            <a:endParaRPr lang="en-US"/>
          </a:p>
        </p:txBody>
      </p:sp>
    </p:spTree>
    <p:extLst>
      <p:ext uri="{BB962C8B-B14F-4D97-AF65-F5344CB8AC3E}">
        <p14:creationId xmlns:p14="http://schemas.microsoft.com/office/powerpoint/2010/main" val="782183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geeksforgeeks.org/ml-linear-regression/" TargetMode="External"/><Relationship Id="rId3" Type="http://schemas.openxmlformats.org/officeDocument/2006/relationships/hyperlink" Target="https://www.geeksforgeeks.org/understanding-logistic-regression/" TargetMode="External"/><Relationship Id="rId7" Type="http://schemas.openxmlformats.org/officeDocument/2006/relationships/hyperlink" Target="https://www.geeksforgeeks.org/regression-classification-supervised-machine-learning/" TargetMode="External"/><Relationship Id="rId2" Type="http://schemas.openxmlformats.org/officeDocument/2006/relationships/hyperlink" Target="https://www.geeksforgeeks.org/getting-started-with-classification/" TargetMode="External"/><Relationship Id="rId1" Type="http://schemas.openxmlformats.org/officeDocument/2006/relationships/slideLayout" Target="../slideLayouts/slideLayout2.xml"/><Relationship Id="rId6" Type="http://schemas.openxmlformats.org/officeDocument/2006/relationships/hyperlink" Target="https://www.geeksforgeeks.org/naive-bayes-classifiers/" TargetMode="External"/><Relationship Id="rId5" Type="http://schemas.openxmlformats.org/officeDocument/2006/relationships/hyperlink" Target="https://www.geeksforgeeks.org/random-forest-regression-in-python/" TargetMode="External"/><Relationship Id="rId10" Type="http://schemas.openxmlformats.org/officeDocument/2006/relationships/image" Target="../media/image10.png"/><Relationship Id="rId4" Type="http://schemas.openxmlformats.org/officeDocument/2006/relationships/hyperlink" Target="https://www.geeksforgeeks.org/support-vector-machine-algorithm/" TargetMode="External"/><Relationship Id="rId9" Type="http://schemas.openxmlformats.org/officeDocument/2006/relationships/hyperlink" Target="https://www.geeksforgeeks.org/videos/polynomial-regression-algorithm-machine-learni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7286"/>
          </a:xfrm>
        </p:spPr>
        <p:txBody>
          <a:bodyPr/>
          <a:lstStyle/>
          <a:p>
            <a:r>
              <a:rPr lang="en-US" b="1" dirty="0" smtClean="0"/>
              <a:t>Chapter 1: Introduction to Machine learning</a:t>
            </a:r>
            <a:endParaRPr lang="en-US" b="1" dirty="0"/>
          </a:p>
        </p:txBody>
      </p:sp>
      <p:sp>
        <p:nvSpPr>
          <p:cNvPr id="3" name="Content Placeholder 2"/>
          <p:cNvSpPr>
            <a:spLocks noGrp="1"/>
          </p:cNvSpPr>
          <p:nvPr>
            <p:ph idx="1"/>
          </p:nvPr>
        </p:nvSpPr>
        <p:spPr>
          <a:xfrm>
            <a:off x="457199" y="1332411"/>
            <a:ext cx="11482251" cy="5290457"/>
          </a:xfrm>
        </p:spPr>
        <p:txBody>
          <a:bodyPr/>
          <a:lstStyle/>
          <a:p>
            <a:r>
              <a:rPr lang="en-US" dirty="0" smtClean="0"/>
              <a:t>What is the difference between Machine Learning ,Artificial Intelligence and Deep Learning</a:t>
            </a:r>
          </a:p>
          <a:p>
            <a:pPr marL="0" indent="0">
              <a:buNone/>
            </a:pPr>
            <a:endParaRPr lang="en-US" dirty="0"/>
          </a:p>
        </p:txBody>
      </p:sp>
      <p:pic>
        <p:nvPicPr>
          <p:cNvPr id="1026" name="Picture 2" descr="https://www.simplilearn.com/ice9/free_resources_article_thumb/AIvs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2429691"/>
            <a:ext cx="10572750" cy="3918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451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5780"/>
            <a:ext cx="10515600" cy="5943600"/>
          </a:xfrm>
        </p:spPr>
        <p:txBody>
          <a:bodyPr>
            <a:normAutofit fontScale="92500" lnSpcReduction="10000"/>
          </a:bodyPr>
          <a:lstStyle/>
          <a:p>
            <a:pPr marL="0" indent="0">
              <a:buNone/>
            </a:pPr>
            <a:r>
              <a:rPr lang="en-US" dirty="0" smtClean="0">
                <a:solidFill>
                  <a:srgbClr val="FF0000"/>
                </a:solidFill>
              </a:rPr>
              <a:t>Different forms of data</a:t>
            </a:r>
            <a:endParaRPr lang="en-US" dirty="0">
              <a:solidFill>
                <a:srgbClr val="FF0000"/>
              </a:solidFill>
            </a:endParaRPr>
          </a:p>
          <a:p>
            <a:pPr marL="514350" indent="-514350">
              <a:buAutoNum type="arabicPeriod"/>
            </a:pPr>
            <a:r>
              <a:rPr lang="en-US" b="1" dirty="0" smtClean="0"/>
              <a:t>Numeric data</a:t>
            </a:r>
          </a:p>
          <a:p>
            <a:pPr marL="0" indent="0">
              <a:buNone/>
            </a:pPr>
            <a:r>
              <a:rPr lang="en-US" dirty="0"/>
              <a:t>This type of data consists of numbers and can include continuous values (such as prices or temperatures) or discrete values (such as counts or rankings). Numeric data can be used as input or output in machine learning </a:t>
            </a:r>
            <a:r>
              <a:rPr lang="en-US" dirty="0" smtClean="0"/>
              <a:t>algorithms</a:t>
            </a:r>
          </a:p>
          <a:p>
            <a:pPr marL="0" indent="0">
              <a:buNone/>
            </a:pPr>
            <a:r>
              <a:rPr lang="en-US" b="1" dirty="0" smtClean="0"/>
              <a:t>2. Categorical / nominal data</a:t>
            </a:r>
          </a:p>
          <a:p>
            <a:pPr marL="0" indent="0">
              <a:buNone/>
            </a:pPr>
            <a:r>
              <a:rPr lang="en-US" dirty="0"/>
              <a:t>This type of data consists of categories or labels, such as names, types, or categories. Categorical data can be used as input or output in machine learning algorithms, but it may need to be converted into a numerical form in order to be used by certain algorithms</a:t>
            </a:r>
            <a:r>
              <a:rPr lang="en-US" dirty="0" smtClean="0"/>
              <a:t>.</a:t>
            </a:r>
          </a:p>
          <a:p>
            <a:pPr marL="0" indent="0">
              <a:buNone/>
            </a:pPr>
            <a:r>
              <a:rPr lang="en-US" b="1" dirty="0" smtClean="0"/>
              <a:t>3. Ordinal data</a:t>
            </a:r>
          </a:p>
          <a:p>
            <a:pPr marL="0" indent="0">
              <a:buNone/>
            </a:pPr>
            <a:r>
              <a:rPr lang="en-US" dirty="0" smtClean="0"/>
              <a:t>This denotes a nominal variable with categories falling in an ordered list. Examples include clothing sizes such as small, medium, and large, or a measurement of customer satisfaction on a scale from “not at all happy” to “very happy.”</a:t>
            </a:r>
            <a:endParaRPr lang="en-US" dirty="0"/>
          </a:p>
        </p:txBody>
      </p:sp>
    </p:spTree>
    <p:extLst>
      <p:ext uri="{BB962C8B-B14F-4D97-AF65-F5344CB8AC3E}">
        <p14:creationId xmlns:p14="http://schemas.microsoft.com/office/powerpoint/2010/main" val="371617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75211" y="796834"/>
            <a:ext cx="8033839" cy="4689566"/>
          </a:xfrm>
          <a:prstGeom prst="rect">
            <a:avLst/>
          </a:prstGeom>
        </p:spPr>
      </p:pic>
    </p:spTree>
    <p:extLst>
      <p:ext uri="{BB962C8B-B14F-4D97-AF65-F5344CB8AC3E}">
        <p14:creationId xmlns:p14="http://schemas.microsoft.com/office/powerpoint/2010/main" val="3436858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Brain- neuron learning system</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718457" y="1551305"/>
            <a:ext cx="9666514" cy="3699964"/>
          </a:xfrm>
          <a:prstGeom prst="rect">
            <a:avLst/>
          </a:prstGeom>
        </p:spPr>
      </p:pic>
      <p:sp>
        <p:nvSpPr>
          <p:cNvPr id="6" name="Rectangle 5"/>
          <p:cNvSpPr/>
          <p:nvPr/>
        </p:nvSpPr>
        <p:spPr>
          <a:xfrm>
            <a:off x="4262549" y="3244334"/>
            <a:ext cx="3744167" cy="2585323"/>
          </a:xfrm>
          <a:prstGeom prst="rect">
            <a:avLst/>
          </a:prstGeom>
        </p:spPr>
        <p:txBody>
          <a:bodyPr wrap="none">
            <a:spAutoFit/>
          </a:bodyPr>
          <a:lstStyle/>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smtClean="0"/>
          </a:p>
          <a:p>
            <a:r>
              <a:rPr lang="fr-FR" b="1" dirty="0" err="1" smtClean="0"/>
              <a:t>Biological</a:t>
            </a:r>
            <a:r>
              <a:rPr lang="fr-FR" b="1" dirty="0" smtClean="0"/>
              <a:t> </a:t>
            </a:r>
            <a:r>
              <a:rPr lang="fr-FR" b="1" dirty="0" err="1"/>
              <a:t>neuron</a:t>
            </a:r>
            <a:r>
              <a:rPr lang="fr-FR" b="1" dirty="0"/>
              <a:t> VS </a:t>
            </a:r>
            <a:r>
              <a:rPr lang="fr-FR" b="1" dirty="0" err="1"/>
              <a:t>Artificial</a:t>
            </a:r>
            <a:r>
              <a:rPr lang="fr-FR" b="1" dirty="0"/>
              <a:t> </a:t>
            </a:r>
            <a:r>
              <a:rPr lang="fr-FR" b="1" dirty="0" err="1"/>
              <a:t>neuron</a:t>
            </a:r>
            <a:endParaRPr lang="en-US" b="1" dirty="0"/>
          </a:p>
        </p:txBody>
      </p:sp>
    </p:spTree>
    <p:extLst>
      <p:ext uri="{BB962C8B-B14F-4D97-AF65-F5344CB8AC3E}">
        <p14:creationId xmlns:p14="http://schemas.microsoft.com/office/powerpoint/2010/main" val="3429683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137" y="300446"/>
            <a:ext cx="11312434" cy="6100354"/>
          </a:xfrm>
        </p:spPr>
        <p:txBody>
          <a:bodyPr>
            <a:normAutofit fontScale="92500" lnSpcReduction="20000"/>
          </a:bodyPr>
          <a:lstStyle/>
          <a:p>
            <a:r>
              <a:rPr lang="en-US" dirty="0"/>
              <a:t>The inspiration for neural networks comes from the extraordinary architecture of the brain</a:t>
            </a:r>
            <a:r>
              <a:rPr lang="en-US" dirty="0" smtClean="0"/>
              <a:t>.</a:t>
            </a:r>
          </a:p>
          <a:p>
            <a:r>
              <a:rPr lang="en-US" dirty="0" smtClean="0"/>
              <a:t>Biological neurons are cells that process and transmit information in the brain and nervous system.</a:t>
            </a:r>
          </a:p>
          <a:p>
            <a:r>
              <a:rPr lang="en-US" dirty="0"/>
              <a:t>Artificial Neurons, also known as nodes or units, are the building blocks of neural networks. These computational units are designed to simulate the behavior of biological </a:t>
            </a:r>
            <a:r>
              <a:rPr lang="en-US" dirty="0" smtClean="0"/>
              <a:t>neurons.</a:t>
            </a:r>
          </a:p>
          <a:p>
            <a:r>
              <a:rPr lang="en-US" dirty="0" smtClean="0"/>
              <a:t>In artificial neural networks, each neuron is represented by a node that takes in input signals from other nodes through weighted connections.</a:t>
            </a:r>
          </a:p>
          <a:p>
            <a:r>
              <a:rPr lang="en-US" dirty="0" smtClean="0"/>
              <a:t>The input signals are transformed by an activation function to determine whether the neuron should fire an output signal.</a:t>
            </a:r>
          </a:p>
          <a:p>
            <a:r>
              <a:rPr lang="en-US" dirty="0" smtClean="0"/>
              <a:t>Learning in both biological and artificial neural networks occurs through the strengthening or weakening of the connections between neurons.</a:t>
            </a:r>
          </a:p>
          <a:p>
            <a:r>
              <a:rPr lang="en-US" dirty="0" smtClean="0"/>
              <a:t>In biological neurons, this is achieved through synaptic plasticity.</a:t>
            </a:r>
          </a:p>
          <a:p>
            <a:r>
              <a:rPr lang="en-US" dirty="0" smtClean="0"/>
              <a:t>In artificial neural networks, this is achieved through training algorithms such as back propagation</a:t>
            </a:r>
          </a:p>
          <a:p>
            <a:r>
              <a:rPr lang="en-US" dirty="0" smtClean="0"/>
              <a:t>The brain neuron learning system is a complex and dynamic process that involves many different factors and mechanisms</a:t>
            </a:r>
          </a:p>
          <a:p>
            <a:endParaRPr lang="en-US" dirty="0"/>
          </a:p>
        </p:txBody>
      </p:sp>
    </p:spTree>
    <p:extLst>
      <p:ext uri="{BB962C8B-B14F-4D97-AF65-F5344CB8AC3E}">
        <p14:creationId xmlns:p14="http://schemas.microsoft.com/office/powerpoint/2010/main" val="170680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Definition and Type of learning models</a:t>
            </a:r>
            <a:endParaRPr lang="en-US" dirty="0">
              <a:solidFill>
                <a:srgbClr val="FF0000"/>
              </a:solidFill>
            </a:endParaRPr>
          </a:p>
        </p:txBody>
      </p:sp>
      <p:sp>
        <p:nvSpPr>
          <p:cNvPr id="3" name="Content Placeholder 2"/>
          <p:cNvSpPr>
            <a:spLocks noGrp="1"/>
          </p:cNvSpPr>
          <p:nvPr>
            <p:ph idx="1"/>
          </p:nvPr>
        </p:nvSpPr>
        <p:spPr>
          <a:xfrm>
            <a:off x="838200" y="1825624"/>
            <a:ext cx="10515600" cy="4872355"/>
          </a:xfrm>
        </p:spPr>
        <p:txBody>
          <a:bodyPr>
            <a:normAutofit fontScale="85000" lnSpcReduction="20000"/>
          </a:bodyPr>
          <a:lstStyle/>
          <a:p>
            <a:r>
              <a:rPr lang="en-US" dirty="0" smtClean="0"/>
              <a:t>Learning refers to the process of acquiring knowledge, skills, or behaviors through experience, study, or instruction. It is a fundamental aspect of human and animal cognition and is also a key area of study in machine learning and artificial intelligence.</a:t>
            </a:r>
          </a:p>
          <a:p>
            <a:r>
              <a:rPr lang="en-US" dirty="0" smtClean="0"/>
              <a:t>The different types of learning models mentioned</a:t>
            </a:r>
          </a:p>
          <a:p>
            <a:pPr marL="0" indent="0">
              <a:buNone/>
            </a:pPr>
            <a:r>
              <a:rPr lang="en-US" dirty="0" smtClean="0">
                <a:solidFill>
                  <a:srgbClr val="FF0000"/>
                </a:solidFill>
              </a:rPr>
              <a:t>Learning Models</a:t>
            </a:r>
          </a:p>
          <a:p>
            <a:pPr marL="0" indent="0">
              <a:buNone/>
            </a:pPr>
            <a:r>
              <a:rPr lang="en-US" dirty="0" smtClean="0"/>
              <a:t>Machine learning models are algorithms or mathematical representations that are trained on data to make predictions or perform specific tasks. Here are some commonly used machine learning models:</a:t>
            </a:r>
          </a:p>
          <a:p>
            <a:pPr marL="514350" indent="-514350">
              <a:buFont typeface="+mj-lt"/>
              <a:buAutoNum type="arabicPeriod"/>
            </a:pPr>
            <a:r>
              <a:rPr lang="en-US" dirty="0" smtClean="0">
                <a:solidFill>
                  <a:srgbClr val="FF0000"/>
                </a:solidFill>
              </a:rPr>
              <a:t>Linear Regression</a:t>
            </a:r>
            <a:r>
              <a:rPr lang="en-US" dirty="0" smtClean="0"/>
              <a:t>: A model used for regression tasks, where the goal is to predict a continuous numerical value based on input feature. It assumes a linear relationship between the features and the target variable.</a:t>
            </a:r>
          </a:p>
          <a:p>
            <a:pPr marL="514350" indent="-514350">
              <a:buFont typeface="+mj-lt"/>
              <a:buAutoNum type="arabicPeriod"/>
            </a:pPr>
            <a:r>
              <a:rPr lang="en-US" dirty="0" smtClean="0">
                <a:solidFill>
                  <a:srgbClr val="FF0000"/>
                </a:solidFill>
              </a:rPr>
              <a:t>Logistic Regression</a:t>
            </a:r>
            <a:r>
              <a:rPr lang="en-US" dirty="0" smtClean="0"/>
              <a:t>: A model used for binary classification tasks, where the goal is to predict one of two classes. It estimates the probability of the input belonging to a certain class using a logistic function.</a:t>
            </a:r>
          </a:p>
          <a:p>
            <a:pPr marL="0" indent="0">
              <a:buNone/>
            </a:pPr>
            <a:endParaRPr lang="en-US" dirty="0"/>
          </a:p>
        </p:txBody>
      </p:sp>
    </p:spTree>
    <p:extLst>
      <p:ext uri="{BB962C8B-B14F-4D97-AF65-F5344CB8AC3E}">
        <p14:creationId xmlns:p14="http://schemas.microsoft.com/office/powerpoint/2010/main" val="2072848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369" y="539262"/>
            <a:ext cx="11207262" cy="5838092"/>
          </a:xfrm>
        </p:spPr>
        <p:txBody>
          <a:bodyPr>
            <a:normAutofit lnSpcReduction="10000"/>
          </a:bodyPr>
          <a:lstStyle/>
          <a:p>
            <a:pPr marL="0" indent="0">
              <a:buNone/>
            </a:pPr>
            <a:r>
              <a:rPr lang="en-US" dirty="0" smtClean="0"/>
              <a:t>3. </a:t>
            </a:r>
            <a:r>
              <a:rPr lang="en-US" sz="2400" dirty="0">
                <a:solidFill>
                  <a:srgbClr val="FF0000"/>
                </a:solidFill>
              </a:rPr>
              <a:t>Decision Trees:</a:t>
            </a:r>
            <a:r>
              <a:rPr lang="en-US" sz="2400" dirty="0"/>
              <a:t> </a:t>
            </a:r>
            <a:r>
              <a:rPr lang="en-US" sz="2400" dirty="0" smtClean="0"/>
              <a:t>A model that uses a tree- like structure to make decisions based on 	feature values. Each internal node represents a decision based on a feature, and 	each leaf node represents a predicted class or value.</a:t>
            </a:r>
          </a:p>
          <a:p>
            <a:pPr marL="0" indent="0">
              <a:buNone/>
            </a:pPr>
            <a:r>
              <a:rPr lang="en-US" sz="2400" dirty="0" smtClean="0"/>
              <a:t>4</a:t>
            </a:r>
            <a:r>
              <a:rPr lang="en-US" sz="2400" dirty="0" smtClean="0">
                <a:solidFill>
                  <a:srgbClr val="FF0000"/>
                </a:solidFill>
              </a:rPr>
              <a:t>. Random forest: </a:t>
            </a:r>
            <a:r>
              <a:rPr lang="en-US" sz="2400" dirty="0" smtClean="0"/>
              <a:t>An ensemble model that combines multiple decision trees to make 	predictions. It aggregates the predictions of individual trees to produce a final 	prediction.</a:t>
            </a:r>
          </a:p>
          <a:p>
            <a:pPr marL="0" indent="0">
              <a:buNone/>
            </a:pPr>
            <a:r>
              <a:rPr lang="en-US" sz="2400" dirty="0" smtClean="0"/>
              <a:t>5. </a:t>
            </a:r>
            <a:r>
              <a:rPr lang="en-US" sz="2400" dirty="0">
                <a:solidFill>
                  <a:srgbClr val="FF0000"/>
                </a:solidFill>
              </a:rPr>
              <a:t>Support Vector Machines(SVM): </a:t>
            </a:r>
            <a:r>
              <a:rPr lang="en-US" sz="2400" dirty="0" smtClean="0"/>
              <a:t>A model that separates data points into different 	classes using hyperplanes in high- dimensional spaces. It aims to maximize the 	margin between classes</a:t>
            </a:r>
          </a:p>
          <a:p>
            <a:pPr marL="0" indent="0">
              <a:buNone/>
            </a:pPr>
            <a:r>
              <a:rPr lang="en-US" sz="2400" dirty="0"/>
              <a:t> </a:t>
            </a:r>
            <a:r>
              <a:rPr lang="en-US" sz="2400" dirty="0" smtClean="0"/>
              <a:t>6. </a:t>
            </a:r>
            <a:r>
              <a:rPr lang="en-US" sz="2400" dirty="0" smtClean="0">
                <a:solidFill>
                  <a:srgbClr val="FF0000"/>
                </a:solidFill>
              </a:rPr>
              <a:t>Neural Networks: </a:t>
            </a:r>
            <a:r>
              <a:rPr lang="en-US" sz="2400" dirty="0" smtClean="0"/>
              <a:t>Deep learning models composed of interconnected layers of 	artificial neurons. They can learn complex patterns and relationships from data, 	making them suitable for tasks such as image recognition and natural language 	processing.</a:t>
            </a:r>
          </a:p>
          <a:p>
            <a:pPr marL="0" indent="0">
              <a:buNone/>
            </a:pPr>
            <a:r>
              <a:rPr lang="en-US" sz="2400" dirty="0" smtClean="0"/>
              <a:t>7. </a:t>
            </a:r>
            <a:r>
              <a:rPr lang="en-US" sz="2400" dirty="0" smtClean="0">
                <a:solidFill>
                  <a:srgbClr val="FF0000"/>
                </a:solidFill>
              </a:rPr>
              <a:t>Naïve Bayes: </a:t>
            </a:r>
            <a:r>
              <a:rPr lang="en-US" sz="2400" dirty="0" smtClean="0"/>
              <a:t>A probabilistic model based on Bayes; theorem that assumes 	independence among features . It is commonly used for text classification tasks 	such as spam detection and sentimental analysis.</a:t>
            </a:r>
            <a:endParaRPr lang="en-US" sz="2400" dirty="0"/>
          </a:p>
          <a:p>
            <a:pPr marL="457200" indent="-457200">
              <a:buFont typeface="+mj-lt"/>
              <a:buAutoNum type="arabicPeriod"/>
            </a:pPr>
            <a:endParaRPr lang="en-US" sz="2400" dirty="0"/>
          </a:p>
        </p:txBody>
      </p:sp>
    </p:spTree>
    <p:extLst>
      <p:ext uri="{BB962C8B-B14F-4D97-AF65-F5344CB8AC3E}">
        <p14:creationId xmlns:p14="http://schemas.microsoft.com/office/powerpoint/2010/main" val="2314529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953" y="352697"/>
            <a:ext cx="11038115" cy="6035040"/>
          </a:xfrm>
        </p:spPr>
        <p:txBody>
          <a:bodyPr>
            <a:normAutofit lnSpcReduction="10000"/>
          </a:bodyPr>
          <a:lstStyle/>
          <a:p>
            <a:pPr marL="0" indent="0">
              <a:buNone/>
            </a:pPr>
            <a:r>
              <a:rPr lang="en-US" dirty="0" smtClean="0"/>
              <a:t>8. </a:t>
            </a:r>
            <a:r>
              <a:rPr lang="en-US" dirty="0" smtClean="0">
                <a:solidFill>
                  <a:srgbClr val="FF0000"/>
                </a:solidFill>
              </a:rPr>
              <a:t>K-nearest Neighbors(KNN): </a:t>
            </a:r>
            <a:r>
              <a:rPr lang="en-US" dirty="0" smtClean="0"/>
              <a:t>A model that classifies data points based on 	the classes of their nearest neighbors. It assigns a new point to the 	majority class among its k nearest neighbors.</a:t>
            </a:r>
          </a:p>
          <a:p>
            <a:pPr marL="0" indent="0">
              <a:buNone/>
            </a:pPr>
            <a:r>
              <a:rPr lang="en-US" dirty="0" smtClean="0"/>
              <a:t>9. </a:t>
            </a:r>
            <a:r>
              <a:rPr lang="en-US" dirty="0" smtClean="0">
                <a:solidFill>
                  <a:srgbClr val="FF0000"/>
                </a:solidFill>
              </a:rPr>
              <a:t>Gradient Boosting Models: </a:t>
            </a:r>
            <a:r>
              <a:rPr lang="en-US" dirty="0" smtClean="0"/>
              <a:t>Ensemble models that combine multiple 	weak learners(typically decision trees) to create a strong learner. 	Examples include Gradient Boosting Machines (GBM), </a:t>
            </a:r>
            <a:r>
              <a:rPr lang="en-US" dirty="0" err="1" smtClean="0"/>
              <a:t>XGBoost</a:t>
            </a:r>
            <a:r>
              <a:rPr lang="en-US" dirty="0" smtClean="0"/>
              <a:t>, and 	</a:t>
            </a:r>
            <a:r>
              <a:rPr lang="en-US" dirty="0" err="1" smtClean="0"/>
              <a:t>lightGBM</a:t>
            </a:r>
            <a:r>
              <a:rPr lang="en-US" dirty="0" smtClean="0"/>
              <a:t>.</a:t>
            </a:r>
          </a:p>
          <a:p>
            <a:pPr marL="0" indent="0">
              <a:buNone/>
            </a:pPr>
            <a:r>
              <a:rPr lang="en-US" dirty="0" smtClean="0"/>
              <a:t>10. </a:t>
            </a:r>
            <a:r>
              <a:rPr lang="en-US" dirty="0" smtClean="0">
                <a:solidFill>
                  <a:srgbClr val="FF0000"/>
                </a:solidFill>
              </a:rPr>
              <a:t>Hidden Markov Models(HMM):  </a:t>
            </a:r>
            <a:r>
              <a:rPr lang="en-US" dirty="0" smtClean="0"/>
              <a:t>A statistical model used for sequence 	data, where the underlying system is assumed to be a Markov 	process with hidden stats. HMMs are widely used in speech 	recognition and bioinformatics</a:t>
            </a:r>
          </a:p>
          <a:p>
            <a:pPr marL="0" indent="0">
              <a:buNone/>
            </a:pPr>
            <a:r>
              <a:rPr lang="en-US" dirty="0" smtClean="0"/>
              <a:t>These are just a few examples of machine learning models, and there are many more algorithms and variations available depending on the specific problem and data characteristics. Each model has its strengths, limitations, and suitability for different types of tasks.</a:t>
            </a:r>
            <a:endParaRPr lang="en-US" dirty="0"/>
          </a:p>
        </p:txBody>
      </p:sp>
    </p:spTree>
    <p:extLst>
      <p:ext uri="{BB962C8B-B14F-4D97-AF65-F5344CB8AC3E}">
        <p14:creationId xmlns:p14="http://schemas.microsoft.com/office/powerpoint/2010/main" val="736912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015"/>
          </a:xfrm>
        </p:spPr>
        <p:txBody>
          <a:bodyPr/>
          <a:lstStyle/>
          <a:p>
            <a:pPr algn="ctr"/>
            <a:r>
              <a:rPr lang="en-US" dirty="0" smtClean="0"/>
              <a:t>Different types of learning</a:t>
            </a:r>
            <a:endParaRPr lang="en-US" dirty="0"/>
          </a:p>
        </p:txBody>
      </p:sp>
      <p:sp>
        <p:nvSpPr>
          <p:cNvPr id="3" name="Content Placeholder 2"/>
          <p:cNvSpPr>
            <a:spLocks noGrp="1"/>
          </p:cNvSpPr>
          <p:nvPr>
            <p:ph idx="1"/>
          </p:nvPr>
        </p:nvSpPr>
        <p:spPr>
          <a:xfrm>
            <a:off x="838200" y="1280160"/>
            <a:ext cx="10515600" cy="4896803"/>
          </a:xfrm>
        </p:spPr>
        <p:txBody>
          <a:bodyPr/>
          <a:lstStyle/>
          <a:p>
            <a:r>
              <a:rPr lang="en-US" dirty="0" smtClean="0"/>
              <a:t>Machine learning algorithms can be classified into three types</a:t>
            </a:r>
          </a:p>
          <a:p>
            <a:endParaRPr lang="en-US" dirty="0"/>
          </a:p>
        </p:txBody>
      </p:sp>
      <p:pic>
        <p:nvPicPr>
          <p:cNvPr id="4" name="Picture 3"/>
          <p:cNvPicPr>
            <a:picLocks noChangeAspect="1"/>
          </p:cNvPicPr>
          <p:nvPr/>
        </p:nvPicPr>
        <p:blipFill>
          <a:blip r:embed="rId2"/>
          <a:stretch>
            <a:fillRect/>
          </a:stretch>
        </p:blipFill>
        <p:spPr>
          <a:xfrm>
            <a:off x="838200" y="2171700"/>
            <a:ext cx="10265229" cy="3448050"/>
          </a:xfrm>
          <a:prstGeom prst="rect">
            <a:avLst/>
          </a:prstGeom>
        </p:spPr>
      </p:pic>
    </p:spTree>
    <p:extLst>
      <p:ext uri="{BB962C8B-B14F-4D97-AF65-F5344CB8AC3E}">
        <p14:creationId xmlns:p14="http://schemas.microsoft.com/office/powerpoint/2010/main" val="1648604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8" y="284208"/>
            <a:ext cx="10515600" cy="6325598"/>
          </a:xfrm>
        </p:spPr>
        <p:txBody>
          <a:bodyPr/>
          <a:lstStyle/>
          <a:p>
            <a:pPr marL="514350" indent="-514350">
              <a:buFont typeface="+mj-lt"/>
              <a:buAutoNum type="arabicPeriod"/>
            </a:pPr>
            <a:r>
              <a:rPr lang="en-US" dirty="0" smtClean="0">
                <a:solidFill>
                  <a:srgbClr val="FF0000"/>
                </a:solidFill>
              </a:rPr>
              <a:t>Supervised Learning</a:t>
            </a:r>
            <a:endParaRPr lang="en-US" dirty="0">
              <a:solidFill>
                <a:srgbClr val="FF0000"/>
              </a:solidFill>
            </a:endParaRPr>
          </a:p>
          <a:p>
            <a:pPr marL="0" indent="0">
              <a:buNone/>
            </a:pPr>
            <a:r>
              <a:rPr lang="en-US" dirty="0" smtClean="0"/>
              <a:t>It </a:t>
            </a:r>
            <a:r>
              <a:rPr lang="en-US" dirty="0"/>
              <a:t>is a form of machine learning in which the algorithm is trained on labeled data to make predictions or decisions based on the data inputs</a:t>
            </a:r>
            <a:r>
              <a:rPr lang="en-US" dirty="0" smtClean="0"/>
              <a:t>. In </a:t>
            </a:r>
            <a:r>
              <a:rPr lang="en-US" dirty="0"/>
              <a:t>supervised learning, the algorithm learns a mapping between the input and output data. This mapping is learned from a labeled dataset, which consists of pairs of input and output data. The algorithm tries to learn the relationship between the input and output data so that it can make accurate predictions on new, unseen data</a:t>
            </a:r>
            <a:r>
              <a:rPr lang="en-US" dirty="0" smtClean="0"/>
              <a:t>.</a:t>
            </a:r>
          </a:p>
          <a:p>
            <a:pPr marL="0" indent="0">
              <a:buNone/>
            </a:pPr>
            <a:r>
              <a:rPr lang="en-US" dirty="0" smtClean="0">
                <a:solidFill>
                  <a:srgbClr val="FF0000"/>
                </a:solidFill>
              </a:rPr>
              <a:t>		</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1554479" y="3644536"/>
            <a:ext cx="8125098" cy="2677887"/>
          </a:xfrm>
          <a:prstGeom prst="rect">
            <a:avLst/>
          </a:prstGeom>
        </p:spPr>
      </p:pic>
    </p:spTree>
    <p:extLst>
      <p:ext uri="{BB962C8B-B14F-4D97-AF65-F5344CB8AC3E}">
        <p14:creationId xmlns:p14="http://schemas.microsoft.com/office/powerpoint/2010/main" val="3085395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257"/>
            <a:ext cx="10515600" cy="5915706"/>
          </a:xfrm>
        </p:spPr>
        <p:txBody>
          <a:bodyPr>
            <a:normAutofit fontScale="62500" lnSpcReduction="20000"/>
          </a:bodyPr>
          <a:lstStyle/>
          <a:p>
            <a:pPr marL="0" indent="0">
              <a:buNone/>
            </a:pPr>
            <a:r>
              <a:rPr lang="en-US" dirty="0"/>
              <a:t>There are two main categories of supervised learning that are mentioned below:</a:t>
            </a:r>
          </a:p>
          <a:p>
            <a:r>
              <a:rPr lang="en-US" dirty="0" smtClean="0"/>
              <a:t>Classification</a:t>
            </a:r>
            <a:endParaRPr lang="en-US" dirty="0"/>
          </a:p>
          <a:p>
            <a:r>
              <a:rPr lang="en-US" dirty="0" smtClean="0"/>
              <a:t>Regression</a:t>
            </a:r>
          </a:p>
          <a:p>
            <a:pPr marL="0" indent="0" fontAlgn="base">
              <a:buNone/>
            </a:pPr>
            <a:r>
              <a:rPr lang="en-US" b="1" dirty="0"/>
              <a:t>Classification</a:t>
            </a:r>
          </a:p>
          <a:p>
            <a:pPr marL="0" indent="0" fontAlgn="base">
              <a:buNone/>
            </a:pPr>
            <a:r>
              <a:rPr lang="en-US" b="1" dirty="0">
                <a:hlinkClick r:id="rId2"/>
              </a:rPr>
              <a:t>Classification</a:t>
            </a:r>
            <a:r>
              <a:rPr lang="en-US" u="sng" dirty="0">
                <a:hlinkClick r:id="rId2"/>
              </a:rPr>
              <a:t> </a:t>
            </a:r>
            <a:r>
              <a:rPr lang="en-US" dirty="0"/>
              <a:t>deals with predicting </a:t>
            </a:r>
            <a:r>
              <a:rPr lang="en-US" b="1" dirty="0"/>
              <a:t>categorical</a:t>
            </a:r>
            <a:r>
              <a:rPr lang="en-US" dirty="0"/>
              <a:t> target variables, which represent discrete classes or labels. For instance, classifying emails as spam or not spam, or predicting whether a patient has a high risk of heart disease. Classification algorithms learn to map the input features to one of the predefined classes.</a:t>
            </a:r>
          </a:p>
          <a:p>
            <a:pPr marL="0" indent="0" fontAlgn="base">
              <a:buNone/>
            </a:pPr>
            <a:r>
              <a:rPr lang="en-US" dirty="0"/>
              <a:t>Here are some classification algorithms:</a:t>
            </a:r>
          </a:p>
          <a:p>
            <a:pPr fontAlgn="base"/>
            <a:r>
              <a:rPr lang="en-US" b="1" u="sng" dirty="0">
                <a:hlinkClick r:id="rId3"/>
              </a:rPr>
              <a:t>Logistic Regression</a:t>
            </a:r>
            <a:endParaRPr lang="en-US" dirty="0"/>
          </a:p>
          <a:p>
            <a:pPr fontAlgn="base"/>
            <a:r>
              <a:rPr lang="en-US" b="1" u="sng" dirty="0">
                <a:hlinkClick r:id="rId4"/>
              </a:rPr>
              <a:t>Support Vector Machine</a:t>
            </a:r>
            <a:endParaRPr lang="en-US" dirty="0"/>
          </a:p>
          <a:p>
            <a:pPr fontAlgn="base"/>
            <a:r>
              <a:rPr lang="en-US" b="1" u="sng" dirty="0">
                <a:hlinkClick r:id="rId5"/>
              </a:rPr>
              <a:t>Random Forest</a:t>
            </a:r>
            <a:endParaRPr lang="en-US" dirty="0"/>
          </a:p>
          <a:p>
            <a:pPr fontAlgn="base"/>
            <a:r>
              <a:rPr lang="en-US" b="1" u="sng" dirty="0" smtClean="0">
                <a:hlinkClick r:id="rId6"/>
              </a:rPr>
              <a:t>Naive Bayes</a:t>
            </a:r>
            <a:endParaRPr lang="en-US" dirty="0"/>
          </a:p>
          <a:p>
            <a:pPr marL="0" indent="0" fontAlgn="base">
              <a:buNone/>
            </a:pPr>
            <a:r>
              <a:rPr lang="en-US" b="1" dirty="0"/>
              <a:t>Regression</a:t>
            </a:r>
          </a:p>
          <a:p>
            <a:pPr marL="0" indent="0" fontAlgn="base">
              <a:buNone/>
            </a:pPr>
            <a:r>
              <a:rPr lang="en-US" b="1" u="sng" dirty="0">
                <a:hlinkClick r:id="rId7"/>
              </a:rPr>
              <a:t>Regression</a:t>
            </a:r>
            <a:r>
              <a:rPr lang="en-US" dirty="0"/>
              <a:t>, on the other hand, deals with predicting </a:t>
            </a:r>
            <a:r>
              <a:rPr lang="en-US" b="1" dirty="0"/>
              <a:t>continuous</a:t>
            </a:r>
            <a:r>
              <a:rPr lang="en-US" dirty="0"/>
              <a:t> target variables, which represent numerical values. For example, predicting the price of a house based on its size, location, and amenities, or forecasting the sales of a product. Regression algorithms learn to map the input features to a continuous numerical value.</a:t>
            </a:r>
          </a:p>
          <a:p>
            <a:pPr marL="0" indent="0" fontAlgn="base">
              <a:buNone/>
            </a:pPr>
            <a:r>
              <a:rPr lang="en-US" dirty="0"/>
              <a:t>Here are some regression algorithms:</a:t>
            </a:r>
          </a:p>
          <a:p>
            <a:pPr fontAlgn="base"/>
            <a:r>
              <a:rPr lang="en-US" b="1" u="sng" dirty="0">
                <a:hlinkClick r:id="rId8"/>
              </a:rPr>
              <a:t>Linear Regression</a:t>
            </a:r>
            <a:endParaRPr lang="en-US" dirty="0"/>
          </a:p>
          <a:p>
            <a:pPr fontAlgn="base"/>
            <a:r>
              <a:rPr lang="en-US" b="1" u="sng" dirty="0" smtClean="0">
                <a:hlinkClick r:id="rId9"/>
              </a:rPr>
              <a:t>Polynomial Regression</a:t>
            </a:r>
            <a:endParaRPr lang="en-US" dirty="0" smtClean="0"/>
          </a:p>
          <a:p>
            <a:pPr marL="0" indent="0">
              <a:buNone/>
            </a:pPr>
            <a:endParaRPr lang="en-US" dirty="0"/>
          </a:p>
        </p:txBody>
      </p:sp>
      <p:pic>
        <p:nvPicPr>
          <p:cNvPr id="4" name="Picture 3"/>
          <p:cNvPicPr>
            <a:picLocks noChangeAspect="1"/>
          </p:cNvPicPr>
          <p:nvPr/>
        </p:nvPicPr>
        <p:blipFill>
          <a:blip r:embed="rId10"/>
          <a:stretch>
            <a:fillRect/>
          </a:stretch>
        </p:blipFill>
        <p:spPr>
          <a:xfrm>
            <a:off x="4563427" y="4963886"/>
            <a:ext cx="6069740" cy="1213077"/>
          </a:xfrm>
          <a:prstGeom prst="rect">
            <a:avLst/>
          </a:prstGeom>
        </p:spPr>
      </p:pic>
    </p:spTree>
    <p:extLst>
      <p:ext uri="{BB962C8B-B14F-4D97-AF65-F5344CB8AC3E}">
        <p14:creationId xmlns:p14="http://schemas.microsoft.com/office/powerpoint/2010/main" val="2771153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pPr algn="ctr"/>
            <a:r>
              <a:rPr lang="en-US" b="1" dirty="0" smtClean="0">
                <a:solidFill>
                  <a:srgbClr val="FF0000"/>
                </a:solidFill>
              </a:rPr>
              <a:t>History of Machine Learning</a:t>
            </a:r>
            <a:endParaRPr lang="en-US" b="1" dirty="0">
              <a:solidFill>
                <a:srgbClr val="FF0000"/>
              </a:solidFill>
            </a:endParaRPr>
          </a:p>
        </p:txBody>
      </p:sp>
      <p:sp>
        <p:nvSpPr>
          <p:cNvPr id="3" name="Content Placeholder 2"/>
          <p:cNvSpPr>
            <a:spLocks noGrp="1"/>
          </p:cNvSpPr>
          <p:nvPr>
            <p:ph idx="1"/>
          </p:nvPr>
        </p:nvSpPr>
        <p:spPr>
          <a:xfrm>
            <a:off x="838200" y="1045030"/>
            <a:ext cx="10515600" cy="5131933"/>
          </a:xfrm>
        </p:spPr>
        <p:txBody>
          <a:bodyPr/>
          <a:lstStyle/>
          <a:p>
            <a:r>
              <a:rPr lang="en-US" dirty="0" smtClean="0"/>
              <a:t>Some major milestones and developments in the history of machine learning</a:t>
            </a:r>
          </a:p>
          <a:p>
            <a:endParaRPr lang="en-US" dirty="0"/>
          </a:p>
        </p:txBody>
      </p:sp>
      <p:pic>
        <p:nvPicPr>
          <p:cNvPr id="4" name="Picture 3"/>
          <p:cNvPicPr>
            <a:picLocks noChangeAspect="1"/>
          </p:cNvPicPr>
          <p:nvPr/>
        </p:nvPicPr>
        <p:blipFill>
          <a:blip r:embed="rId2"/>
          <a:stretch>
            <a:fillRect/>
          </a:stretch>
        </p:blipFill>
        <p:spPr>
          <a:xfrm>
            <a:off x="1173616" y="1918334"/>
            <a:ext cx="9080727" cy="4508591"/>
          </a:xfrm>
          <a:prstGeom prst="rect">
            <a:avLst/>
          </a:prstGeom>
        </p:spPr>
      </p:pic>
    </p:spTree>
    <p:extLst>
      <p:ext uri="{BB962C8B-B14F-4D97-AF65-F5344CB8AC3E}">
        <p14:creationId xmlns:p14="http://schemas.microsoft.com/office/powerpoint/2010/main" val="4043790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20635" y="248194"/>
            <a:ext cx="10515600" cy="6609806"/>
          </a:xfrm>
        </p:spPr>
        <p:txBody>
          <a:bodyPr>
            <a:normAutofit/>
          </a:bodyPr>
          <a:lstStyle/>
          <a:p>
            <a:pPr marL="0" indent="0">
              <a:buNone/>
            </a:pPr>
            <a:r>
              <a:rPr lang="en-US" dirty="0" smtClean="0">
                <a:solidFill>
                  <a:srgbClr val="FF0000"/>
                </a:solidFill>
              </a:rPr>
              <a:t>Unsupervised Learning</a:t>
            </a:r>
            <a:endParaRPr lang="en-US" dirty="0">
              <a:solidFill>
                <a:srgbClr val="FF0000"/>
              </a:solidFill>
            </a:endParaRPr>
          </a:p>
          <a:p>
            <a:pPr marL="0" indent="0">
              <a:buNone/>
            </a:pPr>
            <a:r>
              <a:rPr lang="en-US" sz="2400" dirty="0" smtClean="0"/>
              <a:t>Unsupervised </a:t>
            </a:r>
            <a:r>
              <a:rPr lang="en-US" sz="2400" dirty="0"/>
              <a:t>learning is a type of machine learning technique in which an algorithm discovers patterns and relationships using unlabeled data. Unlike supervised learning, unsupervised learning doesn’t involve providing the algorithm with labeled target outputs. The primary goal of Unsupervised learning is often to discover hidden patterns, similarities, or clusters within the data, which can then be used for various purposes, such as data exploration, visualization, dimensionality reduction, and </a:t>
            </a:r>
            <a:r>
              <a:rPr lang="en-US" sz="2400" dirty="0" smtClean="0"/>
              <a:t>more.</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r>
              <a:rPr lang="en-US" sz="2400" dirty="0" smtClean="0"/>
              <a:t>The most common unsupervised learning method is cluster analysis, which is used for exploratory data analysis to find hidden patterns or grouping data.</a:t>
            </a:r>
            <a:endParaRPr lang="en-US" sz="2400" dirty="0"/>
          </a:p>
          <a:p>
            <a:pPr marL="0" indent="0">
              <a:buNone/>
            </a:pPr>
            <a:endParaRPr lang="en-US" dirty="0">
              <a:solidFill>
                <a:srgbClr val="FF0000"/>
              </a:solidFill>
            </a:endParaRPr>
          </a:p>
        </p:txBody>
      </p:sp>
      <p:pic>
        <p:nvPicPr>
          <p:cNvPr id="3" name="Picture 2"/>
          <p:cNvPicPr>
            <a:picLocks noChangeAspect="1"/>
          </p:cNvPicPr>
          <p:nvPr/>
        </p:nvPicPr>
        <p:blipFill>
          <a:blip r:embed="rId2"/>
          <a:stretch>
            <a:fillRect/>
          </a:stretch>
        </p:blipFill>
        <p:spPr>
          <a:xfrm>
            <a:off x="1711234" y="3136719"/>
            <a:ext cx="7889965" cy="2179864"/>
          </a:xfrm>
          <a:prstGeom prst="rect">
            <a:avLst/>
          </a:prstGeom>
        </p:spPr>
      </p:pic>
    </p:spTree>
    <p:extLst>
      <p:ext uri="{BB962C8B-B14F-4D97-AF65-F5344CB8AC3E}">
        <p14:creationId xmlns:p14="http://schemas.microsoft.com/office/powerpoint/2010/main" val="424334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389" y="411479"/>
            <a:ext cx="11377748" cy="6276703"/>
          </a:xfrm>
        </p:spPr>
        <p:txBody>
          <a:bodyPr>
            <a:normAutofit/>
          </a:bodyPr>
          <a:lstStyle/>
          <a:p>
            <a:pPr marL="0" indent="0">
              <a:buNone/>
            </a:pPr>
            <a:r>
              <a:rPr lang="en-US" sz="2400" b="1" dirty="0"/>
              <a:t>Example: </a:t>
            </a:r>
            <a:r>
              <a:rPr lang="en-US" sz="2400" dirty="0"/>
              <a:t>Consider that you have a dataset that contains information about the purchases you made from the shop. Through clustering, the algorithm can group the same purchasing behavior among you and other customers, which reveals potential customers without predefined labels</a:t>
            </a:r>
            <a:r>
              <a:rPr lang="en-US" sz="2400" dirty="0" smtClean="0"/>
              <a:t>.</a:t>
            </a:r>
          </a:p>
          <a:p>
            <a:pPr marL="0" indent="0">
              <a:buNone/>
            </a:pPr>
            <a:r>
              <a:rPr lang="en-US" sz="2400" b="1" dirty="0" smtClean="0">
                <a:solidFill>
                  <a:srgbClr val="FF0000"/>
                </a:solidFill>
              </a:rPr>
              <a:t>Reinforcement learning</a:t>
            </a:r>
          </a:p>
          <a:p>
            <a:pPr marL="0" indent="0">
              <a:buNone/>
            </a:pPr>
            <a:r>
              <a:rPr lang="en-US" sz="2400" dirty="0" smtClean="0"/>
              <a:t>In a Reinforcement learning there is a learner and a decision maker called agent and the surrounding with which it interacts called environment.</a:t>
            </a:r>
          </a:p>
          <a:p>
            <a:pPr marL="0" indent="0">
              <a:buNone/>
            </a:pPr>
            <a:r>
              <a:rPr lang="en-US" sz="2400" dirty="0" smtClean="0"/>
              <a:t>The environment, in return, provides reward and a new state based on the actions of the agent.</a:t>
            </a:r>
          </a:p>
          <a:p>
            <a:pPr marL="0" indent="0">
              <a:buNone/>
            </a:pPr>
            <a:r>
              <a:rPr lang="en-US" sz="2400" dirty="0" smtClean="0"/>
              <a:t>So, in the reinforcement learning, we do not teach an agent how it should do something but presents it with rewards whether positive or negative based on the actions.</a:t>
            </a:r>
          </a:p>
          <a:p>
            <a:pPr marL="0" indent="0">
              <a:buNone/>
            </a:pPr>
            <a:endParaRPr lang="en-US" b="1" dirty="0">
              <a:solidFill>
                <a:srgbClr val="FF0000"/>
              </a:solidFill>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230672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5131"/>
            <a:ext cx="10515600" cy="5941832"/>
          </a:xfrm>
        </p:spPr>
        <p:txBody>
          <a:bodyPr/>
          <a:lstStyle/>
          <a:p>
            <a:pPr marL="0" indent="0">
              <a:buNone/>
            </a:pPr>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For example, consider teaching a dog a new trick we cannot tell it what to do, but we can reward/punish it if it does right/wrong thing. It has to find out what it did the made it get </a:t>
            </a:r>
            <a:r>
              <a:rPr lang="en-US" smtClean="0"/>
              <a:t>the reward/punishment. </a:t>
            </a:r>
            <a:endParaRPr lang="en-US" dirty="0" smtClean="0"/>
          </a:p>
          <a:p>
            <a:endParaRPr lang="en-US" dirty="0"/>
          </a:p>
        </p:txBody>
      </p:sp>
      <p:pic>
        <p:nvPicPr>
          <p:cNvPr id="4" name="Picture 3"/>
          <p:cNvPicPr>
            <a:picLocks noChangeAspect="1"/>
          </p:cNvPicPr>
          <p:nvPr/>
        </p:nvPicPr>
        <p:blipFill>
          <a:blip r:embed="rId2"/>
          <a:stretch>
            <a:fillRect/>
          </a:stretch>
        </p:blipFill>
        <p:spPr>
          <a:xfrm>
            <a:off x="668383" y="235131"/>
            <a:ext cx="9755777" cy="3226526"/>
          </a:xfrm>
          <a:prstGeom prst="rect">
            <a:avLst/>
          </a:prstGeom>
        </p:spPr>
      </p:pic>
    </p:spTree>
    <p:extLst>
      <p:ext uri="{BB962C8B-B14F-4D97-AF65-F5344CB8AC3E}">
        <p14:creationId xmlns:p14="http://schemas.microsoft.com/office/powerpoint/2010/main" val="581166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943"/>
            <a:ext cx="10515600" cy="836023"/>
          </a:xfrm>
        </p:spPr>
        <p:txBody>
          <a:bodyPr>
            <a:normAutofit/>
          </a:bodyPr>
          <a:lstStyle/>
          <a:p>
            <a:pPr algn="ctr"/>
            <a:r>
              <a:rPr lang="en-US" b="1" dirty="0" smtClean="0">
                <a:solidFill>
                  <a:srgbClr val="FF0000"/>
                </a:solidFill>
              </a:rPr>
              <a:t>Need of Machine </a:t>
            </a:r>
            <a:r>
              <a:rPr lang="en-US" b="1" dirty="0">
                <a:solidFill>
                  <a:srgbClr val="FF0000"/>
                </a:solidFill>
              </a:rPr>
              <a:t>L</a:t>
            </a:r>
            <a:r>
              <a:rPr lang="en-US" b="1" dirty="0" smtClean="0">
                <a:solidFill>
                  <a:srgbClr val="FF0000"/>
                </a:solidFill>
              </a:rPr>
              <a:t>earning</a:t>
            </a:r>
            <a:endParaRPr lang="en-US" b="1" dirty="0">
              <a:solidFill>
                <a:srgbClr val="FF0000"/>
              </a:solidFill>
            </a:endParaRPr>
          </a:p>
        </p:txBody>
      </p:sp>
      <p:sp>
        <p:nvSpPr>
          <p:cNvPr id="3" name="Content Placeholder 2"/>
          <p:cNvSpPr>
            <a:spLocks noGrp="1"/>
          </p:cNvSpPr>
          <p:nvPr>
            <p:ph idx="1"/>
          </p:nvPr>
        </p:nvSpPr>
        <p:spPr>
          <a:xfrm>
            <a:off x="365759" y="1201784"/>
            <a:ext cx="11194869" cy="5447210"/>
          </a:xfrm>
        </p:spPr>
        <p:txBody>
          <a:bodyPr>
            <a:normAutofit fontScale="77500" lnSpcReduction="20000"/>
          </a:bodyPr>
          <a:lstStyle/>
          <a:p>
            <a:pPr marL="0" indent="0">
              <a:buNone/>
            </a:pPr>
            <a:r>
              <a:rPr lang="en-US" b="1" dirty="0" smtClean="0"/>
              <a:t>1. Automation </a:t>
            </a:r>
            <a:r>
              <a:rPr lang="en-US" b="1" dirty="0"/>
              <a:t>of Tasks</a:t>
            </a:r>
            <a:r>
              <a:rPr lang="en-US" dirty="0"/>
              <a:t>:</a:t>
            </a:r>
          </a:p>
          <a:p>
            <a:r>
              <a:rPr lang="en-US" dirty="0"/>
              <a:t>Reduces the need for manual intervention in repetitive </a:t>
            </a:r>
            <a:r>
              <a:rPr lang="en-US" dirty="0" smtClean="0"/>
              <a:t>tasks</a:t>
            </a:r>
            <a:r>
              <a:rPr lang="en-US" dirty="0"/>
              <a:t>.</a:t>
            </a:r>
          </a:p>
          <a:p>
            <a:r>
              <a:rPr lang="en-US" dirty="0"/>
              <a:t>Increases efficiency and productivity across various industries</a:t>
            </a:r>
            <a:r>
              <a:rPr lang="en-US" dirty="0" smtClean="0"/>
              <a:t>.</a:t>
            </a:r>
          </a:p>
          <a:p>
            <a:pPr marL="0" indent="0">
              <a:buNone/>
            </a:pPr>
            <a:r>
              <a:rPr lang="en-US" b="1" dirty="0"/>
              <a:t>2. Data-Driven Decision Making</a:t>
            </a:r>
            <a:r>
              <a:rPr lang="en-US" dirty="0"/>
              <a:t>:</a:t>
            </a:r>
          </a:p>
          <a:p>
            <a:r>
              <a:rPr lang="en-US" dirty="0"/>
              <a:t>Processes large volumes of data to provide actionable insights.</a:t>
            </a:r>
          </a:p>
          <a:p>
            <a:r>
              <a:rPr lang="en-US" dirty="0"/>
              <a:t>Enhances the accuracy and speed of decision-making processes.</a:t>
            </a:r>
          </a:p>
          <a:p>
            <a:pPr marL="0" indent="0">
              <a:buNone/>
            </a:pPr>
            <a:r>
              <a:rPr lang="en-US" b="1" dirty="0" smtClean="0"/>
              <a:t>3. Personalization</a:t>
            </a:r>
            <a:r>
              <a:rPr lang="en-US" dirty="0" smtClean="0"/>
              <a:t>:</a:t>
            </a:r>
          </a:p>
          <a:p>
            <a:r>
              <a:rPr lang="en-US" dirty="0" smtClean="0"/>
              <a:t>Machine learning has enabled personalized experiences in various fields, such as online shopping, entertainment, and healthcare. b</a:t>
            </a:r>
          </a:p>
          <a:p>
            <a:r>
              <a:rPr lang="en-US" dirty="0" smtClean="0"/>
              <a:t>By analyzing user data and behavior, machine learning algorithms can provide personalized recommendations, suggestions, and treatment plans. Common </a:t>
            </a:r>
            <a:r>
              <a:rPr lang="en-US" dirty="0"/>
              <a:t>in recommendation systems used by platforms like Netflix and Amazon</a:t>
            </a:r>
            <a:r>
              <a:rPr lang="en-US" dirty="0" smtClean="0"/>
              <a:t>.</a:t>
            </a:r>
          </a:p>
          <a:p>
            <a:pPr marL="0" indent="0">
              <a:buNone/>
            </a:pPr>
            <a:r>
              <a:rPr lang="en-US" b="1" dirty="0" smtClean="0"/>
              <a:t>4</a:t>
            </a:r>
            <a:r>
              <a:rPr lang="en-US" dirty="0" smtClean="0"/>
              <a:t>. </a:t>
            </a:r>
            <a:r>
              <a:rPr lang="en-US" b="1" dirty="0"/>
              <a:t>Handling Complex Problems</a:t>
            </a:r>
            <a:r>
              <a:rPr lang="en-US" dirty="0"/>
              <a:t>:</a:t>
            </a:r>
          </a:p>
          <a:p>
            <a:r>
              <a:rPr lang="en-US" dirty="0"/>
              <a:t>Solves complex problems that are infeasible with traditional methods.</a:t>
            </a:r>
          </a:p>
          <a:p>
            <a:r>
              <a:rPr lang="en-US" dirty="0"/>
              <a:t>Examples include natural language processing, autonomous driving, and climate modeling.</a:t>
            </a:r>
          </a:p>
          <a:p>
            <a:pPr marL="0" indent="0">
              <a:buNone/>
            </a:pPr>
            <a:endParaRPr lang="en-US" dirty="0"/>
          </a:p>
          <a:p>
            <a:endParaRPr lang="en-US" dirty="0"/>
          </a:p>
        </p:txBody>
      </p:sp>
    </p:spTree>
    <p:extLst>
      <p:ext uri="{BB962C8B-B14F-4D97-AF65-F5344CB8AC3E}">
        <p14:creationId xmlns:p14="http://schemas.microsoft.com/office/powerpoint/2010/main" val="1677831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514" y="391886"/>
            <a:ext cx="11247120" cy="6074228"/>
          </a:xfrm>
        </p:spPr>
        <p:txBody>
          <a:bodyPr/>
          <a:lstStyle/>
          <a:p>
            <a:pPr marL="0" indent="0">
              <a:buNone/>
            </a:pPr>
            <a:r>
              <a:rPr lang="en-US" b="1" dirty="0" smtClean="0"/>
              <a:t>5. Improved Accuracy</a:t>
            </a:r>
            <a:endParaRPr lang="en-US" b="1" dirty="0"/>
          </a:p>
          <a:p>
            <a:r>
              <a:rPr lang="en-US" dirty="0" smtClean="0"/>
              <a:t>Machine learning algorithms can often achieve higher accuracy than traditional statistical models in tasks such as prediction, classification, and clustering.</a:t>
            </a:r>
          </a:p>
          <a:p>
            <a:r>
              <a:rPr lang="en-US" dirty="0" smtClean="0"/>
              <a:t>This is because they can learn from large amounts of data and adapt to changing circumstances, resulting in more accurate and reliable predictions.</a:t>
            </a:r>
          </a:p>
          <a:p>
            <a:pPr marL="0" indent="0">
              <a:buNone/>
            </a:pPr>
            <a:r>
              <a:rPr lang="en-US" b="1" dirty="0" smtClean="0"/>
              <a:t>6. Enhanced </a:t>
            </a:r>
            <a:r>
              <a:rPr lang="en-US" b="1" dirty="0"/>
              <a:t>Security</a:t>
            </a:r>
            <a:r>
              <a:rPr lang="en-US" dirty="0"/>
              <a:t>:</a:t>
            </a:r>
          </a:p>
          <a:p>
            <a:r>
              <a:rPr lang="en-US" dirty="0"/>
              <a:t>Improves cybersecurity measures by detecting anomalies and potential threats.</a:t>
            </a:r>
          </a:p>
          <a:p>
            <a:r>
              <a:rPr lang="en-US" dirty="0"/>
              <a:t>Used in surveillance and fraud detection systems.</a:t>
            </a:r>
          </a:p>
          <a:p>
            <a:endParaRPr lang="en-US" dirty="0"/>
          </a:p>
        </p:txBody>
      </p:sp>
    </p:spTree>
    <p:extLst>
      <p:ext uri="{BB962C8B-B14F-4D97-AF65-F5344CB8AC3E}">
        <p14:creationId xmlns:p14="http://schemas.microsoft.com/office/powerpoint/2010/main" val="3984045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6435"/>
          </a:xfrm>
        </p:spPr>
        <p:txBody>
          <a:bodyPr>
            <a:normAutofit fontScale="90000"/>
          </a:bodyPr>
          <a:lstStyle/>
          <a:p>
            <a:pPr algn="ctr"/>
            <a:r>
              <a:rPr lang="en-US" b="1" dirty="0" smtClean="0">
                <a:solidFill>
                  <a:srgbClr val="FF0000"/>
                </a:solidFill>
              </a:rPr>
              <a:t>Data and Tools</a:t>
            </a:r>
            <a:endParaRPr lang="en-US" b="1" dirty="0">
              <a:solidFill>
                <a:srgbClr val="FF0000"/>
              </a:solidFill>
            </a:endParaRPr>
          </a:p>
        </p:txBody>
      </p:sp>
      <p:sp>
        <p:nvSpPr>
          <p:cNvPr id="3" name="Content Placeholder 2"/>
          <p:cNvSpPr>
            <a:spLocks noGrp="1"/>
          </p:cNvSpPr>
          <p:nvPr>
            <p:ph idx="1"/>
          </p:nvPr>
        </p:nvSpPr>
        <p:spPr>
          <a:xfrm>
            <a:off x="838200" y="1276984"/>
            <a:ext cx="10515600" cy="5149941"/>
          </a:xfrm>
        </p:spPr>
        <p:txBody>
          <a:bodyPr>
            <a:normAutofit fontScale="85000" lnSpcReduction="20000"/>
          </a:bodyPr>
          <a:lstStyle/>
          <a:p>
            <a:r>
              <a:rPr lang="en-US" dirty="0" smtClean="0"/>
              <a:t>Data and tools are essential components of machine learning</a:t>
            </a:r>
          </a:p>
          <a:p>
            <a:pPr marL="0" indent="0">
              <a:buNone/>
            </a:pPr>
            <a:r>
              <a:rPr lang="en-US" b="1" dirty="0" smtClean="0">
                <a:solidFill>
                  <a:srgbClr val="FF0000"/>
                </a:solidFill>
              </a:rPr>
              <a:t>Data</a:t>
            </a:r>
          </a:p>
          <a:p>
            <a:r>
              <a:rPr lang="en-US" dirty="0" smtClean="0"/>
              <a:t>Data is the raw material that machine learning algorithms use to learn patterns, make predictions, and perform other tasks.</a:t>
            </a:r>
          </a:p>
          <a:p>
            <a:r>
              <a:rPr lang="en-US" dirty="0" smtClean="0"/>
              <a:t>Good quality data is essential for machine learning, as the accuracy and effectiveness of the algorithms depend on the quality of the data used to train them.</a:t>
            </a:r>
          </a:p>
          <a:p>
            <a:r>
              <a:rPr lang="en-US" dirty="0" smtClean="0"/>
              <a:t>In machine learning data is typically divided into training, validation, and testing sets.</a:t>
            </a:r>
          </a:p>
          <a:p>
            <a:r>
              <a:rPr lang="en-US" dirty="0" smtClean="0"/>
              <a:t>The training set is used to train the machine learning algorithms, while the validation set is used to evaluate the performance of the algorithm during training. The testing set is used to  evaluate the performance of the final model</a:t>
            </a:r>
          </a:p>
          <a:p>
            <a:pPr marL="0" indent="0">
              <a:buNone/>
            </a:pPr>
            <a:r>
              <a:rPr lang="en-US" b="1" dirty="0" smtClean="0">
                <a:solidFill>
                  <a:srgbClr val="FF0000"/>
                </a:solidFill>
              </a:rPr>
              <a:t>Tools</a:t>
            </a:r>
          </a:p>
          <a:p>
            <a:pPr marL="0" indent="0">
              <a:buNone/>
            </a:pPr>
            <a:r>
              <a:rPr lang="en-US" dirty="0" smtClean="0"/>
              <a:t>Tools are software programs and libraries that are used to implement machine learning algorithms and analyze data. There are several popular machine learning.</a:t>
            </a:r>
            <a:endParaRPr lang="en-US" dirty="0"/>
          </a:p>
        </p:txBody>
      </p:sp>
    </p:spTree>
    <p:extLst>
      <p:ext uri="{BB962C8B-B14F-4D97-AF65-F5344CB8AC3E}">
        <p14:creationId xmlns:p14="http://schemas.microsoft.com/office/powerpoint/2010/main" val="950944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434340"/>
            <a:ext cx="11220994" cy="6018711"/>
          </a:xfrm>
        </p:spPr>
        <p:txBody>
          <a:bodyPr>
            <a:normAutofit fontScale="92500" lnSpcReduction="20000"/>
          </a:bodyPr>
          <a:lstStyle/>
          <a:p>
            <a:pPr marL="0" indent="0">
              <a:buNone/>
            </a:pPr>
            <a:r>
              <a:rPr lang="en-US" b="1" dirty="0" smtClean="0">
                <a:solidFill>
                  <a:srgbClr val="FF0000"/>
                </a:solidFill>
              </a:rPr>
              <a:t>Programming Languages</a:t>
            </a:r>
          </a:p>
          <a:p>
            <a:pPr marL="514350" indent="-514350">
              <a:buAutoNum type="arabicPeriod"/>
            </a:pPr>
            <a:r>
              <a:rPr lang="en-US" b="1" dirty="0" smtClean="0"/>
              <a:t>Python: </a:t>
            </a:r>
            <a:r>
              <a:rPr lang="en-US" dirty="0"/>
              <a:t>P</a:t>
            </a:r>
            <a:r>
              <a:rPr lang="en-US" dirty="0" smtClean="0"/>
              <a:t>ython is a popular programming language for machine learning, with many libraries and frameworks such as </a:t>
            </a:r>
            <a:r>
              <a:rPr lang="en-US" b="1" dirty="0" err="1" smtClean="0"/>
              <a:t>NumPy</a:t>
            </a:r>
            <a:r>
              <a:rPr lang="en-US" dirty="0" smtClean="0"/>
              <a:t>, </a:t>
            </a:r>
            <a:r>
              <a:rPr lang="en-US" b="1" dirty="0" smtClean="0"/>
              <a:t>Pandas</a:t>
            </a:r>
            <a:r>
              <a:rPr lang="en-US" dirty="0" smtClean="0"/>
              <a:t>, and </a:t>
            </a:r>
            <a:r>
              <a:rPr lang="en-US" b="1" dirty="0" err="1" smtClean="0"/>
              <a:t>Scikit</a:t>
            </a:r>
            <a:r>
              <a:rPr lang="en-US" b="1" dirty="0" smtClean="0"/>
              <a:t>-Learn</a:t>
            </a:r>
            <a:r>
              <a:rPr lang="en-US" dirty="0" smtClean="0"/>
              <a:t>, which provide data analysis, machine learning algorithms, and data visualization capabilities.</a:t>
            </a:r>
          </a:p>
          <a:p>
            <a:pPr marL="514350" indent="-514350">
              <a:buAutoNum type="arabicPeriod"/>
            </a:pPr>
            <a:r>
              <a:rPr lang="en-US" b="1" dirty="0" smtClean="0"/>
              <a:t>R</a:t>
            </a:r>
            <a:r>
              <a:rPr lang="en-US" dirty="0" smtClean="0"/>
              <a:t>: R is a programming language and environment for statistical computing graphics, widely used in machine learning and data science. It provides many packages for data manipulation, visualization, and machine learning.</a:t>
            </a:r>
          </a:p>
          <a:p>
            <a:pPr marL="0" indent="0">
              <a:buNone/>
            </a:pPr>
            <a:r>
              <a:rPr lang="en-US" b="1" dirty="0" smtClean="0">
                <a:solidFill>
                  <a:srgbClr val="FF0000"/>
                </a:solidFill>
              </a:rPr>
              <a:t>Frameworks and libraries</a:t>
            </a:r>
          </a:p>
          <a:p>
            <a:pPr marL="514350" indent="-514350">
              <a:buAutoNum type="arabicPeriod"/>
            </a:pPr>
            <a:r>
              <a:rPr lang="en-US" b="1" dirty="0" err="1" smtClean="0"/>
              <a:t>TensorFlow</a:t>
            </a:r>
            <a:r>
              <a:rPr lang="en-US" b="1" dirty="0" smtClean="0"/>
              <a:t>: </a:t>
            </a:r>
            <a:r>
              <a:rPr lang="en-US" dirty="0" err="1" smtClean="0"/>
              <a:t>Tensorflow</a:t>
            </a:r>
            <a:r>
              <a:rPr lang="en-US" dirty="0" smtClean="0"/>
              <a:t> is an open-source machine learning library developed by google, which provides a wide range of machine learning algorithms and tools for deep learning, natural language processing, and computer vision</a:t>
            </a:r>
          </a:p>
          <a:p>
            <a:pPr marL="514350" indent="-514350">
              <a:buAutoNum type="arabicPeriod"/>
            </a:pPr>
            <a:r>
              <a:rPr lang="en-US" b="1" dirty="0" err="1" smtClean="0"/>
              <a:t>PyTorch</a:t>
            </a:r>
            <a:r>
              <a:rPr lang="en-US" b="1" dirty="0" smtClean="0"/>
              <a:t>: </a:t>
            </a:r>
            <a:r>
              <a:rPr lang="en-US" dirty="0" err="1"/>
              <a:t>P</a:t>
            </a:r>
            <a:r>
              <a:rPr lang="en-US" dirty="0" err="1" smtClean="0"/>
              <a:t>yTorch</a:t>
            </a:r>
            <a:r>
              <a:rPr lang="en-US" dirty="0" smtClean="0"/>
              <a:t> is an open-source machine learning library developed by </a:t>
            </a:r>
            <a:r>
              <a:rPr lang="en-US" dirty="0"/>
              <a:t>F</a:t>
            </a:r>
            <a:r>
              <a:rPr lang="en-US" dirty="0" smtClean="0"/>
              <a:t>acebook, which provides a flexible platform for building and training machine learning models, including deep neural networks.</a:t>
            </a:r>
          </a:p>
          <a:p>
            <a:pPr marL="514350" indent="-514350">
              <a:buAutoNum type="arabicPeriod"/>
            </a:pPr>
            <a:r>
              <a:rPr lang="en-US" b="1" dirty="0" err="1"/>
              <a:t>Scikit</a:t>
            </a:r>
            <a:r>
              <a:rPr lang="en-US" b="1" dirty="0"/>
              <a:t>-Learn</a:t>
            </a:r>
            <a:r>
              <a:rPr lang="en-US" b="1" dirty="0" smtClean="0"/>
              <a:t>: </a:t>
            </a:r>
            <a:r>
              <a:rPr lang="en-US" dirty="0" smtClean="0"/>
              <a:t>A </a:t>
            </a:r>
            <a:r>
              <a:rPr lang="en-US" dirty="0"/>
              <a:t>comprehensive library for classical machine learning algorithms</a:t>
            </a:r>
            <a:r>
              <a:rPr lang="en-US" dirty="0" smtClean="0"/>
              <a:t>. Includes </a:t>
            </a:r>
            <a:r>
              <a:rPr lang="en-US" dirty="0"/>
              <a:t>tools for data preprocessing, model selection, and evaluation</a:t>
            </a:r>
            <a:r>
              <a:rPr lang="en-US" dirty="0" smtClean="0"/>
              <a:t>.</a:t>
            </a:r>
          </a:p>
          <a:p>
            <a:pPr marL="514350" indent="-514350">
              <a:buAutoNum type="arabicPeriod"/>
            </a:pPr>
            <a:endParaRPr lang="en-US" dirty="0"/>
          </a:p>
        </p:txBody>
      </p:sp>
    </p:spTree>
    <p:extLst>
      <p:ext uri="{BB962C8B-B14F-4D97-AF65-F5344CB8AC3E}">
        <p14:creationId xmlns:p14="http://schemas.microsoft.com/office/powerpoint/2010/main" val="1823769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4766"/>
            <a:ext cx="10515600" cy="5602197"/>
          </a:xfrm>
        </p:spPr>
        <p:txBody>
          <a:bodyPr>
            <a:normAutofit fontScale="92500" lnSpcReduction="20000"/>
          </a:bodyPr>
          <a:lstStyle/>
          <a:p>
            <a:pPr marL="0" indent="0">
              <a:buNone/>
            </a:pPr>
            <a:r>
              <a:rPr lang="en-US" b="1" dirty="0">
                <a:solidFill>
                  <a:srgbClr val="FF0000"/>
                </a:solidFill>
              </a:rPr>
              <a:t>Integrated Development Environments(IDEs) </a:t>
            </a:r>
          </a:p>
          <a:p>
            <a:pPr marL="514350" indent="-514350">
              <a:buAutoNum type="arabicPeriod"/>
            </a:pPr>
            <a:r>
              <a:rPr lang="en-US" b="1" dirty="0" err="1"/>
              <a:t>Jupyter</a:t>
            </a:r>
            <a:r>
              <a:rPr lang="en-US" b="1" dirty="0"/>
              <a:t> Notebook: </a:t>
            </a:r>
            <a:r>
              <a:rPr lang="en-US" dirty="0" err="1"/>
              <a:t>Jupyter</a:t>
            </a:r>
            <a:r>
              <a:rPr lang="en-US" dirty="0"/>
              <a:t> notebook is an open-source web application that allows users to create share documents that contain live code, equations, visualization, and narrative text. It is widely used in data science and machine learning for data exploration, experimentation, and visualization.</a:t>
            </a:r>
          </a:p>
          <a:p>
            <a:pPr marL="514350" indent="-514350">
              <a:buAutoNum type="arabicPeriod"/>
            </a:pPr>
            <a:r>
              <a:rPr lang="en-US" b="1" dirty="0"/>
              <a:t>Google </a:t>
            </a:r>
            <a:r>
              <a:rPr lang="en-US" b="1" dirty="0" err="1"/>
              <a:t>Colab</a:t>
            </a:r>
            <a:r>
              <a:rPr lang="en-US" b="1" dirty="0"/>
              <a:t>: </a:t>
            </a:r>
            <a:r>
              <a:rPr lang="en-US" dirty="0"/>
              <a:t>A</a:t>
            </a:r>
            <a:r>
              <a:rPr lang="en-US" b="1" dirty="0"/>
              <a:t> </a:t>
            </a:r>
            <a:r>
              <a:rPr lang="en-US" dirty="0"/>
              <a:t>free cloud service with support for </a:t>
            </a:r>
            <a:r>
              <a:rPr lang="en-US" dirty="0" err="1"/>
              <a:t>Jupyter</a:t>
            </a:r>
            <a:r>
              <a:rPr lang="en-US" dirty="0"/>
              <a:t> Notebooks. Provides free GPU and TPU resources</a:t>
            </a:r>
            <a:r>
              <a:rPr lang="en-US" dirty="0" smtClean="0"/>
              <a:t>.</a:t>
            </a:r>
          </a:p>
          <a:p>
            <a:pPr marL="0" indent="0">
              <a:buNone/>
            </a:pPr>
            <a:r>
              <a:rPr lang="en-US" b="1" dirty="0">
                <a:solidFill>
                  <a:srgbClr val="FF0000"/>
                </a:solidFill>
              </a:rPr>
              <a:t>Cloud </a:t>
            </a:r>
            <a:r>
              <a:rPr lang="en-US" b="1" dirty="0" smtClean="0">
                <a:solidFill>
                  <a:srgbClr val="FF0000"/>
                </a:solidFill>
              </a:rPr>
              <a:t>Services</a:t>
            </a:r>
          </a:p>
          <a:p>
            <a:pPr marL="514350" indent="-514350">
              <a:buAutoNum type="arabicPeriod"/>
            </a:pPr>
            <a:r>
              <a:rPr lang="en-US" b="1" dirty="0" smtClean="0"/>
              <a:t>Google </a:t>
            </a:r>
            <a:r>
              <a:rPr lang="en-US" b="1" dirty="0"/>
              <a:t>AI Platform: </a:t>
            </a:r>
            <a:r>
              <a:rPr lang="en-US" dirty="0" smtClean="0"/>
              <a:t>Managed </a:t>
            </a:r>
            <a:r>
              <a:rPr lang="en-US" dirty="0"/>
              <a:t>services for training and deploying  </a:t>
            </a:r>
            <a:r>
              <a:rPr lang="en-US" dirty="0" smtClean="0"/>
              <a:t>  	models. Supports </a:t>
            </a:r>
            <a:r>
              <a:rPr lang="en-US" dirty="0" err="1"/>
              <a:t>TensorFlow</a:t>
            </a:r>
            <a:r>
              <a:rPr lang="en-US" dirty="0"/>
              <a:t>, </a:t>
            </a:r>
            <a:r>
              <a:rPr lang="en-US" dirty="0" err="1"/>
              <a:t>Keras</a:t>
            </a:r>
            <a:r>
              <a:rPr lang="en-US" dirty="0"/>
              <a:t>, and </a:t>
            </a:r>
            <a:r>
              <a:rPr lang="en-US" dirty="0" err="1"/>
              <a:t>Scikit</a:t>
            </a:r>
            <a:r>
              <a:rPr lang="en-US" dirty="0"/>
              <a:t>-Learn</a:t>
            </a:r>
            <a:r>
              <a:rPr lang="en-US" dirty="0" smtClean="0"/>
              <a:t>.</a:t>
            </a:r>
          </a:p>
          <a:p>
            <a:pPr marL="514350" indent="-514350">
              <a:buAutoNum type="arabicPeriod"/>
            </a:pPr>
            <a:r>
              <a:rPr lang="en-US" b="1" dirty="0"/>
              <a:t>Amazon </a:t>
            </a:r>
            <a:r>
              <a:rPr lang="en-US" b="1" dirty="0" err="1"/>
              <a:t>SageMaker</a:t>
            </a:r>
            <a:r>
              <a:rPr lang="en-US" b="1" dirty="0" smtClean="0"/>
              <a:t>: </a:t>
            </a:r>
            <a:r>
              <a:rPr lang="en-US" dirty="0" smtClean="0"/>
              <a:t>Fully </a:t>
            </a:r>
            <a:r>
              <a:rPr lang="en-US" dirty="0"/>
              <a:t>managed service for building, training, and deploying ML models</a:t>
            </a:r>
            <a:r>
              <a:rPr lang="en-US" dirty="0" smtClean="0"/>
              <a:t>. Integrates </a:t>
            </a:r>
            <a:r>
              <a:rPr lang="en-US" dirty="0"/>
              <a:t>with other AWS services</a:t>
            </a:r>
            <a:r>
              <a:rPr lang="en-US" dirty="0" smtClean="0"/>
              <a:t>.</a:t>
            </a:r>
          </a:p>
          <a:p>
            <a:pPr marL="514350" indent="-514350">
              <a:buAutoNum type="arabicPeriod"/>
            </a:pPr>
            <a:r>
              <a:rPr lang="en-US" b="1" dirty="0"/>
              <a:t>Microsoft Azure ML</a:t>
            </a:r>
            <a:r>
              <a:rPr lang="en-US" b="1" dirty="0" smtClean="0"/>
              <a:t>: </a:t>
            </a:r>
            <a:r>
              <a:rPr lang="en-US" dirty="0" smtClean="0"/>
              <a:t>Cloud-based </a:t>
            </a:r>
            <a:r>
              <a:rPr lang="en-US" dirty="0"/>
              <a:t>environment for machine learning</a:t>
            </a:r>
            <a:r>
              <a:rPr lang="en-US" dirty="0" smtClean="0"/>
              <a:t>. Supports </a:t>
            </a:r>
            <a:r>
              <a:rPr lang="en-US" dirty="0"/>
              <a:t>various frameworks like </a:t>
            </a:r>
            <a:r>
              <a:rPr lang="en-US" dirty="0" err="1"/>
              <a:t>TensorFlow</a:t>
            </a:r>
            <a:r>
              <a:rPr lang="en-US" dirty="0"/>
              <a:t>, </a:t>
            </a:r>
            <a:r>
              <a:rPr lang="en-US" dirty="0" err="1"/>
              <a:t>PyTorch</a:t>
            </a:r>
            <a:r>
              <a:rPr lang="en-US" dirty="0"/>
              <a:t>, and </a:t>
            </a:r>
            <a:r>
              <a:rPr lang="en-US" dirty="0" err="1"/>
              <a:t>Scikit</a:t>
            </a:r>
            <a:r>
              <a:rPr lang="en-US" dirty="0"/>
              <a:t>-Learn.</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191861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fontScale="90000"/>
          </a:bodyPr>
          <a:lstStyle/>
          <a:p>
            <a:pPr algn="ctr"/>
            <a:r>
              <a:rPr lang="en-US" dirty="0" smtClean="0">
                <a:solidFill>
                  <a:srgbClr val="FF0000"/>
                </a:solidFill>
              </a:rPr>
              <a:t>Review of statistics</a:t>
            </a:r>
            <a:endParaRPr lang="en-US" dirty="0">
              <a:solidFill>
                <a:srgbClr val="FF0000"/>
              </a:solidFill>
            </a:endParaRPr>
          </a:p>
        </p:txBody>
      </p:sp>
      <p:sp>
        <p:nvSpPr>
          <p:cNvPr id="3" name="Content Placeholder 2"/>
          <p:cNvSpPr>
            <a:spLocks noGrp="1"/>
          </p:cNvSpPr>
          <p:nvPr>
            <p:ph idx="1"/>
          </p:nvPr>
        </p:nvSpPr>
        <p:spPr>
          <a:xfrm>
            <a:off x="502920" y="1028700"/>
            <a:ext cx="11475720" cy="5326380"/>
          </a:xfrm>
        </p:spPr>
        <p:txBody>
          <a:bodyPr>
            <a:normAutofit fontScale="92500" lnSpcReduction="10000"/>
          </a:bodyPr>
          <a:lstStyle/>
          <a:p>
            <a:r>
              <a:rPr lang="en-US" dirty="0" smtClean="0"/>
              <a:t>Statistics is the study of the collection, analysis, interpretation, presentation and organization of data. It is a crucial tool in various fields, including science, social sciences, business, and engineering, among others.</a:t>
            </a:r>
          </a:p>
          <a:p>
            <a:r>
              <a:rPr lang="en-US" dirty="0" smtClean="0"/>
              <a:t>Here are some of the key aspects of statistics:</a:t>
            </a:r>
          </a:p>
          <a:p>
            <a:pPr marL="514350" indent="-514350">
              <a:buFont typeface="+mj-lt"/>
              <a:buAutoNum type="arabicPeriod"/>
            </a:pPr>
            <a:r>
              <a:rPr lang="en-US" b="1" dirty="0" smtClean="0"/>
              <a:t>Descriptive Statistics: </a:t>
            </a:r>
            <a:r>
              <a:rPr lang="en-US" dirty="0" smtClean="0"/>
              <a:t>Descriptive statistics is the process of summarizing and describing the properties of data, such as measures of central tendency (mean, median, mode) and measures of variability( standard deviation, variance)</a:t>
            </a:r>
          </a:p>
          <a:p>
            <a:pPr marL="514350" indent="-514350">
              <a:buFont typeface="+mj-lt"/>
              <a:buAutoNum type="arabicPeriod"/>
            </a:pPr>
            <a:r>
              <a:rPr lang="en-US" b="1" dirty="0"/>
              <a:t>Inferential Statistics: </a:t>
            </a:r>
            <a:r>
              <a:rPr lang="en-US" dirty="0" smtClean="0"/>
              <a:t>inferential statistics involves making predictions and generalizations about a population based on a sample of data. It uses probability theory and hypothesis testing to determine whether an observed effect is statistically significant.</a:t>
            </a:r>
          </a:p>
          <a:p>
            <a:pPr marL="514350" indent="-514350">
              <a:buFont typeface="+mj-lt"/>
              <a:buAutoNum type="arabicPeriod"/>
            </a:pPr>
            <a:r>
              <a:rPr lang="en-US" b="1" dirty="0" smtClean="0"/>
              <a:t>Probability theory: </a:t>
            </a:r>
            <a:r>
              <a:rPr lang="en-US" dirty="0" smtClean="0"/>
              <a:t>probability theory is the branch of mathematics that deals with the study of random events and their likelihood of occurance.it is used in statistics to model and predict the outcomes of experiments and observations.</a:t>
            </a:r>
          </a:p>
          <a:p>
            <a:pPr marL="514350" indent="-514350">
              <a:buFont typeface="+mj-lt"/>
              <a:buAutoNum type="arabicPeriod"/>
            </a:pPr>
            <a:endParaRPr lang="en-US" dirty="0"/>
          </a:p>
        </p:txBody>
      </p:sp>
    </p:spTree>
    <p:extLst>
      <p:ext uri="{BB962C8B-B14F-4D97-AF65-F5344CB8AC3E}">
        <p14:creationId xmlns:p14="http://schemas.microsoft.com/office/powerpoint/2010/main" val="3673203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060" y="617220"/>
            <a:ext cx="11452860" cy="5966460"/>
          </a:xfrm>
        </p:spPr>
        <p:txBody>
          <a:bodyPr>
            <a:normAutofit fontScale="92500" lnSpcReduction="20000"/>
          </a:bodyPr>
          <a:lstStyle/>
          <a:p>
            <a:pPr marL="514350" indent="-514350">
              <a:buFont typeface="+mj-lt"/>
              <a:buAutoNum type="arabicPeriod" startAt="4"/>
            </a:pPr>
            <a:r>
              <a:rPr lang="en-US" b="1" dirty="0" smtClean="0"/>
              <a:t>Sampling: </a:t>
            </a:r>
            <a:r>
              <a:rPr lang="en-US" dirty="0" smtClean="0"/>
              <a:t>Sampling  involves selecting a subset of data from a larger population for analysis. In statistics, the quality of the analysis depends on the representativeness of the sample and the sampling method used.</a:t>
            </a:r>
          </a:p>
          <a:p>
            <a:pPr marL="514350" indent="-514350">
              <a:buFont typeface="+mj-lt"/>
              <a:buAutoNum type="arabicPeriod" startAt="4"/>
            </a:pPr>
            <a:r>
              <a:rPr lang="en-US" b="1" dirty="0" smtClean="0"/>
              <a:t>Regression Analysis: </a:t>
            </a:r>
            <a:r>
              <a:rPr lang="en-US" dirty="0" smtClean="0"/>
              <a:t>Regression analysis is a statistical method used to establish a relationship between a dependent variable and one or more independent variables. </a:t>
            </a:r>
            <a:endParaRPr lang="en-US" dirty="0"/>
          </a:p>
          <a:p>
            <a:pPr marL="514350" indent="-514350">
              <a:buFont typeface="+mj-lt"/>
              <a:buAutoNum type="arabicPeriod" startAt="4"/>
            </a:pPr>
            <a:r>
              <a:rPr lang="en-US" b="1" dirty="0" smtClean="0"/>
              <a:t>Hypothesis Testing: </a:t>
            </a:r>
            <a:r>
              <a:rPr lang="en-US" dirty="0" smtClean="0"/>
              <a:t>Hypothesis testing is a statistical method used to determine whether a hypothesis about a population is true or false. It is used in machine learning to evaluate the significance of model performance and determine whether the model is valid.</a:t>
            </a:r>
          </a:p>
          <a:p>
            <a:pPr marL="514350" indent="-514350">
              <a:buFont typeface="+mj-lt"/>
              <a:buAutoNum type="arabicPeriod" startAt="4"/>
            </a:pPr>
            <a:r>
              <a:rPr lang="en-US" b="1" dirty="0" smtClean="0"/>
              <a:t>Statistical Learning: </a:t>
            </a:r>
            <a:r>
              <a:rPr lang="en-US" dirty="0" smtClean="0"/>
              <a:t>Statistical learning is a type of machine learning that uses statistical methods to analyze data and make predictions. It includes techniques such as linear regression, logistic regression, decision trees, and random forests.</a:t>
            </a:r>
          </a:p>
          <a:p>
            <a:pPr marL="0" indent="0">
              <a:buNone/>
            </a:pPr>
            <a:r>
              <a:rPr lang="en-US" dirty="0" smtClean="0"/>
              <a:t>In the machine learning perspective, statistics is a critical component of data analysis, model selection and evaluation. Machine learning algorithms rely on statistical techniques to learn from data and make accurate predictions. Understanding statistics is therefore essential for anyone working in machine learning.</a:t>
            </a:r>
            <a:endParaRPr lang="en-US" dirty="0"/>
          </a:p>
        </p:txBody>
      </p:sp>
    </p:spTree>
    <p:extLst>
      <p:ext uri="{BB962C8B-B14F-4D97-AF65-F5344CB8AC3E}">
        <p14:creationId xmlns:p14="http://schemas.microsoft.com/office/powerpoint/2010/main" val="406930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92777" y="391886"/>
            <a:ext cx="9588137" cy="5368834"/>
          </a:xfrm>
          <a:prstGeom prst="rect">
            <a:avLst/>
          </a:prstGeom>
        </p:spPr>
      </p:pic>
    </p:spTree>
    <p:extLst>
      <p:ext uri="{BB962C8B-B14F-4D97-AF65-F5344CB8AC3E}">
        <p14:creationId xmlns:p14="http://schemas.microsoft.com/office/powerpoint/2010/main" val="5499564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lstStyle/>
          <a:p>
            <a:pPr algn="ctr"/>
            <a:r>
              <a:rPr lang="en-US" b="1" dirty="0" smtClean="0">
                <a:solidFill>
                  <a:srgbClr val="FF0000"/>
                </a:solidFill>
              </a:rPr>
              <a:t>Training, validation and Test data</a:t>
            </a:r>
            <a:endParaRPr lang="en-US" b="1" dirty="0">
              <a:solidFill>
                <a:srgbClr val="FF0000"/>
              </a:solidFill>
            </a:endParaRPr>
          </a:p>
        </p:txBody>
      </p:sp>
      <p:sp>
        <p:nvSpPr>
          <p:cNvPr id="3" name="Content Placeholder 2"/>
          <p:cNvSpPr>
            <a:spLocks noGrp="1"/>
          </p:cNvSpPr>
          <p:nvPr>
            <p:ph idx="1"/>
          </p:nvPr>
        </p:nvSpPr>
        <p:spPr>
          <a:xfrm>
            <a:off x="480060" y="1188720"/>
            <a:ext cx="11269980" cy="5303520"/>
          </a:xfrm>
        </p:spPr>
        <p:txBody>
          <a:bodyPr>
            <a:normAutofit fontScale="85000" lnSpcReduction="20000"/>
          </a:bodyPr>
          <a:lstStyle/>
          <a:p>
            <a:r>
              <a:rPr lang="en-US" dirty="0" smtClean="0"/>
              <a:t>In machine learning the process of training a model involves using a dataset to teach the model to recognize patterns and make predictions.</a:t>
            </a:r>
          </a:p>
          <a:p>
            <a:r>
              <a:rPr lang="en-US" dirty="0" smtClean="0"/>
              <a:t>However, it is important to evaluate the performance of the model on new, unseen data to ensure that it generalizes well and is not overfitting to the training data.</a:t>
            </a:r>
          </a:p>
          <a:p>
            <a:r>
              <a:rPr lang="en-US" dirty="0" smtClean="0"/>
              <a:t>To achieve this, the dataset is often split into three subsets: training, validation, and test data.</a:t>
            </a:r>
          </a:p>
          <a:p>
            <a:pPr marL="514350" indent="-514350">
              <a:buFont typeface="+mj-lt"/>
              <a:buAutoNum type="arabicPeriod"/>
            </a:pPr>
            <a:r>
              <a:rPr lang="en-US" b="1" smtClean="0"/>
              <a:t>Training </a:t>
            </a:r>
            <a:r>
              <a:rPr lang="en-US" b="1" dirty="0" smtClean="0"/>
              <a:t>Data: </a:t>
            </a:r>
            <a:r>
              <a:rPr lang="en-US" dirty="0" smtClean="0"/>
              <a:t>The training data is used to train the model, and it typically represents the largest portion of the dataset. The model learns to recognize patterns in the training data and adjust its parameters accordingly.</a:t>
            </a:r>
          </a:p>
          <a:p>
            <a:pPr marL="514350" indent="-514350">
              <a:buFont typeface="+mj-lt"/>
              <a:buAutoNum type="arabicPeriod"/>
            </a:pPr>
            <a:r>
              <a:rPr lang="en-US" b="1" dirty="0" smtClean="0"/>
              <a:t>Validation Data: </a:t>
            </a:r>
            <a:r>
              <a:rPr lang="en-US" dirty="0" smtClean="0"/>
              <a:t>The validation data is used to evaluate the performance of the model during the training process. It is used to fine-tune the model’s hyper parameters, such as the learning rate or regularization strength, to improve its performance on the validation set.</a:t>
            </a:r>
          </a:p>
          <a:p>
            <a:pPr marL="514350" indent="-514350">
              <a:buFont typeface="+mj-lt"/>
              <a:buAutoNum type="arabicPeriod"/>
            </a:pPr>
            <a:r>
              <a:rPr lang="en-US" b="1" dirty="0" smtClean="0"/>
              <a:t>Test Data: </a:t>
            </a:r>
            <a:r>
              <a:rPr lang="en-US" dirty="0"/>
              <a:t>T</a:t>
            </a:r>
            <a:r>
              <a:rPr lang="en-US" dirty="0" smtClean="0"/>
              <a:t>he test data is used to evaluate the final performance of the model after the training process is complete. It represents new, unseen data, and it is used to estimate the model’s performance on new data that it has not seen during training.</a:t>
            </a:r>
          </a:p>
          <a:p>
            <a:pPr marL="0" indent="0">
              <a:buNone/>
            </a:pPr>
            <a:endParaRPr lang="en-US" dirty="0"/>
          </a:p>
        </p:txBody>
      </p:sp>
    </p:spTree>
    <p:extLst>
      <p:ext uri="{BB962C8B-B14F-4D97-AF65-F5344CB8AC3E}">
        <p14:creationId xmlns:p14="http://schemas.microsoft.com/office/powerpoint/2010/main" val="2305727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211"/>
          </a:xfrm>
        </p:spPr>
        <p:txBody>
          <a:bodyPr>
            <a:normAutofit fontScale="90000"/>
          </a:bodyPr>
          <a:lstStyle/>
          <a:p>
            <a:pPr algn="ctr"/>
            <a:r>
              <a:rPr lang="en-US" b="1" dirty="0" smtClean="0">
                <a:solidFill>
                  <a:srgbClr val="FF0000"/>
                </a:solidFill>
              </a:rPr>
              <a:t>Theory of Learning</a:t>
            </a:r>
            <a:endParaRPr lang="en-US" b="1" dirty="0">
              <a:solidFill>
                <a:srgbClr val="FF0000"/>
              </a:solidFill>
            </a:endParaRPr>
          </a:p>
        </p:txBody>
      </p:sp>
      <p:sp>
        <p:nvSpPr>
          <p:cNvPr id="3" name="Content Placeholder 2"/>
          <p:cNvSpPr>
            <a:spLocks noGrp="1"/>
          </p:cNvSpPr>
          <p:nvPr>
            <p:ph idx="1"/>
          </p:nvPr>
        </p:nvSpPr>
        <p:spPr>
          <a:xfrm>
            <a:off x="404949" y="901337"/>
            <a:ext cx="11286308" cy="5721531"/>
          </a:xfrm>
        </p:spPr>
        <p:txBody>
          <a:bodyPr>
            <a:normAutofit fontScale="70000" lnSpcReduction="20000"/>
          </a:bodyPr>
          <a:lstStyle/>
          <a:p>
            <a:r>
              <a:rPr lang="en-US" dirty="0" smtClean="0"/>
              <a:t>The theory of learning in machine learning is concerned with understanding how machines can learn from data to improve their performance on a given task.</a:t>
            </a:r>
          </a:p>
          <a:p>
            <a:r>
              <a:rPr lang="en-US" dirty="0" smtClean="0"/>
              <a:t>Here are some key concepts in the theory of learning:</a:t>
            </a:r>
          </a:p>
          <a:p>
            <a:pPr marL="514350" indent="-514350">
              <a:buFont typeface="+mj-lt"/>
              <a:buAutoNum type="arabicPeriod"/>
            </a:pPr>
            <a:r>
              <a:rPr lang="en-US" b="1" dirty="0" smtClean="0"/>
              <a:t>Feasibility of Learning: </a:t>
            </a:r>
            <a:r>
              <a:rPr lang="en-US" dirty="0" smtClean="0"/>
              <a:t>Feasibility of learning refers to the question of whether a particular learning problem can be solved algorithmically. Some learning problems are inherently difficult and cannot be solved efficiently, while others can be solved with relatively simple algorithms.</a:t>
            </a:r>
          </a:p>
          <a:p>
            <a:pPr marL="514350" indent="-514350">
              <a:buFont typeface="+mj-lt"/>
              <a:buAutoNum type="arabicPeriod"/>
            </a:pPr>
            <a:r>
              <a:rPr lang="en-US" b="1" dirty="0" smtClean="0"/>
              <a:t>Error and noise: </a:t>
            </a:r>
            <a:r>
              <a:rPr lang="en-US" dirty="0" smtClean="0"/>
              <a:t>In machine learning, error refers to the difference between the predicted output of a model and the true output. Noise refers to the random variation in the data that is not related to the underlying patterns that the model is trying to learn. To build a good model, it is important to reduce both error and noise in the data.</a:t>
            </a:r>
          </a:p>
          <a:p>
            <a:pPr marL="514350" indent="-514350">
              <a:buFont typeface="+mj-lt"/>
              <a:buAutoNum type="arabicPeriod"/>
            </a:pPr>
            <a:r>
              <a:rPr lang="en-US" b="1" dirty="0" smtClean="0"/>
              <a:t>Training versus Testing: </a:t>
            </a:r>
            <a:r>
              <a:rPr lang="en-US" dirty="0" smtClean="0"/>
              <a:t>Training refers to the process of using a dataset to teach a machine learning model to recognize patterns and make predictions. Testing refers to the process of evaluating the model’s performance on new, unseen data. It is important to test the model on new data to ensure that it generalizes well and is not over fitting to the training data.</a:t>
            </a:r>
          </a:p>
          <a:p>
            <a:r>
              <a:rPr lang="en-US" dirty="0" smtClean="0"/>
              <a:t>In machine learning, the goal is to learn a model that can make accurate predictions on new data.</a:t>
            </a:r>
          </a:p>
          <a:p>
            <a:r>
              <a:rPr lang="en-US" dirty="0" smtClean="0"/>
              <a:t>The process of learning involves finding a function that maps inputs to outputs by minimizing the error between the predicted output and the true output.</a:t>
            </a:r>
          </a:p>
          <a:p>
            <a:r>
              <a:rPr lang="en-US" dirty="0" smtClean="0"/>
              <a:t>However, it is important to balance the complexity of the model with its ability to generalize to new data. Overlay complex model can be </a:t>
            </a:r>
            <a:r>
              <a:rPr lang="en-US" dirty="0" err="1" smtClean="0"/>
              <a:t>overfit</a:t>
            </a:r>
            <a:r>
              <a:rPr lang="en-US" dirty="0" smtClean="0"/>
              <a:t> to training data and perform poorly on new data. Therefore, it is important to evaluate the model’s performance on new data to ensure that it generalizes well</a:t>
            </a:r>
            <a:endParaRPr lang="en-US" dirty="0"/>
          </a:p>
        </p:txBody>
      </p:sp>
    </p:spTree>
    <p:extLst>
      <p:ext uri="{BB962C8B-B14F-4D97-AF65-F5344CB8AC3E}">
        <p14:creationId xmlns:p14="http://schemas.microsoft.com/office/powerpoint/2010/main" val="2330544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normAutofit fontScale="85000" lnSpcReduction="10000"/>
          </a:bodyPr>
          <a:lstStyle/>
          <a:p>
            <a:pPr marL="0" indent="0">
              <a:buNone/>
            </a:pPr>
            <a:r>
              <a:rPr lang="en-US" b="1" dirty="0" smtClean="0">
                <a:solidFill>
                  <a:srgbClr val="FF0000"/>
                </a:solidFill>
              </a:rPr>
              <a:t>Generalization</a:t>
            </a:r>
          </a:p>
          <a:p>
            <a:pPr marL="0" indent="0">
              <a:buNone/>
            </a:pPr>
            <a:r>
              <a:rPr lang="en-US" dirty="0" smtClean="0"/>
              <a:t>How well a model trained on the training sets predicts the right output for new instances is called generalization. Generalization refers to how well the concepts learned by machine learning model apply to specific examples not seen by the model when it was learning.</a:t>
            </a:r>
          </a:p>
          <a:p>
            <a:pPr marL="0" indent="0">
              <a:buNone/>
            </a:pPr>
            <a:r>
              <a:rPr lang="en-US" dirty="0" smtClean="0"/>
              <a:t>Overfitting and </a:t>
            </a:r>
            <a:r>
              <a:rPr lang="en-US" dirty="0" err="1" smtClean="0"/>
              <a:t>Underfitting</a:t>
            </a:r>
            <a:r>
              <a:rPr lang="en-US" dirty="0" smtClean="0"/>
              <a:t> are the two biggest causes for poor performance of machine learning algorithms. The model should be selected having the best generalization.</a:t>
            </a:r>
          </a:p>
          <a:p>
            <a:r>
              <a:rPr lang="en-US" b="1" dirty="0" err="1" smtClean="0"/>
              <a:t>Underfitting</a:t>
            </a:r>
            <a:r>
              <a:rPr lang="en-US" b="1" dirty="0" smtClean="0"/>
              <a:t>: </a:t>
            </a:r>
            <a:r>
              <a:rPr lang="en-US" dirty="0" err="1" smtClean="0"/>
              <a:t>Underfitting</a:t>
            </a:r>
            <a:r>
              <a:rPr lang="en-US" dirty="0" smtClean="0"/>
              <a:t> is the production of machine learning model that is not complex enough to accurately capture relationships between a datasets features and a target variable. </a:t>
            </a:r>
            <a:r>
              <a:rPr lang="en-US" dirty="0" err="1" smtClean="0"/>
              <a:t>Underfitted</a:t>
            </a:r>
            <a:r>
              <a:rPr lang="en-US" dirty="0" smtClean="0"/>
              <a:t> machine learning model is not suitable model for making predictions because it has poor performance on the training data too.</a:t>
            </a:r>
          </a:p>
          <a:p>
            <a:r>
              <a:rPr lang="en-US" b="1" dirty="0" smtClean="0"/>
              <a:t>Overfitting: </a:t>
            </a:r>
            <a:r>
              <a:rPr lang="en-US" dirty="0" smtClean="0"/>
              <a:t>Overfitting is the production of an analysis which corresponds too closely or exactly to a particular set of data, and may therefore fail to fit additional data or predict future observations reliably. It happens when the model learns the details and noise of the training data this impacts the model’s ability to generalize because these concepts do not apply to new data.</a:t>
            </a:r>
          </a:p>
          <a:p>
            <a:pPr marL="0" indent="0">
              <a:buNone/>
            </a:pPr>
            <a:endParaRPr lang="en-US" dirty="0"/>
          </a:p>
        </p:txBody>
      </p:sp>
    </p:spTree>
    <p:extLst>
      <p:ext uri="{BB962C8B-B14F-4D97-AF65-F5344CB8AC3E}">
        <p14:creationId xmlns:p14="http://schemas.microsoft.com/office/powerpoint/2010/main" val="3111403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817" y="378823"/>
            <a:ext cx="11258006" cy="6061166"/>
          </a:xfrm>
        </p:spPr>
        <p:txBody>
          <a:bodyPr/>
          <a:lstStyle/>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2612571" y="658177"/>
            <a:ext cx="5943600" cy="2868794"/>
          </a:xfrm>
          <a:prstGeom prst="rect">
            <a:avLst/>
          </a:prstGeom>
        </p:spPr>
      </p:pic>
    </p:spTree>
    <p:extLst>
      <p:ext uri="{BB962C8B-B14F-4D97-AF65-F5344CB8AC3E}">
        <p14:creationId xmlns:p14="http://schemas.microsoft.com/office/powerpoint/2010/main" val="2484438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024"/>
          </a:xfrm>
        </p:spPr>
        <p:txBody>
          <a:bodyPr>
            <a:normAutofit fontScale="90000"/>
          </a:bodyPr>
          <a:lstStyle/>
          <a:p>
            <a:pPr algn="ctr"/>
            <a:r>
              <a:rPr lang="en-US" b="1" dirty="0" smtClean="0">
                <a:solidFill>
                  <a:srgbClr val="FF0000"/>
                </a:solidFill>
              </a:rPr>
              <a:t>Generalization bound</a:t>
            </a:r>
            <a:endParaRPr lang="en-US" b="1" dirty="0">
              <a:solidFill>
                <a:srgbClr val="FF0000"/>
              </a:solidFill>
            </a:endParaRPr>
          </a:p>
        </p:txBody>
      </p:sp>
      <p:sp>
        <p:nvSpPr>
          <p:cNvPr id="3" name="Content Placeholder 2"/>
          <p:cNvSpPr>
            <a:spLocks noGrp="1"/>
          </p:cNvSpPr>
          <p:nvPr>
            <p:ph idx="1"/>
          </p:nvPr>
        </p:nvSpPr>
        <p:spPr>
          <a:xfrm>
            <a:off x="502920" y="1143000"/>
            <a:ext cx="11384280" cy="5715000"/>
          </a:xfrm>
        </p:spPr>
        <p:txBody>
          <a:bodyPr>
            <a:normAutofit fontScale="70000" lnSpcReduction="20000"/>
          </a:bodyPr>
          <a:lstStyle/>
          <a:p>
            <a:pPr marL="0" indent="0">
              <a:buNone/>
            </a:pPr>
            <a:r>
              <a:rPr lang="en-US" dirty="0"/>
              <a:t>Generalization bound in machine learning is a concept that quantifies how well a trained model is expected to perform on new, unseen data. It essentially measures the difference between a model’s performance on the training data and its performance on the overall data distribution. Here’s a simple explanation of generalization bound</a:t>
            </a:r>
            <a:r>
              <a:rPr lang="en-US" dirty="0" smtClean="0"/>
              <a:t>:</a:t>
            </a:r>
          </a:p>
          <a:p>
            <a:pPr marL="0" indent="0">
              <a:buNone/>
            </a:pPr>
            <a:r>
              <a:rPr lang="en-US" b="1" dirty="0"/>
              <a:t>Key Concepts</a:t>
            </a:r>
          </a:p>
          <a:p>
            <a:pPr marL="514350" indent="-514350">
              <a:buFont typeface="+mj-lt"/>
              <a:buAutoNum type="arabicPeriod"/>
            </a:pPr>
            <a:r>
              <a:rPr lang="en-US" b="1" dirty="0"/>
              <a:t>Training Error</a:t>
            </a:r>
            <a:r>
              <a:rPr lang="en-US" dirty="0"/>
              <a:t>:</a:t>
            </a:r>
          </a:p>
          <a:p>
            <a:pPr lvl="1"/>
            <a:r>
              <a:rPr lang="en-US" dirty="0"/>
              <a:t>The error rate of the model on the training dataset.</a:t>
            </a:r>
          </a:p>
          <a:p>
            <a:pPr lvl="1"/>
            <a:r>
              <a:rPr lang="en-US" dirty="0"/>
              <a:t>It indicates how well the model has learned the training data.</a:t>
            </a:r>
          </a:p>
          <a:p>
            <a:pPr marL="514350" indent="-514350">
              <a:buFont typeface="+mj-lt"/>
              <a:buAutoNum type="arabicPeriod"/>
            </a:pPr>
            <a:r>
              <a:rPr lang="en-US" b="1" dirty="0"/>
              <a:t>Generalization Error</a:t>
            </a:r>
            <a:r>
              <a:rPr lang="en-US" dirty="0"/>
              <a:t>:</a:t>
            </a:r>
          </a:p>
          <a:p>
            <a:pPr lvl="1"/>
            <a:r>
              <a:rPr lang="en-US" dirty="0"/>
              <a:t>The error rate of the model on new, unseen data.</a:t>
            </a:r>
          </a:p>
          <a:p>
            <a:pPr lvl="1"/>
            <a:r>
              <a:rPr lang="en-US" dirty="0"/>
              <a:t>It reflects the model’s ability to generalize the knowledge gained from the training data to other data from the same distribution.</a:t>
            </a:r>
          </a:p>
          <a:p>
            <a:pPr marL="514350" indent="-514350">
              <a:buFont typeface="+mj-lt"/>
              <a:buAutoNum type="arabicPeriod"/>
            </a:pPr>
            <a:r>
              <a:rPr lang="en-US" b="1" dirty="0"/>
              <a:t>Overfitting and </a:t>
            </a:r>
            <a:r>
              <a:rPr lang="en-US" b="1" dirty="0" err="1"/>
              <a:t>Underfitting</a:t>
            </a:r>
            <a:r>
              <a:rPr lang="en-US" dirty="0"/>
              <a:t>:</a:t>
            </a:r>
          </a:p>
          <a:p>
            <a:pPr marL="0" indent="0">
              <a:buNone/>
            </a:pPr>
            <a:r>
              <a:rPr lang="en-US" b="1" dirty="0">
                <a:solidFill>
                  <a:srgbClr val="FF0000"/>
                </a:solidFill>
              </a:rPr>
              <a:t>Generalization Bound</a:t>
            </a:r>
          </a:p>
          <a:p>
            <a:pPr marL="0" indent="0">
              <a:buNone/>
            </a:pPr>
            <a:r>
              <a:rPr lang="en-US" dirty="0"/>
              <a:t>The generalization bound provides a theoretical guarantee on how close the training error is to the generalization error.</a:t>
            </a:r>
          </a:p>
          <a:p>
            <a:pPr marL="0" indent="0">
              <a:buNone/>
            </a:pPr>
            <a:r>
              <a:rPr lang="en-US" dirty="0"/>
              <a:t>the generalization bound is a theoretical measure that helps understand and control the difference between a model’s performance on training data and its expected performance on unseen data. By managing factors like model complexity, training data size, and regularization, one can improve the generalization capability of machine learning models.</a:t>
            </a:r>
          </a:p>
        </p:txBody>
      </p:sp>
    </p:spTree>
    <p:extLst>
      <p:ext uri="{BB962C8B-B14F-4D97-AF65-F5344CB8AC3E}">
        <p14:creationId xmlns:p14="http://schemas.microsoft.com/office/powerpoint/2010/main" val="28600874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Generalization bound…</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705394" y="1894115"/>
            <a:ext cx="10648406" cy="3369242"/>
          </a:xfrm>
          <a:prstGeom prst="rect">
            <a:avLst/>
          </a:prstGeom>
        </p:spPr>
      </p:pic>
    </p:spTree>
    <p:extLst>
      <p:ext uri="{BB962C8B-B14F-4D97-AF65-F5344CB8AC3E}">
        <p14:creationId xmlns:p14="http://schemas.microsoft.com/office/powerpoint/2010/main" val="1281743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fontScale="90000"/>
          </a:bodyPr>
          <a:lstStyle/>
          <a:p>
            <a:pPr algn="ctr"/>
            <a:r>
              <a:rPr lang="en-US" dirty="0" smtClean="0">
                <a:solidFill>
                  <a:srgbClr val="FF0000"/>
                </a:solidFill>
              </a:rPr>
              <a:t>Approximation-generalization tradeoff</a:t>
            </a:r>
            <a:endParaRPr lang="en-US" dirty="0">
              <a:solidFill>
                <a:srgbClr val="FF0000"/>
              </a:solidFill>
            </a:endParaRPr>
          </a:p>
        </p:txBody>
      </p:sp>
      <p:sp>
        <p:nvSpPr>
          <p:cNvPr id="3" name="Content Placeholder 2"/>
          <p:cNvSpPr>
            <a:spLocks noGrp="1"/>
          </p:cNvSpPr>
          <p:nvPr>
            <p:ph idx="1"/>
          </p:nvPr>
        </p:nvSpPr>
        <p:spPr>
          <a:xfrm>
            <a:off x="320040" y="1028700"/>
            <a:ext cx="11430000" cy="5440680"/>
          </a:xfrm>
        </p:spPr>
        <p:txBody>
          <a:bodyPr>
            <a:normAutofit lnSpcReduction="10000"/>
          </a:bodyPr>
          <a:lstStyle/>
          <a:p>
            <a:r>
              <a:rPr lang="en-US" dirty="0"/>
              <a:t>The approximation-generalization tradeoff is a fundamental concept in machine learning that describes the balance between two competing aspects of model performance: the ability to fit the training data (</a:t>
            </a:r>
            <a:r>
              <a:rPr lang="en-US" b="1" dirty="0"/>
              <a:t>approximation</a:t>
            </a:r>
            <a:r>
              <a:rPr lang="en-US" dirty="0"/>
              <a:t>) and the ability to perform well on unseen data (</a:t>
            </a:r>
            <a:r>
              <a:rPr lang="en-US" b="1" dirty="0"/>
              <a:t>generalization</a:t>
            </a:r>
            <a:r>
              <a:rPr lang="en-US" dirty="0"/>
              <a:t>).</a:t>
            </a:r>
            <a:endParaRPr lang="en-US" dirty="0" smtClean="0"/>
          </a:p>
          <a:p>
            <a:r>
              <a:rPr lang="en-US" dirty="0" smtClean="0"/>
              <a:t>The approximation-generalization tradeoff is a fundamental challenge in machine learning, where the goal is to find a model that is both complex enough to capture the underlying patterns in the data and simple enough to generalize well to new, unseen data. Simple models may generalize better, but they may not be able to capture the complexity of the underlying patterns in the data</a:t>
            </a:r>
          </a:p>
          <a:p>
            <a:r>
              <a:rPr lang="en-US" dirty="0" smtClean="0"/>
              <a:t>The approximation-generalization tradeoff is a key challenge in machine learning, as finding the right balance between model complexity and generalization is crucial for building accurate and robust models.</a:t>
            </a:r>
            <a:endParaRPr lang="en-US" dirty="0"/>
          </a:p>
        </p:txBody>
      </p:sp>
    </p:spTree>
    <p:extLst>
      <p:ext uri="{BB962C8B-B14F-4D97-AF65-F5344CB8AC3E}">
        <p14:creationId xmlns:p14="http://schemas.microsoft.com/office/powerpoint/2010/main" val="28584639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0735"/>
          </a:xfrm>
        </p:spPr>
        <p:txBody>
          <a:bodyPr/>
          <a:lstStyle/>
          <a:p>
            <a:pPr algn="ctr"/>
            <a:r>
              <a:rPr lang="en-US" b="1" dirty="0" smtClean="0">
                <a:solidFill>
                  <a:srgbClr val="FF0000"/>
                </a:solidFill>
              </a:rPr>
              <a:t>Bias Variance Tradeoff</a:t>
            </a:r>
            <a:endParaRPr lang="en-US" b="1" dirty="0">
              <a:solidFill>
                <a:srgbClr val="FF0000"/>
              </a:solidFill>
            </a:endParaRPr>
          </a:p>
        </p:txBody>
      </p:sp>
      <p:sp>
        <p:nvSpPr>
          <p:cNvPr id="3" name="Content Placeholder 2"/>
          <p:cNvSpPr>
            <a:spLocks noGrp="1"/>
          </p:cNvSpPr>
          <p:nvPr>
            <p:ph idx="1"/>
          </p:nvPr>
        </p:nvSpPr>
        <p:spPr>
          <a:xfrm>
            <a:off x="274320" y="1165860"/>
            <a:ext cx="11544300" cy="5234940"/>
          </a:xfrm>
        </p:spPr>
        <p:txBody>
          <a:bodyPr>
            <a:normAutofit fontScale="77500" lnSpcReduction="20000"/>
          </a:bodyPr>
          <a:lstStyle/>
          <a:p>
            <a:r>
              <a:rPr lang="en-US" dirty="0" smtClean="0"/>
              <a:t>The prediction error for any machine learning algorithm can be broken down into three parts</a:t>
            </a:r>
          </a:p>
          <a:p>
            <a:r>
              <a:rPr lang="en-US" dirty="0" smtClean="0"/>
              <a:t>Bias Error</a:t>
            </a:r>
          </a:p>
          <a:p>
            <a:r>
              <a:rPr lang="en-US" dirty="0" smtClean="0"/>
              <a:t>Variance Error </a:t>
            </a:r>
          </a:p>
          <a:p>
            <a:r>
              <a:rPr lang="en-US" dirty="0" smtClean="0"/>
              <a:t>Irreducible Error</a:t>
            </a:r>
          </a:p>
          <a:p>
            <a:pPr marL="0" indent="0">
              <a:buNone/>
            </a:pPr>
            <a:r>
              <a:rPr lang="en-US" dirty="0" smtClean="0">
                <a:solidFill>
                  <a:srgbClr val="FF0000"/>
                </a:solidFill>
              </a:rPr>
              <a:t>Bias</a:t>
            </a:r>
          </a:p>
          <a:p>
            <a:pPr marL="0" indent="0">
              <a:buNone/>
            </a:pPr>
            <a:r>
              <a:rPr lang="en-US" dirty="0" smtClean="0"/>
              <a:t>Bias is the difference between the average prediction of our model and the correct value which we are trying to predict. A high bias-model is too simple and may </a:t>
            </a:r>
            <a:r>
              <a:rPr lang="en-US" dirty="0" err="1" smtClean="0"/>
              <a:t>underfit</a:t>
            </a:r>
            <a:r>
              <a:rPr lang="en-US" dirty="0" smtClean="0"/>
              <a:t> the data. Model with high bias pays very less little attention to the training data and oversimplifies the model</a:t>
            </a:r>
          </a:p>
          <a:p>
            <a:pPr marL="0" indent="0">
              <a:buNone/>
            </a:pPr>
            <a:r>
              <a:rPr lang="en-US" dirty="0" smtClean="0">
                <a:solidFill>
                  <a:srgbClr val="FF0000"/>
                </a:solidFill>
              </a:rPr>
              <a:t>Variance</a:t>
            </a:r>
          </a:p>
          <a:p>
            <a:pPr marL="0" indent="0">
              <a:buNone/>
            </a:pPr>
            <a:r>
              <a:rPr lang="en-US" dirty="0" smtClean="0"/>
              <a:t>Variance is taken as the variability of a model prediction for a given data point. Model with high variance pays a lot of attention to training data and does not generalize the data which it hasn’t seen before. As a result, such models perform very well on training data but has high error rates on test data. Variance is the result of overfitting.</a:t>
            </a:r>
          </a:p>
          <a:p>
            <a:pPr marL="0" indent="0">
              <a:buNone/>
            </a:pPr>
            <a:r>
              <a:rPr lang="en-US" dirty="0" smtClean="0"/>
              <a:t>Bias and variance are two important sources of error in machine learning and understanding how to control them is critical for building models that generalize well.</a:t>
            </a:r>
            <a:endParaRPr lang="en-US" dirty="0"/>
          </a:p>
        </p:txBody>
      </p:sp>
    </p:spTree>
    <p:extLst>
      <p:ext uri="{BB962C8B-B14F-4D97-AF65-F5344CB8AC3E}">
        <p14:creationId xmlns:p14="http://schemas.microsoft.com/office/powerpoint/2010/main" val="624221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23060" y="731520"/>
            <a:ext cx="9509760" cy="5440680"/>
          </a:xfrm>
          <a:prstGeom prst="rect">
            <a:avLst/>
          </a:prstGeom>
        </p:spPr>
      </p:pic>
    </p:spTree>
    <p:extLst>
      <p:ext uri="{BB962C8B-B14F-4D97-AF65-F5344CB8AC3E}">
        <p14:creationId xmlns:p14="http://schemas.microsoft.com/office/powerpoint/2010/main" val="1089660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8011"/>
            <a:ext cx="10515600" cy="5758952"/>
          </a:xfrm>
        </p:spPr>
        <p:txBody>
          <a:bodyPr>
            <a:normAutofit fontScale="92500" lnSpcReduction="10000"/>
          </a:bodyPr>
          <a:lstStyle/>
          <a:p>
            <a:r>
              <a:rPr lang="en-US" dirty="0" smtClean="0">
                <a:solidFill>
                  <a:srgbClr val="FF0000"/>
                </a:solidFill>
              </a:rPr>
              <a:t>Machine learning</a:t>
            </a:r>
            <a:endParaRPr lang="en-US" dirty="0">
              <a:solidFill>
                <a:srgbClr val="FF0000"/>
              </a:solidFill>
            </a:endParaRPr>
          </a:p>
          <a:p>
            <a:pPr marL="0" indent="0">
              <a:buNone/>
            </a:pPr>
            <a:r>
              <a:rPr lang="en-US" dirty="0" smtClean="0">
                <a:cs typeface="Times New Roman" panose="02020603050405020304" pitchFamily="18" charset="0"/>
              </a:rPr>
              <a:t>Arthur Samuel, an early American leader in the field of computer gaming and artificial intelligence, coined the term “Machine Learning” in 1959 while at IBM. He defined machine learning as “</a:t>
            </a:r>
            <a:r>
              <a:rPr lang="en-US" b="1" dirty="0" smtClean="0">
                <a:cs typeface="Times New Roman" panose="02020603050405020304" pitchFamily="18" charset="0"/>
              </a:rPr>
              <a:t>the field of study that gives computers the ability to learn without being explicitly programmed</a:t>
            </a:r>
            <a:r>
              <a:rPr lang="en-US" dirty="0" smtClean="0">
                <a:cs typeface="Times New Roman" panose="02020603050405020304" pitchFamily="18" charset="0"/>
              </a:rPr>
              <a:t>.” </a:t>
            </a:r>
          </a:p>
          <a:p>
            <a:pPr marL="0" indent="0">
              <a:buNone/>
            </a:pPr>
            <a:r>
              <a:rPr lang="en-US" dirty="0" smtClean="0">
                <a:solidFill>
                  <a:srgbClr val="FF0000"/>
                </a:solidFill>
                <a:cs typeface="Times New Roman" panose="02020603050405020304" pitchFamily="18" charset="0"/>
              </a:rPr>
              <a:t>Other definition</a:t>
            </a:r>
          </a:p>
          <a:p>
            <a:pPr marL="0" indent="0">
              <a:buNone/>
            </a:pPr>
            <a:r>
              <a:rPr lang="en-US" dirty="0" smtClean="0">
                <a:cs typeface="Times New Roman" panose="02020603050405020304" pitchFamily="18" charset="0"/>
              </a:rPr>
              <a:t>Machine Learning, often abbreviated as </a:t>
            </a:r>
            <a:r>
              <a:rPr lang="en-US" dirty="0" smtClean="0">
                <a:solidFill>
                  <a:srgbClr val="FF0000"/>
                </a:solidFill>
                <a:cs typeface="Times New Roman" panose="02020603050405020304" pitchFamily="18" charset="0"/>
              </a:rPr>
              <a:t>ML</a:t>
            </a:r>
            <a:r>
              <a:rPr lang="en-US" dirty="0" smtClean="0">
                <a:cs typeface="Times New Roman" panose="02020603050405020304" pitchFamily="18" charset="0"/>
              </a:rPr>
              <a:t>, is a subset of artificial intelligence (</a:t>
            </a:r>
            <a:r>
              <a:rPr lang="en-US" dirty="0" smtClean="0">
                <a:solidFill>
                  <a:srgbClr val="FF0000"/>
                </a:solidFill>
                <a:cs typeface="Times New Roman" panose="02020603050405020304" pitchFamily="18" charset="0"/>
              </a:rPr>
              <a:t>AI</a:t>
            </a:r>
            <a:r>
              <a:rPr lang="en-US" dirty="0" smtClean="0">
                <a:cs typeface="Times New Roman" panose="02020603050405020304" pitchFamily="18" charset="0"/>
              </a:rPr>
              <a:t>) that focuses on the development of computer algorithms that improve automatically through experience and by the use of data. In simpler terms, machine learning enables computers to learn from data and make decisions or predictions without being explicitly programmed to do so.</a:t>
            </a:r>
          </a:p>
          <a:p>
            <a:pPr marL="0" indent="0">
              <a:buNone/>
            </a:pPr>
            <a:r>
              <a:rPr lang="en-US" dirty="0" smtClean="0">
                <a:solidFill>
                  <a:srgbClr val="FF0000"/>
                </a:solidFill>
                <a:cs typeface="Times New Roman" panose="02020603050405020304" pitchFamily="18" charset="0"/>
              </a:rPr>
              <a:t>In traditional programming, </a:t>
            </a:r>
            <a:r>
              <a:rPr lang="en-US" dirty="0" smtClean="0">
                <a:cs typeface="Times New Roman" panose="02020603050405020304" pitchFamily="18" charset="0"/>
              </a:rPr>
              <a:t>a computer follows a set of predefined instructions to perform a task. However, in machine learning, the computer is given a set of examples (data) and a task to perform, but it's up to the computer to figure out how to accomplish the task based on the examples it's given.</a:t>
            </a:r>
            <a:endParaRPr lang="en-US" dirty="0">
              <a:cs typeface="Times New Roman" panose="02020603050405020304" pitchFamily="18" charset="0"/>
            </a:endParaRPr>
          </a:p>
        </p:txBody>
      </p:sp>
    </p:spTree>
    <p:extLst>
      <p:ext uri="{BB962C8B-B14F-4D97-AF65-F5344CB8AC3E}">
        <p14:creationId xmlns:p14="http://schemas.microsoft.com/office/powerpoint/2010/main" val="535788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577" y="313509"/>
            <a:ext cx="11234057" cy="6139542"/>
          </a:xfrm>
        </p:spPr>
        <p:txBody>
          <a:bodyPr/>
          <a:lstStyle/>
          <a:p>
            <a:r>
              <a:rPr lang="en-US" dirty="0">
                <a:solidFill>
                  <a:srgbClr val="FF0000"/>
                </a:solidFill>
              </a:rPr>
              <a:t>For instance</a:t>
            </a:r>
            <a:r>
              <a:rPr lang="en-US" dirty="0"/>
              <a:t>, if we want a computer to recognize images of cats, we don't provide it with specific instructions on what a cat looks like. Instead, we give it thousands of images of cats and let the machine learning algorithm figure out the common patterns and features that define a cat. Over time, as the algorithm processes more images, it gets better at recognizing cats, even when presented with images it has never seen before</a:t>
            </a:r>
            <a:r>
              <a:rPr lang="en-US" dirty="0" smtClean="0"/>
              <a:t>.</a:t>
            </a:r>
          </a:p>
          <a:p>
            <a:r>
              <a:rPr lang="en-US" dirty="0" smtClean="0"/>
              <a:t>This ability to learn from data and improve over time makes machine learning incredibly powerful and versatile. It's the driving force behind many of the technological advancements we see today, from voice assistants and recommendation systems to self-driving cars and predictive analytics</a:t>
            </a:r>
            <a:endParaRPr lang="en-US" dirty="0"/>
          </a:p>
        </p:txBody>
      </p:sp>
    </p:spTree>
    <p:extLst>
      <p:ext uri="{BB962C8B-B14F-4D97-AF65-F5344CB8AC3E}">
        <p14:creationId xmlns:p14="http://schemas.microsoft.com/office/powerpoint/2010/main" val="1367967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fontScale="90000"/>
          </a:bodyPr>
          <a:lstStyle/>
          <a:p>
            <a:pPr algn="ctr"/>
            <a:r>
              <a:rPr lang="en-US" b="1" dirty="0" smtClean="0">
                <a:solidFill>
                  <a:srgbClr val="FF0000"/>
                </a:solidFill>
              </a:rPr>
              <a:t>How machine learning works</a:t>
            </a:r>
            <a:endParaRPr lang="en-US" b="1" dirty="0">
              <a:solidFill>
                <a:srgbClr val="FF0000"/>
              </a:solidFill>
            </a:endParaRPr>
          </a:p>
        </p:txBody>
      </p:sp>
      <p:pic>
        <p:nvPicPr>
          <p:cNvPr id="6" name="Content Placeholder 3"/>
          <p:cNvPicPr>
            <a:picLocks noGrp="1" noChangeAspect="1"/>
          </p:cNvPicPr>
          <p:nvPr>
            <p:ph idx="1"/>
          </p:nvPr>
        </p:nvPicPr>
        <p:blipFill>
          <a:blip r:embed="rId2"/>
          <a:stretch>
            <a:fillRect/>
          </a:stretch>
        </p:blipFill>
        <p:spPr>
          <a:xfrm>
            <a:off x="1920240" y="1384663"/>
            <a:ext cx="8869679" cy="3540034"/>
          </a:xfrm>
          <a:prstGeom prst="rect">
            <a:avLst/>
          </a:prstGeom>
        </p:spPr>
      </p:pic>
    </p:spTree>
    <p:extLst>
      <p:ext uri="{BB962C8B-B14F-4D97-AF65-F5344CB8AC3E}">
        <p14:creationId xmlns:p14="http://schemas.microsoft.com/office/powerpoint/2010/main" val="206611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765" y="274320"/>
            <a:ext cx="11181805" cy="6165669"/>
          </a:xfrm>
        </p:spPr>
        <p:txBody>
          <a:bodyPr/>
          <a:lstStyle/>
          <a:p>
            <a:pPr marL="514350" indent="-514350" algn="just">
              <a:buAutoNum type="arabicPeriod"/>
            </a:pPr>
            <a:r>
              <a:rPr lang="en-US" b="1" dirty="0" smtClean="0"/>
              <a:t>Collecting Data</a:t>
            </a:r>
            <a:endParaRPr lang="en-US" b="1" dirty="0"/>
          </a:p>
          <a:p>
            <a:pPr marL="514350" indent="-514350" algn="just">
              <a:buAutoNum type="arabicPeriod"/>
            </a:pPr>
            <a:r>
              <a:rPr lang="en-US" b="1" dirty="0"/>
              <a:t>Preparing </a:t>
            </a:r>
            <a:r>
              <a:rPr lang="en-US" b="1" dirty="0" smtClean="0"/>
              <a:t>Data</a:t>
            </a:r>
          </a:p>
          <a:p>
            <a:pPr marL="514350" indent="-514350" algn="just">
              <a:buAutoNum type="arabicPeriod"/>
            </a:pPr>
            <a:r>
              <a:rPr lang="en-US" b="1" dirty="0"/>
              <a:t>Choosing a </a:t>
            </a:r>
            <a:r>
              <a:rPr lang="en-US" b="1" dirty="0" smtClean="0"/>
              <a:t>Model</a:t>
            </a:r>
            <a:endParaRPr lang="en-US" b="1" dirty="0"/>
          </a:p>
          <a:p>
            <a:pPr marL="514350" indent="-514350" algn="just">
              <a:buAutoNum type="arabicPeriod"/>
            </a:pPr>
            <a:r>
              <a:rPr lang="en-US" b="1" dirty="0"/>
              <a:t>Training the </a:t>
            </a:r>
            <a:r>
              <a:rPr lang="en-US" b="1" dirty="0" smtClean="0"/>
              <a:t>Model</a:t>
            </a:r>
          </a:p>
          <a:p>
            <a:pPr marL="514350" indent="-514350" algn="just">
              <a:buAutoNum type="arabicPeriod"/>
            </a:pPr>
            <a:r>
              <a:rPr lang="en-US" b="1" dirty="0"/>
              <a:t>Evaluating the </a:t>
            </a:r>
            <a:r>
              <a:rPr lang="en-US" b="1" dirty="0" smtClean="0"/>
              <a:t>Model</a:t>
            </a:r>
          </a:p>
          <a:p>
            <a:pPr marL="514350" indent="-514350" algn="just">
              <a:buAutoNum type="arabicPeriod"/>
            </a:pPr>
            <a:r>
              <a:rPr lang="en-US" b="1" dirty="0"/>
              <a:t>Improving the </a:t>
            </a:r>
            <a:r>
              <a:rPr lang="en-US" b="1" dirty="0" smtClean="0"/>
              <a:t>Model</a:t>
            </a:r>
          </a:p>
          <a:p>
            <a:pPr marL="514350" indent="-514350" algn="just">
              <a:buAutoNum type="arabicPeriod"/>
            </a:pPr>
            <a:r>
              <a:rPr lang="en-US" b="1" dirty="0"/>
              <a:t>Making Predictions</a:t>
            </a:r>
          </a:p>
        </p:txBody>
      </p:sp>
    </p:spTree>
    <p:extLst>
      <p:ext uri="{BB962C8B-B14F-4D97-AF65-F5344CB8AC3E}">
        <p14:creationId xmlns:p14="http://schemas.microsoft.com/office/powerpoint/2010/main" val="44421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22960"/>
          </a:xfrm>
        </p:spPr>
        <p:txBody>
          <a:bodyPr>
            <a:normAutofit/>
          </a:bodyPr>
          <a:lstStyle/>
          <a:p>
            <a:pPr algn="ctr"/>
            <a:r>
              <a:rPr lang="en-US" b="1" dirty="0" smtClean="0">
                <a:solidFill>
                  <a:srgbClr val="FF0000"/>
                </a:solidFill>
              </a:rPr>
              <a:t>Basic Components of learning process</a:t>
            </a:r>
            <a:endParaRPr lang="en-US" b="1" dirty="0">
              <a:solidFill>
                <a:srgbClr val="FF0000"/>
              </a:solidFill>
            </a:endParaRPr>
          </a:p>
        </p:txBody>
      </p:sp>
      <p:sp>
        <p:nvSpPr>
          <p:cNvPr id="5" name="Content Placeholder 4"/>
          <p:cNvSpPr>
            <a:spLocks noGrp="1"/>
          </p:cNvSpPr>
          <p:nvPr>
            <p:ph idx="1"/>
          </p:nvPr>
        </p:nvSpPr>
        <p:spPr>
          <a:xfrm>
            <a:off x="838200" y="822961"/>
            <a:ext cx="10515600" cy="5708469"/>
          </a:xfrm>
        </p:spPr>
        <p:txBody>
          <a:bodyPr>
            <a:normAutofit fontScale="92500" lnSpcReduction="20000"/>
          </a:bodyPr>
          <a:lstStyle/>
          <a:p>
            <a:r>
              <a:rPr lang="en-US" dirty="0" smtClean="0"/>
              <a:t>The learning process, whether by a human or a machine, can be divided into four components namely</a:t>
            </a:r>
            <a:r>
              <a:rPr lang="en-US" dirty="0"/>
              <a:t>;</a:t>
            </a:r>
            <a:r>
              <a:rPr lang="en-US" dirty="0" smtClean="0"/>
              <a:t> data storage, abstraction, generalization and evaluation.</a:t>
            </a:r>
          </a:p>
          <a:p>
            <a:endParaRPr lang="en-US" dirty="0"/>
          </a:p>
          <a:p>
            <a:endParaRPr lang="en-US" dirty="0" smtClean="0"/>
          </a:p>
          <a:p>
            <a:endParaRPr lang="en-US" dirty="0"/>
          </a:p>
          <a:p>
            <a:endParaRPr lang="en-US" dirty="0" smtClean="0"/>
          </a:p>
          <a:p>
            <a:endParaRPr lang="en-US" dirty="0"/>
          </a:p>
          <a:p>
            <a:pPr marL="514350" indent="-514350">
              <a:buAutoNum type="arabicPeriod"/>
            </a:pPr>
            <a:r>
              <a:rPr lang="en-US" b="1" dirty="0" smtClean="0"/>
              <a:t>Data Storage</a:t>
            </a:r>
          </a:p>
          <a:p>
            <a:pPr marL="0" indent="0">
              <a:buNone/>
            </a:pPr>
            <a:r>
              <a:rPr lang="en-US" dirty="0" smtClean="0"/>
              <a:t>Facilities for storing and retrieving huge amounts of data are an important component of the learning process </a:t>
            </a:r>
          </a:p>
          <a:p>
            <a:r>
              <a:rPr lang="en-US" dirty="0" smtClean="0"/>
              <a:t>in human being, the data is stored in the brain and data is retrieved using electrochemical signals.</a:t>
            </a:r>
          </a:p>
          <a:p>
            <a:r>
              <a:rPr lang="en-US" dirty="0" smtClean="0"/>
              <a:t>Computers use hard disk drives, flash memory, random access memory and similar devices to store data and use cables and other technology to retrieve data</a:t>
            </a:r>
          </a:p>
        </p:txBody>
      </p:sp>
      <p:pic>
        <p:nvPicPr>
          <p:cNvPr id="6" name="Picture 5"/>
          <p:cNvPicPr>
            <a:picLocks noChangeAspect="1"/>
          </p:cNvPicPr>
          <p:nvPr/>
        </p:nvPicPr>
        <p:blipFill>
          <a:blip r:embed="rId2"/>
          <a:stretch>
            <a:fillRect/>
          </a:stretch>
        </p:blipFill>
        <p:spPr>
          <a:xfrm>
            <a:off x="2797628" y="1645921"/>
            <a:ext cx="6596743" cy="1984466"/>
          </a:xfrm>
          <a:prstGeom prst="rect">
            <a:avLst/>
          </a:prstGeom>
        </p:spPr>
      </p:pic>
    </p:spTree>
    <p:extLst>
      <p:ext uri="{BB962C8B-B14F-4D97-AF65-F5344CB8AC3E}">
        <p14:creationId xmlns:p14="http://schemas.microsoft.com/office/powerpoint/2010/main" val="1958799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635" y="258082"/>
            <a:ext cx="10853056" cy="6260284"/>
          </a:xfrm>
        </p:spPr>
        <p:txBody>
          <a:bodyPr>
            <a:normAutofit fontScale="92500" lnSpcReduction="20000"/>
          </a:bodyPr>
          <a:lstStyle/>
          <a:p>
            <a:pPr marL="0" indent="0">
              <a:buNone/>
            </a:pPr>
            <a:r>
              <a:rPr lang="en-US" dirty="0" smtClean="0"/>
              <a:t>2. </a:t>
            </a:r>
            <a:r>
              <a:rPr lang="en-US" b="1" dirty="0" smtClean="0"/>
              <a:t>Abstraction</a:t>
            </a:r>
            <a:endParaRPr lang="en-US" b="1" dirty="0"/>
          </a:p>
          <a:p>
            <a:pPr marL="0" indent="0">
              <a:buNone/>
            </a:pPr>
            <a:r>
              <a:rPr lang="en-US" dirty="0" smtClean="0"/>
              <a:t>The second component of the learning process is known as abstraction. Abstraction is the process of extracting knowledge about stored data. This involves creating general concepts about the data as a whole. The creation of knowledge involves application of known models and creation of new models. The process of fitting a model to a dataset is known as training when the model has been trained, the data is transformed into an abstract form that summarizes the original information.</a:t>
            </a:r>
          </a:p>
          <a:p>
            <a:pPr marL="0" indent="0">
              <a:buNone/>
            </a:pPr>
            <a:r>
              <a:rPr lang="en-US" b="1" dirty="0" smtClean="0"/>
              <a:t>3. Generalization</a:t>
            </a:r>
          </a:p>
          <a:p>
            <a:pPr marL="0" indent="0">
              <a:buNone/>
            </a:pPr>
            <a:r>
              <a:rPr lang="en-US" dirty="0" smtClean="0"/>
              <a:t>The third component of the learning process is known as generalization. The term generalization describes the process of turning the knowledge about stored data into a form that can be utilized for future action. In generalization, the goal is to discover those properties of the data that will be most relevant to future tasks. </a:t>
            </a:r>
          </a:p>
          <a:p>
            <a:pPr marL="0" indent="0">
              <a:buNone/>
            </a:pPr>
            <a:r>
              <a:rPr lang="en-US" b="1" dirty="0" smtClean="0"/>
              <a:t>4. Evaluation</a:t>
            </a:r>
          </a:p>
          <a:p>
            <a:pPr marL="0" indent="0">
              <a:buNone/>
            </a:pPr>
            <a:r>
              <a:rPr lang="en-US" dirty="0" smtClean="0"/>
              <a:t>Evaluation is the last component of the learning process. It is the process of giving feedback to the user to measure the utility of the learned knowledge. This feedback is then utilized to effect improvements in the whole learning process.</a:t>
            </a:r>
            <a:endParaRPr lang="en-US" dirty="0"/>
          </a:p>
        </p:txBody>
      </p:sp>
    </p:spTree>
    <p:extLst>
      <p:ext uri="{BB962C8B-B14F-4D97-AF65-F5344CB8AC3E}">
        <p14:creationId xmlns:p14="http://schemas.microsoft.com/office/powerpoint/2010/main" val="4099020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TotalTime>
  <Words>3600</Words>
  <Application>Microsoft Office PowerPoint</Application>
  <PresentationFormat>Widescreen</PresentationFormat>
  <Paragraphs>230</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Times New Roman</vt:lpstr>
      <vt:lpstr>Office Theme</vt:lpstr>
      <vt:lpstr>Chapter 1: Introduction to Machine learning</vt:lpstr>
      <vt:lpstr>History of Machine Learning</vt:lpstr>
      <vt:lpstr>PowerPoint Presentation</vt:lpstr>
      <vt:lpstr>PowerPoint Presentation</vt:lpstr>
      <vt:lpstr>PowerPoint Presentation</vt:lpstr>
      <vt:lpstr>How machine learning works</vt:lpstr>
      <vt:lpstr>PowerPoint Presentation</vt:lpstr>
      <vt:lpstr>Basic Components of learning process</vt:lpstr>
      <vt:lpstr>PowerPoint Presentation</vt:lpstr>
      <vt:lpstr>PowerPoint Presentation</vt:lpstr>
      <vt:lpstr>PowerPoint Presentation</vt:lpstr>
      <vt:lpstr>Brain- neuron learning system</vt:lpstr>
      <vt:lpstr>PowerPoint Presentation</vt:lpstr>
      <vt:lpstr>Definition and Type of learning models</vt:lpstr>
      <vt:lpstr>PowerPoint Presentation</vt:lpstr>
      <vt:lpstr>PowerPoint Presentation</vt:lpstr>
      <vt:lpstr>Different types of learning</vt:lpstr>
      <vt:lpstr>PowerPoint Presentation</vt:lpstr>
      <vt:lpstr>PowerPoint Presentation</vt:lpstr>
      <vt:lpstr>PowerPoint Presentation</vt:lpstr>
      <vt:lpstr>PowerPoint Presentation</vt:lpstr>
      <vt:lpstr>PowerPoint Presentation</vt:lpstr>
      <vt:lpstr>Need of Machine Learning</vt:lpstr>
      <vt:lpstr>PowerPoint Presentation</vt:lpstr>
      <vt:lpstr>Data and Tools</vt:lpstr>
      <vt:lpstr>PowerPoint Presentation</vt:lpstr>
      <vt:lpstr>PowerPoint Presentation</vt:lpstr>
      <vt:lpstr>Review of statistics</vt:lpstr>
      <vt:lpstr>PowerPoint Presentation</vt:lpstr>
      <vt:lpstr>Training, validation and Test data</vt:lpstr>
      <vt:lpstr>Theory of Learning</vt:lpstr>
      <vt:lpstr>PowerPoint Presentation</vt:lpstr>
      <vt:lpstr>PowerPoint Presentation</vt:lpstr>
      <vt:lpstr>Generalization bound</vt:lpstr>
      <vt:lpstr>Generalization bound…</vt:lpstr>
      <vt:lpstr>Approximation-generalization tradeoff</vt:lpstr>
      <vt:lpstr>Bias Variance Tradeoff</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Machine learning</dc:title>
  <dc:creator>Microsoft account</dc:creator>
  <cp:lastModifiedBy>Microsoft account</cp:lastModifiedBy>
  <cp:revision>65</cp:revision>
  <dcterms:created xsi:type="dcterms:W3CDTF">2024-06-11T09:09:01Z</dcterms:created>
  <dcterms:modified xsi:type="dcterms:W3CDTF">2025-02-04T02:23:45Z</dcterms:modified>
</cp:coreProperties>
</file>