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8" r:id="rId3"/>
    <p:sldId id="289" r:id="rId4"/>
    <p:sldId id="290" r:id="rId5"/>
    <p:sldId id="291" r:id="rId6"/>
    <p:sldId id="292" r:id="rId7"/>
    <p:sldId id="293" r:id="rId8"/>
    <p:sldId id="294" r:id="rId9"/>
    <p:sldId id="295" r:id="rId10"/>
    <p:sldId id="296" r:id="rId11"/>
    <p:sldId id="297" r:id="rId12"/>
    <p:sldId id="298"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2" d="100"/>
          <a:sy n="42" d="100"/>
        </p:scale>
        <p:origin x="72" y="7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6B76854-D885-40D4-9ADA-F42C05B2AD28}"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DB71F-3E58-42E3-A1AF-24EADC1122DB}" type="slidenum">
              <a:rPr lang="en-US" smtClean="0"/>
              <a:t>‹#›</a:t>
            </a:fld>
            <a:endParaRPr lang="en-US"/>
          </a:p>
        </p:txBody>
      </p:sp>
    </p:spTree>
    <p:extLst>
      <p:ext uri="{BB962C8B-B14F-4D97-AF65-F5344CB8AC3E}">
        <p14:creationId xmlns:p14="http://schemas.microsoft.com/office/powerpoint/2010/main" val="2903408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B76854-D885-40D4-9ADA-F42C05B2AD28}"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DB71F-3E58-42E3-A1AF-24EADC1122DB}" type="slidenum">
              <a:rPr lang="en-US" smtClean="0"/>
              <a:t>‹#›</a:t>
            </a:fld>
            <a:endParaRPr lang="en-US"/>
          </a:p>
        </p:txBody>
      </p:sp>
    </p:spTree>
    <p:extLst>
      <p:ext uri="{BB962C8B-B14F-4D97-AF65-F5344CB8AC3E}">
        <p14:creationId xmlns:p14="http://schemas.microsoft.com/office/powerpoint/2010/main" val="116822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B76854-D885-40D4-9ADA-F42C05B2AD28}"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DB71F-3E58-42E3-A1AF-24EADC1122DB}" type="slidenum">
              <a:rPr lang="en-US" smtClean="0"/>
              <a:t>‹#›</a:t>
            </a:fld>
            <a:endParaRPr lang="en-US"/>
          </a:p>
        </p:txBody>
      </p:sp>
    </p:spTree>
    <p:extLst>
      <p:ext uri="{BB962C8B-B14F-4D97-AF65-F5344CB8AC3E}">
        <p14:creationId xmlns:p14="http://schemas.microsoft.com/office/powerpoint/2010/main" val="1708176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B76854-D885-40D4-9ADA-F42C05B2AD28}"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DB71F-3E58-42E3-A1AF-24EADC1122DB}" type="slidenum">
              <a:rPr lang="en-US" smtClean="0"/>
              <a:t>‹#›</a:t>
            </a:fld>
            <a:endParaRPr lang="en-US"/>
          </a:p>
        </p:txBody>
      </p:sp>
    </p:spTree>
    <p:extLst>
      <p:ext uri="{BB962C8B-B14F-4D97-AF65-F5344CB8AC3E}">
        <p14:creationId xmlns:p14="http://schemas.microsoft.com/office/powerpoint/2010/main" val="2017207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B76854-D885-40D4-9ADA-F42C05B2AD28}"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01DB71F-3E58-42E3-A1AF-24EADC1122DB}" type="slidenum">
              <a:rPr lang="en-US" smtClean="0"/>
              <a:t>‹#›</a:t>
            </a:fld>
            <a:endParaRPr lang="en-US"/>
          </a:p>
        </p:txBody>
      </p:sp>
    </p:spTree>
    <p:extLst>
      <p:ext uri="{BB962C8B-B14F-4D97-AF65-F5344CB8AC3E}">
        <p14:creationId xmlns:p14="http://schemas.microsoft.com/office/powerpoint/2010/main" val="293118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6B76854-D885-40D4-9ADA-F42C05B2AD28}"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DB71F-3E58-42E3-A1AF-24EADC1122DB}" type="slidenum">
              <a:rPr lang="en-US" smtClean="0"/>
              <a:t>‹#›</a:t>
            </a:fld>
            <a:endParaRPr lang="en-US"/>
          </a:p>
        </p:txBody>
      </p:sp>
    </p:spTree>
    <p:extLst>
      <p:ext uri="{BB962C8B-B14F-4D97-AF65-F5344CB8AC3E}">
        <p14:creationId xmlns:p14="http://schemas.microsoft.com/office/powerpoint/2010/main" val="4142541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6B76854-D885-40D4-9ADA-F42C05B2AD28}" type="datetimeFigureOut">
              <a:rPr lang="en-US" smtClean="0"/>
              <a:t>8/15/2024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01DB71F-3E58-42E3-A1AF-24EADC1122DB}" type="slidenum">
              <a:rPr lang="en-US" smtClean="0"/>
              <a:t>‹#›</a:t>
            </a:fld>
            <a:endParaRPr lang="en-US"/>
          </a:p>
        </p:txBody>
      </p:sp>
    </p:spTree>
    <p:extLst>
      <p:ext uri="{BB962C8B-B14F-4D97-AF65-F5344CB8AC3E}">
        <p14:creationId xmlns:p14="http://schemas.microsoft.com/office/powerpoint/2010/main" val="112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6B76854-D885-40D4-9ADA-F42C05B2AD28}" type="datetimeFigureOut">
              <a:rPr lang="en-US" smtClean="0"/>
              <a:t>8/15/2024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01DB71F-3E58-42E3-A1AF-24EADC1122DB}" type="slidenum">
              <a:rPr lang="en-US" smtClean="0"/>
              <a:t>‹#›</a:t>
            </a:fld>
            <a:endParaRPr lang="en-US"/>
          </a:p>
        </p:txBody>
      </p:sp>
    </p:spTree>
    <p:extLst>
      <p:ext uri="{BB962C8B-B14F-4D97-AF65-F5344CB8AC3E}">
        <p14:creationId xmlns:p14="http://schemas.microsoft.com/office/powerpoint/2010/main" val="1138947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B76854-D885-40D4-9ADA-F42C05B2AD28}" type="datetimeFigureOut">
              <a:rPr lang="en-US" smtClean="0"/>
              <a:t>8/15/2024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01DB71F-3E58-42E3-A1AF-24EADC1122DB}" type="slidenum">
              <a:rPr lang="en-US" smtClean="0"/>
              <a:t>‹#›</a:t>
            </a:fld>
            <a:endParaRPr lang="en-US"/>
          </a:p>
        </p:txBody>
      </p:sp>
    </p:spTree>
    <p:extLst>
      <p:ext uri="{BB962C8B-B14F-4D97-AF65-F5344CB8AC3E}">
        <p14:creationId xmlns:p14="http://schemas.microsoft.com/office/powerpoint/2010/main" val="563346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B76854-D885-40D4-9ADA-F42C05B2AD28}"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DB71F-3E58-42E3-A1AF-24EADC1122DB}" type="slidenum">
              <a:rPr lang="en-US" smtClean="0"/>
              <a:t>‹#›</a:t>
            </a:fld>
            <a:endParaRPr lang="en-US"/>
          </a:p>
        </p:txBody>
      </p:sp>
    </p:spTree>
    <p:extLst>
      <p:ext uri="{BB962C8B-B14F-4D97-AF65-F5344CB8AC3E}">
        <p14:creationId xmlns:p14="http://schemas.microsoft.com/office/powerpoint/2010/main" val="4017780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B76854-D885-40D4-9ADA-F42C05B2AD28}" type="datetimeFigureOut">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01DB71F-3E58-42E3-A1AF-24EADC1122DB}" type="slidenum">
              <a:rPr lang="en-US" smtClean="0"/>
              <a:t>‹#›</a:t>
            </a:fld>
            <a:endParaRPr lang="en-US"/>
          </a:p>
        </p:txBody>
      </p:sp>
    </p:spTree>
    <p:extLst>
      <p:ext uri="{BB962C8B-B14F-4D97-AF65-F5344CB8AC3E}">
        <p14:creationId xmlns:p14="http://schemas.microsoft.com/office/powerpoint/2010/main" val="4278746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B76854-D885-40D4-9ADA-F42C05B2AD28}" type="datetimeFigureOut">
              <a:rPr lang="en-US" smtClean="0"/>
              <a:t>8/15/2024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1DB71F-3E58-42E3-A1AF-24EADC1122DB}" type="slidenum">
              <a:rPr lang="en-US" smtClean="0"/>
              <a:t>‹#›</a:t>
            </a:fld>
            <a:endParaRPr lang="en-US"/>
          </a:p>
        </p:txBody>
      </p:sp>
    </p:spTree>
    <p:extLst>
      <p:ext uri="{BB962C8B-B14F-4D97-AF65-F5344CB8AC3E}">
        <p14:creationId xmlns:p14="http://schemas.microsoft.com/office/powerpoint/2010/main" val="413590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javatpoint.com/k-means-clustering-algorithm-in-machine-learning" TargetMode="External"/><Relationship Id="rId2" Type="http://schemas.openxmlformats.org/officeDocument/2006/relationships/hyperlink" Target="https://www.javatpoint.com/clustering-in-machine-learni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wmf"/></Relationships>
</file>

<file path=ppt/slides/_rels/slide40.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7.emf"/></Relationships>
</file>

<file path=ppt/slides/_rels/slide4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43.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25979"/>
            <a:ext cx="9144000" cy="1383983"/>
          </a:xfrm>
        </p:spPr>
        <p:txBody>
          <a:bodyPr/>
          <a:lstStyle/>
          <a:p>
            <a:r>
              <a:rPr lang="en-US" b="1" dirty="0" smtClean="0"/>
              <a:t>Unit 4</a:t>
            </a:r>
            <a:endParaRPr lang="en-US" b="1" dirty="0"/>
          </a:p>
        </p:txBody>
      </p:sp>
      <p:sp>
        <p:nvSpPr>
          <p:cNvPr id="3" name="Subtitle 2"/>
          <p:cNvSpPr>
            <a:spLocks noGrp="1"/>
          </p:cNvSpPr>
          <p:nvPr>
            <p:ph type="subTitle" idx="1"/>
          </p:nvPr>
        </p:nvSpPr>
        <p:spPr/>
        <p:txBody>
          <a:bodyPr>
            <a:normAutofit/>
          </a:bodyPr>
          <a:lstStyle/>
          <a:p>
            <a:r>
              <a:rPr lang="en-US" sz="2800" b="1" dirty="0" smtClean="0"/>
              <a:t>INTRODUCTION TO UN-SUPERVISED LEARNING AND DIMENSIONALITY REDUCTION</a:t>
            </a:r>
            <a:endParaRPr lang="en-US" sz="2800" b="1" dirty="0"/>
          </a:p>
        </p:txBody>
      </p:sp>
    </p:spTree>
    <p:extLst>
      <p:ext uri="{BB962C8B-B14F-4D97-AF65-F5344CB8AC3E}">
        <p14:creationId xmlns:p14="http://schemas.microsoft.com/office/powerpoint/2010/main" val="627075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5055"/>
          </a:xfrm>
        </p:spPr>
        <p:txBody>
          <a:bodyPr/>
          <a:lstStyle/>
          <a:p>
            <a:pPr algn="ctr"/>
            <a:r>
              <a:rPr lang="en-US" b="1" dirty="0">
                <a:latin typeface="Book Antiqua" panose="02040602050305030304" pitchFamily="18" charset="0"/>
              </a:rPr>
              <a:t>K-Means Algorithm</a:t>
            </a:r>
            <a:endParaRPr lang="en-US" dirty="0"/>
          </a:p>
        </p:txBody>
      </p:sp>
      <p:sp>
        <p:nvSpPr>
          <p:cNvPr id="3" name="Content Placeholder 2"/>
          <p:cNvSpPr>
            <a:spLocks noGrp="1"/>
          </p:cNvSpPr>
          <p:nvPr>
            <p:ph idx="1"/>
          </p:nvPr>
        </p:nvSpPr>
        <p:spPr>
          <a:xfrm>
            <a:off x="838200" y="1440180"/>
            <a:ext cx="10515600" cy="4736783"/>
          </a:xfrm>
        </p:spPr>
        <p:txBody>
          <a:bodyPr/>
          <a:lstStyle/>
          <a:p>
            <a:pPr marL="0" indent="0" algn="just">
              <a:buNone/>
            </a:pPr>
            <a:r>
              <a:rPr lang="en-US" b="1" i="1" dirty="0">
                <a:latin typeface="Book Antiqua" panose="02040602050305030304" pitchFamily="18" charset="0"/>
              </a:rPr>
              <a:t>Iteration 2: </a:t>
            </a:r>
            <a:r>
              <a:rPr lang="en-US" i="1" dirty="0">
                <a:latin typeface="Book Antiqua" panose="02040602050305030304" pitchFamily="18" charset="0"/>
              </a:rPr>
              <a:t>New Cluster centers: </a:t>
            </a:r>
            <a:r>
              <a:rPr lang="el-GR" dirty="0">
                <a:latin typeface="Book Antiqua" panose="02040602050305030304" pitchFamily="18" charset="0"/>
              </a:rPr>
              <a:t>μ</a:t>
            </a:r>
            <a:r>
              <a:rPr lang="el-GR" baseline="-25000" dirty="0">
                <a:latin typeface="Book Antiqua" panose="02040602050305030304" pitchFamily="18" charset="0"/>
              </a:rPr>
              <a:t>1 </a:t>
            </a:r>
            <a:r>
              <a:rPr lang="en-US" i="1" dirty="0">
                <a:latin typeface="Book Antiqua" panose="02040602050305030304" pitchFamily="18" charset="0"/>
              </a:rPr>
              <a:t>=(2,7.5)	</a:t>
            </a:r>
            <a:r>
              <a:rPr lang="el-GR" dirty="0">
                <a:latin typeface="Book Antiqua" panose="02040602050305030304" pitchFamily="18" charset="0"/>
              </a:rPr>
              <a:t> μ</a:t>
            </a:r>
            <a:r>
              <a:rPr lang="en-US" baseline="-25000" dirty="0">
                <a:latin typeface="Book Antiqua" panose="02040602050305030304" pitchFamily="18" charset="0"/>
              </a:rPr>
              <a:t>2</a:t>
            </a:r>
            <a:r>
              <a:rPr lang="el-GR" baseline="-25000" dirty="0">
                <a:latin typeface="Book Antiqua" panose="02040602050305030304" pitchFamily="18" charset="0"/>
              </a:rPr>
              <a:t> </a:t>
            </a:r>
            <a:r>
              <a:rPr lang="en-US" i="1" dirty="0">
                <a:latin typeface="Book Antiqua" panose="02040602050305030304" pitchFamily="18" charset="0"/>
              </a:rPr>
              <a:t>=(6.5,5.25)</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1</a:t>
            </a:r>
            <a:r>
              <a:rPr lang="en-US" sz="2600" dirty="0">
                <a:latin typeface="Book Antiqua" panose="02040602050305030304" pitchFamily="18" charset="0"/>
              </a:rPr>
              <a:t>)=2.5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1</a:t>
            </a:r>
            <a:r>
              <a:rPr lang="en-US" sz="2600" dirty="0">
                <a:latin typeface="Book Antiqua" panose="02040602050305030304" pitchFamily="18" charset="0"/>
              </a:rPr>
              <a:t>)=6.54</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2</a:t>
            </a:r>
            <a:r>
              <a:rPr lang="en-US" sz="2600" dirty="0">
                <a:latin typeface="Book Antiqua" panose="02040602050305030304" pitchFamily="18" charset="0"/>
              </a:rPr>
              <a:t>)=2.5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2</a:t>
            </a:r>
            <a:r>
              <a:rPr lang="en-US" sz="2600" dirty="0">
                <a:latin typeface="Book Antiqua" panose="02040602050305030304" pitchFamily="18" charset="0"/>
              </a:rPr>
              <a:t>)=4.51</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3</a:t>
            </a:r>
            <a:r>
              <a:rPr lang="en-US" sz="2600" dirty="0">
                <a:latin typeface="Book Antiqua" panose="02040602050305030304" pitchFamily="18" charset="0"/>
              </a:rPr>
              <a:t>)=6.95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3</a:t>
            </a:r>
            <a:r>
              <a:rPr lang="en-US" sz="2600" dirty="0">
                <a:latin typeface="Book Antiqua" panose="02040602050305030304" pitchFamily="18" charset="0"/>
              </a:rPr>
              <a:t>)=1.95</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4</a:t>
            </a:r>
            <a:r>
              <a:rPr lang="en-US" sz="2600" dirty="0">
                <a:latin typeface="Book Antiqua" panose="02040602050305030304" pitchFamily="18" charset="0"/>
              </a:rPr>
              <a:t>)=3.04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4</a:t>
            </a:r>
            <a:r>
              <a:rPr lang="en-US" sz="2600" dirty="0">
                <a:latin typeface="Book Antiqua" panose="02040602050305030304" pitchFamily="18" charset="0"/>
              </a:rPr>
              <a:t>)=3.13</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5</a:t>
            </a:r>
            <a:r>
              <a:rPr lang="en-US" sz="2600" dirty="0">
                <a:latin typeface="Book Antiqua" panose="02040602050305030304" pitchFamily="18" charset="0"/>
              </a:rPr>
              <a:t>)=4.59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5</a:t>
            </a:r>
            <a:r>
              <a:rPr lang="en-US" sz="2600" dirty="0">
                <a:latin typeface="Book Antiqua" panose="02040602050305030304" pitchFamily="18" charset="0"/>
              </a:rPr>
              <a:t>)= 0.56</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6</a:t>
            </a:r>
            <a:r>
              <a:rPr lang="en-US" sz="2600" dirty="0">
                <a:latin typeface="Book Antiqua" panose="02040602050305030304" pitchFamily="18" charset="0"/>
              </a:rPr>
              <a:t>)= 5.32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6</a:t>
            </a:r>
            <a:r>
              <a:rPr lang="en-US" sz="2600" dirty="0">
                <a:latin typeface="Book Antiqua" panose="02040602050305030304" pitchFamily="18" charset="0"/>
              </a:rPr>
              <a:t>)=1.35</a:t>
            </a:r>
          </a:p>
          <a:p>
            <a:pPr marL="0" indent="0" algn="just">
              <a:buNone/>
            </a:pPr>
            <a:r>
              <a:rPr lang="en-US" sz="2600" dirty="0">
                <a:latin typeface="Book Antiqua" panose="02040602050305030304" pitchFamily="18" charset="0"/>
              </a:rPr>
              <a:t>Thus, Cluster1={p1,p2,p4}	cluster2={p3,p5,p6}</a:t>
            </a:r>
            <a:endParaRPr lang="en-US" sz="2600" dirty="0">
              <a:latin typeface="Book Antiqua" panose="02040602050305030304" pitchFamily="18" charset="0"/>
            </a:endParaRPr>
          </a:p>
        </p:txBody>
      </p:sp>
    </p:spTree>
    <p:extLst>
      <p:ext uri="{BB962C8B-B14F-4D97-AF65-F5344CB8AC3E}">
        <p14:creationId xmlns:p14="http://schemas.microsoft.com/office/powerpoint/2010/main" val="30292552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b="1" i="1" dirty="0">
                <a:latin typeface="Book Antiqua" panose="02040602050305030304" pitchFamily="18" charset="0"/>
              </a:rPr>
              <a:t>Iteration 3: </a:t>
            </a:r>
            <a:r>
              <a:rPr lang="en-US" i="1" dirty="0">
                <a:latin typeface="Book Antiqua" panose="02040602050305030304" pitchFamily="18" charset="0"/>
              </a:rPr>
              <a:t>New Cluster centers: </a:t>
            </a:r>
            <a:r>
              <a:rPr lang="el-GR" dirty="0">
                <a:latin typeface="Book Antiqua" panose="02040602050305030304" pitchFamily="18" charset="0"/>
              </a:rPr>
              <a:t>μ</a:t>
            </a:r>
            <a:r>
              <a:rPr lang="el-GR" baseline="-25000" dirty="0">
                <a:latin typeface="Book Antiqua" panose="02040602050305030304" pitchFamily="18" charset="0"/>
              </a:rPr>
              <a:t>1 </a:t>
            </a:r>
            <a:r>
              <a:rPr lang="en-US" i="1" dirty="0">
                <a:latin typeface="Book Antiqua" panose="02040602050305030304" pitchFamily="18" charset="0"/>
              </a:rPr>
              <a:t>= (3,7.67) 	</a:t>
            </a:r>
            <a:r>
              <a:rPr lang="el-GR" dirty="0">
                <a:latin typeface="Book Antiqua" panose="02040602050305030304" pitchFamily="18" charset="0"/>
              </a:rPr>
              <a:t> μ</a:t>
            </a:r>
            <a:r>
              <a:rPr lang="en-US" baseline="-25000" dirty="0">
                <a:latin typeface="Book Antiqua" panose="02040602050305030304" pitchFamily="18" charset="0"/>
              </a:rPr>
              <a:t>2</a:t>
            </a:r>
            <a:r>
              <a:rPr lang="el-GR" baseline="-25000" dirty="0">
                <a:latin typeface="Book Antiqua" panose="02040602050305030304" pitchFamily="18" charset="0"/>
              </a:rPr>
              <a:t> </a:t>
            </a:r>
            <a:r>
              <a:rPr lang="en-US" i="1" dirty="0">
                <a:latin typeface="Book Antiqua" panose="02040602050305030304" pitchFamily="18" charset="0"/>
              </a:rPr>
              <a:t>==(7,4.33)</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1</a:t>
            </a:r>
            <a:r>
              <a:rPr lang="en-US" sz="2600" dirty="0">
                <a:latin typeface="Book Antiqua" panose="02040602050305030304" pitchFamily="18" charset="0"/>
              </a:rPr>
              <a:t>)=2.54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1</a:t>
            </a:r>
            <a:r>
              <a:rPr lang="en-US" sz="2600" dirty="0">
                <a:latin typeface="Book Antiqua" panose="02040602050305030304" pitchFamily="18" charset="0"/>
              </a:rPr>
              <a:t>)=7.56</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2</a:t>
            </a:r>
            <a:r>
              <a:rPr lang="en-US" sz="2600" dirty="0">
                <a:latin typeface="Book Antiqua" panose="02040602050305030304" pitchFamily="18" charset="0"/>
              </a:rPr>
              <a:t>)=2.85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2</a:t>
            </a:r>
            <a:r>
              <a:rPr lang="en-US" sz="2600" dirty="0">
                <a:latin typeface="Book Antiqua" panose="02040602050305030304" pitchFamily="18" charset="0"/>
              </a:rPr>
              <a:t>)=5.04</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3</a:t>
            </a:r>
            <a:r>
              <a:rPr lang="en-US" sz="2600" dirty="0">
                <a:latin typeface="Book Antiqua" panose="02040602050305030304" pitchFamily="18" charset="0"/>
              </a:rPr>
              <a:t>)=6.2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3</a:t>
            </a:r>
            <a:r>
              <a:rPr lang="en-US" sz="2600" dirty="0">
                <a:latin typeface="Book Antiqua" panose="02040602050305030304" pitchFamily="18" charset="0"/>
              </a:rPr>
              <a:t>)=1.05</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4</a:t>
            </a:r>
            <a:r>
              <a:rPr lang="en-US" sz="2600" dirty="0">
                <a:latin typeface="Book Antiqua" panose="02040602050305030304" pitchFamily="18" charset="0"/>
              </a:rPr>
              <a:t>)=2.03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4</a:t>
            </a:r>
            <a:r>
              <a:rPr lang="en-US" sz="2600" dirty="0">
                <a:latin typeface="Book Antiqua" panose="02040602050305030304" pitchFamily="18" charset="0"/>
              </a:rPr>
              <a:t>)=4.18</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5</a:t>
            </a:r>
            <a:r>
              <a:rPr lang="en-US" sz="2600" dirty="0">
                <a:latin typeface="Book Antiqua" panose="02040602050305030304" pitchFamily="18" charset="0"/>
              </a:rPr>
              <a:t>)=4.81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5</a:t>
            </a:r>
            <a:r>
              <a:rPr lang="en-US" sz="2600" dirty="0">
                <a:latin typeface="Book Antiqua" panose="02040602050305030304" pitchFamily="18" charset="0"/>
              </a:rPr>
              <a:t>)= 0.67</a:t>
            </a:r>
          </a:p>
          <a:p>
            <a:pPr marL="0" indent="0" algn="just">
              <a:buNone/>
            </a:pPr>
            <a:r>
              <a:rPr lang="en-US" sz="2600" dirty="0">
                <a:latin typeface="Book Antiqua" panose="02040602050305030304" pitchFamily="18" charset="0"/>
              </a:rPr>
              <a:t>d(</a:t>
            </a:r>
            <a:r>
              <a:rPr lang="el-GR" sz="2400" dirty="0">
                <a:latin typeface="Book Antiqua" panose="02040602050305030304" pitchFamily="18" charset="0"/>
              </a:rPr>
              <a:t>μ</a:t>
            </a:r>
            <a:r>
              <a:rPr lang="el-GR" sz="2400" baseline="-25000" dirty="0">
                <a:latin typeface="Book Antiqua" panose="02040602050305030304" pitchFamily="18" charset="0"/>
              </a:rPr>
              <a:t>1</a:t>
            </a:r>
            <a:r>
              <a:rPr lang="en-US" sz="2600" dirty="0">
                <a:latin typeface="Book Antiqua" panose="02040602050305030304" pitchFamily="18" charset="0"/>
              </a:rPr>
              <a:t>,p</a:t>
            </a:r>
            <a:r>
              <a:rPr lang="en-US" sz="2600" baseline="-25000" dirty="0">
                <a:latin typeface="Book Antiqua" panose="02040602050305030304" pitchFamily="18" charset="0"/>
              </a:rPr>
              <a:t>6</a:t>
            </a:r>
            <a:r>
              <a:rPr lang="en-US" sz="2600" dirty="0">
                <a:latin typeface="Book Antiqua" panose="02040602050305030304" pitchFamily="18" charset="0"/>
              </a:rPr>
              <a:t>)= 4.74 			d(</a:t>
            </a:r>
            <a:r>
              <a:rPr lang="el-GR" sz="2400" dirty="0">
                <a:latin typeface="Book Antiqua" panose="02040602050305030304" pitchFamily="18" charset="0"/>
              </a:rPr>
              <a:t>μ</a:t>
            </a:r>
            <a:r>
              <a:rPr lang="en-US" sz="2400" baseline="-25000" dirty="0">
                <a:latin typeface="Book Antiqua" panose="02040602050305030304" pitchFamily="18" charset="0"/>
              </a:rPr>
              <a:t>2</a:t>
            </a:r>
            <a:r>
              <a:rPr lang="en-US" sz="2600" dirty="0">
                <a:latin typeface="Book Antiqua" panose="02040602050305030304" pitchFamily="18" charset="0"/>
              </a:rPr>
              <a:t>,p</a:t>
            </a:r>
            <a:r>
              <a:rPr lang="en-US" sz="2600" baseline="-25000" dirty="0">
                <a:latin typeface="Book Antiqua" panose="02040602050305030304" pitchFamily="18" charset="0"/>
              </a:rPr>
              <a:t>6</a:t>
            </a:r>
            <a:r>
              <a:rPr lang="en-US" sz="2600" dirty="0">
                <a:latin typeface="Book Antiqua" panose="02040602050305030304" pitchFamily="18" charset="0"/>
              </a:rPr>
              <a:t>)=1.05</a:t>
            </a:r>
          </a:p>
          <a:p>
            <a:pPr marL="0" indent="0" algn="just">
              <a:buNone/>
            </a:pPr>
            <a:r>
              <a:rPr lang="en-US" sz="2600" dirty="0">
                <a:latin typeface="Book Antiqua" panose="02040602050305030304" pitchFamily="18" charset="0"/>
              </a:rPr>
              <a:t>Thus, Cluster1={p1,p2,p4}	cluster2={p3,p5,p6}</a:t>
            </a:r>
            <a:endParaRPr lang="en-US" sz="2600" dirty="0">
              <a:latin typeface="Book Antiqua" panose="02040602050305030304" pitchFamily="18" charset="0"/>
            </a:endParaRPr>
          </a:p>
        </p:txBody>
      </p:sp>
    </p:spTree>
    <p:extLst>
      <p:ext uri="{BB962C8B-B14F-4D97-AF65-F5344CB8AC3E}">
        <p14:creationId xmlns:p14="http://schemas.microsoft.com/office/powerpoint/2010/main" val="2017886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just">
              <a:buNone/>
            </a:pPr>
            <a:r>
              <a:rPr lang="en-US" dirty="0">
                <a:latin typeface="Book Antiqua" panose="02040602050305030304" pitchFamily="18" charset="0"/>
              </a:rPr>
              <a:t>Since, No data points are re-assigned</a:t>
            </a:r>
          </a:p>
          <a:p>
            <a:pPr marL="0" indent="0" algn="just">
              <a:buNone/>
            </a:pPr>
            <a:r>
              <a:rPr lang="en-US" dirty="0">
                <a:latin typeface="Book Antiqua" panose="02040602050305030304" pitchFamily="18" charset="0"/>
              </a:rPr>
              <a:t>Final clusters are: </a:t>
            </a:r>
            <a:r>
              <a:rPr lang="en-US" dirty="0" smtClean="0">
                <a:latin typeface="Book Antiqua" panose="02040602050305030304" pitchFamily="18" charset="0"/>
              </a:rPr>
              <a:t> </a:t>
            </a:r>
            <a:r>
              <a:rPr lang="en-US" dirty="0">
                <a:latin typeface="Book Antiqua" panose="02040602050305030304" pitchFamily="18" charset="0"/>
              </a:rPr>
              <a:t>Cluster1={p1,p2,p4}	cluster2={p3,p5,p6}</a:t>
            </a:r>
            <a:endParaRPr lang="en-US" dirty="0">
              <a:latin typeface="Book Antiqua" panose="02040602050305030304" pitchFamily="18" charset="0"/>
            </a:endParaRPr>
          </a:p>
        </p:txBody>
      </p:sp>
    </p:spTree>
    <p:extLst>
      <p:ext uri="{BB962C8B-B14F-4D97-AF65-F5344CB8AC3E}">
        <p14:creationId xmlns:p14="http://schemas.microsoft.com/office/powerpoint/2010/main" val="629002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5015"/>
          </a:xfrm>
        </p:spPr>
        <p:txBody>
          <a:bodyPr/>
          <a:lstStyle/>
          <a:p>
            <a:pPr algn="ctr"/>
            <a:r>
              <a:rPr lang="en-US" b="1" dirty="0" smtClean="0"/>
              <a:t>Hierarchical clustering</a:t>
            </a:r>
            <a:endParaRPr lang="en-US" b="1" dirty="0"/>
          </a:p>
        </p:txBody>
      </p:sp>
      <p:sp>
        <p:nvSpPr>
          <p:cNvPr id="3" name="Content Placeholder 2"/>
          <p:cNvSpPr>
            <a:spLocks noGrp="1"/>
          </p:cNvSpPr>
          <p:nvPr>
            <p:ph idx="1"/>
          </p:nvPr>
        </p:nvSpPr>
        <p:spPr>
          <a:xfrm>
            <a:off x="411480" y="1120140"/>
            <a:ext cx="11430000" cy="5280660"/>
          </a:xfrm>
        </p:spPr>
        <p:txBody>
          <a:bodyPr>
            <a:normAutofit fontScale="85000" lnSpcReduction="10000"/>
          </a:bodyPr>
          <a:lstStyle/>
          <a:p>
            <a:r>
              <a:rPr lang="en-US" dirty="0"/>
              <a:t>Hierarchical clustering is another unsupervised machine learning algorithm, which is used to group the unlabeled datasets into a cluster and also known as </a:t>
            </a:r>
            <a:r>
              <a:rPr lang="en-US" b="1" dirty="0"/>
              <a:t>hierarchical cluster analysis</a:t>
            </a:r>
            <a:r>
              <a:rPr lang="en-US" dirty="0"/>
              <a:t> or HCA.</a:t>
            </a:r>
          </a:p>
          <a:p>
            <a:r>
              <a:rPr lang="en-US" dirty="0"/>
              <a:t>In this algorithm, we develop the hierarchy of clusters in the form of a tree, and this tree-shaped structure is known as the </a:t>
            </a:r>
            <a:r>
              <a:rPr lang="en-US" b="1" dirty="0" err="1"/>
              <a:t>dendrogram</a:t>
            </a:r>
            <a:r>
              <a:rPr lang="en-US" dirty="0" smtClean="0"/>
              <a:t>.</a:t>
            </a:r>
          </a:p>
          <a:p>
            <a:r>
              <a:rPr lang="en-US" dirty="0" smtClean="0"/>
              <a:t>The hierarchical clustering produces clusters in which the clusters at each level of the hierarchy are created by merging clusters at the next lower level. At the lowest level, each cluster contains a single observation. At the highest level there is only one cluster containing all of the data.</a:t>
            </a:r>
          </a:p>
          <a:p>
            <a:r>
              <a:rPr lang="en-US" dirty="0" smtClean="0"/>
              <a:t>The decision regarding whether two clusters are to be merged or not is taken based on the measure of dissimilarity between the clusters. The  distance between two clusters is usually taken as the measure of dissimilarity between the clusters.</a:t>
            </a:r>
            <a:endParaRPr lang="en-US" dirty="0"/>
          </a:p>
          <a:p>
            <a:r>
              <a:rPr lang="en-US" dirty="0"/>
              <a:t>Sometimes the results of K-means clustering and hierarchical clustering may look similar, but they both differ depending on how they work. As there is no requirement to predetermine the number of clusters as we did in the K-Means algorithm.</a:t>
            </a:r>
          </a:p>
          <a:p>
            <a:endParaRPr lang="en-US" dirty="0"/>
          </a:p>
        </p:txBody>
      </p:sp>
    </p:spTree>
    <p:extLst>
      <p:ext uri="{BB962C8B-B14F-4D97-AF65-F5344CB8AC3E}">
        <p14:creationId xmlns:p14="http://schemas.microsoft.com/office/powerpoint/2010/main" val="3033618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3325" y="391886"/>
            <a:ext cx="11273245" cy="6257108"/>
          </a:xfrm>
        </p:spPr>
        <p:txBody>
          <a:bodyPr/>
          <a:lstStyle/>
          <a:p>
            <a:pPr marL="0" indent="0">
              <a:buNone/>
            </a:pPr>
            <a:r>
              <a:rPr lang="en-US" b="1" u="sng" dirty="0" err="1" smtClean="0"/>
              <a:t>Dendrograms</a:t>
            </a:r>
            <a:endParaRPr lang="en-US" dirty="0" smtClean="0"/>
          </a:p>
          <a:p>
            <a:pPr marL="0" indent="0">
              <a:buNone/>
            </a:pPr>
            <a:r>
              <a:rPr lang="en-US" dirty="0" smtClean="0"/>
              <a:t>Hierarchical clustering can be represented by a rooted binary tree. The nodes of the trees represent groups or clusters. The root node represents the entire data set. The terminal nodes each represent one of the individual observations(singleton clusters).</a:t>
            </a:r>
          </a:p>
          <a:p>
            <a:pPr marL="0" indent="0">
              <a:buNone/>
            </a:pPr>
            <a:r>
              <a:rPr lang="en-US" dirty="0" smtClean="0"/>
              <a:t>A </a:t>
            </a:r>
            <a:r>
              <a:rPr lang="en-US" dirty="0" err="1" smtClean="0"/>
              <a:t>dendrogram</a:t>
            </a:r>
            <a:r>
              <a:rPr lang="en-US" dirty="0" smtClean="0"/>
              <a:t> is a tree diagram used to illustrate the arrangement of the clusters produced by hierarchical clustering. The </a:t>
            </a:r>
            <a:r>
              <a:rPr lang="en-US" dirty="0" err="1" smtClean="0"/>
              <a:t>dendrogram</a:t>
            </a:r>
            <a:r>
              <a:rPr lang="en-US" dirty="0" smtClean="0"/>
              <a:t> may be drawn with the root node at the top and the branches growing vertically downwards. It may also be drawn with the root node at the left and the branches growing horizontally rightwards. In some contexts, the opposite directions may also be more appropriate.</a:t>
            </a:r>
            <a:endParaRPr lang="en-US" dirty="0"/>
          </a:p>
        </p:txBody>
      </p:sp>
    </p:spTree>
    <p:extLst>
      <p:ext uri="{BB962C8B-B14F-4D97-AF65-F5344CB8AC3E}">
        <p14:creationId xmlns:p14="http://schemas.microsoft.com/office/powerpoint/2010/main" val="1185954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11430000" cy="5719763"/>
          </a:xfrm>
        </p:spPr>
        <p:txBody>
          <a:bodyPr/>
          <a:lstStyle/>
          <a:p>
            <a:pPr marL="0" indent="0">
              <a:buNone/>
            </a:pPr>
            <a:r>
              <a:rPr lang="en-US" dirty="0" smtClean="0"/>
              <a:t>Example:</a:t>
            </a:r>
          </a:p>
          <a:p>
            <a:pPr marL="0" indent="0">
              <a:buNone/>
            </a:pPr>
            <a:r>
              <a:rPr lang="en-US" dirty="0" smtClean="0"/>
              <a:t>Figure below is a </a:t>
            </a:r>
            <a:r>
              <a:rPr lang="en-US" dirty="0" err="1" smtClean="0"/>
              <a:t>dendrogram</a:t>
            </a:r>
            <a:r>
              <a:rPr lang="en-US" dirty="0" smtClean="0"/>
              <a:t> of the dataset {</a:t>
            </a:r>
            <a:r>
              <a:rPr lang="en-US" dirty="0" err="1" smtClean="0"/>
              <a:t>a,b,c,d,e</a:t>
            </a:r>
            <a:r>
              <a:rPr lang="en-US" dirty="0" smtClean="0"/>
              <a:t>}. Note that the root node represents the entire dataset and the terminal nodes represent the individual observations. However, the </a:t>
            </a:r>
            <a:r>
              <a:rPr lang="en-US" dirty="0" err="1" smtClean="0"/>
              <a:t>dendrograms</a:t>
            </a:r>
            <a:r>
              <a:rPr lang="en-US" dirty="0" smtClean="0"/>
              <a:t> are presented in a simplified format in which only the terminal nodes ( that is the nodes representing the singleton clusters) are explicitly displayed. Figure below shows the simplified format of the </a:t>
            </a:r>
            <a:r>
              <a:rPr lang="en-US" dirty="0" err="1" smtClean="0"/>
              <a:t>dendrogram</a:t>
            </a:r>
            <a:r>
              <a:rPr lang="en-US" dirty="0" smtClean="0"/>
              <a:t> in Figure. Figure shows the distances of the clusters at the various levels. Note that the clusters are at 4 levels. The distance between the clusters {a} and {b} is 15, between {c} and {d} is 7.5, between {c, d} and {e} is 15 and between {a, b} and {c, d, e} is 25</a:t>
            </a:r>
            <a:endParaRPr lang="en-US" dirty="0"/>
          </a:p>
        </p:txBody>
      </p:sp>
    </p:spTree>
    <p:extLst>
      <p:ext uri="{BB962C8B-B14F-4D97-AF65-F5344CB8AC3E}">
        <p14:creationId xmlns:p14="http://schemas.microsoft.com/office/powerpoint/2010/main" val="1900117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4245" y="431996"/>
            <a:ext cx="9084175" cy="3042723"/>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3474718"/>
            <a:ext cx="6629400" cy="2857501"/>
          </a:xfrm>
          <a:prstGeom prst="rect">
            <a:avLst/>
          </a:prstGeom>
        </p:spPr>
      </p:pic>
    </p:spTree>
    <p:extLst>
      <p:ext uri="{BB962C8B-B14F-4D97-AF65-F5344CB8AC3E}">
        <p14:creationId xmlns:p14="http://schemas.microsoft.com/office/powerpoint/2010/main" val="1908738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 y="342900"/>
            <a:ext cx="11292840" cy="5834063"/>
          </a:xfrm>
        </p:spPr>
        <p:txBody>
          <a:bodyPr>
            <a:normAutofit lnSpcReduction="10000"/>
          </a:bodyPr>
          <a:lstStyle/>
          <a:p>
            <a:r>
              <a:rPr lang="en-US" dirty="0"/>
              <a:t>The hierarchical clustering technique has two approaches</a:t>
            </a:r>
            <a:r>
              <a:rPr lang="en-US" dirty="0" smtClean="0"/>
              <a:t>:</a:t>
            </a:r>
          </a:p>
          <a:p>
            <a:pPr marL="514350" indent="-514350">
              <a:buFont typeface="+mj-lt"/>
              <a:buAutoNum type="arabicPeriod"/>
            </a:pPr>
            <a:r>
              <a:rPr lang="en-US" b="1" dirty="0"/>
              <a:t>Agglomerative:</a:t>
            </a:r>
            <a:r>
              <a:rPr lang="en-US" dirty="0"/>
              <a:t> Agglomerative is a </a:t>
            </a:r>
            <a:r>
              <a:rPr lang="en-US" b="1" dirty="0"/>
              <a:t>bottom-up</a:t>
            </a:r>
            <a:r>
              <a:rPr lang="en-US" dirty="0"/>
              <a:t> approach, in which the algorithm starts with taking all data points as single clusters and merging them until one cluster is left.</a:t>
            </a:r>
          </a:p>
          <a:p>
            <a:pPr marL="514350" indent="-514350">
              <a:buFont typeface="+mj-lt"/>
              <a:buAutoNum type="arabicPeriod"/>
            </a:pPr>
            <a:r>
              <a:rPr lang="en-US" b="1" dirty="0"/>
              <a:t>Divisive:</a:t>
            </a:r>
            <a:r>
              <a:rPr lang="en-US" dirty="0"/>
              <a:t> Divisive algorithm is the reverse of the agglomerative algorithm as it is a </a:t>
            </a:r>
            <a:r>
              <a:rPr lang="en-US" b="1" dirty="0"/>
              <a:t>top-down approach.</a:t>
            </a:r>
            <a:endParaRPr lang="en-US" dirty="0"/>
          </a:p>
          <a:p>
            <a:pPr marL="0" indent="0">
              <a:buNone/>
            </a:pPr>
            <a:r>
              <a:rPr lang="en-US" b="1" dirty="0"/>
              <a:t>Why hierarchical clustering?</a:t>
            </a:r>
          </a:p>
          <a:p>
            <a:pPr marL="0" indent="0">
              <a:buNone/>
            </a:pPr>
            <a:r>
              <a:rPr lang="en-US" dirty="0"/>
              <a:t>As we already have other </a:t>
            </a:r>
            <a:r>
              <a:rPr lang="en-US" dirty="0">
                <a:hlinkClick r:id="rId2"/>
              </a:rPr>
              <a:t>clustering</a:t>
            </a:r>
            <a:r>
              <a:rPr lang="en-US" dirty="0"/>
              <a:t> algorithms such as </a:t>
            </a:r>
            <a:r>
              <a:rPr lang="en-US" b="1" dirty="0">
                <a:hlinkClick r:id="rId3"/>
              </a:rPr>
              <a:t>K-Means Clustering</a:t>
            </a:r>
            <a:r>
              <a:rPr lang="en-US" dirty="0"/>
              <a:t>, then why we need hierarchical clustering? So, as we have seen in the K-means clustering that there are some challenges with this algorithm, which are a predetermined number of clusters, and it always tries to create the clusters of the same size. To solve these two challenges, we can opt for the hierarchical clustering algorithm because, in this algorithm, we don't need to have knowledge about the predefined number of clusters.</a:t>
            </a:r>
          </a:p>
          <a:p>
            <a:endParaRPr lang="en-US" dirty="0"/>
          </a:p>
        </p:txBody>
      </p:sp>
    </p:spTree>
    <p:extLst>
      <p:ext uri="{BB962C8B-B14F-4D97-AF65-F5344CB8AC3E}">
        <p14:creationId xmlns:p14="http://schemas.microsoft.com/office/powerpoint/2010/main" val="1831286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52195"/>
          </a:xfrm>
        </p:spPr>
        <p:txBody>
          <a:bodyPr/>
          <a:lstStyle/>
          <a:p>
            <a:pPr algn="ctr"/>
            <a:r>
              <a:rPr lang="en-US" b="1" dirty="0"/>
              <a:t>Agglomerative Hierarchical clustering</a:t>
            </a:r>
          </a:p>
        </p:txBody>
      </p:sp>
      <p:sp>
        <p:nvSpPr>
          <p:cNvPr id="3" name="Content Placeholder 2"/>
          <p:cNvSpPr>
            <a:spLocks noGrp="1"/>
          </p:cNvSpPr>
          <p:nvPr>
            <p:ph idx="1"/>
          </p:nvPr>
        </p:nvSpPr>
        <p:spPr>
          <a:xfrm>
            <a:off x="502920" y="1417320"/>
            <a:ext cx="11041380" cy="4914900"/>
          </a:xfrm>
        </p:spPr>
        <p:txBody>
          <a:bodyPr/>
          <a:lstStyle/>
          <a:p>
            <a:r>
              <a:rPr lang="en-US" dirty="0"/>
              <a:t>The agglomerative hierarchical clustering algorithm is a popular example of HCA. To group the datasets into clusters, it follows the </a:t>
            </a:r>
            <a:r>
              <a:rPr lang="en-US" b="1" dirty="0"/>
              <a:t>bottom-up approach</a:t>
            </a:r>
            <a:r>
              <a:rPr lang="en-US" dirty="0"/>
              <a:t>. It means, this algorithm considers each dataset as a single cluster at the beginning, and then start combining the closest pair of clusters together. It does this until all the clusters are merged into a single cluster that contains all the datasets.</a:t>
            </a:r>
          </a:p>
          <a:p>
            <a:r>
              <a:rPr lang="en-US" dirty="0"/>
              <a:t>This hierarchy of clusters is represented in the form of the </a:t>
            </a:r>
            <a:r>
              <a:rPr lang="en-US" dirty="0" err="1"/>
              <a:t>dendrogram</a:t>
            </a:r>
            <a:r>
              <a:rPr lang="en-US" dirty="0" smtClean="0"/>
              <a:t>.</a:t>
            </a:r>
          </a:p>
          <a:p>
            <a:pPr marL="0" indent="0">
              <a:buNone/>
            </a:pPr>
            <a:r>
              <a:rPr lang="en-US" b="1" dirty="0"/>
              <a:t>How the Agglomerative Hierarchical clustering Work</a:t>
            </a:r>
            <a:r>
              <a:rPr lang="en-US" b="1" dirty="0" smtClean="0"/>
              <a:t>?</a:t>
            </a:r>
          </a:p>
          <a:p>
            <a:pPr marL="0" indent="0">
              <a:buNone/>
            </a:pPr>
            <a:r>
              <a:rPr lang="en-US" dirty="0"/>
              <a:t>The working of the AHC algorithm can be explained using the below steps:</a:t>
            </a:r>
          </a:p>
          <a:p>
            <a:endParaRPr lang="en-US" dirty="0"/>
          </a:p>
        </p:txBody>
      </p:sp>
    </p:spTree>
    <p:extLst>
      <p:ext uri="{BB962C8B-B14F-4D97-AF65-F5344CB8AC3E}">
        <p14:creationId xmlns:p14="http://schemas.microsoft.com/office/powerpoint/2010/main" val="951710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48640"/>
            <a:ext cx="11201400" cy="5628323"/>
          </a:xfrm>
        </p:spPr>
        <p:txBody>
          <a:bodyPr/>
          <a:lstStyle/>
          <a:p>
            <a:r>
              <a:rPr lang="en-US" b="1" dirty="0"/>
              <a:t>Step-1:</a:t>
            </a:r>
            <a:r>
              <a:rPr lang="en-US" dirty="0"/>
              <a:t> Create each data point as a single cluster. Let's say there are N data points, so the number of clusters will also be N</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r>
              <a:rPr lang="en-US" b="1" dirty="0"/>
              <a:t>Step-2:</a:t>
            </a:r>
            <a:r>
              <a:rPr lang="en-US" dirty="0"/>
              <a:t> Take two closest data points or clusters and merge them to form one cluster. So, there will now be N-1 clusters.</a:t>
            </a:r>
            <a:endParaRPr lang="en-US" dirty="0" smtClean="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2848" y="1463804"/>
            <a:ext cx="3648584" cy="2695951"/>
          </a:xfrm>
          <a:prstGeom prst="rect">
            <a:avLst/>
          </a:prstGeom>
        </p:spPr>
      </p:pic>
    </p:spTree>
    <p:extLst>
      <p:ext uri="{BB962C8B-B14F-4D97-AF65-F5344CB8AC3E}">
        <p14:creationId xmlns:p14="http://schemas.microsoft.com/office/powerpoint/2010/main" val="2558122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29335"/>
          </a:xfrm>
        </p:spPr>
        <p:txBody>
          <a:bodyPr/>
          <a:lstStyle/>
          <a:p>
            <a:pPr algn="ctr"/>
            <a:r>
              <a:rPr lang="en-US" b="1" dirty="0">
                <a:latin typeface="Book Antiqua" panose="02040602050305030304" pitchFamily="18" charset="0"/>
              </a:rPr>
              <a:t>Clustering</a:t>
            </a:r>
            <a:endParaRPr lang="en-US" dirty="0"/>
          </a:p>
        </p:txBody>
      </p:sp>
      <p:sp>
        <p:nvSpPr>
          <p:cNvPr id="3" name="Content Placeholder 2"/>
          <p:cNvSpPr>
            <a:spLocks noGrp="1"/>
          </p:cNvSpPr>
          <p:nvPr>
            <p:ph idx="1"/>
          </p:nvPr>
        </p:nvSpPr>
        <p:spPr>
          <a:xfrm>
            <a:off x="838200" y="1394460"/>
            <a:ext cx="10515600" cy="4782503"/>
          </a:xfrm>
        </p:spPr>
        <p:txBody>
          <a:bodyPr>
            <a:normAutofit fontScale="92500" lnSpcReduction="20000"/>
          </a:bodyPr>
          <a:lstStyle/>
          <a:p>
            <a:pPr algn="just"/>
            <a:r>
              <a:rPr lang="en-US" dirty="0">
                <a:latin typeface="Book Antiqua" panose="02040602050305030304" pitchFamily="18" charset="0"/>
              </a:rPr>
              <a:t>The process of grouping a set of physical or abstract objects into classes of </a:t>
            </a:r>
            <a:r>
              <a:rPr lang="en-US" i="1" dirty="0">
                <a:latin typeface="Book Antiqua" panose="02040602050305030304" pitchFamily="18" charset="0"/>
              </a:rPr>
              <a:t>similar </a:t>
            </a:r>
            <a:r>
              <a:rPr lang="en-US" dirty="0">
                <a:latin typeface="Book Antiqua" panose="02040602050305030304" pitchFamily="18" charset="0"/>
              </a:rPr>
              <a:t>objects is called clustering. It is an unsupervised learning technique.</a:t>
            </a:r>
          </a:p>
          <a:p>
            <a:pPr algn="just"/>
            <a:r>
              <a:rPr lang="en-US" dirty="0">
                <a:latin typeface="Book Antiqua" panose="02040602050305030304" pitchFamily="18" charset="0"/>
              </a:rPr>
              <a:t>A cluster is a collection of data objects that are </a:t>
            </a:r>
            <a:r>
              <a:rPr lang="en-US" i="1" dirty="0">
                <a:latin typeface="Book Antiqua" panose="02040602050305030304" pitchFamily="18" charset="0"/>
              </a:rPr>
              <a:t>similar </a:t>
            </a:r>
            <a:r>
              <a:rPr lang="en-US" dirty="0">
                <a:latin typeface="Book Antiqua" panose="02040602050305030304" pitchFamily="18" charset="0"/>
              </a:rPr>
              <a:t>to one another within the same cluster and are </a:t>
            </a:r>
            <a:r>
              <a:rPr lang="en-US" i="1" dirty="0">
                <a:latin typeface="Book Antiqua" panose="02040602050305030304" pitchFamily="18" charset="0"/>
              </a:rPr>
              <a:t>dissimilar </a:t>
            </a:r>
            <a:r>
              <a:rPr lang="en-US" dirty="0">
                <a:latin typeface="Book Antiqua" panose="02040602050305030304" pitchFamily="18" charset="0"/>
              </a:rPr>
              <a:t>to the objects in other clusters. </a:t>
            </a:r>
          </a:p>
          <a:p>
            <a:pPr algn="just"/>
            <a:r>
              <a:rPr lang="en-US" dirty="0">
                <a:latin typeface="Book Antiqua" panose="02040602050305030304" pitchFamily="18" charset="0"/>
              </a:rPr>
              <a:t>Clustering can also be used for outlier detection, where outliers may be more interesting than common cases. </a:t>
            </a:r>
            <a:endParaRPr lang="en-US" dirty="0" smtClean="0">
              <a:latin typeface="Book Antiqua" panose="02040602050305030304" pitchFamily="18" charset="0"/>
            </a:endParaRPr>
          </a:p>
          <a:p>
            <a:pPr algn="just"/>
            <a:r>
              <a:rPr lang="en-US" dirty="0">
                <a:latin typeface="Book Antiqua" panose="02040602050305030304" pitchFamily="18" charset="0"/>
              </a:rPr>
              <a:t>Applications of outlier detection include the detection of credit card fraud and the monitoring of criminal activities in electronic commerce. </a:t>
            </a:r>
          </a:p>
          <a:p>
            <a:pPr algn="just"/>
            <a:r>
              <a:rPr lang="en-US" dirty="0">
                <a:latin typeface="Book Antiqua" panose="02040602050305030304" pitchFamily="18" charset="0"/>
              </a:rPr>
              <a:t>For example, exceptional cases in credit card transactions, such as very expensive and frequent purchases, may be of interest as possible fraudulent activity.</a:t>
            </a:r>
          </a:p>
          <a:p>
            <a:pPr algn="just"/>
            <a:endParaRPr lang="en-US" dirty="0">
              <a:latin typeface="Book Antiqua" panose="02040602050305030304" pitchFamily="18" charset="0"/>
            </a:endParaRPr>
          </a:p>
          <a:p>
            <a:pPr marL="0" indent="0">
              <a:buNone/>
            </a:pPr>
            <a:endParaRPr lang="en-US" dirty="0"/>
          </a:p>
        </p:txBody>
      </p:sp>
    </p:spTree>
    <p:extLst>
      <p:ext uri="{BB962C8B-B14F-4D97-AF65-F5344CB8AC3E}">
        <p14:creationId xmlns:p14="http://schemas.microsoft.com/office/powerpoint/2010/main" val="3088707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620" y="457200"/>
            <a:ext cx="11361420" cy="6080760"/>
          </a:xfrm>
        </p:spPr>
        <p:txBody>
          <a:bodyPr/>
          <a:lstStyle/>
          <a:p>
            <a:pPr marL="0" indent="0">
              <a:buNone/>
            </a:pPr>
            <a:endParaRPr lang="en-US" dirty="0" smtClean="0"/>
          </a:p>
          <a:p>
            <a:endParaRPr lang="en-US" dirty="0"/>
          </a:p>
          <a:p>
            <a:endParaRPr lang="en-US" dirty="0" smtClean="0"/>
          </a:p>
          <a:p>
            <a:endParaRPr lang="en-US" dirty="0"/>
          </a:p>
          <a:p>
            <a:pPr marL="0" indent="0">
              <a:buNone/>
            </a:pPr>
            <a:endParaRPr lang="en-US" dirty="0" smtClean="0"/>
          </a:p>
          <a:p>
            <a:r>
              <a:rPr lang="en-US" b="1" dirty="0"/>
              <a:t>Step-3</a:t>
            </a:r>
            <a:r>
              <a:rPr lang="en-US" dirty="0"/>
              <a:t>: Again, take the two closest clusters and merge them together to form one cluster. There will be N-2 clusters</a:t>
            </a:r>
            <a:r>
              <a:rPr lang="en-US" dirty="0" smtClean="0"/>
              <a:t>.</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389" y="457200"/>
            <a:ext cx="3524742" cy="196043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2310" y="4127751"/>
            <a:ext cx="3400900" cy="2181609"/>
          </a:xfrm>
          <a:prstGeom prst="rect">
            <a:avLst/>
          </a:prstGeom>
        </p:spPr>
      </p:pic>
    </p:spTree>
    <p:extLst>
      <p:ext uri="{BB962C8B-B14F-4D97-AF65-F5344CB8AC3E}">
        <p14:creationId xmlns:p14="http://schemas.microsoft.com/office/powerpoint/2010/main" val="23310902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 y="342900"/>
            <a:ext cx="11109960" cy="5875020"/>
          </a:xfrm>
        </p:spPr>
        <p:txBody>
          <a:bodyPr/>
          <a:lstStyle/>
          <a:p>
            <a:r>
              <a:rPr lang="en-US" b="1" dirty="0"/>
              <a:t>Step-4:</a:t>
            </a:r>
            <a:r>
              <a:rPr lang="en-US" dirty="0"/>
              <a:t> Repeat Step 3 until only one cluster left. So, we will get the following clusters. Consider the below images</a:t>
            </a:r>
            <a:r>
              <a:rPr lang="en-US" dirty="0" smtClean="0"/>
              <a:t>:</a:t>
            </a:r>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130" y="1324749"/>
            <a:ext cx="3400900" cy="218769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5460" y="1324748"/>
            <a:ext cx="3362794" cy="2187694"/>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66897" y="3933051"/>
            <a:ext cx="3258005" cy="2284869"/>
          </a:xfrm>
          <a:prstGeom prst="rect">
            <a:avLst/>
          </a:prstGeom>
        </p:spPr>
      </p:pic>
    </p:spTree>
    <p:extLst>
      <p:ext uri="{BB962C8B-B14F-4D97-AF65-F5344CB8AC3E}">
        <p14:creationId xmlns:p14="http://schemas.microsoft.com/office/powerpoint/2010/main" val="2292357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94360"/>
            <a:ext cx="10850880" cy="5582603"/>
          </a:xfrm>
        </p:spPr>
        <p:txBody>
          <a:bodyPr/>
          <a:lstStyle/>
          <a:p>
            <a:r>
              <a:rPr lang="en-US" b="1" dirty="0"/>
              <a:t>Step-5:</a:t>
            </a:r>
            <a:r>
              <a:rPr lang="en-US" dirty="0"/>
              <a:t> Once all the clusters are combined into one big cluster, develop the </a:t>
            </a:r>
            <a:r>
              <a:rPr lang="en-US" dirty="0" err="1"/>
              <a:t>dendrogram</a:t>
            </a:r>
            <a:r>
              <a:rPr lang="en-US" dirty="0"/>
              <a:t> to divide the clusters as per the problem</a:t>
            </a:r>
          </a:p>
        </p:txBody>
      </p:sp>
    </p:spTree>
    <p:extLst>
      <p:ext uri="{BB962C8B-B14F-4D97-AF65-F5344CB8AC3E}">
        <p14:creationId xmlns:p14="http://schemas.microsoft.com/office/powerpoint/2010/main" val="2776044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6455"/>
          </a:xfrm>
        </p:spPr>
        <p:txBody>
          <a:bodyPr/>
          <a:lstStyle/>
          <a:p>
            <a:pPr algn="ctr"/>
            <a:r>
              <a:rPr lang="en-US" b="1" dirty="0" smtClean="0"/>
              <a:t>Supervised Learning After Clustering</a:t>
            </a:r>
            <a:endParaRPr lang="en-US" b="1" dirty="0"/>
          </a:p>
        </p:txBody>
      </p:sp>
      <p:sp>
        <p:nvSpPr>
          <p:cNvPr id="3" name="Content Placeholder 2"/>
          <p:cNvSpPr>
            <a:spLocks noGrp="1"/>
          </p:cNvSpPr>
          <p:nvPr>
            <p:ph idx="1"/>
          </p:nvPr>
        </p:nvSpPr>
        <p:spPr>
          <a:xfrm>
            <a:off x="457200" y="1211580"/>
            <a:ext cx="11201400" cy="4965383"/>
          </a:xfrm>
        </p:spPr>
        <p:txBody>
          <a:bodyPr/>
          <a:lstStyle/>
          <a:p>
            <a:r>
              <a:rPr lang="en-US" dirty="0"/>
              <a:t>Supervised learning following clustering involves utilizing the results of clustering to enhance the performance of supervised learning tasks, such as classification or regression. Here’s an overview of how this process typically works</a:t>
            </a:r>
            <a:r>
              <a:rPr lang="en-US" dirty="0" smtClean="0"/>
              <a:t>:</a:t>
            </a:r>
          </a:p>
          <a:p>
            <a:pPr marL="0" indent="0">
              <a:buNone/>
            </a:pPr>
            <a:r>
              <a:rPr lang="en-US" b="1" dirty="0"/>
              <a:t>Clustering as a Preprocessing Step</a:t>
            </a:r>
          </a:p>
          <a:p>
            <a:r>
              <a:rPr lang="en-US" dirty="0"/>
              <a:t>Clustering is an unsupervised learning technique that groups similar data points based on their attributes. It helps to identify inherent structures in unlabeled data, which can be useful for subsequent supervised learning tasks. The primary goal of clustering is to form groups of similar instances, which can simplify the data and make it more manageable for classification or regression models.</a:t>
            </a:r>
          </a:p>
        </p:txBody>
      </p:sp>
    </p:spTree>
    <p:extLst>
      <p:ext uri="{BB962C8B-B14F-4D97-AF65-F5344CB8AC3E}">
        <p14:creationId xmlns:p14="http://schemas.microsoft.com/office/powerpoint/2010/main" val="3890632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80060"/>
            <a:ext cx="10896600" cy="5696903"/>
          </a:xfrm>
        </p:spPr>
        <p:txBody>
          <a:bodyPr>
            <a:normAutofit/>
          </a:bodyPr>
          <a:lstStyle/>
          <a:p>
            <a:pPr marL="0" indent="0">
              <a:buNone/>
            </a:pPr>
            <a:r>
              <a:rPr lang="en-US" b="1" dirty="0"/>
              <a:t>Purpose of Clustering in Supervised Learning</a:t>
            </a:r>
          </a:p>
          <a:p>
            <a:r>
              <a:rPr lang="en-US" b="1" dirty="0"/>
              <a:t>Data Simplification: </a:t>
            </a:r>
            <a:r>
              <a:rPr lang="en-US" dirty="0"/>
              <a:t>By grouping similar instances, clustering reduces the complexity of the dataset. This can lead to a more straightforward representation of the data, making it easier for supervised models to learn from it.</a:t>
            </a:r>
          </a:p>
          <a:p>
            <a:r>
              <a:rPr lang="en-US" b="1" dirty="0"/>
              <a:t>Feature Engineering</a:t>
            </a:r>
            <a:r>
              <a:rPr lang="en-US" dirty="0"/>
              <a:t>: Clustering can create new features that represent the clusters. For example, each instance can be assigned a cluster label, which can then be used as an additional feature in supervised learning models.</a:t>
            </a:r>
          </a:p>
          <a:p>
            <a:r>
              <a:rPr lang="en-US" b="1" dirty="0"/>
              <a:t>Handling Imbalanced Data</a:t>
            </a:r>
            <a:r>
              <a:rPr lang="en-US" dirty="0"/>
              <a:t>: In cases where certain classes are underrepresented, clustering can help identify similar instances within those classes, potentially improving the model's ability to learn from limited data.</a:t>
            </a:r>
          </a:p>
        </p:txBody>
      </p:sp>
    </p:spTree>
    <p:extLst>
      <p:ext uri="{BB962C8B-B14F-4D97-AF65-F5344CB8AC3E}">
        <p14:creationId xmlns:p14="http://schemas.microsoft.com/office/powerpoint/2010/main" val="14470005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4340" y="365760"/>
            <a:ext cx="10919460" cy="5811203"/>
          </a:xfrm>
        </p:spPr>
        <p:txBody>
          <a:bodyPr>
            <a:normAutofit lnSpcReduction="10000"/>
          </a:bodyPr>
          <a:lstStyle/>
          <a:p>
            <a:pPr marL="0" indent="0">
              <a:buNone/>
            </a:pPr>
            <a:r>
              <a:rPr lang="en-US" b="1" dirty="0"/>
              <a:t>Methodology</a:t>
            </a:r>
          </a:p>
          <a:p>
            <a:pPr marL="0" indent="0">
              <a:buNone/>
            </a:pPr>
            <a:r>
              <a:rPr lang="en-US" dirty="0"/>
              <a:t>The typical approach involves the following </a:t>
            </a:r>
            <a:r>
              <a:rPr lang="en-US" dirty="0" smtClean="0"/>
              <a:t>steps</a:t>
            </a:r>
          </a:p>
          <a:p>
            <a:r>
              <a:rPr lang="en-US" b="1" dirty="0" smtClean="0"/>
              <a:t>Clustering</a:t>
            </a:r>
            <a:r>
              <a:rPr lang="en-US" dirty="0"/>
              <a:t>: Apply a clustering algorithm (e.g., K-means, hierarchical clustering) to the dataset to identify groups of similar instances.</a:t>
            </a:r>
          </a:p>
          <a:p>
            <a:r>
              <a:rPr lang="en-US" b="1" dirty="0"/>
              <a:t>Labeling Clusters</a:t>
            </a:r>
            <a:r>
              <a:rPr lang="en-US" dirty="0"/>
              <a:t>: Once clusters are formed, they can be analyzed and labeled based on expert knowledge or predefined criteria. This labeling can provide insights into the characteristics of each group.</a:t>
            </a:r>
          </a:p>
          <a:p>
            <a:r>
              <a:rPr lang="en-US" b="1" dirty="0"/>
              <a:t>Training Supervised Models</a:t>
            </a:r>
            <a:r>
              <a:rPr lang="en-US" dirty="0"/>
              <a:t>: Use the labeled clusters as features in a supervised learning model. This can involve using the cluster labels directly or creating new features that summarize the characteristics of each cluster.</a:t>
            </a:r>
          </a:p>
          <a:p>
            <a:r>
              <a:rPr lang="en-US" b="1" dirty="0"/>
              <a:t>Evaluation and Adjustment</a:t>
            </a:r>
            <a:r>
              <a:rPr lang="en-US" dirty="0"/>
              <a:t>: After training the supervised model, evaluate its performance. Adjust the clustering method or the features used based on the results to optimize the learning process.</a:t>
            </a:r>
          </a:p>
        </p:txBody>
      </p:sp>
    </p:spTree>
    <p:extLst>
      <p:ext uri="{BB962C8B-B14F-4D97-AF65-F5344CB8AC3E}">
        <p14:creationId xmlns:p14="http://schemas.microsoft.com/office/powerpoint/2010/main" val="2575052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0060" y="434340"/>
            <a:ext cx="11109960" cy="5559743"/>
          </a:xfrm>
        </p:spPr>
        <p:txBody>
          <a:bodyPr>
            <a:normAutofit lnSpcReduction="10000"/>
          </a:bodyPr>
          <a:lstStyle/>
          <a:p>
            <a:pPr marL="0" indent="0">
              <a:buNone/>
            </a:pPr>
            <a:r>
              <a:rPr lang="en-US" b="1" dirty="0"/>
              <a:t>Advantages of This Approach</a:t>
            </a:r>
          </a:p>
          <a:p>
            <a:r>
              <a:rPr lang="en-US" b="1" dirty="0"/>
              <a:t>Reduced Labeling Costs</a:t>
            </a:r>
            <a:r>
              <a:rPr lang="en-US" dirty="0"/>
              <a:t>: Clustering allows for the use of a larger amount of unlabeled data to identify patterns, which can be more cost-effective than labeling extensive datasets for supervised learning.</a:t>
            </a:r>
          </a:p>
          <a:p>
            <a:r>
              <a:rPr lang="en-US" b="1" dirty="0"/>
              <a:t>Improved Model Performance</a:t>
            </a:r>
            <a:r>
              <a:rPr lang="en-US" dirty="0"/>
              <a:t>: By leveraging the structure identified through clustering, supervised learning models can achieve better accuracy and generalization, especially in complex datasets.</a:t>
            </a:r>
          </a:p>
          <a:p>
            <a:r>
              <a:rPr lang="en-US" b="1" dirty="0"/>
              <a:t>Flexibility</a:t>
            </a:r>
            <a:r>
              <a:rPr lang="en-US" dirty="0"/>
              <a:t>: This method can be applied across various domains, including customer segmentation in marketing, anomaly detection in fraud detection, and more.</a:t>
            </a:r>
          </a:p>
          <a:p>
            <a:r>
              <a:rPr lang="en-US" dirty="0"/>
              <a:t>In summary, supervised learning after clustering serves as a powerful strategy to enhance model performance by leveraging the insights gained from clustering to inform and improve the supervised learning process</a:t>
            </a:r>
          </a:p>
        </p:txBody>
      </p:sp>
    </p:spTree>
    <p:extLst>
      <p:ext uri="{BB962C8B-B14F-4D97-AF65-F5344CB8AC3E}">
        <p14:creationId xmlns:p14="http://schemas.microsoft.com/office/powerpoint/2010/main" val="3282054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pPr algn="ctr"/>
            <a:r>
              <a:rPr lang="en-US" b="1" dirty="0" smtClean="0"/>
              <a:t>Dimensionality Reduction Techniques</a:t>
            </a:r>
            <a:endParaRPr lang="en-US" b="1" dirty="0"/>
          </a:p>
        </p:txBody>
      </p:sp>
      <p:sp>
        <p:nvSpPr>
          <p:cNvPr id="3" name="Content Placeholder 2"/>
          <p:cNvSpPr>
            <a:spLocks noGrp="1"/>
          </p:cNvSpPr>
          <p:nvPr>
            <p:ph idx="1"/>
          </p:nvPr>
        </p:nvSpPr>
        <p:spPr>
          <a:xfrm>
            <a:off x="838200" y="1371600"/>
            <a:ext cx="10515600" cy="4805363"/>
          </a:xfrm>
        </p:spPr>
        <p:txBody>
          <a:bodyPr/>
          <a:lstStyle/>
          <a:p>
            <a:pPr algn="just"/>
            <a:r>
              <a:rPr lang="en-US" dirty="0">
                <a:latin typeface="Book Antiqua" panose="02040602050305030304" pitchFamily="18" charset="0"/>
              </a:rPr>
              <a:t>Increasing the number of features will not always improve classification accuracy.</a:t>
            </a:r>
          </a:p>
          <a:p>
            <a:pPr algn="just"/>
            <a:r>
              <a:rPr lang="en-US" dirty="0">
                <a:latin typeface="Book Antiqua" panose="02040602050305030304" pitchFamily="18" charset="0"/>
              </a:rPr>
              <a:t>In practice, the inclusion of more features might actually lead to worse performance.</a:t>
            </a:r>
          </a:p>
          <a:p>
            <a:pPr algn="just"/>
            <a:r>
              <a:rPr lang="en-US" dirty="0">
                <a:latin typeface="Book Antiqua" panose="02040602050305030304" pitchFamily="18" charset="0"/>
              </a:rPr>
              <a:t>The number of training examples required increases exponentially with dimensionality d (i.e., </a:t>
            </a:r>
            <a:r>
              <a:rPr lang="en-US" dirty="0" err="1">
                <a:latin typeface="Book Antiqua" panose="02040602050305030304" pitchFamily="18" charset="0"/>
              </a:rPr>
              <a:t>k</a:t>
            </a:r>
            <a:r>
              <a:rPr lang="en-US" baseline="30000" dirty="0" err="1">
                <a:latin typeface="Book Antiqua" panose="02040602050305030304" pitchFamily="18" charset="0"/>
              </a:rPr>
              <a:t>d</a:t>
            </a:r>
            <a:r>
              <a:rPr lang="en-US" dirty="0">
                <a:latin typeface="Book Antiqua" panose="02040602050305030304" pitchFamily="18" charset="0"/>
              </a:rPr>
              <a:t>). </a:t>
            </a:r>
          </a:p>
          <a:p>
            <a:pPr algn="just"/>
            <a:r>
              <a:rPr lang="en-US" dirty="0">
                <a:latin typeface="Book Antiqua" panose="02040602050305030304" pitchFamily="18" charset="0"/>
              </a:rPr>
              <a:t>Therefore, we need to choose an optimum set of features to improve classification accuracy.</a:t>
            </a:r>
          </a:p>
        </p:txBody>
      </p:sp>
    </p:spTree>
    <p:extLst>
      <p:ext uri="{BB962C8B-B14F-4D97-AF65-F5344CB8AC3E}">
        <p14:creationId xmlns:p14="http://schemas.microsoft.com/office/powerpoint/2010/main" val="35768809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480060"/>
            <a:ext cx="11087100" cy="5920740"/>
          </a:xfrm>
        </p:spPr>
        <p:txBody>
          <a:bodyPr/>
          <a:lstStyle/>
          <a:p>
            <a:pPr algn="just"/>
            <a:r>
              <a:rPr lang="en-US" dirty="0">
                <a:latin typeface="Book Antiqua" panose="02040602050305030304" pitchFamily="18" charset="0"/>
              </a:rPr>
              <a:t>Dimensionality reduction is the process of reducing the number of variables under consideration by obtaining smaller set of principle variables.</a:t>
            </a:r>
          </a:p>
          <a:p>
            <a:pPr algn="just"/>
            <a:r>
              <a:rPr lang="en-US" dirty="0">
                <a:latin typeface="Book Antiqua" panose="02040602050305030304" pitchFamily="18" charset="0"/>
              </a:rPr>
              <a:t>There are many ways to achieve dimensionality reduction, but most of these techniques fall into one of two classes:</a:t>
            </a:r>
          </a:p>
          <a:p>
            <a:pPr lvl="1" algn="just"/>
            <a:r>
              <a:rPr lang="en-US" sz="2600" dirty="0">
                <a:latin typeface="Book Antiqua" panose="02040602050305030304" pitchFamily="18" charset="0"/>
              </a:rPr>
              <a:t>Feature </a:t>
            </a:r>
            <a:r>
              <a:rPr lang="en-US" sz="2600" dirty="0" smtClean="0">
                <a:latin typeface="Book Antiqua" panose="02040602050305030304" pitchFamily="18" charset="0"/>
              </a:rPr>
              <a:t>Selection</a:t>
            </a:r>
            <a:endParaRPr lang="en-US" sz="2600" dirty="0">
              <a:latin typeface="Book Antiqua" panose="02040602050305030304" pitchFamily="18" charset="0"/>
            </a:endParaRPr>
          </a:p>
          <a:p>
            <a:pPr lvl="1" algn="just"/>
            <a:r>
              <a:rPr lang="en-US" sz="2600" dirty="0">
                <a:latin typeface="Book Antiqua" panose="02040602050305030304" pitchFamily="18" charset="0"/>
              </a:rPr>
              <a:t>Feature Extraction</a:t>
            </a:r>
          </a:p>
          <a:p>
            <a:pPr algn="just"/>
            <a:r>
              <a:rPr lang="en-US" dirty="0">
                <a:latin typeface="Book Antiqua" panose="02040602050305030304" pitchFamily="18" charset="0"/>
              </a:rPr>
              <a:t>Feature selection method selects k dimensions from set of d dimensions in the original dataset.</a:t>
            </a:r>
          </a:p>
        </p:txBody>
      </p:sp>
    </p:spTree>
    <p:extLst>
      <p:ext uri="{BB962C8B-B14F-4D97-AF65-F5344CB8AC3E}">
        <p14:creationId xmlns:p14="http://schemas.microsoft.com/office/powerpoint/2010/main" val="42240930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0080" y="388620"/>
            <a:ext cx="11132820" cy="5788343"/>
          </a:xfrm>
        </p:spPr>
        <p:txBody>
          <a:bodyPr/>
          <a:lstStyle/>
          <a:p>
            <a:pPr algn="just"/>
            <a:r>
              <a:rPr lang="en-US" dirty="0">
                <a:latin typeface="Book Antiqua" panose="02040602050305030304" pitchFamily="18" charset="0"/>
              </a:rPr>
              <a:t>In feature selection, we try to find a subset of the original set of variables, or features, to get a smaller subset which can be used to model the problem. </a:t>
            </a:r>
            <a:endParaRPr lang="en-US" dirty="0" smtClean="0">
              <a:latin typeface="Book Antiqua" panose="02040602050305030304" pitchFamily="18" charset="0"/>
            </a:endParaRPr>
          </a:p>
          <a:p>
            <a:pPr algn="just"/>
            <a:endParaRPr lang="en-US" dirty="0">
              <a:latin typeface="Book Antiqua" panose="02040602050305030304" pitchFamily="18" charset="0"/>
            </a:endParaRPr>
          </a:p>
          <a:p>
            <a:pPr algn="just"/>
            <a:endParaRPr lang="en-US" dirty="0" smtClean="0">
              <a:latin typeface="Book Antiqua" panose="02040602050305030304" pitchFamily="18" charset="0"/>
            </a:endParaRPr>
          </a:p>
          <a:p>
            <a:pPr algn="just"/>
            <a:endParaRPr lang="en-US" dirty="0">
              <a:latin typeface="Book Antiqua" panose="02040602050305030304" pitchFamily="18" charset="0"/>
            </a:endParaRPr>
          </a:p>
          <a:p>
            <a:pPr algn="just"/>
            <a:endParaRPr lang="en-US" dirty="0" smtClean="0">
              <a:latin typeface="Book Antiqua" panose="02040602050305030304" pitchFamily="18" charset="0"/>
            </a:endParaRPr>
          </a:p>
          <a:p>
            <a:pPr algn="just"/>
            <a:endParaRPr lang="en-US" dirty="0">
              <a:latin typeface="Book Antiqua" panose="02040602050305030304" pitchFamily="18" charset="0"/>
            </a:endParaRPr>
          </a:p>
          <a:p>
            <a:pPr algn="just"/>
            <a:endParaRPr lang="en-US" dirty="0" smtClean="0">
              <a:latin typeface="Book Antiqua" panose="02040602050305030304" pitchFamily="18" charset="0"/>
            </a:endParaRPr>
          </a:p>
          <a:p>
            <a:pPr algn="just"/>
            <a:endParaRPr lang="en-US" dirty="0">
              <a:latin typeface="Book Antiqua" panose="02040602050305030304" pitchFamily="18" charset="0"/>
            </a:endParaRPr>
          </a:p>
          <a:p>
            <a:pPr marL="3657600" lvl="8" indent="0" algn="just">
              <a:buNone/>
            </a:pPr>
            <a:r>
              <a:rPr lang="en-US" sz="2000" b="1" dirty="0" smtClean="0">
                <a:latin typeface="Book Antiqua" panose="02040602050305030304" pitchFamily="18" charset="0"/>
              </a:rPr>
              <a:t>K&lt;N</a:t>
            </a:r>
            <a:endParaRPr lang="en-US" sz="2000" b="1" dirty="0">
              <a:latin typeface="Book Antiqua" panose="02040602050305030304" pitchFamily="18" charset="0"/>
            </a:endParaRPr>
          </a:p>
          <a:p>
            <a:pPr algn="just"/>
            <a:endParaRPr lang="en-US" dirty="0">
              <a:latin typeface="Book Antiqua" panose="02040602050305030304" pitchFamily="18" charset="0"/>
            </a:endParaRPr>
          </a:p>
        </p:txBody>
      </p:sp>
      <p:pic>
        <p:nvPicPr>
          <p:cNvPr id="4" name="Picture 3"/>
          <p:cNvPicPr>
            <a:picLocks noChangeAspect="1"/>
          </p:cNvPicPr>
          <p:nvPr/>
        </p:nvPicPr>
        <p:blipFill>
          <a:blip r:embed="rId2"/>
          <a:stretch>
            <a:fillRect/>
          </a:stretch>
        </p:blipFill>
        <p:spPr>
          <a:xfrm>
            <a:off x="3017520" y="2077093"/>
            <a:ext cx="3703320" cy="3023853"/>
          </a:xfrm>
          <a:prstGeom prst="rect">
            <a:avLst/>
          </a:prstGeom>
        </p:spPr>
      </p:pic>
    </p:spTree>
    <p:extLst>
      <p:ext uri="{BB962C8B-B14F-4D97-AF65-F5344CB8AC3E}">
        <p14:creationId xmlns:p14="http://schemas.microsoft.com/office/powerpoint/2010/main" val="2957194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lstStyle/>
          <a:p>
            <a:pPr algn="ctr"/>
            <a:r>
              <a:rPr lang="en-US" b="1" dirty="0">
                <a:latin typeface="Book Antiqua" panose="02040602050305030304" pitchFamily="18" charset="0"/>
              </a:rPr>
              <a:t>Similarity and Dissimilarity</a:t>
            </a:r>
            <a:endParaRPr lang="en-US" dirty="0"/>
          </a:p>
        </p:txBody>
      </p:sp>
      <p:sp>
        <p:nvSpPr>
          <p:cNvPr id="3" name="Content Placeholder 2"/>
          <p:cNvSpPr>
            <a:spLocks noGrp="1"/>
          </p:cNvSpPr>
          <p:nvPr>
            <p:ph idx="1"/>
          </p:nvPr>
        </p:nvSpPr>
        <p:spPr>
          <a:xfrm>
            <a:off x="480060" y="1257300"/>
            <a:ext cx="11247120" cy="4919663"/>
          </a:xfrm>
        </p:spPr>
        <p:txBody>
          <a:bodyPr/>
          <a:lstStyle/>
          <a:p>
            <a:pPr algn="just"/>
            <a:r>
              <a:rPr lang="en-US" dirty="0">
                <a:latin typeface="Book Antiqua" panose="02040602050305030304" pitchFamily="18" charset="0"/>
              </a:rPr>
              <a:t>Distance measures are used in order to find similarity or dissimilarity between data objects. </a:t>
            </a:r>
          </a:p>
          <a:p>
            <a:pPr algn="just"/>
            <a:r>
              <a:rPr lang="en-US" dirty="0">
                <a:latin typeface="Book Antiqua" panose="02040602050305030304" pitchFamily="18" charset="0"/>
              </a:rPr>
              <a:t>The most popular distance measure is Euclidean distance, which is defined as</a:t>
            </a:r>
            <a:r>
              <a:rPr lang="en-US" dirty="0" smtClean="0">
                <a:latin typeface="Book Antiqua" panose="02040602050305030304" pitchFamily="18" charset="0"/>
              </a:rPr>
              <a:t>:</a:t>
            </a:r>
          </a:p>
          <a:p>
            <a:pPr algn="just"/>
            <a:endParaRPr lang="en-US" dirty="0">
              <a:latin typeface="Book Antiqua" panose="02040602050305030304" pitchFamily="18" charset="0"/>
            </a:endParaRPr>
          </a:p>
          <a:p>
            <a:pPr lvl="8"/>
            <a:r>
              <a:rPr lang="en-US" dirty="0" smtClean="0">
                <a:latin typeface="Book Antiqua" panose="02040602050305030304" pitchFamily="18" charset="0"/>
              </a:rPr>
              <a:t>                    	where,</a:t>
            </a:r>
          </a:p>
          <a:p>
            <a:pPr lvl="8"/>
            <a:endParaRPr lang="en-US" dirty="0">
              <a:latin typeface="Book Antiqua" panose="02040602050305030304" pitchFamily="18" charset="0"/>
            </a:endParaRPr>
          </a:p>
          <a:p>
            <a:pPr lvl="8"/>
            <a:endParaRPr lang="en-US" dirty="0">
              <a:latin typeface="Book Antiqua" panose="02040602050305030304" pitchFamily="18" charset="0"/>
            </a:endParaRPr>
          </a:p>
          <a:p>
            <a:r>
              <a:rPr lang="en-US" dirty="0" smtClean="0"/>
              <a:t>Another well-known metric is Manhattan (or city block) distance, defined as</a:t>
            </a:r>
          </a:p>
          <a:p>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3965790300"/>
              </p:ext>
            </p:extLst>
          </p:nvPr>
        </p:nvGraphicFramePr>
        <p:xfrm>
          <a:off x="838200" y="3244056"/>
          <a:ext cx="3449638" cy="473075"/>
        </p:xfrm>
        <a:graphic>
          <a:graphicData uri="http://schemas.openxmlformats.org/presentationml/2006/ole">
            <mc:AlternateContent xmlns:mc="http://schemas.openxmlformats.org/markup-compatibility/2006">
              <mc:Choice xmlns:v="urn:schemas-microsoft-com:vml" Requires="v">
                <p:oleObj spid="_x0000_s2053" name="Equation" r:id="rId3" imgW="2019240" imgH="279360" progId="Equation.3">
                  <p:embed/>
                </p:oleObj>
              </mc:Choice>
              <mc:Fallback>
                <p:oleObj name="Equation" r:id="rId3" imgW="2019240" imgH="279360" progId="Equation.3">
                  <p:embed/>
                  <p:pic>
                    <p:nvPicPr>
                      <p:cNvPr id="0" name=""/>
                      <p:cNvPicPr>
                        <a:picLocks noChangeAspect="1" noChangeArrowheads="1"/>
                      </p:cNvPicPr>
                      <p:nvPr/>
                    </p:nvPicPr>
                    <p:blipFill>
                      <a:blip r:embed="rId4"/>
                      <a:srcRect/>
                      <a:stretch>
                        <a:fillRect/>
                      </a:stretch>
                    </p:blipFill>
                    <p:spPr bwMode="auto">
                      <a:xfrm>
                        <a:off x="838200" y="3244056"/>
                        <a:ext cx="3449638" cy="473075"/>
                      </a:xfrm>
                      <a:prstGeom prst="rect">
                        <a:avLst/>
                      </a:prstGeom>
                      <a:no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03738806"/>
              </p:ext>
            </p:extLst>
          </p:nvPr>
        </p:nvGraphicFramePr>
        <p:xfrm>
          <a:off x="6979728" y="3363667"/>
          <a:ext cx="3150440" cy="353464"/>
        </p:xfrm>
        <a:graphic>
          <a:graphicData uri="http://schemas.openxmlformats.org/presentationml/2006/ole">
            <mc:AlternateContent xmlns:mc="http://schemas.openxmlformats.org/markup-compatibility/2006">
              <mc:Choice xmlns:v="urn:schemas-microsoft-com:vml" Requires="v">
                <p:oleObj spid="_x0000_s2054" name="Equation" r:id="rId5" imgW="1954951" imgH="215806" progId="Equation.3">
                  <p:embed/>
                </p:oleObj>
              </mc:Choice>
              <mc:Fallback>
                <p:oleObj name="Equation" r:id="rId5" imgW="1954951" imgH="215806"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79728" y="3363667"/>
                        <a:ext cx="3150440" cy="353464"/>
                      </a:xfrm>
                      <a:prstGeom prst="rect">
                        <a:avLst/>
                      </a:prstGeom>
                      <a:noFill/>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1036455055"/>
              </p:ext>
            </p:extLst>
          </p:nvPr>
        </p:nvGraphicFramePr>
        <p:xfrm>
          <a:off x="1064810" y="5479156"/>
          <a:ext cx="3223028" cy="449462"/>
        </p:xfrm>
        <a:graphic>
          <a:graphicData uri="http://schemas.openxmlformats.org/presentationml/2006/ole">
            <mc:AlternateContent xmlns:mc="http://schemas.openxmlformats.org/markup-compatibility/2006">
              <mc:Choice xmlns:v="urn:schemas-microsoft-com:vml" Requires="v">
                <p:oleObj spid="_x0000_s2055" name="Equation" r:id="rId7" imgW="1714500" imgH="254000" progId="Equation.3">
                  <p:embed/>
                </p:oleObj>
              </mc:Choice>
              <mc:Fallback>
                <p:oleObj name="Equation" r:id="rId7" imgW="1714500" imgH="2540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4810" y="5479156"/>
                        <a:ext cx="3223028" cy="449462"/>
                      </a:xfrm>
                      <a:prstGeom prst="rect">
                        <a:avLst/>
                      </a:prstGeom>
                      <a:noFill/>
                    </p:spPr>
                  </p:pic>
                </p:oleObj>
              </mc:Fallback>
            </mc:AlternateContent>
          </a:graphicData>
        </a:graphic>
      </p:graphicFrame>
    </p:spTree>
    <p:extLst>
      <p:ext uri="{BB962C8B-B14F-4D97-AF65-F5344CB8AC3E}">
        <p14:creationId xmlns:p14="http://schemas.microsoft.com/office/powerpoint/2010/main" val="2917070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17220"/>
            <a:ext cx="11452860" cy="5760720"/>
          </a:xfrm>
        </p:spPr>
        <p:txBody>
          <a:bodyPr/>
          <a:lstStyle/>
          <a:p>
            <a:pPr algn="just"/>
            <a:r>
              <a:rPr lang="en-US" dirty="0">
                <a:latin typeface="Book Antiqua" panose="02040602050305030304" pitchFamily="18" charset="0"/>
              </a:rPr>
              <a:t>Feature extraction: finds a set of new features through some mapping function f() from the existing features. The mapping f() could be linear or non-linear. </a:t>
            </a:r>
            <a:endParaRPr lang="en-US" dirty="0" smtClean="0">
              <a:latin typeface="Book Antiqua" panose="02040602050305030304" pitchFamily="18" charset="0"/>
            </a:endParaRPr>
          </a:p>
          <a:p>
            <a:pPr algn="just"/>
            <a:endParaRPr lang="en-US" dirty="0">
              <a:latin typeface="Book Antiqua" panose="02040602050305030304" pitchFamily="18" charset="0"/>
            </a:endParaRPr>
          </a:p>
          <a:p>
            <a:pPr algn="just"/>
            <a:endParaRPr lang="en-US" dirty="0" smtClean="0">
              <a:latin typeface="Book Antiqua" panose="02040602050305030304" pitchFamily="18" charset="0"/>
            </a:endParaRPr>
          </a:p>
          <a:p>
            <a:pPr algn="just"/>
            <a:endParaRPr lang="en-US" dirty="0">
              <a:latin typeface="Book Antiqua" panose="02040602050305030304" pitchFamily="18" charset="0"/>
            </a:endParaRPr>
          </a:p>
          <a:p>
            <a:pPr algn="just"/>
            <a:endParaRPr lang="en-US" dirty="0" smtClean="0">
              <a:latin typeface="Book Antiqua" panose="02040602050305030304" pitchFamily="18" charset="0"/>
            </a:endParaRPr>
          </a:p>
          <a:p>
            <a:pPr algn="just"/>
            <a:endParaRPr lang="en-US" dirty="0">
              <a:latin typeface="Book Antiqua" panose="02040602050305030304" pitchFamily="18" charset="0"/>
            </a:endParaRPr>
          </a:p>
          <a:p>
            <a:pPr algn="just"/>
            <a:endParaRPr lang="en-US" dirty="0" smtClean="0">
              <a:latin typeface="Book Antiqua" panose="02040602050305030304" pitchFamily="18" charset="0"/>
            </a:endParaRPr>
          </a:p>
          <a:p>
            <a:pPr algn="just"/>
            <a:endParaRPr lang="en-US" dirty="0">
              <a:latin typeface="Book Antiqua" panose="02040602050305030304" pitchFamily="18" charset="0"/>
            </a:endParaRPr>
          </a:p>
          <a:p>
            <a:pPr algn="just"/>
            <a:endParaRPr lang="en-US" dirty="0" smtClean="0">
              <a:latin typeface="Book Antiqua" panose="02040602050305030304" pitchFamily="18" charset="0"/>
            </a:endParaRPr>
          </a:p>
          <a:p>
            <a:pPr marL="3200400" lvl="7" indent="0" algn="just">
              <a:buNone/>
            </a:pPr>
            <a:r>
              <a:rPr lang="en-US" dirty="0" smtClean="0">
                <a:latin typeface="Book Antiqua" panose="02040602050305030304" pitchFamily="18" charset="0"/>
              </a:rPr>
              <a:t>	</a:t>
            </a:r>
            <a:r>
              <a:rPr lang="en-US" sz="2000" b="1" dirty="0" smtClean="0">
                <a:latin typeface="Book Antiqua" panose="02040602050305030304" pitchFamily="18" charset="0"/>
              </a:rPr>
              <a:t>K&lt;N</a:t>
            </a:r>
            <a:endParaRPr lang="en-US" sz="2000" b="1" dirty="0">
              <a:latin typeface="Book Antiqua" panose="02040602050305030304" pitchFamily="18" charset="0"/>
            </a:endParaRPr>
          </a:p>
        </p:txBody>
      </p:sp>
      <p:graphicFrame>
        <p:nvGraphicFramePr>
          <p:cNvPr id="4" name="Object 1"/>
          <p:cNvGraphicFramePr>
            <a:graphicFrameLocks noChangeAspect="1"/>
          </p:cNvGraphicFramePr>
          <p:nvPr>
            <p:extLst>
              <p:ext uri="{D42A27DB-BD31-4B8C-83A1-F6EECF244321}">
                <p14:modId xmlns:p14="http://schemas.microsoft.com/office/powerpoint/2010/main" val="3629822235"/>
              </p:ext>
            </p:extLst>
          </p:nvPr>
        </p:nvGraphicFramePr>
        <p:xfrm>
          <a:off x="2606040" y="2114073"/>
          <a:ext cx="4137660" cy="3372327"/>
        </p:xfrm>
        <a:graphic>
          <a:graphicData uri="http://schemas.openxmlformats.org/presentationml/2006/ole">
            <mc:AlternateContent xmlns:mc="http://schemas.openxmlformats.org/markup-compatibility/2006">
              <mc:Choice xmlns:v="urn:schemas-microsoft-com:vml" Requires="v">
                <p:oleObj spid="_x0000_s1037" name="Equation" r:id="rId3" imgW="1739900" imgH="1854200" progId="Equation.DSMT4">
                  <p:embed/>
                </p:oleObj>
              </mc:Choice>
              <mc:Fallback>
                <p:oleObj name="Equation" r:id="rId3" imgW="1739900" imgH="1854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6040" y="2114073"/>
                        <a:ext cx="4137660" cy="3372327"/>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3308042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80060"/>
            <a:ext cx="11247120" cy="5696903"/>
          </a:xfrm>
        </p:spPr>
        <p:txBody>
          <a:bodyPr>
            <a:normAutofit/>
          </a:bodyPr>
          <a:lstStyle/>
          <a:p>
            <a:pPr algn="just" fontAlgn="base"/>
            <a:r>
              <a:rPr lang="en-US" dirty="0">
                <a:latin typeface="Book Antiqua" panose="02040602050305030304" pitchFamily="18" charset="0"/>
              </a:rPr>
              <a:t>The various feature extraction methods used for dimensionality reduction: </a:t>
            </a:r>
          </a:p>
          <a:p>
            <a:pPr lvl="1" algn="just" fontAlgn="base"/>
            <a:r>
              <a:rPr lang="en-US" dirty="0">
                <a:latin typeface="Book Antiqua" panose="02040602050305030304" pitchFamily="18" charset="0"/>
              </a:rPr>
              <a:t>Principal Component Analysis (PCA)</a:t>
            </a:r>
          </a:p>
          <a:p>
            <a:pPr lvl="1" algn="just" fontAlgn="base"/>
            <a:r>
              <a:rPr lang="en-US" dirty="0">
                <a:latin typeface="Book Antiqua" panose="02040602050305030304" pitchFamily="18" charset="0"/>
              </a:rPr>
              <a:t>Linear Discriminant Analysis (LDA)</a:t>
            </a:r>
          </a:p>
          <a:p>
            <a:pPr lvl="1" algn="just" fontAlgn="base"/>
            <a:r>
              <a:rPr lang="en-US" dirty="0">
                <a:latin typeface="Book Antiqua" panose="02040602050305030304" pitchFamily="18" charset="0"/>
              </a:rPr>
              <a:t>Generalized Discriminant Analysis (GDA</a:t>
            </a:r>
            <a:r>
              <a:rPr lang="en-US" dirty="0" smtClean="0">
                <a:latin typeface="Book Antiqua" panose="02040602050305030304" pitchFamily="18" charset="0"/>
              </a:rPr>
              <a:t>)</a:t>
            </a:r>
            <a:endParaRPr lang="en-US" dirty="0">
              <a:latin typeface="Book Antiqua" panose="02040602050305030304" pitchFamily="18" charset="0"/>
            </a:endParaRPr>
          </a:p>
          <a:p>
            <a:pPr lvl="1" algn="just" fontAlgn="base"/>
            <a:endParaRPr lang="en-US" dirty="0" smtClean="0">
              <a:latin typeface="Book Antiqua" panose="02040602050305030304" pitchFamily="18" charset="0"/>
            </a:endParaRPr>
          </a:p>
          <a:p>
            <a:pPr marL="457200" lvl="1" indent="0" algn="just" fontAlgn="base">
              <a:buNone/>
            </a:pPr>
            <a:r>
              <a:rPr lang="en-US" b="1" dirty="0" smtClean="0">
                <a:latin typeface="Book Antiqua" panose="02040602050305030304" pitchFamily="18" charset="0"/>
              </a:rPr>
              <a:t>Why dimensionality reduction is useful?</a:t>
            </a:r>
          </a:p>
          <a:p>
            <a:pPr marL="457200" lvl="1" indent="0" algn="just" fontAlgn="base">
              <a:buNone/>
            </a:pPr>
            <a:r>
              <a:rPr lang="en-US" dirty="0" smtClean="0">
                <a:latin typeface="Book Antiqua" panose="02040602050305030304" pitchFamily="18" charset="0"/>
              </a:rPr>
              <a:t>There are several reasons why we are interested in reducing dimensionality.</a:t>
            </a:r>
          </a:p>
          <a:p>
            <a:pPr lvl="1" algn="just" fontAlgn="base"/>
            <a:r>
              <a:rPr lang="en-US" dirty="0" smtClean="0">
                <a:latin typeface="Book Antiqua" panose="02040602050305030304" pitchFamily="18" charset="0"/>
              </a:rPr>
              <a:t>In most learning algorithms, the complexity depends on the number of input dimensions, d as well as on the  size of the data sample, N, and for reduced memory and computation, we are interested in reducing the dimensionality of the problem. Decreasing d also decreases the complexity of the inference algorithm during testing.</a:t>
            </a:r>
          </a:p>
          <a:p>
            <a:pPr lvl="1" algn="just" fontAlgn="base"/>
            <a:r>
              <a:rPr lang="en-US" dirty="0" smtClean="0">
                <a:latin typeface="Book Antiqua" panose="02040602050305030304" pitchFamily="18" charset="0"/>
              </a:rPr>
              <a:t>When an input is decided to be unnecessary, we save the cost of extracting it.</a:t>
            </a:r>
          </a:p>
          <a:p>
            <a:pPr marL="457200" lvl="1" indent="0" algn="just" fontAlgn="base">
              <a:buNone/>
            </a:pPr>
            <a:endParaRPr lang="en-US" dirty="0">
              <a:latin typeface="Book Antiqua" panose="02040602050305030304" pitchFamily="18" charset="0"/>
            </a:endParaRPr>
          </a:p>
        </p:txBody>
      </p:sp>
    </p:spTree>
    <p:extLst>
      <p:ext uri="{BB962C8B-B14F-4D97-AF65-F5344CB8AC3E}">
        <p14:creationId xmlns:p14="http://schemas.microsoft.com/office/powerpoint/2010/main" val="33430179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1703"/>
            <a:ext cx="10515600" cy="5615260"/>
          </a:xfrm>
        </p:spPr>
        <p:txBody>
          <a:bodyPr/>
          <a:lstStyle/>
          <a:p>
            <a:pPr lvl="1" algn="just" fontAlgn="base"/>
            <a:r>
              <a:rPr lang="en-US" dirty="0">
                <a:latin typeface="Book Antiqua" panose="02040602050305030304" pitchFamily="18" charset="0"/>
              </a:rPr>
              <a:t>Simpler models are more robust on small datasets. Simpler models have less variance, that is, they vary less depending on the particulars of a sample, including noise, outliers, and so forth.</a:t>
            </a:r>
          </a:p>
          <a:p>
            <a:pPr lvl="1" algn="just" fontAlgn="base"/>
            <a:r>
              <a:rPr lang="en-US" dirty="0">
                <a:latin typeface="Book Antiqua" panose="02040602050305030304" pitchFamily="18" charset="0"/>
              </a:rPr>
              <a:t>When data can be explained with fewer features, we get a better idea about the process that underlies the data, which allows knowledge extraction.</a:t>
            </a:r>
          </a:p>
          <a:p>
            <a:pPr lvl="1" algn="just" fontAlgn="base"/>
            <a:r>
              <a:rPr lang="en-US" dirty="0">
                <a:latin typeface="Book Antiqua" panose="02040602050305030304" pitchFamily="18" charset="0"/>
              </a:rPr>
              <a:t>When data can be represented in a few dimensions without loss of information, it can be plotted and analyzed visually for structure and outliers.</a:t>
            </a:r>
          </a:p>
        </p:txBody>
      </p:sp>
    </p:spTree>
    <p:extLst>
      <p:ext uri="{BB962C8B-B14F-4D97-AF65-F5344CB8AC3E}">
        <p14:creationId xmlns:p14="http://schemas.microsoft.com/office/powerpoint/2010/main" val="40402640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lstStyle/>
          <a:p>
            <a:pPr algn="ctr"/>
            <a:r>
              <a:rPr lang="en-US" b="1" dirty="0" smtClean="0"/>
              <a:t>Principal component Analysis</a:t>
            </a:r>
            <a:endParaRPr lang="en-US" b="1" dirty="0"/>
          </a:p>
        </p:txBody>
      </p:sp>
      <p:sp>
        <p:nvSpPr>
          <p:cNvPr id="3" name="Content Placeholder 2"/>
          <p:cNvSpPr>
            <a:spLocks noGrp="1"/>
          </p:cNvSpPr>
          <p:nvPr>
            <p:ph idx="1"/>
          </p:nvPr>
        </p:nvSpPr>
        <p:spPr>
          <a:xfrm>
            <a:off x="411480" y="1280160"/>
            <a:ext cx="11338560" cy="5074920"/>
          </a:xfrm>
        </p:spPr>
        <p:txBody>
          <a:bodyPr/>
          <a:lstStyle/>
          <a:p>
            <a:pPr algn="just"/>
            <a:r>
              <a:rPr lang="en-US" dirty="0">
                <a:latin typeface="Book Antiqua" panose="02040602050305030304" pitchFamily="18" charset="0"/>
              </a:rPr>
              <a:t>PCA is an unsupervised learning algorithm that is used for the dimensionality reduction in machine learning.</a:t>
            </a:r>
          </a:p>
          <a:p>
            <a:pPr algn="just"/>
            <a:r>
              <a:rPr lang="en-US" dirty="0">
                <a:latin typeface="Book Antiqua" panose="02040602050305030304" pitchFamily="18" charset="0"/>
              </a:rPr>
              <a:t>This method is often used to reduce the dimensionality of large data sets, by transforming a large set of variables into a smaller one that still contains most of the information in the large set.</a:t>
            </a:r>
          </a:p>
          <a:p>
            <a:pPr algn="just"/>
            <a:r>
              <a:rPr lang="en-US" dirty="0">
                <a:latin typeface="Book Antiqua" panose="02040602050305030304" pitchFamily="18" charset="0"/>
              </a:rPr>
              <a:t>It is a statistical process that converts the observations of correlated features into a set of linearly uncorrelated features with the help of orthogonal transformation. </a:t>
            </a:r>
          </a:p>
        </p:txBody>
      </p:sp>
    </p:spTree>
    <p:extLst>
      <p:ext uri="{BB962C8B-B14F-4D97-AF65-F5344CB8AC3E}">
        <p14:creationId xmlns:p14="http://schemas.microsoft.com/office/powerpoint/2010/main" val="21439866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34340"/>
            <a:ext cx="10515600" cy="5742623"/>
          </a:xfrm>
        </p:spPr>
        <p:txBody>
          <a:bodyPr/>
          <a:lstStyle/>
          <a:p>
            <a:pPr algn="just"/>
            <a:r>
              <a:rPr lang="en-US" dirty="0">
                <a:latin typeface="Book Antiqua" panose="02040602050305030304" pitchFamily="18" charset="0"/>
              </a:rPr>
              <a:t>These new transformed features are called the Principal Components (PCs). Some properties of these principal components are given below:</a:t>
            </a:r>
          </a:p>
          <a:p>
            <a:pPr lvl="1" algn="just"/>
            <a:r>
              <a:rPr lang="en-US" sz="2600" dirty="0">
                <a:latin typeface="Book Antiqua" panose="02040602050305030304" pitchFamily="18" charset="0"/>
              </a:rPr>
              <a:t>The PC must be the linear combination of the original features.</a:t>
            </a:r>
          </a:p>
          <a:p>
            <a:pPr lvl="1" algn="just"/>
            <a:r>
              <a:rPr lang="en-US" sz="2600" dirty="0">
                <a:latin typeface="Book Antiqua" panose="02040602050305030304" pitchFamily="18" charset="0"/>
              </a:rPr>
              <a:t>These components are orthogonal, i.e., the correlation between a pair of variables is zero.</a:t>
            </a:r>
          </a:p>
          <a:p>
            <a:pPr lvl="1" algn="just"/>
            <a:r>
              <a:rPr lang="en-US" sz="2600" dirty="0">
                <a:latin typeface="Book Antiqua" panose="02040602050305030304" pitchFamily="18" charset="0"/>
              </a:rPr>
              <a:t>The importance of each component decreases when going to 1 to n, it means the First PC has the most importance, and n</a:t>
            </a:r>
            <a:r>
              <a:rPr lang="en-US" sz="2600" baseline="30000" dirty="0">
                <a:latin typeface="Book Antiqua" panose="02040602050305030304" pitchFamily="18" charset="0"/>
              </a:rPr>
              <a:t>th</a:t>
            </a:r>
            <a:r>
              <a:rPr lang="en-US" sz="2600" dirty="0">
                <a:latin typeface="Book Antiqua" panose="02040602050305030304" pitchFamily="18" charset="0"/>
              </a:rPr>
              <a:t>  PC will have the least importance.</a:t>
            </a:r>
          </a:p>
        </p:txBody>
      </p:sp>
    </p:spTree>
    <p:extLst>
      <p:ext uri="{BB962C8B-B14F-4D97-AF65-F5344CB8AC3E}">
        <p14:creationId xmlns:p14="http://schemas.microsoft.com/office/powerpoint/2010/main" val="19708557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2135"/>
          </a:xfrm>
        </p:spPr>
        <p:txBody>
          <a:bodyPr>
            <a:normAutofit fontScale="90000"/>
          </a:bodyPr>
          <a:lstStyle/>
          <a:p>
            <a:pPr algn="ctr"/>
            <a:r>
              <a:rPr lang="en-US" b="1" dirty="0" smtClean="0"/>
              <a:t>Working of PCA</a:t>
            </a:r>
            <a:endParaRPr lang="en-US" b="1" dirty="0"/>
          </a:p>
        </p:txBody>
      </p:sp>
      <p:sp>
        <p:nvSpPr>
          <p:cNvPr id="3" name="Content Placeholder 2"/>
          <p:cNvSpPr>
            <a:spLocks noGrp="1"/>
          </p:cNvSpPr>
          <p:nvPr>
            <p:ph idx="1"/>
          </p:nvPr>
        </p:nvSpPr>
        <p:spPr>
          <a:xfrm>
            <a:off x="838200" y="1211580"/>
            <a:ext cx="10515600" cy="4965383"/>
          </a:xfrm>
        </p:spPr>
        <p:txBody>
          <a:bodyPr/>
          <a:lstStyle/>
          <a:p>
            <a:pPr marL="514350" indent="-514350">
              <a:buAutoNum type="arabicPeriod"/>
            </a:pPr>
            <a:r>
              <a:rPr lang="en-US" dirty="0" smtClean="0"/>
              <a:t>Get the Dataset with k Features</a:t>
            </a:r>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a:p>
            <a:pPr marL="514350" indent="-514350">
              <a:buAutoNum type="arabicPeriod"/>
            </a:pPr>
            <a:endParaRPr lang="en-US" dirty="0" smtClean="0"/>
          </a:p>
          <a:p>
            <a:pPr marL="514350" indent="-514350">
              <a:buAutoNum type="arabicPeriod"/>
            </a:pPr>
            <a:endParaRPr lang="en-US" dirty="0"/>
          </a:p>
          <a:p>
            <a:pPr marL="514350" indent="-514350">
              <a:buAutoNum type="arabicPeriod"/>
            </a:pPr>
            <a:r>
              <a:rPr lang="en-US" dirty="0" smtClean="0"/>
              <a:t>Compute mean of the Dataset: Compute mean of each feature</a:t>
            </a:r>
          </a:p>
          <a:p>
            <a:pPr marL="514350" indent="-514350">
              <a:buAutoNum type="arabicPeriod"/>
            </a:pPr>
            <a:endParaRPr lang="en-US" dirty="0" smtClean="0"/>
          </a:p>
          <a:p>
            <a:pPr marL="0" indent="0">
              <a:buNone/>
            </a:pPr>
            <a:endParaRPr lang="en-US" dirty="0"/>
          </a:p>
        </p:txBody>
      </p:sp>
      <p:pic>
        <p:nvPicPr>
          <p:cNvPr id="4" name="table"/>
          <p:cNvPicPr>
            <a:picLocks noChangeAspect="1"/>
          </p:cNvPicPr>
          <p:nvPr/>
        </p:nvPicPr>
        <p:blipFill>
          <a:blip r:embed="rId2"/>
          <a:stretch>
            <a:fillRect/>
          </a:stretch>
        </p:blipFill>
        <p:spPr>
          <a:xfrm>
            <a:off x="1474994" y="1950720"/>
            <a:ext cx="6365986" cy="2042160"/>
          </a:xfrm>
          <a:prstGeom prst="rect">
            <a:avLst/>
          </a:prstGeom>
        </p:spPr>
      </p:pic>
      <p:pic>
        <p:nvPicPr>
          <p:cNvPr id="5" name="Picture 4"/>
          <p:cNvPicPr>
            <a:picLocks noChangeAspect="1"/>
          </p:cNvPicPr>
          <p:nvPr/>
        </p:nvPicPr>
        <p:blipFill>
          <a:blip r:embed="rId3"/>
          <a:stretch>
            <a:fillRect/>
          </a:stretch>
        </p:blipFill>
        <p:spPr>
          <a:xfrm>
            <a:off x="2702719" y="5068390"/>
            <a:ext cx="4390411" cy="796528"/>
          </a:xfrm>
          <a:prstGeom prst="rect">
            <a:avLst/>
          </a:prstGeom>
        </p:spPr>
      </p:pic>
    </p:spTree>
    <p:extLst>
      <p:ext uri="{BB962C8B-B14F-4D97-AF65-F5344CB8AC3E}">
        <p14:creationId xmlns:p14="http://schemas.microsoft.com/office/powerpoint/2010/main" val="2622370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74320" y="339634"/>
            <a:ext cx="11456126" cy="6230983"/>
          </a:xfrm>
        </p:spPr>
        <p:txBody>
          <a:bodyPr/>
          <a:lstStyle/>
          <a:p>
            <a:pPr marL="0" indent="0">
              <a:buNone/>
            </a:pPr>
            <a:r>
              <a:rPr lang="en-US" dirty="0" smtClean="0"/>
              <a:t>3. Compute Correlation matrix of each feature pair</a:t>
            </a:r>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pic>
        <p:nvPicPr>
          <p:cNvPr id="4" name="Picture 3"/>
          <p:cNvPicPr>
            <a:picLocks noChangeAspect="1"/>
          </p:cNvPicPr>
          <p:nvPr/>
        </p:nvPicPr>
        <p:blipFill>
          <a:blip r:embed="rId2"/>
          <a:stretch>
            <a:fillRect/>
          </a:stretch>
        </p:blipFill>
        <p:spPr>
          <a:xfrm>
            <a:off x="731520" y="1188721"/>
            <a:ext cx="7749540" cy="1238180"/>
          </a:xfrm>
          <a:prstGeom prst="rect">
            <a:avLst/>
          </a:prstGeom>
        </p:spPr>
      </p:pic>
      <p:pic>
        <p:nvPicPr>
          <p:cNvPr id="5" name="Picture 4"/>
          <p:cNvPicPr>
            <a:picLocks noChangeAspect="1"/>
          </p:cNvPicPr>
          <p:nvPr/>
        </p:nvPicPr>
        <p:blipFill>
          <a:blip r:embed="rId3"/>
          <a:stretch>
            <a:fillRect/>
          </a:stretch>
        </p:blipFill>
        <p:spPr>
          <a:xfrm>
            <a:off x="1061688" y="3104039"/>
            <a:ext cx="7693692" cy="2588101"/>
          </a:xfrm>
          <a:prstGeom prst="rect">
            <a:avLst/>
          </a:prstGeom>
        </p:spPr>
      </p:pic>
    </p:spTree>
    <p:extLst>
      <p:ext uri="{BB962C8B-B14F-4D97-AF65-F5344CB8AC3E}">
        <p14:creationId xmlns:p14="http://schemas.microsoft.com/office/powerpoint/2010/main" val="2180300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65760" y="502920"/>
                <a:ext cx="11269980" cy="5875020"/>
              </a:xfrm>
            </p:spPr>
            <p:txBody>
              <a:bodyPr/>
              <a:lstStyle/>
              <a:p>
                <a:pPr marL="514350" indent="-514350" algn="just">
                  <a:buFont typeface="+mj-lt"/>
                  <a:buAutoNum type="arabicPeriod" startAt="4"/>
                </a:pPr>
                <a:r>
                  <a:rPr lang="en-US" b="1" dirty="0">
                    <a:latin typeface="Book Antiqua" panose="02040602050305030304" pitchFamily="18" charset="0"/>
                  </a:rPr>
                  <a:t>Compute eigenvalues and normalized eigenvectors of the covariance matrix</a:t>
                </a:r>
                <a:r>
                  <a:rPr lang="en-US" dirty="0">
                    <a:latin typeface="Book Antiqua" panose="02040602050305030304" pitchFamily="18" charset="0"/>
                  </a:rPr>
                  <a:t>.</a:t>
                </a:r>
              </a:p>
              <a:p>
                <a:pPr marL="0" indent="0" algn="just" defTabSz="511175">
                  <a:buNone/>
                </a:pPr>
                <a:r>
                  <a:rPr lang="en-US" dirty="0">
                    <a:latin typeface="Book Antiqua" panose="02040602050305030304" pitchFamily="18" charset="0"/>
                  </a:rPr>
                  <a:t>	To find eigenvalues find solve the equation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𝜆</m:t>
                        </m:r>
                        <m:r>
                          <a:rPr lang="en-US" i="1">
                            <a:latin typeface="Cambria Math" panose="02040503050406030204" pitchFamily="18" charset="0"/>
                            <a:ea typeface="Cambria Math" panose="02040503050406030204" pitchFamily="18" charset="0"/>
                          </a:rPr>
                          <m:t>𝐼</m:t>
                        </m:r>
                      </m:e>
                    </m:d>
                    <m:r>
                      <a:rPr lang="en-US" i="1">
                        <a:latin typeface="Cambria Math" panose="02040503050406030204" pitchFamily="18" charset="0"/>
                      </a:rPr>
                      <m:t>=0</m:t>
                    </m:r>
                  </m:oMath>
                </a14:m>
                <a:r>
                  <a:rPr lang="en-US" dirty="0">
                    <a:latin typeface="Book Antiqua" panose="02040602050305030304" pitchFamily="18" charset="0"/>
                  </a:rPr>
                  <a:t>, we get 	n </a:t>
                </a:r>
                <a:r>
                  <a:rPr lang="en-US" dirty="0" smtClean="0">
                    <a:latin typeface="Book Antiqua" panose="02040602050305030304" pitchFamily="18" charset="0"/>
                  </a:rPr>
                  <a:t>	roots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𝑛</m:t>
                        </m:r>
                      </m:sub>
                    </m:sSub>
                  </m:oMath>
                </a14:m>
                <a:r>
                  <a:rPr lang="en-US" dirty="0">
                    <a:latin typeface="Book Antiqua" panose="02040602050305030304" pitchFamily="18" charset="0"/>
                  </a:rPr>
                  <a:t>. Which are eigenvalues.</a:t>
                </a:r>
              </a:p>
              <a:p>
                <a:pPr marL="0" indent="0" algn="just" defTabSz="511175">
                  <a:buNone/>
                </a:pPr>
                <a:r>
                  <a:rPr lang="en-US" dirty="0">
                    <a:latin typeface="Book Antiqua" panose="02040602050305030304" pitchFamily="18" charset="0"/>
                  </a:rPr>
                  <a:t>	Then compute eigenvector (u) of each eigenvalue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𝑖</m:t>
                    </m:r>
                    <m:r>
                      <a:rPr lang="en-US" i="1">
                        <a:latin typeface="Cambria Math" panose="02040503050406030204" pitchFamily="18" charset="0"/>
                        <a:ea typeface="Cambria Math" panose="02040503050406030204" pitchFamily="18" charset="0"/>
                      </a:rPr>
                      <m:t>=1,2…</m:t>
                    </m:r>
                    <m:r>
                      <a:rPr lang="en-US" i="1">
                        <a:latin typeface="Cambria Math" panose="02040503050406030204" pitchFamily="18" charset="0"/>
                        <a:ea typeface="Cambria Math" panose="02040503050406030204" pitchFamily="18" charset="0"/>
                      </a:rPr>
                      <m:t>𝑛</m:t>
                    </m:r>
                  </m:oMath>
                </a14:m>
                <a:r>
                  <a:rPr lang="en-US" dirty="0">
                    <a:latin typeface="Book Antiqua" panose="02040602050305030304" pitchFamily="18" charset="0"/>
                  </a:rPr>
                  <a:t> by 	solving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𝐼</m:t>
                        </m:r>
                      </m:e>
                    </m:d>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 =0</m:t>
                    </m:r>
                  </m:oMath>
                </a14:m>
                <a:r>
                  <a:rPr lang="en-US" dirty="0">
                    <a:latin typeface="Book Antiqua" panose="02040602050305030304" pitchFamily="18" charset="0"/>
                  </a:rPr>
                  <a:t>, where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𝑢</m:t>
                        </m:r>
                      </m:e>
                      <m:sub>
                        <m:r>
                          <a:rPr lang="en-US" i="1">
                            <a:latin typeface="Cambria Math" panose="02040503050406030204" pitchFamily="18" charset="0"/>
                            <a:ea typeface="Cambria Math" panose="02040503050406030204" pitchFamily="18" charset="0"/>
                          </a:rPr>
                          <m:t>𝑖</m:t>
                        </m:r>
                      </m:sub>
                    </m:sSub>
                  </m:oMath>
                </a14:m>
                <a:r>
                  <a:rPr lang="en-US" dirty="0">
                    <a:latin typeface="Book Antiqua" panose="02040602050305030304" pitchFamily="18" charset="0"/>
                  </a:rPr>
                  <a:t>  is column vector of n 	unknowns.</a:t>
                </a:r>
              </a:p>
              <a:p>
                <a:pPr marL="0" indent="0" algn="just" defTabSz="511175">
                  <a:buNone/>
                </a:pPr>
                <a:r>
                  <a:rPr lang="en-US" dirty="0">
                    <a:latin typeface="Book Antiqua" panose="02040602050305030304" pitchFamily="18" charset="0"/>
                  </a:rPr>
                  <a:t>	Finally, normalize the eigenvectors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𝑖</m:t>
                        </m:r>
                      </m:sub>
                    </m:sSub>
                  </m:oMath>
                </a14:m>
                <a:r>
                  <a:rPr lang="en-US" dirty="0">
                    <a:latin typeface="Book Antiqua" panose="02040602050305030304" pitchFamily="18" charset="0"/>
                  </a:rPr>
                  <a:t> by dividing by its length. 	Length of eigenvector is given by: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𝑢</m:t>
                        </m:r>
                      </m:e>
                    </m:d>
                    <m:r>
                      <a:rPr lang="en-US" i="1">
                        <a:latin typeface="Cambria Math" panose="02040503050406030204" pitchFamily="18" charset="0"/>
                      </a:rPr>
                      <m:t>=</m:t>
                    </m:r>
                    <m:rad>
                      <m:radPr>
                        <m:degHide m:val="on"/>
                        <m:ctrlPr>
                          <a:rPr lang="en-US" i="1">
                            <a:latin typeface="Cambria Math" panose="02040503050406030204" pitchFamily="18" charset="0"/>
                          </a:rPr>
                        </m:ctrlPr>
                      </m:radPr>
                      <m:deg/>
                      <m:e>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2</m:t>
                            </m:r>
                          </m:sub>
                          <m:sup>
                            <m:r>
                              <a:rPr lang="en-US" i="1">
                                <a:latin typeface="Cambria Math" panose="02040503050406030204" pitchFamily="18" charset="0"/>
                              </a:rPr>
                              <m:t>2</m:t>
                            </m:r>
                          </m:sup>
                        </m:sSubSup>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𝑢</m:t>
                            </m:r>
                          </m:e>
                          <m:sub>
                            <m:r>
                              <a:rPr lang="en-US" i="1">
                                <a:latin typeface="Cambria Math" panose="02040503050406030204" pitchFamily="18" charset="0"/>
                              </a:rPr>
                              <m:t>𝑛</m:t>
                            </m:r>
                          </m:sub>
                          <m:sup>
                            <m:r>
                              <a:rPr lang="en-US" i="1">
                                <a:latin typeface="Cambria Math" panose="02040503050406030204" pitchFamily="18" charset="0"/>
                              </a:rPr>
                              <m:t>2</m:t>
                            </m:r>
                          </m:sup>
                        </m:sSubSup>
                      </m:e>
                    </m:rad>
                  </m:oMath>
                </a14:m>
                <a:r>
                  <a:rPr lang="en-US" dirty="0"/>
                  <a:t> </a:t>
                </a:r>
                <a:endParaRPr lang="en-US" dirty="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65760" y="502920"/>
                <a:ext cx="11269980" cy="5875020"/>
              </a:xfrm>
              <a:blipFill rotWithShape="0">
                <a:blip r:embed="rId2"/>
                <a:stretch>
                  <a:fillRect l="-1082" t="-1973" r="-1082"/>
                </a:stretch>
              </a:blipFill>
            </p:spPr>
            <p:txBody>
              <a:bodyPr/>
              <a:lstStyle/>
              <a:p>
                <a:r>
                  <a:rPr lang="en-US">
                    <a:noFill/>
                  </a:rPr>
                  <a:t> </a:t>
                </a:r>
              </a:p>
            </p:txBody>
          </p:sp>
        </mc:Fallback>
      </mc:AlternateContent>
    </p:spTree>
    <p:extLst>
      <p:ext uri="{BB962C8B-B14F-4D97-AF65-F5344CB8AC3E}">
        <p14:creationId xmlns:p14="http://schemas.microsoft.com/office/powerpoint/2010/main" val="31612395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525780"/>
            <a:ext cx="11018520" cy="5989320"/>
          </a:xfrm>
        </p:spPr>
        <p:txBody>
          <a:bodyPr/>
          <a:lstStyle/>
          <a:p>
            <a:pPr algn="just"/>
            <a:r>
              <a:rPr lang="en-US" dirty="0">
                <a:latin typeface="Book Antiqua" panose="02040602050305030304" pitchFamily="18" charset="0"/>
              </a:rPr>
              <a:t>The normalized eigenvector corresponding to the largest eigenvalue is the first principle component.</a:t>
            </a:r>
            <a:endParaRPr lang="en-US" sz="2600" dirty="0">
              <a:latin typeface="Book Antiqua" panose="02040602050305030304" pitchFamily="18" charset="0"/>
            </a:endParaRPr>
          </a:p>
          <a:p>
            <a:pPr marL="514350" indent="-514350" algn="just">
              <a:buFont typeface="+mj-lt"/>
              <a:buAutoNum type="arabicPeriod" startAt="5"/>
            </a:pPr>
            <a:r>
              <a:rPr lang="en-US" dirty="0">
                <a:latin typeface="Book Antiqua" panose="02040602050305030304" pitchFamily="18" charset="0"/>
              </a:rPr>
              <a:t>Derive new dataset by using most important m principle components</a:t>
            </a:r>
            <a:r>
              <a:rPr lang="en-US" dirty="0" smtClean="0">
                <a:latin typeface="Book Antiqua" panose="02040602050305030304" pitchFamily="18" charset="0"/>
              </a:rPr>
              <a:t>.</a:t>
            </a:r>
          </a:p>
          <a:p>
            <a:pPr marL="514350" indent="-514350" algn="just">
              <a:buFont typeface="+mj-lt"/>
              <a:buAutoNum type="arabicPeriod" startAt="5"/>
            </a:pPr>
            <a:endParaRPr lang="en-US" dirty="0">
              <a:latin typeface="Book Antiqua" panose="02040602050305030304" pitchFamily="18" charset="0"/>
            </a:endParaRPr>
          </a:p>
        </p:txBody>
      </p:sp>
      <p:pic>
        <p:nvPicPr>
          <p:cNvPr id="4" name="table"/>
          <p:cNvPicPr>
            <a:picLocks noChangeAspect="1"/>
          </p:cNvPicPr>
          <p:nvPr/>
        </p:nvPicPr>
        <p:blipFill>
          <a:blip r:embed="rId2"/>
          <a:stretch>
            <a:fillRect/>
          </a:stretch>
        </p:blipFill>
        <p:spPr>
          <a:xfrm>
            <a:off x="548640" y="2727960"/>
            <a:ext cx="5669280" cy="3147060"/>
          </a:xfrm>
          <a:prstGeom prst="rect">
            <a:avLst/>
          </a:prstGeom>
        </p:spPr>
      </p:pic>
      <p:pic>
        <p:nvPicPr>
          <p:cNvPr id="5" name="Picture 4"/>
          <p:cNvPicPr>
            <a:picLocks noChangeAspect="1"/>
          </p:cNvPicPr>
          <p:nvPr/>
        </p:nvPicPr>
        <p:blipFill>
          <a:blip r:embed="rId3"/>
          <a:stretch>
            <a:fillRect/>
          </a:stretch>
        </p:blipFill>
        <p:spPr>
          <a:xfrm>
            <a:off x="7658100" y="2727960"/>
            <a:ext cx="3497579" cy="2918460"/>
          </a:xfrm>
          <a:prstGeom prst="rect">
            <a:avLst/>
          </a:prstGeom>
        </p:spPr>
      </p:pic>
    </p:spTree>
    <p:extLst>
      <p:ext uri="{BB962C8B-B14F-4D97-AF65-F5344CB8AC3E}">
        <p14:creationId xmlns:p14="http://schemas.microsoft.com/office/powerpoint/2010/main" val="2487760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5300" y="365760"/>
            <a:ext cx="11094720" cy="5811203"/>
          </a:xfrm>
        </p:spPr>
        <p:txBody>
          <a:bodyPr>
            <a:normAutofit fontScale="92500" lnSpcReduction="10000"/>
          </a:bodyPr>
          <a:lstStyle/>
          <a:p>
            <a:pPr marL="0" indent="0" algn="just">
              <a:buNone/>
            </a:pPr>
            <a:r>
              <a:rPr lang="en-US" b="1" dirty="0">
                <a:latin typeface="Book Antiqua" panose="02040602050305030304" pitchFamily="18" charset="0"/>
              </a:rPr>
              <a:t>Example</a:t>
            </a:r>
          </a:p>
          <a:p>
            <a:pPr marL="0" indent="0" algn="just">
              <a:buNone/>
            </a:pPr>
            <a:r>
              <a:rPr lang="en-US" dirty="0">
                <a:latin typeface="Book Antiqua" panose="02040602050305030304" pitchFamily="18" charset="0"/>
              </a:rPr>
              <a:t>Given the following 2-D dataset use PCA to determine principle components of the data and show 2-D transformed dataset</a:t>
            </a:r>
            <a:r>
              <a:rPr lang="en-US" dirty="0" smtClean="0">
                <a:latin typeface="Book Antiqua" panose="02040602050305030304" pitchFamily="18" charset="0"/>
              </a:rPr>
              <a:t>.</a:t>
            </a:r>
          </a:p>
          <a:p>
            <a:pPr marL="0" indent="0" algn="just">
              <a:buNone/>
            </a:pPr>
            <a:endParaRPr lang="en-US" dirty="0">
              <a:latin typeface="Book Antiqua" panose="02040602050305030304" pitchFamily="18" charset="0"/>
            </a:endParaRPr>
          </a:p>
          <a:p>
            <a:pPr marL="0" indent="0" algn="just">
              <a:buNone/>
            </a:pPr>
            <a:endParaRPr lang="en-US" dirty="0" smtClean="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r>
              <a:rPr lang="en-US" b="1" dirty="0">
                <a:latin typeface="Book Antiqua" panose="02040602050305030304" pitchFamily="18" charset="0"/>
              </a:rPr>
              <a:t>Solution</a:t>
            </a:r>
          </a:p>
          <a:p>
            <a:pPr marL="0" indent="0" algn="just">
              <a:buNone/>
            </a:pPr>
            <a:r>
              <a:rPr lang="en-US" dirty="0">
                <a:latin typeface="Book Antiqua" panose="02040602050305030304" pitchFamily="18" charset="0"/>
              </a:rPr>
              <a:t>No of Features (k)=2</a:t>
            </a:r>
          </a:p>
          <a:p>
            <a:pPr marL="0" indent="0" algn="just">
              <a:buNone/>
            </a:pPr>
            <a:r>
              <a:rPr lang="en-US" dirty="0">
                <a:latin typeface="Book Antiqua" panose="02040602050305030304" pitchFamily="18" charset="0"/>
              </a:rPr>
              <a:t>Number of Samples(n)=4</a:t>
            </a:r>
          </a:p>
          <a:p>
            <a:pPr marL="0" indent="0" algn="just">
              <a:buNone/>
            </a:pPr>
            <a:r>
              <a:rPr lang="en-US" dirty="0">
                <a:latin typeface="Book Antiqua" panose="02040602050305030304" pitchFamily="18" charset="0"/>
              </a:rPr>
              <a:t>Now, Compute mean of each feature</a:t>
            </a:r>
          </a:p>
          <a:p>
            <a:pPr marL="0" indent="0" algn="just">
              <a:buNone/>
            </a:pPr>
            <a:endParaRPr lang="en-US" dirty="0">
              <a:latin typeface="Book Antiqua" panose="02040602050305030304" pitchFamily="18" charset="0"/>
            </a:endParaRPr>
          </a:p>
          <a:p>
            <a:pPr marL="0" indent="0" algn="just">
              <a:buNone/>
            </a:pPr>
            <a:endParaRPr lang="en-US" dirty="0">
              <a:latin typeface="Book Antiqua" panose="02040602050305030304" pitchFamily="18" charset="0"/>
            </a:endParaRPr>
          </a:p>
          <a:p>
            <a:pPr marL="0" indent="0" algn="just">
              <a:buNone/>
            </a:pPr>
            <a:r>
              <a:rPr lang="en-US" dirty="0">
                <a:latin typeface="Book Antiqua" panose="02040602050305030304" pitchFamily="18" charset="0"/>
              </a:rPr>
              <a:t>Compute covariance matrix</a:t>
            </a:r>
          </a:p>
          <a:p>
            <a:pPr marL="0" indent="0" algn="just">
              <a:buNone/>
            </a:pPr>
            <a:endParaRPr lang="en-US" dirty="0" smtClean="0">
              <a:latin typeface="Book Antiqua" panose="02040602050305030304" pitchFamily="18" charset="0"/>
            </a:endParaRPr>
          </a:p>
          <a:p>
            <a:pPr marL="0" indent="0" algn="just">
              <a:buNone/>
            </a:pPr>
            <a:endParaRPr lang="en-US" dirty="0">
              <a:latin typeface="Book Antiqua" panose="02040602050305030304" pitchFamily="18" charset="0"/>
            </a:endParaRPr>
          </a:p>
        </p:txBody>
      </p:sp>
      <p:pic>
        <p:nvPicPr>
          <p:cNvPr id="4" name="table"/>
          <p:cNvPicPr>
            <a:picLocks noChangeAspect="1"/>
          </p:cNvPicPr>
          <p:nvPr/>
        </p:nvPicPr>
        <p:blipFill>
          <a:blip r:embed="rId2"/>
          <a:stretch>
            <a:fillRect/>
          </a:stretch>
        </p:blipFill>
        <p:spPr>
          <a:xfrm>
            <a:off x="911860" y="1714500"/>
            <a:ext cx="8128000" cy="1188720"/>
          </a:xfrm>
          <a:prstGeom prst="rect">
            <a:avLst/>
          </a:prstGeom>
        </p:spPr>
      </p:pic>
      <p:pic>
        <p:nvPicPr>
          <p:cNvPr id="5" name="Picture 4"/>
          <p:cNvPicPr>
            <a:picLocks noChangeAspect="1"/>
          </p:cNvPicPr>
          <p:nvPr/>
        </p:nvPicPr>
        <p:blipFill>
          <a:blip r:embed="rId3"/>
          <a:stretch>
            <a:fillRect/>
          </a:stretch>
        </p:blipFill>
        <p:spPr>
          <a:xfrm>
            <a:off x="1588394" y="4663142"/>
            <a:ext cx="1197092" cy="1052156"/>
          </a:xfrm>
          <a:prstGeom prst="rect">
            <a:avLst/>
          </a:prstGeom>
        </p:spPr>
      </p:pic>
    </p:spTree>
    <p:extLst>
      <p:ext uri="{BB962C8B-B14F-4D97-AF65-F5344CB8AC3E}">
        <p14:creationId xmlns:p14="http://schemas.microsoft.com/office/powerpoint/2010/main" val="1986050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5780" y="342900"/>
            <a:ext cx="11064240" cy="5834063"/>
          </a:xfrm>
        </p:spPr>
        <p:txBody>
          <a:bodyPr/>
          <a:lstStyle/>
          <a:p>
            <a:pPr algn="just"/>
            <a:r>
              <a:rPr lang="en-US" i="1" dirty="0" err="1">
                <a:latin typeface="Book Antiqua" panose="02040602050305030304" pitchFamily="18" charset="0"/>
              </a:rPr>
              <a:t>Minkowski</a:t>
            </a:r>
            <a:r>
              <a:rPr lang="en-US" i="1" dirty="0">
                <a:latin typeface="Book Antiqua" panose="02040602050305030304" pitchFamily="18" charset="0"/>
              </a:rPr>
              <a:t> distance</a:t>
            </a:r>
            <a:r>
              <a:rPr lang="en-US" dirty="0">
                <a:latin typeface="Book Antiqua" panose="02040602050305030304" pitchFamily="18" charset="0"/>
              </a:rPr>
              <a:t> is a generalization of both Euclidean distance and Manhattan distance. It is defined </a:t>
            </a:r>
            <a:r>
              <a:rPr lang="en-US" dirty="0" smtClean="0">
                <a:latin typeface="Book Antiqua" panose="02040602050305030304" pitchFamily="18" charset="0"/>
              </a:rPr>
              <a:t>as</a:t>
            </a:r>
          </a:p>
          <a:p>
            <a:pPr algn="just"/>
            <a:endParaRPr lang="en-US" dirty="0">
              <a:latin typeface="Book Antiqua" panose="02040602050305030304" pitchFamily="18" charset="0"/>
            </a:endParaRPr>
          </a:p>
          <a:p>
            <a:pPr algn="just"/>
            <a:endParaRPr lang="en-US" dirty="0" smtClean="0">
              <a:latin typeface="Book Antiqua" panose="02040602050305030304" pitchFamily="18" charset="0"/>
            </a:endParaRPr>
          </a:p>
          <a:p>
            <a:pPr algn="just"/>
            <a:endParaRPr lang="en-US" dirty="0">
              <a:latin typeface="Book Antiqua" panose="02040602050305030304" pitchFamily="18" charset="0"/>
            </a:endParaRPr>
          </a:p>
          <a:p>
            <a:pPr algn="just"/>
            <a:r>
              <a:rPr lang="en-US" dirty="0">
                <a:latin typeface="Book Antiqua" panose="02040602050305030304" pitchFamily="18" charset="0"/>
              </a:rPr>
              <a:t>Where p is a positive integer, such a distance is also called </a:t>
            </a:r>
            <a:r>
              <a:rPr lang="en-US" dirty="0" err="1">
                <a:latin typeface="Book Antiqua" panose="02040602050305030304" pitchFamily="18" charset="0"/>
              </a:rPr>
              <a:t>L</a:t>
            </a:r>
            <a:r>
              <a:rPr lang="en-US" baseline="-25000" dirty="0" err="1">
                <a:latin typeface="Book Antiqua" panose="02040602050305030304" pitchFamily="18" charset="0"/>
              </a:rPr>
              <a:t>p</a:t>
            </a:r>
            <a:r>
              <a:rPr lang="en-US" dirty="0">
                <a:latin typeface="Book Antiqua" panose="02040602050305030304" pitchFamily="18" charset="0"/>
              </a:rPr>
              <a:t> norm, in some literature. It represents the Manhattan distance when p = 1 (i.e., L</a:t>
            </a:r>
            <a:r>
              <a:rPr lang="en-US" baseline="-25000" dirty="0">
                <a:latin typeface="Book Antiqua" panose="02040602050305030304" pitchFamily="18" charset="0"/>
              </a:rPr>
              <a:t>1</a:t>
            </a:r>
            <a:r>
              <a:rPr lang="en-US" dirty="0">
                <a:latin typeface="Book Antiqua" panose="02040602050305030304" pitchFamily="18" charset="0"/>
              </a:rPr>
              <a:t> norm) and Euclidean distance when p = 2 (i.e., L</a:t>
            </a:r>
            <a:r>
              <a:rPr lang="en-US" baseline="-25000" dirty="0">
                <a:latin typeface="Book Antiqua" panose="02040602050305030304" pitchFamily="18" charset="0"/>
              </a:rPr>
              <a:t>2</a:t>
            </a:r>
            <a:r>
              <a:rPr lang="en-US" dirty="0">
                <a:latin typeface="Book Antiqua" panose="02040602050305030304" pitchFamily="18" charset="0"/>
              </a:rPr>
              <a:t> norm).</a:t>
            </a:r>
          </a:p>
          <a:p>
            <a:pPr algn="just"/>
            <a:endParaRPr lang="en-US" dirty="0">
              <a:latin typeface="Book Antiqua" panose="02040602050305030304" pitchFamily="18"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244255885"/>
              </p:ext>
            </p:extLst>
          </p:nvPr>
        </p:nvGraphicFramePr>
        <p:xfrm>
          <a:off x="1090050" y="1503016"/>
          <a:ext cx="4533509" cy="874423"/>
        </p:xfrm>
        <a:graphic>
          <a:graphicData uri="http://schemas.openxmlformats.org/presentationml/2006/ole">
            <mc:AlternateContent xmlns:mc="http://schemas.openxmlformats.org/markup-compatibility/2006">
              <mc:Choice xmlns:v="urn:schemas-microsoft-com:vml" Requires="v">
                <p:oleObj spid="_x0000_s3075" name="Equation" r:id="rId3" imgW="2019240" imgH="304560" progId="Equation.3">
                  <p:embed/>
                </p:oleObj>
              </mc:Choice>
              <mc:Fallback>
                <p:oleObj name="Equation" r:id="rId3" imgW="2019240" imgH="304560" progId="Equation.3">
                  <p:embed/>
                  <p:pic>
                    <p:nvPicPr>
                      <p:cNvPr id="0" name=""/>
                      <p:cNvPicPr>
                        <a:picLocks noChangeAspect="1" noChangeArrowheads="1"/>
                      </p:cNvPicPr>
                      <p:nvPr/>
                    </p:nvPicPr>
                    <p:blipFill>
                      <a:blip r:embed="rId4"/>
                      <a:srcRect/>
                      <a:stretch>
                        <a:fillRect/>
                      </a:stretch>
                    </p:blipFill>
                    <p:spPr bwMode="auto">
                      <a:xfrm>
                        <a:off x="1090050" y="1503016"/>
                        <a:ext cx="4533509" cy="874423"/>
                      </a:xfrm>
                      <a:prstGeom prst="rect">
                        <a:avLst/>
                      </a:prstGeom>
                      <a:noFill/>
                    </p:spPr>
                  </p:pic>
                </p:oleObj>
              </mc:Fallback>
            </mc:AlternateContent>
          </a:graphicData>
        </a:graphic>
      </p:graphicFrame>
    </p:spTree>
    <p:extLst>
      <p:ext uri="{BB962C8B-B14F-4D97-AF65-F5344CB8AC3E}">
        <p14:creationId xmlns:p14="http://schemas.microsoft.com/office/powerpoint/2010/main" val="25850166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8200" y="444138"/>
            <a:ext cx="10515600" cy="5732826"/>
          </a:xfrm>
        </p:spPr>
        <p:txBody>
          <a:bodyPr/>
          <a:lstStyle/>
          <a:p>
            <a:pPr marL="0" indent="0">
              <a:buNone/>
            </a:pPr>
            <a:endParaRPr lang="en-US" dirty="0" smtClean="0"/>
          </a:p>
          <a:p>
            <a:endParaRPr lang="en-US" dirty="0"/>
          </a:p>
          <a:p>
            <a:endParaRPr lang="en-US" dirty="0" smtClean="0"/>
          </a:p>
          <a:p>
            <a:endParaRPr lang="en-US" dirty="0"/>
          </a:p>
          <a:p>
            <a:r>
              <a:rPr lang="en-US" dirty="0" smtClean="0"/>
              <a:t>Compute </a:t>
            </a:r>
            <a:r>
              <a:rPr lang="en-US" dirty="0" err="1" smtClean="0"/>
              <a:t>eigen</a:t>
            </a:r>
            <a:r>
              <a:rPr lang="en-US" dirty="0" smtClean="0"/>
              <a:t> values</a:t>
            </a:r>
          </a:p>
          <a:p>
            <a:endParaRPr lang="en-US" dirty="0"/>
          </a:p>
        </p:txBody>
      </p:sp>
      <p:pic>
        <p:nvPicPr>
          <p:cNvPr id="6" name="Content Placeholder 3"/>
          <p:cNvPicPr>
            <a:picLocks noChangeAspect="1"/>
          </p:cNvPicPr>
          <p:nvPr/>
        </p:nvPicPr>
        <p:blipFill>
          <a:blip r:embed="rId2"/>
          <a:stretch>
            <a:fillRect/>
          </a:stretch>
        </p:blipFill>
        <p:spPr>
          <a:xfrm>
            <a:off x="1303020" y="551022"/>
            <a:ext cx="3451860" cy="1512910"/>
          </a:xfrm>
          <a:prstGeom prst="rect">
            <a:avLst/>
          </a:prstGeom>
        </p:spPr>
      </p:pic>
      <p:pic>
        <p:nvPicPr>
          <p:cNvPr id="7" name="Picture 6"/>
          <p:cNvPicPr>
            <a:picLocks noChangeAspect="1"/>
          </p:cNvPicPr>
          <p:nvPr/>
        </p:nvPicPr>
        <p:blipFill>
          <a:blip r:embed="rId3"/>
          <a:stretch>
            <a:fillRect/>
          </a:stretch>
        </p:blipFill>
        <p:spPr>
          <a:xfrm>
            <a:off x="1303020" y="3477102"/>
            <a:ext cx="5577840" cy="1970110"/>
          </a:xfrm>
          <a:prstGeom prst="rect">
            <a:avLst/>
          </a:prstGeom>
        </p:spPr>
      </p:pic>
    </p:spTree>
    <p:extLst>
      <p:ext uri="{BB962C8B-B14F-4D97-AF65-F5344CB8AC3E}">
        <p14:creationId xmlns:p14="http://schemas.microsoft.com/office/powerpoint/2010/main" val="3070414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1020" y="548640"/>
            <a:ext cx="10515600" cy="5605463"/>
          </a:xfrm>
        </p:spPr>
        <p:txBody>
          <a:bodyPr/>
          <a:lstStyle/>
          <a:p>
            <a:r>
              <a:rPr lang="en-US" dirty="0" smtClean="0"/>
              <a:t>Solving this we get,</a:t>
            </a:r>
          </a:p>
          <a:p>
            <a:endParaRPr lang="en-US" dirty="0"/>
          </a:p>
          <a:p>
            <a:r>
              <a:rPr lang="en-US" dirty="0" smtClean="0"/>
              <a:t>Compute </a:t>
            </a:r>
            <a:r>
              <a:rPr lang="en-US" dirty="0" err="1" smtClean="0"/>
              <a:t>eigen</a:t>
            </a:r>
            <a:r>
              <a:rPr lang="en-US" dirty="0" smtClean="0"/>
              <a:t> vectors</a:t>
            </a:r>
          </a:p>
          <a:p>
            <a:endParaRPr lang="en-US" dirty="0"/>
          </a:p>
          <a:p>
            <a:endParaRPr lang="en-US" dirty="0" smtClean="0"/>
          </a:p>
          <a:p>
            <a:endParaRPr lang="en-US" dirty="0"/>
          </a:p>
          <a:p>
            <a:endParaRPr lang="en-US" dirty="0" smtClean="0"/>
          </a:p>
          <a:p>
            <a:r>
              <a:rPr lang="en-US" dirty="0" smtClean="0"/>
              <a:t>Solving this we get </a:t>
            </a:r>
          </a:p>
          <a:p>
            <a:endParaRPr lang="en-US" dirty="0"/>
          </a:p>
          <a:p>
            <a:r>
              <a:rPr lang="en-US" dirty="0" smtClean="0"/>
              <a:t>Thus </a:t>
            </a:r>
            <a:r>
              <a:rPr lang="en-US" dirty="0" err="1" smtClean="0"/>
              <a:t>eigen</a:t>
            </a:r>
            <a:r>
              <a:rPr lang="en-US" dirty="0" smtClean="0"/>
              <a:t> vectors of </a:t>
            </a:r>
          </a:p>
          <a:p>
            <a:pPr marL="0" indent="0">
              <a:buNone/>
            </a:pPr>
            <a:r>
              <a:rPr lang="en-US" dirty="0" smtClean="0"/>
              <a:t> </a:t>
            </a:r>
            <a:endParaRPr lang="en-US" dirty="0"/>
          </a:p>
        </p:txBody>
      </p:sp>
      <p:pic>
        <p:nvPicPr>
          <p:cNvPr id="4" name="Picture 3"/>
          <p:cNvPicPr>
            <a:picLocks noChangeAspect="1"/>
          </p:cNvPicPr>
          <p:nvPr/>
        </p:nvPicPr>
        <p:blipFill>
          <a:blip r:embed="rId2"/>
          <a:stretch>
            <a:fillRect/>
          </a:stretch>
        </p:blipFill>
        <p:spPr>
          <a:xfrm>
            <a:off x="4957133" y="548639"/>
            <a:ext cx="3259403" cy="620695"/>
          </a:xfrm>
          <a:prstGeom prst="rect">
            <a:avLst/>
          </a:prstGeom>
        </p:spPr>
      </p:pic>
      <p:pic>
        <p:nvPicPr>
          <p:cNvPr id="5" name="Picture 4"/>
          <p:cNvPicPr>
            <a:picLocks noChangeAspect="1"/>
          </p:cNvPicPr>
          <p:nvPr/>
        </p:nvPicPr>
        <p:blipFill>
          <a:blip r:embed="rId3"/>
          <a:stretch>
            <a:fillRect/>
          </a:stretch>
        </p:blipFill>
        <p:spPr>
          <a:xfrm>
            <a:off x="1120140" y="2054526"/>
            <a:ext cx="4297680" cy="1740233"/>
          </a:xfrm>
          <a:prstGeom prst="rect">
            <a:avLst/>
          </a:prstGeom>
        </p:spPr>
      </p:pic>
      <p:pic>
        <p:nvPicPr>
          <p:cNvPr id="6" name="Picture 5"/>
          <p:cNvPicPr>
            <a:picLocks noChangeAspect="1"/>
          </p:cNvPicPr>
          <p:nvPr/>
        </p:nvPicPr>
        <p:blipFill>
          <a:blip r:embed="rId4"/>
          <a:stretch>
            <a:fillRect/>
          </a:stretch>
        </p:blipFill>
        <p:spPr>
          <a:xfrm>
            <a:off x="4167794" y="4213352"/>
            <a:ext cx="3353146" cy="536031"/>
          </a:xfrm>
          <a:prstGeom prst="rect">
            <a:avLst/>
          </a:prstGeom>
        </p:spPr>
      </p:pic>
      <p:pic>
        <p:nvPicPr>
          <p:cNvPr id="7" name="Picture 6"/>
          <p:cNvPicPr>
            <a:picLocks noChangeAspect="1"/>
          </p:cNvPicPr>
          <p:nvPr/>
        </p:nvPicPr>
        <p:blipFill>
          <a:blip r:embed="rId5"/>
          <a:stretch>
            <a:fillRect/>
          </a:stretch>
        </p:blipFill>
        <p:spPr>
          <a:xfrm>
            <a:off x="4878606" y="5167975"/>
            <a:ext cx="2642334" cy="986127"/>
          </a:xfrm>
          <a:prstGeom prst="rect">
            <a:avLst/>
          </a:prstGeom>
        </p:spPr>
      </p:pic>
    </p:spTree>
    <p:extLst>
      <p:ext uri="{BB962C8B-B14F-4D97-AF65-F5344CB8AC3E}">
        <p14:creationId xmlns:p14="http://schemas.microsoft.com/office/powerpoint/2010/main" val="1817005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 y="548640"/>
            <a:ext cx="11132820" cy="5628323"/>
          </a:xfrm>
        </p:spPr>
        <p:txBody>
          <a:bodyPr/>
          <a:lstStyle/>
          <a:p>
            <a:pPr marL="0" indent="0">
              <a:buNone/>
            </a:pPr>
            <a:endParaRPr lang="en-US" dirty="0" smtClean="0"/>
          </a:p>
          <a:p>
            <a:endParaRPr lang="en-US" dirty="0"/>
          </a:p>
          <a:p>
            <a:endParaRPr lang="en-US" dirty="0" smtClean="0"/>
          </a:p>
          <a:p>
            <a:endParaRPr lang="en-US" dirty="0"/>
          </a:p>
          <a:p>
            <a:endParaRPr lang="en-US" dirty="0" smtClean="0"/>
          </a:p>
          <a:p>
            <a:r>
              <a:rPr lang="en-US" dirty="0" smtClean="0"/>
              <a:t>Solving this we get, </a:t>
            </a:r>
          </a:p>
          <a:p>
            <a:endParaRPr lang="en-US" dirty="0"/>
          </a:p>
          <a:p>
            <a:r>
              <a:rPr lang="en-US" dirty="0" smtClean="0"/>
              <a:t>Thus, </a:t>
            </a:r>
            <a:r>
              <a:rPr lang="en-US" dirty="0" err="1" smtClean="0"/>
              <a:t>eigen</a:t>
            </a:r>
            <a:r>
              <a:rPr lang="en-US" dirty="0" smtClean="0"/>
              <a:t> vectors of </a:t>
            </a:r>
            <a:endParaRPr lang="en-US" dirty="0"/>
          </a:p>
        </p:txBody>
      </p:sp>
      <p:pic>
        <p:nvPicPr>
          <p:cNvPr id="4" name="Picture 3"/>
          <p:cNvPicPr>
            <a:picLocks noChangeAspect="1"/>
          </p:cNvPicPr>
          <p:nvPr/>
        </p:nvPicPr>
        <p:blipFill>
          <a:blip r:embed="rId2"/>
          <a:stretch>
            <a:fillRect/>
          </a:stretch>
        </p:blipFill>
        <p:spPr>
          <a:xfrm>
            <a:off x="1881038" y="548640"/>
            <a:ext cx="4193191" cy="1737360"/>
          </a:xfrm>
          <a:prstGeom prst="rect">
            <a:avLst/>
          </a:prstGeom>
        </p:spPr>
      </p:pic>
      <p:pic>
        <p:nvPicPr>
          <p:cNvPr id="5" name="Picture 4"/>
          <p:cNvPicPr>
            <a:picLocks noChangeAspect="1"/>
          </p:cNvPicPr>
          <p:nvPr/>
        </p:nvPicPr>
        <p:blipFill>
          <a:blip r:embed="rId3"/>
          <a:stretch>
            <a:fillRect/>
          </a:stretch>
        </p:blipFill>
        <p:spPr>
          <a:xfrm>
            <a:off x="4732954" y="2986800"/>
            <a:ext cx="3313766" cy="566297"/>
          </a:xfrm>
          <a:prstGeom prst="rect">
            <a:avLst/>
          </a:prstGeom>
        </p:spPr>
      </p:pic>
      <p:pic>
        <p:nvPicPr>
          <p:cNvPr id="6" name="Picture 5"/>
          <p:cNvPicPr>
            <a:picLocks noChangeAspect="1"/>
          </p:cNvPicPr>
          <p:nvPr/>
        </p:nvPicPr>
        <p:blipFill>
          <a:blip r:embed="rId4"/>
          <a:stretch>
            <a:fillRect/>
          </a:stretch>
        </p:blipFill>
        <p:spPr>
          <a:xfrm>
            <a:off x="4321474" y="4011326"/>
            <a:ext cx="3725246" cy="853703"/>
          </a:xfrm>
          <a:prstGeom prst="rect">
            <a:avLst/>
          </a:prstGeom>
        </p:spPr>
      </p:pic>
    </p:spTree>
    <p:extLst>
      <p:ext uri="{BB962C8B-B14F-4D97-AF65-F5344CB8AC3E}">
        <p14:creationId xmlns:p14="http://schemas.microsoft.com/office/powerpoint/2010/main" val="5585371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8640" y="571500"/>
            <a:ext cx="11087100" cy="5605463"/>
          </a:xfrm>
        </p:spPr>
        <p:txBody>
          <a:bodyPr>
            <a:normAutofit fontScale="77500" lnSpcReduction="20000"/>
          </a:bodyPr>
          <a:lstStyle/>
          <a:p>
            <a:r>
              <a:rPr lang="en-US" sz="3600" dirty="0" smtClean="0"/>
              <a:t>Normalize the </a:t>
            </a:r>
            <a:r>
              <a:rPr lang="en-US" sz="3600" dirty="0" err="1" smtClean="0"/>
              <a:t>eigen</a:t>
            </a:r>
            <a:r>
              <a:rPr lang="en-US" sz="3600" dirty="0" smtClean="0"/>
              <a:t> vectors</a:t>
            </a:r>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sz="3300" dirty="0" smtClean="0"/>
              <a:t>Finally, compute new data set using principle components</a:t>
            </a:r>
            <a:endParaRPr lang="en-US" sz="3300" dirty="0"/>
          </a:p>
          <a:p>
            <a:endParaRPr lang="en-US" dirty="0" smtClean="0"/>
          </a:p>
          <a:p>
            <a:endParaRPr lang="en-US" dirty="0"/>
          </a:p>
          <a:p>
            <a:endParaRPr lang="en-US" dirty="0" smtClean="0"/>
          </a:p>
          <a:p>
            <a:pPr marL="0" indent="0">
              <a:buNone/>
            </a:pPr>
            <a:r>
              <a:rPr lang="en-US" dirty="0" smtClean="0"/>
              <a:t> </a:t>
            </a:r>
          </a:p>
          <a:p>
            <a:pPr marL="0" indent="0">
              <a:buNone/>
            </a:pPr>
            <a:endParaRPr lang="en-US" dirty="0"/>
          </a:p>
        </p:txBody>
      </p:sp>
      <p:pic>
        <p:nvPicPr>
          <p:cNvPr id="4" name="Picture 3"/>
          <p:cNvPicPr>
            <a:picLocks noChangeAspect="1"/>
          </p:cNvPicPr>
          <p:nvPr/>
        </p:nvPicPr>
        <p:blipFill>
          <a:blip r:embed="rId2"/>
          <a:stretch>
            <a:fillRect/>
          </a:stretch>
        </p:blipFill>
        <p:spPr>
          <a:xfrm>
            <a:off x="875211" y="1384663"/>
            <a:ext cx="4689566" cy="862148"/>
          </a:xfrm>
          <a:prstGeom prst="rect">
            <a:avLst/>
          </a:prstGeom>
        </p:spPr>
      </p:pic>
      <p:pic>
        <p:nvPicPr>
          <p:cNvPr id="5" name="Picture 4"/>
          <p:cNvPicPr>
            <a:picLocks noChangeAspect="1"/>
          </p:cNvPicPr>
          <p:nvPr/>
        </p:nvPicPr>
        <p:blipFill>
          <a:blip r:embed="rId3"/>
          <a:stretch>
            <a:fillRect/>
          </a:stretch>
        </p:blipFill>
        <p:spPr>
          <a:xfrm>
            <a:off x="875211" y="2615837"/>
            <a:ext cx="4464232" cy="911134"/>
          </a:xfrm>
          <a:prstGeom prst="rect">
            <a:avLst/>
          </a:prstGeom>
        </p:spPr>
      </p:pic>
    </p:spTree>
    <p:extLst>
      <p:ext uri="{BB962C8B-B14F-4D97-AF65-F5344CB8AC3E}">
        <p14:creationId xmlns:p14="http://schemas.microsoft.com/office/powerpoint/2010/main" val="145405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20775"/>
          </a:xfrm>
        </p:spPr>
        <p:txBody>
          <a:bodyPr/>
          <a:lstStyle/>
          <a:p>
            <a:r>
              <a:rPr lang="en-US" b="1" dirty="0">
                <a:latin typeface="Book Antiqua" panose="02040602050305030304" pitchFamily="18" charset="0"/>
              </a:rPr>
              <a:t>Categories of Clustering Algorithms</a:t>
            </a:r>
            <a:endParaRPr lang="en-US" dirty="0"/>
          </a:p>
        </p:txBody>
      </p:sp>
      <p:sp>
        <p:nvSpPr>
          <p:cNvPr id="3" name="Content Placeholder 2"/>
          <p:cNvSpPr>
            <a:spLocks noGrp="1"/>
          </p:cNvSpPr>
          <p:nvPr>
            <p:ph idx="1"/>
          </p:nvPr>
        </p:nvSpPr>
        <p:spPr>
          <a:xfrm>
            <a:off x="838200" y="1485900"/>
            <a:ext cx="10515600" cy="4691063"/>
          </a:xfrm>
        </p:spPr>
        <p:txBody>
          <a:bodyPr>
            <a:normAutofit lnSpcReduction="10000"/>
          </a:bodyPr>
          <a:lstStyle/>
          <a:p>
            <a:pPr algn="just"/>
            <a:r>
              <a:rPr lang="en-US" dirty="0">
                <a:latin typeface="Book Antiqua" panose="02040602050305030304" pitchFamily="18" charset="0"/>
              </a:rPr>
              <a:t>Many clustering algorithms exist in the literature. In general, the major clustering methods can be classified into the following categories. </a:t>
            </a:r>
          </a:p>
          <a:p>
            <a:pPr marL="0" indent="0" algn="just">
              <a:buNone/>
            </a:pPr>
            <a:r>
              <a:rPr lang="en-US" b="1" dirty="0">
                <a:latin typeface="Book Antiqua" panose="02040602050305030304" pitchFamily="18" charset="0"/>
              </a:rPr>
              <a:t>Partitioning Methods</a:t>
            </a:r>
            <a:endParaRPr lang="en-US" dirty="0">
              <a:latin typeface="Book Antiqua" panose="02040602050305030304" pitchFamily="18" charset="0"/>
            </a:endParaRPr>
          </a:p>
          <a:p>
            <a:pPr algn="just"/>
            <a:r>
              <a:rPr lang="en-US" dirty="0">
                <a:latin typeface="Book Antiqua" panose="02040602050305030304" pitchFamily="18" charset="0"/>
              </a:rPr>
              <a:t>Given a database of </a:t>
            </a:r>
            <a:r>
              <a:rPr lang="en-US" i="1" dirty="0">
                <a:latin typeface="Book Antiqua" panose="02040602050305030304" pitchFamily="18" charset="0"/>
              </a:rPr>
              <a:t>n </a:t>
            </a:r>
            <a:r>
              <a:rPr lang="en-US" dirty="0">
                <a:latin typeface="Book Antiqua" panose="02040602050305030304" pitchFamily="18" charset="0"/>
              </a:rPr>
              <a:t>objects or data tuples, a partitioning method constructs </a:t>
            </a:r>
            <a:r>
              <a:rPr lang="en-US" i="1" dirty="0">
                <a:latin typeface="Book Antiqua" panose="02040602050305030304" pitchFamily="18" charset="0"/>
              </a:rPr>
              <a:t>k </a:t>
            </a:r>
            <a:r>
              <a:rPr lang="en-US" dirty="0">
                <a:latin typeface="Book Antiqua" panose="02040602050305030304" pitchFamily="18" charset="0"/>
              </a:rPr>
              <a:t>partitions of the data, where each partition represents a cluster and </a:t>
            </a:r>
            <a:r>
              <a:rPr lang="en-US" i="1" dirty="0">
                <a:latin typeface="Book Antiqua" panose="02040602050305030304" pitchFamily="18" charset="0"/>
              </a:rPr>
              <a:t>k </a:t>
            </a:r>
            <a:r>
              <a:rPr lang="en-US" dirty="0">
                <a:latin typeface="Book Antiqua" panose="02040602050305030304" pitchFamily="18" charset="0"/>
              </a:rPr>
              <a:t>&lt;</a:t>
            </a:r>
            <a:r>
              <a:rPr lang="en-US" i="1" dirty="0">
                <a:latin typeface="Book Antiqua" panose="02040602050305030304" pitchFamily="18" charset="0"/>
              </a:rPr>
              <a:t>n</a:t>
            </a:r>
            <a:r>
              <a:rPr lang="en-US" dirty="0">
                <a:latin typeface="Book Antiqua" panose="02040602050305030304" pitchFamily="18" charset="0"/>
              </a:rPr>
              <a:t>. </a:t>
            </a:r>
          </a:p>
          <a:p>
            <a:pPr algn="just"/>
            <a:r>
              <a:rPr lang="en-US" dirty="0">
                <a:latin typeface="Book Antiqua" panose="02040602050305030304" pitchFamily="18" charset="0"/>
              </a:rPr>
              <a:t>Given </a:t>
            </a:r>
            <a:r>
              <a:rPr lang="en-US" i="1" dirty="0">
                <a:latin typeface="Book Antiqua" panose="02040602050305030304" pitchFamily="18" charset="0"/>
              </a:rPr>
              <a:t>k</a:t>
            </a:r>
            <a:r>
              <a:rPr lang="en-US" dirty="0">
                <a:latin typeface="Book Antiqua" panose="02040602050305030304" pitchFamily="18" charset="0"/>
              </a:rPr>
              <a:t>, the number of partitions to construct, a partitioning method creates an initial partitioning. It then uses an iterative relocation technique that attempts to improve the partitioning by moving objects from one group to another.</a:t>
            </a:r>
            <a:endParaRPr lang="en-US" dirty="0">
              <a:latin typeface="Book Antiqua" panose="02040602050305030304" pitchFamily="18" charset="0"/>
            </a:endParaRPr>
          </a:p>
        </p:txBody>
      </p:sp>
    </p:spTree>
    <p:extLst>
      <p:ext uri="{BB962C8B-B14F-4D97-AF65-F5344CB8AC3E}">
        <p14:creationId xmlns:p14="http://schemas.microsoft.com/office/powerpoint/2010/main" val="2610789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Categories of Clustering Algorithms</a:t>
            </a:r>
            <a:endParaRPr lang="en-US" dirty="0"/>
          </a:p>
        </p:txBody>
      </p:sp>
      <p:sp>
        <p:nvSpPr>
          <p:cNvPr id="3" name="Content Placeholder 2"/>
          <p:cNvSpPr>
            <a:spLocks noGrp="1"/>
          </p:cNvSpPr>
          <p:nvPr>
            <p:ph idx="1"/>
          </p:nvPr>
        </p:nvSpPr>
        <p:spPr/>
        <p:txBody>
          <a:bodyPr>
            <a:normAutofit fontScale="92500" lnSpcReduction="10000"/>
          </a:bodyPr>
          <a:lstStyle/>
          <a:p>
            <a:pPr marL="0" lvl="0" indent="0" algn="just">
              <a:buNone/>
            </a:pPr>
            <a:r>
              <a:rPr lang="en-US" b="1" dirty="0">
                <a:latin typeface="Book Antiqua" panose="02040602050305030304" pitchFamily="18" charset="0"/>
              </a:rPr>
              <a:t>Hierarchical Methods</a:t>
            </a:r>
          </a:p>
          <a:p>
            <a:pPr algn="just"/>
            <a:r>
              <a:rPr lang="en-US" dirty="0">
                <a:latin typeface="Book Antiqua" panose="02040602050305030304" pitchFamily="18" charset="0"/>
              </a:rPr>
              <a:t>A hierarchical method creates a hierarchical decomposition of the given set of data objects. A hierarchical method can be classified as being either </a:t>
            </a:r>
            <a:r>
              <a:rPr lang="en-US" i="1" dirty="0">
                <a:latin typeface="Book Antiqua" panose="02040602050305030304" pitchFamily="18" charset="0"/>
              </a:rPr>
              <a:t>agglomerative </a:t>
            </a:r>
            <a:r>
              <a:rPr lang="en-US" dirty="0">
                <a:latin typeface="Book Antiqua" panose="02040602050305030304" pitchFamily="18" charset="0"/>
              </a:rPr>
              <a:t>or </a:t>
            </a:r>
            <a:r>
              <a:rPr lang="en-US" i="1" dirty="0">
                <a:latin typeface="Book Antiqua" panose="02040602050305030304" pitchFamily="18" charset="0"/>
              </a:rPr>
              <a:t>divisive</a:t>
            </a:r>
            <a:r>
              <a:rPr lang="en-US" dirty="0">
                <a:latin typeface="Book Antiqua" panose="02040602050305030304" pitchFamily="18" charset="0"/>
              </a:rPr>
              <a:t>. </a:t>
            </a:r>
          </a:p>
          <a:p>
            <a:pPr algn="just"/>
            <a:r>
              <a:rPr lang="en-US" dirty="0">
                <a:latin typeface="Book Antiqua" panose="02040602050305030304" pitchFamily="18" charset="0"/>
              </a:rPr>
              <a:t>The </a:t>
            </a:r>
            <a:r>
              <a:rPr lang="en-US" i="1" dirty="0">
                <a:latin typeface="Book Antiqua" panose="02040602050305030304" pitchFamily="18" charset="0"/>
              </a:rPr>
              <a:t>agglomerative approach</a:t>
            </a:r>
            <a:r>
              <a:rPr lang="en-US" dirty="0">
                <a:latin typeface="Book Antiqua" panose="02040602050305030304" pitchFamily="18" charset="0"/>
              </a:rPr>
              <a:t> follows the </a:t>
            </a:r>
            <a:r>
              <a:rPr lang="en-US" i="1" dirty="0">
                <a:latin typeface="Book Antiqua" panose="02040602050305030304" pitchFamily="18" charset="0"/>
              </a:rPr>
              <a:t>bottom-up </a:t>
            </a:r>
            <a:r>
              <a:rPr lang="en-US" dirty="0">
                <a:latin typeface="Book Antiqua" panose="02040602050305030304" pitchFamily="18" charset="0"/>
              </a:rPr>
              <a:t>approach. It starts with each object forming a separate group. It successively merges the objects or groups that are close to one another, until a termination condition holds. </a:t>
            </a:r>
          </a:p>
          <a:p>
            <a:pPr algn="just"/>
            <a:r>
              <a:rPr lang="en-US" dirty="0">
                <a:latin typeface="Book Antiqua" panose="02040602050305030304" pitchFamily="18" charset="0"/>
              </a:rPr>
              <a:t>The </a:t>
            </a:r>
            <a:r>
              <a:rPr lang="en-US" i="1" dirty="0">
                <a:latin typeface="Book Antiqua" panose="02040602050305030304" pitchFamily="18" charset="0"/>
              </a:rPr>
              <a:t>divisive approach</a:t>
            </a:r>
            <a:r>
              <a:rPr lang="en-US" dirty="0">
                <a:latin typeface="Book Antiqua" panose="02040602050305030304" pitchFamily="18" charset="0"/>
              </a:rPr>
              <a:t> follows the </a:t>
            </a:r>
            <a:r>
              <a:rPr lang="en-US" i="1" dirty="0">
                <a:latin typeface="Book Antiqua" panose="02040602050305030304" pitchFamily="18" charset="0"/>
              </a:rPr>
              <a:t>top-down </a:t>
            </a:r>
            <a:r>
              <a:rPr lang="en-US" dirty="0">
                <a:latin typeface="Book Antiqua" panose="02040602050305030304" pitchFamily="18" charset="0"/>
              </a:rPr>
              <a:t>approach. It starts with all of the objects in the same cluster. In each successive iteration, a cluster is split up into smaller clusters, until a termination condition holds.</a:t>
            </a:r>
            <a:endParaRPr lang="en-US" dirty="0">
              <a:latin typeface="Book Antiqua" panose="02040602050305030304" pitchFamily="18" charset="0"/>
            </a:endParaRPr>
          </a:p>
        </p:txBody>
      </p:sp>
    </p:spTree>
    <p:extLst>
      <p:ext uri="{BB962C8B-B14F-4D97-AF65-F5344CB8AC3E}">
        <p14:creationId xmlns:p14="http://schemas.microsoft.com/office/powerpoint/2010/main" val="1159846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Book Antiqua" panose="02040602050305030304" pitchFamily="18" charset="0"/>
              </a:rPr>
              <a:t>Categories of Clustering Algorithms</a:t>
            </a:r>
            <a:endParaRPr lang="en-US" dirty="0"/>
          </a:p>
        </p:txBody>
      </p:sp>
      <p:sp>
        <p:nvSpPr>
          <p:cNvPr id="3" name="Content Placeholder 2"/>
          <p:cNvSpPr>
            <a:spLocks noGrp="1"/>
          </p:cNvSpPr>
          <p:nvPr>
            <p:ph idx="1"/>
          </p:nvPr>
        </p:nvSpPr>
        <p:spPr/>
        <p:txBody>
          <a:bodyPr>
            <a:normAutofit fontScale="85000" lnSpcReduction="20000"/>
          </a:bodyPr>
          <a:lstStyle/>
          <a:p>
            <a:pPr marL="0" lvl="0" indent="0" algn="just">
              <a:buNone/>
            </a:pPr>
            <a:r>
              <a:rPr lang="en-US" b="1" dirty="0">
                <a:latin typeface="Book Antiqua" panose="02040602050305030304" pitchFamily="18" charset="0"/>
              </a:rPr>
              <a:t>Density-based Methods</a:t>
            </a:r>
          </a:p>
          <a:p>
            <a:pPr algn="just"/>
            <a:r>
              <a:rPr lang="en-US" dirty="0">
                <a:latin typeface="Book Antiqua" panose="02040602050305030304" pitchFamily="18" charset="0"/>
              </a:rPr>
              <a:t>Most partitioning methods cluster objects based on the distance between objects. Such methods can find only spherical-shaped clusters and encounter difficulty at discovering clusters of arbitrary shapes. </a:t>
            </a:r>
          </a:p>
          <a:p>
            <a:pPr algn="just"/>
            <a:r>
              <a:rPr lang="en-US" dirty="0">
                <a:latin typeface="Book Antiqua" panose="02040602050305030304" pitchFamily="18" charset="0"/>
              </a:rPr>
              <a:t>Other clustering methods have been developed based on the notion of </a:t>
            </a:r>
            <a:r>
              <a:rPr lang="en-US" i="1" dirty="0">
                <a:latin typeface="Book Antiqua" panose="02040602050305030304" pitchFamily="18" charset="0"/>
              </a:rPr>
              <a:t>density</a:t>
            </a:r>
            <a:r>
              <a:rPr lang="en-US" dirty="0">
                <a:latin typeface="Book Antiqua" panose="02040602050305030304" pitchFamily="18" charset="0"/>
              </a:rPr>
              <a:t>. Their general idea is to continue growing the given cluster as long as the density (number of objects or data points) in the neighborhood exceeds some threshold</a:t>
            </a:r>
            <a:r>
              <a:rPr lang="en-US" dirty="0" smtClean="0">
                <a:latin typeface="Book Antiqua" panose="02040602050305030304" pitchFamily="18" charset="0"/>
              </a:rPr>
              <a:t>.</a:t>
            </a:r>
          </a:p>
          <a:p>
            <a:pPr marL="0" lvl="0" indent="0" algn="just">
              <a:buNone/>
            </a:pPr>
            <a:r>
              <a:rPr lang="en-US" b="1" dirty="0">
                <a:latin typeface="Book Antiqua" panose="02040602050305030304" pitchFamily="18" charset="0"/>
              </a:rPr>
              <a:t>Model-based Methods</a:t>
            </a:r>
          </a:p>
          <a:p>
            <a:pPr algn="just"/>
            <a:r>
              <a:rPr lang="en-US" dirty="0">
                <a:latin typeface="Book Antiqua" panose="02040602050305030304" pitchFamily="18" charset="0"/>
              </a:rPr>
              <a:t>Model-based methods hypothesize a model for each of the clusters and find the best fit of the data to the given model. </a:t>
            </a:r>
          </a:p>
          <a:p>
            <a:pPr algn="just"/>
            <a:r>
              <a:rPr lang="en-US" dirty="0">
                <a:latin typeface="Book Antiqua" panose="02040602050305030304" pitchFamily="18" charset="0"/>
              </a:rPr>
              <a:t>EM is an algorithm that performs expectation-maximization analysis based on statistical modeling.</a:t>
            </a:r>
          </a:p>
          <a:p>
            <a:pPr algn="just"/>
            <a:endParaRPr lang="en-US" dirty="0">
              <a:latin typeface="Book Antiqua" panose="02040602050305030304" pitchFamily="18" charset="0"/>
            </a:endParaRPr>
          </a:p>
        </p:txBody>
      </p:sp>
    </p:spTree>
    <p:extLst>
      <p:ext uri="{BB962C8B-B14F-4D97-AF65-F5344CB8AC3E}">
        <p14:creationId xmlns:p14="http://schemas.microsoft.com/office/powerpoint/2010/main" val="3183543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 Antiqua" panose="02040602050305030304" pitchFamily="18" charset="0"/>
              </a:rPr>
              <a:t>K-Means Algorithm</a:t>
            </a:r>
            <a:endParaRPr lang="en-US" dirty="0"/>
          </a:p>
        </p:txBody>
      </p:sp>
      <p:sp>
        <p:nvSpPr>
          <p:cNvPr id="3" name="Content Placeholder 2"/>
          <p:cNvSpPr>
            <a:spLocks noGrp="1"/>
          </p:cNvSpPr>
          <p:nvPr>
            <p:ph idx="1"/>
          </p:nvPr>
        </p:nvSpPr>
        <p:spPr/>
        <p:txBody>
          <a:bodyPr/>
          <a:lstStyle/>
          <a:p>
            <a:pPr algn="just"/>
            <a:r>
              <a:rPr lang="en-US" dirty="0">
                <a:latin typeface="Book Antiqua" panose="02040602050305030304" pitchFamily="18" charset="0"/>
              </a:rPr>
              <a:t>K-means is  one of  the simplest partitioning based clustering algorithm. The procedure follows a simple and easy way to classify a given data set  into a certain number of  clusters (assume k clusters) fixed </a:t>
            </a:r>
            <a:r>
              <a:rPr lang="en-US" dirty="0" err="1">
                <a:latin typeface="Book Antiqua" panose="02040602050305030304" pitchFamily="18" charset="0"/>
              </a:rPr>
              <a:t>Apriori</a:t>
            </a:r>
            <a:r>
              <a:rPr lang="en-US" dirty="0">
                <a:latin typeface="Book Antiqua" panose="02040602050305030304" pitchFamily="18" charset="0"/>
              </a:rPr>
              <a:t>.</a:t>
            </a:r>
          </a:p>
          <a:p>
            <a:pPr algn="just"/>
            <a:endParaRPr lang="en-US" dirty="0">
              <a:latin typeface="Book Antiqua"/>
            </a:endParaRPr>
          </a:p>
          <a:p>
            <a:pPr algn="just"/>
            <a:r>
              <a:rPr lang="en-US" dirty="0">
                <a:latin typeface="Book Antiqua" panose="02040602050305030304" pitchFamily="18" charset="0"/>
              </a:rPr>
              <a:t>The main idea is to define k centers, one for each cluster. These centers should be selected cleverly because of different location causes different result. So, the better choice is to place them as much as possible far away from each other.</a:t>
            </a:r>
            <a:endParaRPr lang="en-US" dirty="0">
              <a:latin typeface="Book Antiqua" panose="02040602050305030304" pitchFamily="18" charset="0"/>
            </a:endParaRPr>
          </a:p>
        </p:txBody>
      </p:sp>
    </p:spTree>
    <p:extLst>
      <p:ext uri="{BB962C8B-B14F-4D97-AF65-F5344CB8AC3E}">
        <p14:creationId xmlns:p14="http://schemas.microsoft.com/office/powerpoint/2010/main" val="3819301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Book Antiqua" panose="02040602050305030304" pitchFamily="18" charset="0"/>
              </a:rPr>
              <a:t>K-Means Algorithm</a:t>
            </a:r>
            <a:endParaRPr lang="en-US" dirty="0"/>
          </a:p>
        </p:txBody>
      </p:sp>
      <p:sp>
        <p:nvSpPr>
          <p:cNvPr id="3" name="Content Placeholder 2"/>
          <p:cNvSpPr>
            <a:spLocks noGrp="1"/>
          </p:cNvSpPr>
          <p:nvPr>
            <p:ph idx="1"/>
          </p:nvPr>
        </p:nvSpPr>
        <p:spPr/>
        <p:txBody>
          <a:bodyPr/>
          <a:lstStyle/>
          <a:p>
            <a:pPr marL="0" indent="0" algn="just">
              <a:buNone/>
            </a:pPr>
            <a:r>
              <a:rPr lang="en-US" dirty="0">
                <a:latin typeface="Book Antiqua" panose="02040602050305030304" pitchFamily="18" charset="0"/>
              </a:rPr>
              <a:t>Example: Divide the data points {(2,10), ((2,5), (8,4), (5,8), (7,5), (6,4)} into two clusters.</a:t>
            </a:r>
          </a:p>
          <a:p>
            <a:pPr marL="0" indent="0" algn="just">
              <a:buNone/>
            </a:pPr>
            <a:r>
              <a:rPr lang="en-US" b="1" i="1" dirty="0">
                <a:latin typeface="Book Antiqua" panose="02040602050305030304" pitchFamily="18" charset="0"/>
              </a:rPr>
              <a:t>Solution</a:t>
            </a:r>
            <a:endParaRPr lang="en-US" dirty="0">
              <a:latin typeface="Book Antiqua" panose="02040602050305030304" pitchFamily="18" charset="0"/>
            </a:endParaRPr>
          </a:p>
          <a:p>
            <a:pPr marL="0" indent="403225" algn="just" defTabSz="403225">
              <a:buNone/>
            </a:pPr>
            <a:r>
              <a:rPr lang="en-US" dirty="0">
                <a:latin typeface="Book Antiqua" panose="02040602050305030304" pitchFamily="18" charset="0"/>
              </a:rPr>
              <a:t>Let </a:t>
            </a:r>
            <a:r>
              <a:rPr lang="en-US" b="1" dirty="0">
                <a:latin typeface="Book Antiqua" panose="02040602050305030304" pitchFamily="18" charset="0"/>
              </a:rPr>
              <a:t>p1=(2,10)	p2=(2,5)</a:t>
            </a:r>
            <a:r>
              <a:rPr lang="en-US" dirty="0">
                <a:latin typeface="Book Antiqua" panose="02040602050305030304" pitchFamily="18" charset="0"/>
              </a:rPr>
              <a:t>	p3=(8,4)	</a:t>
            </a:r>
            <a:r>
              <a:rPr lang="en-US" b="1" dirty="0">
                <a:latin typeface="Book Antiqua" panose="02040602050305030304" pitchFamily="18" charset="0"/>
              </a:rPr>
              <a:t>p4=(5,8)</a:t>
            </a:r>
            <a:r>
              <a:rPr lang="en-US" dirty="0">
                <a:latin typeface="Book Antiqua" panose="02040602050305030304" pitchFamily="18" charset="0"/>
              </a:rPr>
              <a:t>	p5=(7,5)	p6=(6,4)</a:t>
            </a:r>
          </a:p>
          <a:p>
            <a:pPr marL="0" indent="403225" algn="just">
              <a:buNone/>
            </a:pPr>
            <a:r>
              <a:rPr lang="en-US" b="1" i="1" dirty="0">
                <a:latin typeface="Book Antiqua" panose="02040602050305030304" pitchFamily="18" charset="0"/>
              </a:rPr>
              <a:t>Initial step</a:t>
            </a:r>
          </a:p>
          <a:p>
            <a:pPr marL="0" indent="403225" algn="just">
              <a:buNone/>
            </a:pPr>
            <a:r>
              <a:rPr lang="en-US" dirty="0">
                <a:latin typeface="Book Antiqua" panose="02040602050305030304" pitchFamily="18" charset="0"/>
              </a:rPr>
              <a:t>Choose Cluster centers randomly</a:t>
            </a:r>
          </a:p>
          <a:p>
            <a:pPr marL="0" indent="403225" algn="just">
              <a:buNone/>
            </a:pPr>
            <a:r>
              <a:rPr lang="en-US" dirty="0">
                <a:latin typeface="Book Antiqua" panose="02040602050305030304" pitchFamily="18" charset="0"/>
              </a:rPr>
              <a:t>Let </a:t>
            </a:r>
            <a:r>
              <a:rPr lang="el-GR" dirty="0">
                <a:latin typeface="Book Antiqua" panose="02040602050305030304" pitchFamily="18" charset="0"/>
              </a:rPr>
              <a:t>μ</a:t>
            </a:r>
            <a:r>
              <a:rPr lang="el-GR" baseline="-25000" dirty="0">
                <a:latin typeface="Book Antiqua" panose="02040602050305030304" pitchFamily="18" charset="0"/>
              </a:rPr>
              <a:t>1 </a:t>
            </a:r>
            <a:r>
              <a:rPr lang="en-US" dirty="0">
                <a:latin typeface="Book Antiqua" panose="02040602050305030304" pitchFamily="18" charset="0"/>
              </a:rPr>
              <a:t>=(2,5)   and </a:t>
            </a:r>
            <a:r>
              <a:rPr lang="el-GR" dirty="0">
                <a:latin typeface="Book Antiqua" panose="02040602050305030304" pitchFamily="18" charset="0"/>
              </a:rPr>
              <a:t>μ</a:t>
            </a:r>
            <a:r>
              <a:rPr lang="en-US" baseline="-25000" dirty="0">
                <a:latin typeface="Book Antiqua" panose="02040602050305030304" pitchFamily="18" charset="0"/>
              </a:rPr>
              <a:t>2</a:t>
            </a:r>
            <a:r>
              <a:rPr lang="el-GR" baseline="-25000" dirty="0">
                <a:latin typeface="Book Antiqua" panose="02040602050305030304" pitchFamily="18" charset="0"/>
              </a:rPr>
              <a:t> </a:t>
            </a:r>
            <a:r>
              <a:rPr lang="en-US" dirty="0">
                <a:latin typeface="Book Antiqua" panose="02040602050305030304" pitchFamily="18" charset="0"/>
              </a:rPr>
              <a:t>=(6,4) are two initial cluster centers.</a:t>
            </a:r>
            <a:endParaRPr lang="en-US" dirty="0">
              <a:latin typeface="Book Antiqua" panose="02040602050305030304" pitchFamily="18" charset="0"/>
            </a:endParaRPr>
          </a:p>
        </p:txBody>
      </p:sp>
    </p:spTree>
    <p:extLst>
      <p:ext uri="{BB962C8B-B14F-4D97-AF65-F5344CB8AC3E}">
        <p14:creationId xmlns:p14="http://schemas.microsoft.com/office/powerpoint/2010/main" val="26155601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TotalTime>
  <Words>2192</Words>
  <Application>Microsoft Office PowerPoint</Application>
  <PresentationFormat>Widescreen</PresentationFormat>
  <Paragraphs>244</Paragraphs>
  <Slides>43</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0" baseType="lpstr">
      <vt:lpstr>Arial</vt:lpstr>
      <vt:lpstr>Book Antiqua</vt:lpstr>
      <vt:lpstr>Calibri</vt:lpstr>
      <vt:lpstr>Calibri Light</vt:lpstr>
      <vt:lpstr>Cambria Math</vt:lpstr>
      <vt:lpstr>Office Theme</vt:lpstr>
      <vt:lpstr>Equation</vt:lpstr>
      <vt:lpstr>Unit 4</vt:lpstr>
      <vt:lpstr>Clustering</vt:lpstr>
      <vt:lpstr>Similarity and Dissimilarity</vt:lpstr>
      <vt:lpstr>PowerPoint Presentation</vt:lpstr>
      <vt:lpstr>Categories of Clustering Algorithms</vt:lpstr>
      <vt:lpstr>Categories of Clustering Algorithms</vt:lpstr>
      <vt:lpstr>Categories of Clustering Algorithms</vt:lpstr>
      <vt:lpstr>K-Means Algorithm</vt:lpstr>
      <vt:lpstr>K-Means Algorithm</vt:lpstr>
      <vt:lpstr>K-Means Algorithm</vt:lpstr>
      <vt:lpstr>PowerPoint Presentation</vt:lpstr>
      <vt:lpstr>PowerPoint Presentation</vt:lpstr>
      <vt:lpstr>Hierarchical clustering</vt:lpstr>
      <vt:lpstr>PowerPoint Presentation</vt:lpstr>
      <vt:lpstr>PowerPoint Presentation</vt:lpstr>
      <vt:lpstr>PowerPoint Presentation</vt:lpstr>
      <vt:lpstr>PowerPoint Presentation</vt:lpstr>
      <vt:lpstr>Agglomerative Hierarchical clustering</vt:lpstr>
      <vt:lpstr>PowerPoint Presentation</vt:lpstr>
      <vt:lpstr>PowerPoint Presentation</vt:lpstr>
      <vt:lpstr>PowerPoint Presentation</vt:lpstr>
      <vt:lpstr>PowerPoint Presentation</vt:lpstr>
      <vt:lpstr>Supervised Learning After Clustering</vt:lpstr>
      <vt:lpstr>PowerPoint Presentation</vt:lpstr>
      <vt:lpstr>PowerPoint Presentation</vt:lpstr>
      <vt:lpstr>PowerPoint Presentation</vt:lpstr>
      <vt:lpstr>Dimensionality Reduction Techniques</vt:lpstr>
      <vt:lpstr>PowerPoint Presentation</vt:lpstr>
      <vt:lpstr>PowerPoint Presentation</vt:lpstr>
      <vt:lpstr>PowerPoint Presentation</vt:lpstr>
      <vt:lpstr>PowerPoint Presentation</vt:lpstr>
      <vt:lpstr>PowerPoint Presentation</vt:lpstr>
      <vt:lpstr>Principal component Analysis</vt:lpstr>
      <vt:lpstr>PowerPoint Presentation</vt:lpstr>
      <vt:lpstr>Working of PCA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Microsoft account</dc:creator>
  <cp:lastModifiedBy>Microsoft account</cp:lastModifiedBy>
  <cp:revision>24</cp:revision>
  <dcterms:created xsi:type="dcterms:W3CDTF">2024-08-06T15:21:37Z</dcterms:created>
  <dcterms:modified xsi:type="dcterms:W3CDTF">2024-08-15T16:23:46Z</dcterms:modified>
</cp:coreProperties>
</file>