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9" r:id="rId9"/>
    <p:sldId id="268" r:id="rId10"/>
    <p:sldId id="270" r:id="rId11"/>
    <p:sldId id="271" r:id="rId12"/>
    <p:sldId id="272" r:id="rId13"/>
    <p:sldId id="273" r:id="rId14"/>
    <p:sldId id="274" r:id="rId15"/>
    <p:sldId id="264" r:id="rId16"/>
    <p:sldId id="265"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5F3D9F-53BD-4F0B-87FD-985E0D42B61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3908734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F3D9F-53BD-4F0B-87FD-985E0D42B61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425819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F3D9F-53BD-4F0B-87FD-985E0D42B61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167793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F3D9F-53BD-4F0B-87FD-985E0D42B61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215102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5F3D9F-53BD-4F0B-87FD-985E0D42B61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103534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5F3D9F-53BD-4F0B-87FD-985E0D42B619}"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169963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5F3D9F-53BD-4F0B-87FD-985E0D42B619}"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182274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5F3D9F-53BD-4F0B-87FD-985E0D42B619}"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11643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F3D9F-53BD-4F0B-87FD-985E0D42B619}"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322204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5F3D9F-53BD-4F0B-87FD-985E0D42B619}"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425961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5F3D9F-53BD-4F0B-87FD-985E0D42B619}"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130AC-9E1E-4B95-8E8C-864014340582}" type="slidenum">
              <a:rPr lang="en-US" smtClean="0"/>
              <a:t>‹#›</a:t>
            </a:fld>
            <a:endParaRPr lang="en-US"/>
          </a:p>
        </p:txBody>
      </p:sp>
    </p:spTree>
    <p:extLst>
      <p:ext uri="{BB962C8B-B14F-4D97-AF65-F5344CB8AC3E}">
        <p14:creationId xmlns:p14="http://schemas.microsoft.com/office/powerpoint/2010/main" val="296608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F3D9F-53BD-4F0B-87FD-985E0D42B619}" type="datetimeFigureOut">
              <a:rPr lang="en-US" smtClean="0"/>
              <a:t>7/13/2024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130AC-9E1E-4B95-8E8C-864014340582}" type="slidenum">
              <a:rPr lang="en-US" smtClean="0"/>
              <a:t>‹#›</a:t>
            </a:fld>
            <a:endParaRPr lang="en-US"/>
          </a:p>
        </p:txBody>
      </p:sp>
    </p:spTree>
    <p:extLst>
      <p:ext uri="{BB962C8B-B14F-4D97-AF65-F5344CB8AC3E}">
        <p14:creationId xmlns:p14="http://schemas.microsoft.com/office/powerpoint/2010/main" val="416125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829434"/>
          </a:xfrm>
        </p:spPr>
        <p:txBody>
          <a:bodyPr>
            <a:normAutofit fontScale="90000"/>
          </a:bodyPr>
          <a:lstStyle/>
          <a:p>
            <a:pPr algn="ctr"/>
            <a:r>
              <a:rPr lang="en-US" b="1" dirty="0" smtClean="0"/>
              <a:t>Unit 5</a:t>
            </a:r>
            <a:r>
              <a:rPr lang="en-US" b="1" dirty="0"/>
              <a:t/>
            </a:r>
            <a:br>
              <a:rPr lang="en-US" b="1" dirty="0"/>
            </a:br>
            <a:r>
              <a:rPr lang="en-US" b="1" dirty="0" smtClean="0"/>
              <a:t>MEASURES FOR PERFORMANCE EVALUATION OF ML ALGORITHMS</a:t>
            </a:r>
            <a:endParaRPr lang="en-US" b="1" dirty="0"/>
          </a:p>
        </p:txBody>
      </p:sp>
      <p:sp>
        <p:nvSpPr>
          <p:cNvPr id="3" name="Content Placeholder 2"/>
          <p:cNvSpPr>
            <a:spLocks noGrp="1"/>
          </p:cNvSpPr>
          <p:nvPr>
            <p:ph idx="1"/>
          </p:nvPr>
        </p:nvSpPr>
        <p:spPr>
          <a:xfrm>
            <a:off x="838200" y="2194560"/>
            <a:ext cx="10515600" cy="3982403"/>
          </a:xfrm>
        </p:spPr>
        <p:txBody>
          <a:bodyPr/>
          <a:lstStyle/>
          <a:p>
            <a:pPr marL="0" indent="0">
              <a:buNone/>
            </a:pPr>
            <a:endParaRPr lang="en-US" dirty="0"/>
          </a:p>
        </p:txBody>
      </p:sp>
    </p:spTree>
    <p:extLst>
      <p:ext uri="{BB962C8B-B14F-4D97-AF65-F5344CB8AC3E}">
        <p14:creationId xmlns:p14="http://schemas.microsoft.com/office/powerpoint/2010/main" val="3472144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 y="548640"/>
            <a:ext cx="11407140" cy="6035040"/>
          </a:xfrm>
        </p:spPr>
        <p:txBody>
          <a:bodyPr>
            <a:normAutofit lnSpcReduction="10000"/>
          </a:bodyPr>
          <a:lstStyle/>
          <a:p>
            <a:pPr marL="0" indent="0">
              <a:buNone/>
            </a:pPr>
            <a:r>
              <a:rPr lang="en-US" b="1" dirty="0" smtClean="0"/>
              <a:t>ROC space</a:t>
            </a:r>
          </a:p>
          <a:p>
            <a:pPr marL="0" indent="0">
              <a:buNone/>
            </a:pPr>
            <a:r>
              <a:rPr lang="en-US" dirty="0" smtClean="0"/>
              <a:t>We plot the values of FPR along the horizontal axis (that is , X-axis) and the values of TPR along the vertical axis (that is, y-axis) in a plane. For each classifier, there is a unique point in this plane with coordinates (FPR, TPR). The ROC space is the part of the plane whose points correspond to (FPR, TPR). Each prediction result or instance of a confusion matrix represents one point in the ROC space.</a:t>
            </a:r>
          </a:p>
          <a:p>
            <a:pPr marL="0" indent="0">
              <a:buNone/>
            </a:pPr>
            <a:r>
              <a:rPr lang="en-US" dirty="0" smtClean="0"/>
              <a:t>The position of the point (FPR, TPR) in the ROC space gives an indication of the performance of the classifier. For example, let us consider some special points in the space.</a:t>
            </a:r>
          </a:p>
          <a:p>
            <a:pPr marL="0" indent="0">
              <a:buNone/>
            </a:pPr>
            <a:r>
              <a:rPr lang="en-US" dirty="0" smtClean="0"/>
              <a:t>Special points in ROC Space</a:t>
            </a:r>
          </a:p>
          <a:p>
            <a:pPr marL="514350" indent="-514350">
              <a:buFont typeface="+mj-lt"/>
              <a:buAutoNum type="arabicPeriod"/>
            </a:pPr>
            <a:r>
              <a:rPr lang="en-US" b="1" dirty="0" smtClean="0"/>
              <a:t>The left bottom corner point (0, 0): Always negative prediction:</a:t>
            </a:r>
          </a:p>
          <a:p>
            <a:pPr marL="0" indent="0">
              <a:buNone/>
            </a:pPr>
            <a:r>
              <a:rPr lang="en-US" b="1" dirty="0" smtClean="0"/>
              <a:t>	</a:t>
            </a:r>
            <a:r>
              <a:rPr lang="en-US" dirty="0" smtClean="0"/>
              <a:t>A classifier which produces this point in the ROC space never classifies 	an example as positive, neither rightly nor wrongly, because for this 	point TP = 0 and FP = 0. it always makes negative predictions.</a:t>
            </a:r>
            <a:endParaRPr lang="en-US" dirty="0"/>
          </a:p>
        </p:txBody>
      </p:sp>
    </p:spTree>
    <p:extLst>
      <p:ext uri="{BB962C8B-B14F-4D97-AF65-F5344CB8AC3E}">
        <p14:creationId xmlns:p14="http://schemas.microsoft.com/office/powerpoint/2010/main" val="218274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360"/>
            <a:ext cx="10515600" cy="5582603"/>
          </a:xfrm>
        </p:spPr>
        <p:txBody>
          <a:bodyPr>
            <a:normAutofit lnSpcReduction="10000"/>
          </a:bodyPr>
          <a:lstStyle/>
          <a:p>
            <a:pPr marL="0" indent="0">
              <a:buNone/>
            </a:pPr>
            <a:r>
              <a:rPr lang="en-US" b="1" dirty="0" smtClean="0"/>
              <a:t>2. The right top corner point (1,1):Always positive prediction:</a:t>
            </a:r>
          </a:p>
          <a:p>
            <a:pPr marL="0" indent="0">
              <a:buNone/>
            </a:pPr>
            <a:r>
              <a:rPr lang="en-US" dirty="0" smtClean="0"/>
              <a:t>	 A classifier which produces this point in the ROC space always 	classifies an example as positive because for this point FN= 0 and 	TN=0. All positive instances are correctly predicted and all 	negative instances are wrongly predicted.</a:t>
            </a:r>
          </a:p>
          <a:p>
            <a:pPr marL="0" indent="0">
              <a:buNone/>
            </a:pPr>
            <a:r>
              <a:rPr lang="en-US" b="1" dirty="0" smtClean="0"/>
              <a:t>3. The left top corner point(0,1): </a:t>
            </a:r>
            <a:r>
              <a:rPr lang="en-US" b="1" dirty="0"/>
              <a:t>P</a:t>
            </a:r>
            <a:r>
              <a:rPr lang="en-US" b="1" dirty="0" smtClean="0"/>
              <a:t>erfect prediction:</a:t>
            </a:r>
          </a:p>
          <a:p>
            <a:pPr marL="0" indent="0">
              <a:buNone/>
            </a:pPr>
            <a:r>
              <a:rPr lang="en-US" b="1" dirty="0" smtClean="0"/>
              <a:t>	</a:t>
            </a:r>
            <a:r>
              <a:rPr lang="en-US" dirty="0" smtClean="0"/>
              <a:t>A Classifier which produces this point in the ROC space may be 	thought as a perfect classifier. It produces no false positives and 	no false negatives.</a:t>
            </a:r>
          </a:p>
          <a:p>
            <a:pPr marL="0" indent="0">
              <a:buNone/>
            </a:pPr>
            <a:r>
              <a:rPr lang="en-US" b="1" dirty="0" smtClean="0"/>
              <a:t>4. Points along the diagonal: Random performance:</a:t>
            </a:r>
          </a:p>
          <a:p>
            <a:pPr marL="0" indent="0">
              <a:buNone/>
            </a:pPr>
            <a:r>
              <a:rPr lang="en-US" dirty="0" smtClean="0"/>
              <a:t>	Consider a classifier where the class labels are randomly guessed, say by flipping a coin. Then the corresponding points in the ROC space will be lying very near the diagonal line joining the points (0, 1) and (1, 1)</a:t>
            </a:r>
            <a:endParaRPr lang="en-US" dirty="0"/>
          </a:p>
        </p:txBody>
      </p:sp>
    </p:spTree>
    <p:extLst>
      <p:ext uri="{BB962C8B-B14F-4D97-AF65-F5344CB8AC3E}">
        <p14:creationId xmlns:p14="http://schemas.microsoft.com/office/powerpoint/2010/main" val="275326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4480" y="457200"/>
            <a:ext cx="8481060" cy="5943600"/>
          </a:xfrm>
          <a:prstGeom prst="rect">
            <a:avLst/>
          </a:prstGeom>
        </p:spPr>
      </p:pic>
    </p:spTree>
    <p:extLst>
      <p:ext uri="{BB962C8B-B14F-4D97-AF65-F5344CB8AC3E}">
        <p14:creationId xmlns:p14="http://schemas.microsoft.com/office/powerpoint/2010/main" val="261764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b="1" dirty="0" smtClean="0"/>
              <a:t>ROC Curve</a:t>
            </a:r>
            <a:endParaRPr lang="en-US" b="1" dirty="0"/>
          </a:p>
        </p:txBody>
      </p:sp>
      <p:sp>
        <p:nvSpPr>
          <p:cNvPr id="3" name="Content Placeholder 2"/>
          <p:cNvSpPr>
            <a:spLocks noGrp="1"/>
          </p:cNvSpPr>
          <p:nvPr>
            <p:ph idx="1"/>
          </p:nvPr>
        </p:nvSpPr>
        <p:spPr>
          <a:xfrm>
            <a:off x="365760" y="1097280"/>
            <a:ext cx="11315700" cy="5760720"/>
          </a:xfrm>
        </p:spPr>
        <p:txBody>
          <a:bodyPr>
            <a:normAutofit/>
          </a:bodyPr>
          <a:lstStyle/>
          <a:p>
            <a:r>
              <a:rPr lang="en-US" dirty="0" smtClean="0"/>
              <a:t>In this case of certain classification algorithms the classifier may depend on a parameter. Different values of the parameter will give different classifiers and these in turn give different values to TPR and FPR. The ROC curve is the curve obtained by plotting in the ROC space the  points (TPR, FPR) obtained by assigning all possible values to the parameter in the classifier</a:t>
            </a:r>
          </a:p>
          <a:p>
            <a:endParaRPr lang="en-US" dirty="0" smtClean="0"/>
          </a:p>
          <a:p>
            <a:endParaRPr lang="en-US" dirty="0"/>
          </a:p>
          <a:p>
            <a:endParaRPr lang="en-US" dirty="0" smtClean="0"/>
          </a:p>
          <a:p>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1965960" y="3188017"/>
            <a:ext cx="8435340" cy="3304223"/>
          </a:xfrm>
          <a:prstGeom prst="rect">
            <a:avLst/>
          </a:prstGeom>
        </p:spPr>
      </p:pic>
    </p:spTree>
    <p:extLst>
      <p:ext uri="{BB962C8B-B14F-4D97-AF65-F5344CB8AC3E}">
        <p14:creationId xmlns:p14="http://schemas.microsoft.com/office/powerpoint/2010/main" val="715071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b="1" dirty="0" smtClean="0"/>
              <a:t>ROC curve</a:t>
            </a:r>
            <a:endParaRPr lang="en-US" b="1" dirty="0"/>
          </a:p>
        </p:txBody>
      </p:sp>
      <p:sp>
        <p:nvSpPr>
          <p:cNvPr id="3" name="Content Placeholder 2"/>
          <p:cNvSpPr>
            <a:spLocks noGrp="1"/>
          </p:cNvSpPr>
          <p:nvPr>
            <p:ph idx="1"/>
          </p:nvPr>
        </p:nvSpPr>
        <p:spPr>
          <a:xfrm>
            <a:off x="838200" y="1097280"/>
            <a:ext cx="10515600" cy="5079683"/>
          </a:xfrm>
        </p:spPr>
        <p:txBody>
          <a:bodyPr/>
          <a:lstStyle/>
          <a:p>
            <a:r>
              <a:rPr lang="en-US" dirty="0" smtClean="0"/>
              <a:t>The closer the ROC curve is to the  top left corner (0, 1) of the ROC space, the better the accuracy of the classifier. Among the three classifiers A, B, C with ROC curves as shown in Figure above, the classifier C is closed to the top left corner of the ROC space. Hence, among the three, it gives the best accuracy in prediction.</a:t>
            </a:r>
            <a:endParaRPr lang="en-US" dirty="0"/>
          </a:p>
        </p:txBody>
      </p:sp>
    </p:spTree>
    <p:extLst>
      <p:ext uri="{BB962C8B-B14F-4D97-AF65-F5344CB8AC3E}">
        <p14:creationId xmlns:p14="http://schemas.microsoft.com/office/powerpoint/2010/main" val="188175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502920"/>
            <a:ext cx="11361420" cy="5674043"/>
          </a:xfrm>
        </p:spPr>
        <p:txBody>
          <a:bodyPr/>
          <a:lstStyle/>
          <a:p>
            <a:pPr marL="0" indent="0" algn="just">
              <a:buNone/>
            </a:pPr>
            <a:r>
              <a:rPr lang="en-US" b="1" dirty="0" smtClean="0">
                <a:latin typeface="Book Antiqua" panose="02040602050305030304" pitchFamily="18" charset="0"/>
              </a:rPr>
              <a:t>AUC: Area under the ROC </a:t>
            </a:r>
            <a:r>
              <a:rPr lang="en-US" b="1" dirty="0">
                <a:latin typeface="Book Antiqua" panose="02040602050305030304" pitchFamily="18" charset="0"/>
              </a:rPr>
              <a:t>Curve</a:t>
            </a:r>
          </a:p>
          <a:p>
            <a:pPr algn="just"/>
            <a:r>
              <a:rPr lang="en-US" dirty="0">
                <a:latin typeface="Book Antiqua" panose="02040602050305030304" pitchFamily="18" charset="0"/>
              </a:rPr>
              <a:t>If area under the ROC curve is higher, the better is the model performance. </a:t>
            </a:r>
          </a:p>
          <a:p>
            <a:pPr algn="just"/>
            <a:r>
              <a:rPr lang="en-US" dirty="0">
                <a:latin typeface="Book Antiqua" panose="02040602050305030304" pitchFamily="18" charset="0"/>
              </a:rPr>
              <a:t>If the curve is somewhere near the 50% diagonal line, it suggests that the model randomly predicts the output variable.</a:t>
            </a:r>
          </a:p>
        </p:txBody>
      </p:sp>
      <p:pic>
        <p:nvPicPr>
          <p:cNvPr id="4" name="Picture 3"/>
          <p:cNvPicPr>
            <a:picLocks noChangeAspect="1"/>
          </p:cNvPicPr>
          <p:nvPr/>
        </p:nvPicPr>
        <p:blipFill>
          <a:blip r:embed="rId2"/>
          <a:stretch>
            <a:fillRect/>
          </a:stretch>
        </p:blipFill>
        <p:spPr>
          <a:xfrm>
            <a:off x="2057400" y="2919413"/>
            <a:ext cx="7635240" cy="3257550"/>
          </a:xfrm>
          <a:prstGeom prst="rect">
            <a:avLst/>
          </a:prstGeom>
        </p:spPr>
      </p:pic>
    </p:spTree>
    <p:extLst>
      <p:ext uri="{BB962C8B-B14F-4D97-AF65-F5344CB8AC3E}">
        <p14:creationId xmlns:p14="http://schemas.microsoft.com/office/powerpoint/2010/main" val="353482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fontScale="90000"/>
          </a:bodyPr>
          <a:lstStyle/>
          <a:p>
            <a:pPr algn="ctr"/>
            <a:r>
              <a:rPr lang="en-US" b="1" dirty="0">
                <a:latin typeface="Book Antiqua" pitchFamily="18" charset="0"/>
              </a:rPr>
              <a:t>Evaluation Metrics for Multi-class Classification</a:t>
            </a:r>
            <a:endParaRPr lang="en-US" dirty="0"/>
          </a:p>
        </p:txBody>
      </p:sp>
      <p:sp>
        <p:nvSpPr>
          <p:cNvPr id="3" name="Content Placeholder 2"/>
          <p:cNvSpPr>
            <a:spLocks noGrp="1"/>
          </p:cNvSpPr>
          <p:nvPr>
            <p:ph idx="1"/>
          </p:nvPr>
        </p:nvSpPr>
        <p:spPr>
          <a:xfrm>
            <a:off x="480060" y="1554480"/>
            <a:ext cx="11361420" cy="4846319"/>
          </a:xfrm>
        </p:spPr>
        <p:txBody>
          <a:bodyPr/>
          <a:lstStyle/>
          <a:p>
            <a:pPr algn="just"/>
            <a:r>
              <a:rPr lang="en-US" dirty="0">
                <a:latin typeface="Book Antiqua" pitchFamily="18" charset="0"/>
              </a:rPr>
              <a:t>If there are N number of classes confusion matrix is a </a:t>
            </a:r>
            <a:r>
              <a:rPr lang="en-US" dirty="0" err="1">
                <a:latin typeface="Book Antiqua" pitchFamily="18" charset="0"/>
              </a:rPr>
              <a:t>NxN</a:t>
            </a:r>
            <a:r>
              <a:rPr lang="en-US" dirty="0">
                <a:latin typeface="Book Antiqua" pitchFamily="18" charset="0"/>
              </a:rPr>
              <a:t> matrix. For example, for 3 classes confusion matric looks like below</a:t>
            </a:r>
            <a:r>
              <a:rPr lang="en-US" dirty="0" smtClean="0">
                <a:latin typeface="Book Antiqua" pitchFamily="18" charset="0"/>
              </a:rPr>
              <a:t>.</a:t>
            </a:r>
          </a:p>
          <a:p>
            <a:pPr algn="just"/>
            <a:endParaRPr lang="en-US" dirty="0">
              <a:latin typeface="Book Antiqua" pitchFamily="18" charset="0"/>
            </a:endParaRPr>
          </a:p>
          <a:p>
            <a:pPr algn="just"/>
            <a:endParaRPr lang="en-US" dirty="0">
              <a:latin typeface="Book Antiqua" pitchFamily="18" charset="0"/>
            </a:endParaRPr>
          </a:p>
        </p:txBody>
      </p:sp>
      <p:pic>
        <p:nvPicPr>
          <p:cNvPr id="4" name="Picture 3"/>
          <p:cNvPicPr>
            <a:picLocks noChangeAspect="1"/>
          </p:cNvPicPr>
          <p:nvPr/>
        </p:nvPicPr>
        <p:blipFill>
          <a:blip r:embed="rId2"/>
          <a:stretch>
            <a:fillRect/>
          </a:stretch>
        </p:blipFill>
        <p:spPr>
          <a:xfrm>
            <a:off x="3231832" y="2752724"/>
            <a:ext cx="4905375" cy="3648075"/>
          </a:xfrm>
          <a:prstGeom prst="rect">
            <a:avLst/>
          </a:prstGeom>
        </p:spPr>
      </p:pic>
    </p:spTree>
    <p:extLst>
      <p:ext uri="{BB962C8B-B14F-4D97-AF65-F5344CB8AC3E}">
        <p14:creationId xmlns:p14="http://schemas.microsoft.com/office/powerpoint/2010/main" val="132586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548640"/>
            <a:ext cx="11087100" cy="5692140"/>
          </a:xfrm>
        </p:spPr>
        <p:txBody>
          <a:bodyPr>
            <a:normAutofit fontScale="92500"/>
          </a:bodyPr>
          <a:lstStyle/>
          <a:p>
            <a:pPr algn="just"/>
            <a:r>
              <a:rPr lang="en-US" dirty="0">
                <a:latin typeface="Book Antiqua" pitchFamily="18" charset="0"/>
              </a:rPr>
              <a:t>Then we need to calculate TP, FP, TN and FN for each class separately.</a:t>
            </a:r>
          </a:p>
          <a:p>
            <a:pPr algn="just"/>
            <a:r>
              <a:rPr lang="en-US" dirty="0">
                <a:latin typeface="Book Antiqua" pitchFamily="18" charset="0"/>
              </a:rPr>
              <a:t>TP: Actual and predicted both same.</a:t>
            </a:r>
          </a:p>
          <a:p>
            <a:pPr algn="just"/>
            <a:r>
              <a:rPr lang="en-US" dirty="0">
                <a:latin typeface="Book Antiqua" pitchFamily="18" charset="0"/>
              </a:rPr>
              <a:t>FP: Sum of all entries in the row except TP.</a:t>
            </a:r>
          </a:p>
          <a:p>
            <a:pPr algn="just"/>
            <a:r>
              <a:rPr lang="en-US" dirty="0">
                <a:latin typeface="Book Antiqua" pitchFamily="18" charset="0"/>
              </a:rPr>
              <a:t>TN: sum of all entries in rows and columns except </a:t>
            </a:r>
            <a:r>
              <a:rPr lang="en-US" dirty="0" smtClean="0">
                <a:latin typeface="Book Antiqua" pitchFamily="18" charset="0"/>
              </a:rPr>
              <a:t> </a:t>
            </a:r>
            <a:r>
              <a:rPr lang="en-US" dirty="0">
                <a:latin typeface="Book Antiqua" pitchFamily="18" charset="0"/>
              </a:rPr>
              <a:t>row and column of calculating class.</a:t>
            </a:r>
          </a:p>
          <a:p>
            <a:pPr algn="just"/>
            <a:r>
              <a:rPr lang="en-US" dirty="0">
                <a:latin typeface="Book Antiqua" pitchFamily="18" charset="0"/>
              </a:rPr>
              <a:t>FN: Sum of all entries in the column except TP</a:t>
            </a:r>
            <a:r>
              <a:rPr lang="en-US" dirty="0" smtClean="0">
                <a:latin typeface="Book Antiqua" pitchFamily="18" charset="0"/>
              </a:rPr>
              <a:t>.</a:t>
            </a:r>
          </a:p>
          <a:p>
            <a:pPr marL="0" indent="0" algn="just">
              <a:buNone/>
            </a:pPr>
            <a:r>
              <a:rPr lang="en-US" b="1" dirty="0">
                <a:latin typeface="Book Antiqua" pitchFamily="18" charset="0"/>
              </a:rPr>
              <a:t>Example:</a:t>
            </a:r>
          </a:p>
          <a:p>
            <a:pPr marL="0" indent="0" algn="just">
              <a:buNone/>
            </a:pPr>
            <a:r>
              <a:rPr lang="en-US" b="1" dirty="0">
                <a:latin typeface="Book Antiqua" pitchFamily="18" charset="0"/>
              </a:rPr>
              <a:t>For Class A: </a:t>
            </a:r>
            <a:r>
              <a:rPr lang="en-US" dirty="0">
                <a:latin typeface="Book Antiqua" pitchFamily="18" charset="0"/>
              </a:rPr>
              <a:t>TP=2, FP=2, TN=5, FN:1</a:t>
            </a:r>
          </a:p>
          <a:p>
            <a:pPr marL="0" indent="0" algn="just">
              <a:buNone/>
            </a:pPr>
            <a:endParaRPr lang="en-US" dirty="0">
              <a:latin typeface="Book Antiqua" pitchFamily="18" charset="0"/>
            </a:endParaRPr>
          </a:p>
          <a:p>
            <a:pPr marL="0" indent="0" algn="just">
              <a:buNone/>
            </a:pPr>
            <a:r>
              <a:rPr lang="en-US" b="1" dirty="0">
                <a:latin typeface="Book Antiqua" pitchFamily="18" charset="0"/>
              </a:rPr>
              <a:t>For Class B: </a:t>
            </a:r>
            <a:r>
              <a:rPr lang="en-US" dirty="0">
                <a:latin typeface="Book Antiqua" pitchFamily="18" charset="0"/>
              </a:rPr>
              <a:t>TP=2, FP=1, TN=5, FN:2</a:t>
            </a:r>
          </a:p>
          <a:p>
            <a:pPr marL="0" indent="0" algn="just">
              <a:buNone/>
            </a:pPr>
            <a:endParaRPr lang="en-US" dirty="0">
              <a:latin typeface="Book Antiqua" pitchFamily="18" charset="0"/>
            </a:endParaRPr>
          </a:p>
          <a:p>
            <a:pPr marL="0" indent="0" algn="just">
              <a:buNone/>
            </a:pPr>
            <a:r>
              <a:rPr lang="en-US" b="1" dirty="0">
                <a:latin typeface="Book Antiqua" pitchFamily="18" charset="0"/>
              </a:rPr>
              <a:t>For Class C: </a:t>
            </a:r>
            <a:r>
              <a:rPr lang="en-US" dirty="0">
                <a:latin typeface="Book Antiqua" pitchFamily="18" charset="0"/>
              </a:rPr>
              <a:t>TP=3, FP=0, TN=7, FN:0</a:t>
            </a:r>
          </a:p>
          <a:p>
            <a:pPr algn="just"/>
            <a:endParaRPr lang="en-US" dirty="0">
              <a:latin typeface="Book Antiqua" pitchFamily="18" charset="0"/>
            </a:endParaRPr>
          </a:p>
        </p:txBody>
      </p:sp>
    </p:spTree>
    <p:extLst>
      <p:ext uri="{BB962C8B-B14F-4D97-AF65-F5344CB8AC3E}">
        <p14:creationId xmlns:p14="http://schemas.microsoft.com/office/powerpoint/2010/main" val="3777297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pPr algn="ctr"/>
            <a:r>
              <a:rPr lang="en-US" dirty="0" smtClean="0">
                <a:solidFill>
                  <a:srgbClr val="FF0000"/>
                </a:solidFill>
              </a:rPr>
              <a:t>Misclassification Costs</a:t>
            </a:r>
            <a:endParaRPr lang="en-US" dirty="0">
              <a:solidFill>
                <a:srgbClr val="FF0000"/>
              </a:solidFill>
            </a:endParaRPr>
          </a:p>
        </p:txBody>
      </p:sp>
      <p:sp>
        <p:nvSpPr>
          <p:cNvPr id="3" name="Content Placeholder 2"/>
          <p:cNvSpPr>
            <a:spLocks noGrp="1"/>
          </p:cNvSpPr>
          <p:nvPr>
            <p:ph idx="1"/>
          </p:nvPr>
        </p:nvSpPr>
        <p:spPr>
          <a:xfrm>
            <a:off x="297180" y="1234440"/>
            <a:ext cx="11452860" cy="5212080"/>
          </a:xfrm>
        </p:spPr>
        <p:txBody>
          <a:bodyPr/>
          <a:lstStyle/>
          <a:p>
            <a:r>
              <a:rPr lang="en-US" dirty="0" smtClean="0"/>
              <a:t>Misclassification costs are the penalties associated with making incorrect predictions in a classification problem.</a:t>
            </a:r>
          </a:p>
          <a:p>
            <a:r>
              <a:rPr lang="en-US" dirty="0" smtClean="0"/>
              <a:t>In binary classification, there are two possible outcomes: true positive (TP) and true negative(TN) or false positive (FP) and false negative(FN).</a:t>
            </a:r>
          </a:p>
          <a:p>
            <a:r>
              <a:rPr lang="en-US" dirty="0" smtClean="0"/>
              <a:t>The misclassification costs are typically represented in a cost matrix, where each cell represents the cost of making a particular type of error.</a:t>
            </a:r>
          </a:p>
          <a:p>
            <a:r>
              <a:rPr lang="en-US" dirty="0" smtClean="0"/>
              <a:t>Confusion matrix forms the basis for the other types of metrics.</a:t>
            </a:r>
          </a:p>
          <a:p>
            <a:r>
              <a:rPr lang="en-US" dirty="0" smtClean="0"/>
              <a:t>The error rate can also be calculated from the confusion matrix as the sum of incorrect cells of the table (false positives and false negatives) divided by all cells of the table.</a:t>
            </a:r>
          </a:p>
          <a:p>
            <a:r>
              <a:rPr lang="en-US" dirty="0" smtClean="0"/>
              <a:t>Error Rate = (FP + FN) / (TP + FN + FP +TN)</a:t>
            </a:r>
            <a:endParaRPr lang="en-US" dirty="0"/>
          </a:p>
        </p:txBody>
      </p:sp>
    </p:spTree>
    <p:extLst>
      <p:ext uri="{BB962C8B-B14F-4D97-AF65-F5344CB8AC3E}">
        <p14:creationId xmlns:p14="http://schemas.microsoft.com/office/powerpoint/2010/main" val="376213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0735"/>
          </a:xfrm>
        </p:spPr>
        <p:txBody>
          <a:bodyPr/>
          <a:lstStyle/>
          <a:p>
            <a:pPr algn="ctr"/>
            <a:r>
              <a:rPr lang="en-US" b="1" dirty="0" smtClean="0"/>
              <a:t>Performance measures of Classification</a:t>
            </a:r>
            <a:endParaRPr lang="en-US" b="1" dirty="0"/>
          </a:p>
        </p:txBody>
      </p:sp>
      <p:sp>
        <p:nvSpPr>
          <p:cNvPr id="3" name="Content Placeholder 2"/>
          <p:cNvSpPr>
            <a:spLocks noGrp="1"/>
          </p:cNvSpPr>
          <p:nvPr>
            <p:ph idx="1"/>
          </p:nvPr>
        </p:nvSpPr>
        <p:spPr>
          <a:xfrm>
            <a:off x="838200" y="1348740"/>
            <a:ext cx="10515600" cy="4828223"/>
          </a:xfrm>
        </p:spPr>
        <p:txBody>
          <a:bodyPr/>
          <a:lstStyle/>
          <a:p>
            <a:pPr algn="just"/>
            <a:r>
              <a:rPr lang="en-US" dirty="0" smtClean="0">
                <a:latin typeface="Book Antiqua" panose="02040602050305030304" pitchFamily="18" charset="0"/>
              </a:rPr>
              <a:t>Before selecting a classification algorithm to solve a problem, we need to evaluating its performance. Confusion matrix is widely used for computing performance measures of classification algorithm.</a:t>
            </a:r>
          </a:p>
          <a:p>
            <a:pPr algn="just"/>
            <a:r>
              <a:rPr lang="en-US" dirty="0" smtClean="0">
                <a:latin typeface="Book Antiqua" panose="02040602050305030304" pitchFamily="18" charset="0"/>
              </a:rPr>
              <a:t> A Confusion matrix is an N x N matrix used for evaluating the performance of a classification model, where N is the number of target classes. </a:t>
            </a:r>
          </a:p>
          <a:p>
            <a:pPr algn="just"/>
            <a:r>
              <a:rPr lang="en-US" dirty="0" smtClean="0">
                <a:latin typeface="Book Antiqua" panose="02040602050305030304" pitchFamily="18" charset="0"/>
              </a:rPr>
              <a:t>The matrix compares the actual target values with those predicted by the machine learning model. This gives us a holistic view of how well our classification model is performing and what kinds of errors it is making.</a:t>
            </a:r>
            <a:endParaRPr lang="en-US" dirty="0">
              <a:latin typeface="Book Antiqua" panose="02040602050305030304" pitchFamily="18" charset="0"/>
            </a:endParaRPr>
          </a:p>
        </p:txBody>
      </p:sp>
    </p:spTree>
    <p:extLst>
      <p:ext uri="{BB962C8B-B14F-4D97-AF65-F5344CB8AC3E}">
        <p14:creationId xmlns:p14="http://schemas.microsoft.com/office/powerpoint/2010/main" val="207696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5780"/>
            <a:ext cx="10515600" cy="5651183"/>
          </a:xfrm>
        </p:spPr>
        <p:txBody>
          <a:bodyPr/>
          <a:lstStyle/>
          <a:p>
            <a:pPr algn="just"/>
            <a:r>
              <a:rPr lang="en-US" dirty="0" smtClean="0">
                <a:latin typeface="Book Antiqua" panose="02040602050305030304" pitchFamily="18" charset="0"/>
              </a:rPr>
              <a:t>For a binary classification problem, we would have a 2 x 2 matrix as shown below with 4 values:</a:t>
            </a: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r>
              <a:rPr lang="en-US" b="1" dirty="0" smtClean="0">
                <a:latin typeface="Book Antiqua" panose="02040602050305030304" pitchFamily="18" charset="0"/>
              </a:rPr>
              <a:t>True Positive(TP)</a:t>
            </a:r>
            <a:r>
              <a:rPr lang="en-US" dirty="0" smtClean="0">
                <a:latin typeface="Book Antiqua" panose="02040602050305030304" pitchFamily="18" charset="0"/>
              </a:rPr>
              <a:t>: It represents correctly classified positive classes. Both actual and predicted class are positive here.</a:t>
            </a:r>
          </a:p>
          <a:p>
            <a:pPr algn="just"/>
            <a:r>
              <a:rPr lang="en-US" b="1" dirty="0" smtClean="0">
                <a:latin typeface="Book Antiqua" panose="02040602050305030304" pitchFamily="18" charset="0"/>
              </a:rPr>
              <a:t>False Positive (FP)</a:t>
            </a:r>
            <a:r>
              <a:rPr lang="en-US" dirty="0" smtClean="0">
                <a:latin typeface="Book Antiqua" panose="02040602050305030304" pitchFamily="18" charset="0"/>
              </a:rPr>
              <a:t>: It represents incorrectly classified positive classes. These are the positive classes predicted by the model that were actually negative. This is called Type I error.</a:t>
            </a:r>
          </a:p>
          <a:p>
            <a:pPr algn="just"/>
            <a:endParaRPr lang="en-US" dirty="0" smtClean="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2766060" y="1401498"/>
            <a:ext cx="5760720" cy="2393262"/>
          </a:xfrm>
          <a:prstGeom prst="rect">
            <a:avLst/>
          </a:prstGeom>
        </p:spPr>
      </p:pic>
    </p:spTree>
    <p:extLst>
      <p:ext uri="{BB962C8B-B14F-4D97-AF65-F5344CB8AC3E}">
        <p14:creationId xmlns:p14="http://schemas.microsoft.com/office/powerpoint/2010/main" val="162339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617220"/>
            <a:ext cx="11201400" cy="5737860"/>
          </a:xfrm>
        </p:spPr>
        <p:txBody>
          <a:bodyPr/>
          <a:lstStyle/>
          <a:p>
            <a:pPr algn="just"/>
            <a:r>
              <a:rPr lang="en-US" b="1" dirty="0" smtClean="0">
                <a:latin typeface="Book Antiqua" panose="02040602050305030304" pitchFamily="18" charset="0"/>
              </a:rPr>
              <a:t>True Negative(TN)</a:t>
            </a:r>
            <a:r>
              <a:rPr lang="en-US" dirty="0" smtClean="0">
                <a:latin typeface="Book Antiqua" panose="02040602050305030304" pitchFamily="18" charset="0"/>
              </a:rPr>
              <a:t>: It represents correctly classified Negative classes. Both actual and predicted class are negative here.</a:t>
            </a:r>
          </a:p>
          <a:p>
            <a:pPr algn="just"/>
            <a:r>
              <a:rPr lang="en-US" b="1" dirty="0" smtClean="0">
                <a:latin typeface="Book Antiqua" panose="02040602050305030304" pitchFamily="18" charset="0"/>
              </a:rPr>
              <a:t>False Negative (FN)</a:t>
            </a:r>
            <a:r>
              <a:rPr lang="en-US" dirty="0" smtClean="0">
                <a:latin typeface="Book Antiqua" panose="02040602050305030304" pitchFamily="18" charset="0"/>
              </a:rPr>
              <a:t>: It represents incorrectly classified negative classes. These are the negative classes predicted by the model that were actually positive. This is called Type II error.</a:t>
            </a:r>
          </a:p>
          <a:p>
            <a:pPr algn="just"/>
            <a:r>
              <a:rPr lang="en-US" dirty="0" smtClean="0">
                <a:latin typeface="Book Antiqua" panose="02040602050305030304" pitchFamily="18" charset="0"/>
              </a:rPr>
              <a:t>Four widely used performance measures used for evaluating classification models are: </a:t>
            </a:r>
            <a:r>
              <a:rPr lang="en-US" i="1" dirty="0" smtClean="0">
                <a:latin typeface="Book Antiqua" panose="02040602050305030304" pitchFamily="18" charset="0"/>
              </a:rPr>
              <a:t>Accuracy, Recall, Precision, F1-score</a:t>
            </a:r>
            <a:r>
              <a:rPr lang="en-US" dirty="0" smtClean="0">
                <a:latin typeface="Book Antiqua" panose="02040602050305030304" pitchFamily="18" charset="0"/>
              </a:rPr>
              <a:t>. </a:t>
            </a:r>
          </a:p>
          <a:p>
            <a:pPr algn="just"/>
            <a:r>
              <a:rPr lang="en-US" b="1" dirty="0" smtClean="0">
                <a:latin typeface="Book Antiqua" panose="02040602050305030304" pitchFamily="18" charset="0"/>
              </a:rPr>
              <a:t>Accuracy:</a:t>
            </a:r>
            <a:r>
              <a:rPr lang="en-US" dirty="0" smtClean="0">
                <a:latin typeface="Book Antiqua" panose="02040602050305030304" pitchFamily="18" charset="0"/>
              </a:rPr>
              <a:t> It is the percentage of correct predictions made by the model and is given as below:</a:t>
            </a:r>
          </a:p>
          <a:p>
            <a:pPr algn="just"/>
            <a:endParaRPr lang="en-US" dirty="0" smtClean="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525780" y="4746200"/>
            <a:ext cx="10721339" cy="1105960"/>
          </a:xfrm>
          <a:prstGeom prst="rect">
            <a:avLst/>
          </a:prstGeom>
        </p:spPr>
      </p:pic>
    </p:spTree>
    <p:extLst>
      <p:ext uri="{BB962C8B-B14F-4D97-AF65-F5344CB8AC3E}">
        <p14:creationId xmlns:p14="http://schemas.microsoft.com/office/powerpoint/2010/main" val="189721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525780"/>
            <a:ext cx="11338560" cy="5806440"/>
          </a:xfrm>
        </p:spPr>
        <p:txBody>
          <a:bodyPr/>
          <a:lstStyle/>
          <a:p>
            <a:pPr algn="just"/>
            <a:r>
              <a:rPr lang="en-US" b="1" dirty="0" smtClean="0">
                <a:latin typeface="Book Antiqua" panose="02040602050305030304" pitchFamily="18" charset="0"/>
              </a:rPr>
              <a:t>Precision:</a:t>
            </a:r>
            <a:r>
              <a:rPr lang="en-US" dirty="0" smtClean="0">
                <a:latin typeface="Book Antiqua" panose="02040602050305030304" pitchFamily="18" charset="0"/>
              </a:rPr>
              <a:t> It is  percentage of predicted positives that are actually positive and is given by:</a:t>
            </a: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r>
              <a:rPr lang="en-US" b="1" dirty="0">
                <a:latin typeface="Book Antiqua" panose="02040602050305030304" pitchFamily="18" charset="0"/>
              </a:rPr>
              <a:t>Recall:</a:t>
            </a:r>
            <a:r>
              <a:rPr lang="en-US" dirty="0">
                <a:latin typeface="Book Antiqua" panose="02040602050305030304" pitchFamily="18" charset="0"/>
              </a:rPr>
              <a:t> It is the percentage of actual positives that are correctly classified by the model and is given as below:</a:t>
            </a:r>
          </a:p>
          <a:p>
            <a:pPr algn="just"/>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891540" y="1645921"/>
            <a:ext cx="9898380" cy="1005840"/>
          </a:xfrm>
          <a:prstGeom prst="rect">
            <a:avLst/>
          </a:prstGeom>
        </p:spPr>
      </p:pic>
      <p:pic>
        <p:nvPicPr>
          <p:cNvPr id="5" name="Picture 4"/>
          <p:cNvPicPr>
            <a:picLocks noChangeAspect="1"/>
          </p:cNvPicPr>
          <p:nvPr/>
        </p:nvPicPr>
        <p:blipFill>
          <a:blip r:embed="rId3"/>
          <a:stretch>
            <a:fillRect/>
          </a:stretch>
        </p:blipFill>
        <p:spPr>
          <a:xfrm>
            <a:off x="1898028" y="4451490"/>
            <a:ext cx="6834492" cy="852030"/>
          </a:xfrm>
          <a:prstGeom prst="rect">
            <a:avLst/>
          </a:prstGeom>
        </p:spPr>
      </p:pic>
    </p:spTree>
    <p:extLst>
      <p:ext uri="{BB962C8B-B14F-4D97-AF65-F5344CB8AC3E}">
        <p14:creationId xmlns:p14="http://schemas.microsoft.com/office/powerpoint/2010/main" val="263857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594360"/>
            <a:ext cx="10896600" cy="5920740"/>
          </a:xfrm>
        </p:spPr>
        <p:txBody>
          <a:bodyPr/>
          <a:lstStyle/>
          <a:p>
            <a:pPr algn="just"/>
            <a:r>
              <a:rPr lang="en-US" b="1" dirty="0">
                <a:latin typeface="Book Antiqua" panose="02040602050305030304" pitchFamily="18" charset="0"/>
              </a:rPr>
              <a:t>F1-score:</a:t>
            </a:r>
            <a:r>
              <a:rPr lang="en-US" dirty="0">
                <a:latin typeface="Book Antiqua" panose="02040602050305030304" pitchFamily="18" charset="0"/>
              </a:rPr>
              <a:t> It is the harmonic mean of recall and precision. It becomes high only when both precision and recall are high. This score is given by</a:t>
            </a:r>
            <a:r>
              <a:rPr lang="en-US" dirty="0" smtClean="0">
                <a:latin typeface="Book Antiqua" panose="02040602050305030304" pitchFamily="18" charset="0"/>
              </a:rPr>
              <a:t>:</a:t>
            </a: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r>
              <a:rPr lang="en-US" b="1" dirty="0">
                <a:latin typeface="Book Antiqua" panose="02040602050305030304" pitchFamily="18" charset="0"/>
              </a:rPr>
              <a:t>Sensitivity-Specificity Metrics</a:t>
            </a:r>
          </a:p>
          <a:p>
            <a:pPr marL="0" indent="0" algn="just" fontAlgn="base">
              <a:buNone/>
            </a:pPr>
            <a:r>
              <a:rPr lang="en-US" dirty="0" smtClean="0">
                <a:latin typeface="Book Antiqua" panose="02040602050305030304" pitchFamily="18" charset="0"/>
              </a:rPr>
              <a:t>	Sensitivity </a:t>
            </a:r>
            <a:r>
              <a:rPr lang="en-US" dirty="0">
                <a:latin typeface="Book Antiqua" panose="02040602050305030304" pitchFamily="18" charset="0"/>
              </a:rPr>
              <a:t>refers to the true positive rate and summarizes </a:t>
            </a:r>
            <a:r>
              <a:rPr lang="en-US" dirty="0" smtClean="0">
                <a:latin typeface="Book Antiqua" panose="02040602050305030304" pitchFamily="18" charset="0"/>
              </a:rPr>
              <a:t>	how </a:t>
            </a:r>
            <a:r>
              <a:rPr lang="en-US" dirty="0">
                <a:latin typeface="Book Antiqua" panose="02040602050305030304" pitchFamily="18" charset="0"/>
              </a:rPr>
              <a:t>well the positive class was predicted</a:t>
            </a:r>
            <a:r>
              <a:rPr lang="en-US" dirty="0" smtClean="0">
                <a:latin typeface="Book Antiqua" panose="02040602050305030304" pitchFamily="18" charset="0"/>
              </a:rPr>
              <a:t>.</a:t>
            </a:r>
          </a:p>
          <a:p>
            <a:pPr marL="0" indent="0" algn="just" fontAlgn="base">
              <a:buNone/>
            </a:pPr>
            <a:r>
              <a:rPr lang="en-US" dirty="0">
                <a:latin typeface="Book Antiqua" panose="02040602050305030304" pitchFamily="18" charset="0"/>
              </a:rPr>
              <a:t>	</a:t>
            </a:r>
            <a:r>
              <a:rPr lang="en-US" b="1" dirty="0">
                <a:latin typeface="Book Antiqua" panose="02040602050305030304" pitchFamily="18" charset="0"/>
              </a:rPr>
              <a:t>Sensitivity=Recall</a:t>
            </a:r>
            <a:r>
              <a:rPr lang="en-US" dirty="0">
                <a:latin typeface="Book Antiqua" panose="02040602050305030304" pitchFamily="18" charset="0"/>
              </a:rPr>
              <a:t> = TP / (TP + FN)</a:t>
            </a:r>
          </a:p>
          <a:p>
            <a:pPr marL="0" indent="0" algn="just" fontAlgn="base">
              <a:buNone/>
            </a:pPr>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2583180" y="2057400"/>
            <a:ext cx="4732019" cy="1005840"/>
          </a:xfrm>
          <a:prstGeom prst="rect">
            <a:avLst/>
          </a:prstGeom>
        </p:spPr>
      </p:pic>
    </p:spTree>
    <p:extLst>
      <p:ext uri="{BB962C8B-B14F-4D97-AF65-F5344CB8AC3E}">
        <p14:creationId xmlns:p14="http://schemas.microsoft.com/office/powerpoint/2010/main" val="103039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0"/>
            <a:ext cx="11109960" cy="6387736"/>
          </a:xfrm>
        </p:spPr>
        <p:txBody>
          <a:bodyPr/>
          <a:lstStyle/>
          <a:p>
            <a:pPr algn="just" fontAlgn="base"/>
            <a:r>
              <a:rPr lang="en-US" sz="2400" b="1" dirty="0">
                <a:latin typeface="Book Antiqua" panose="02040602050305030304" pitchFamily="18" charset="0"/>
              </a:rPr>
              <a:t>Specificity</a:t>
            </a:r>
            <a:r>
              <a:rPr lang="en-US" sz="2400" dirty="0">
                <a:latin typeface="Book Antiqua" panose="02040602050305030304" pitchFamily="18" charset="0"/>
              </a:rPr>
              <a:t> </a:t>
            </a:r>
            <a:endParaRPr lang="en-US" sz="2400" dirty="0" smtClean="0">
              <a:latin typeface="Book Antiqua" panose="02040602050305030304" pitchFamily="18" charset="0"/>
            </a:endParaRPr>
          </a:p>
          <a:p>
            <a:pPr marL="0" indent="0" algn="just" fontAlgn="base">
              <a:buNone/>
            </a:pPr>
            <a:r>
              <a:rPr lang="en-US" sz="2400" dirty="0" smtClean="0">
                <a:latin typeface="Book Antiqua" panose="02040602050305030304" pitchFamily="18" charset="0"/>
              </a:rPr>
              <a:t>	Specificity is </a:t>
            </a:r>
            <a:r>
              <a:rPr lang="en-US" sz="2400" dirty="0">
                <a:latin typeface="Book Antiqua" panose="02040602050305030304" pitchFamily="18" charset="0"/>
              </a:rPr>
              <a:t>the complement to sensitivity, or the true negative </a:t>
            </a:r>
            <a:r>
              <a:rPr lang="en-US" sz="2400" dirty="0" smtClean="0">
                <a:latin typeface="Book Antiqua" panose="02040602050305030304" pitchFamily="18" charset="0"/>
              </a:rPr>
              <a:t>	rate</a:t>
            </a:r>
            <a:r>
              <a:rPr lang="en-US" sz="2400" dirty="0">
                <a:latin typeface="Book Antiqua" panose="02040602050305030304" pitchFamily="18" charset="0"/>
              </a:rPr>
              <a:t>, and summarizes how well the negative class was </a:t>
            </a:r>
            <a:r>
              <a:rPr lang="en-US" sz="2400" dirty="0" smtClean="0">
                <a:latin typeface="Book Antiqua" panose="02040602050305030304" pitchFamily="18" charset="0"/>
              </a:rPr>
              <a:t>	predicted</a:t>
            </a:r>
            <a:r>
              <a:rPr lang="en-US" sz="2400" dirty="0">
                <a:latin typeface="Book Antiqua" panose="02040602050305030304" pitchFamily="18" charset="0"/>
              </a:rPr>
              <a:t>.</a:t>
            </a:r>
          </a:p>
          <a:p>
            <a:pPr marL="0" indent="0" algn="just" fontAlgn="base">
              <a:buNone/>
            </a:pPr>
            <a:r>
              <a:rPr lang="en-US" sz="2400" b="1" dirty="0">
                <a:latin typeface="Book Antiqua" panose="02040602050305030304" pitchFamily="18" charset="0"/>
              </a:rPr>
              <a:t>	Specificity</a:t>
            </a:r>
            <a:r>
              <a:rPr lang="en-US" sz="2400" dirty="0">
                <a:latin typeface="Book Antiqua" panose="02040602050305030304" pitchFamily="18" charset="0"/>
              </a:rPr>
              <a:t> = TN / (FP + TN</a:t>
            </a:r>
            <a:r>
              <a:rPr lang="en-US" sz="2400" dirty="0" smtClean="0">
                <a:latin typeface="Book Antiqua" panose="02040602050305030304" pitchFamily="18" charset="0"/>
              </a:rPr>
              <a:t>)</a:t>
            </a:r>
          </a:p>
          <a:p>
            <a:pPr marL="0" indent="0" algn="just" fontAlgn="base">
              <a:buNone/>
            </a:pPr>
            <a:endParaRPr lang="en-US" sz="2400" dirty="0">
              <a:latin typeface="Book Antiqua" panose="02040602050305030304" pitchFamily="18" charset="0"/>
            </a:endParaRPr>
          </a:p>
          <a:p>
            <a:pPr marL="0" indent="0" algn="just" fontAlgn="base">
              <a:buNone/>
            </a:pPr>
            <a:endParaRPr lang="en-US" dirty="0">
              <a:latin typeface="Book Antiqua" panose="02040602050305030304" pitchFamily="18" charset="0"/>
            </a:endParaRPr>
          </a:p>
        </p:txBody>
      </p:sp>
    </p:spTree>
    <p:extLst>
      <p:ext uri="{BB962C8B-B14F-4D97-AF65-F5344CB8AC3E}">
        <p14:creationId xmlns:p14="http://schemas.microsoft.com/office/powerpoint/2010/main" val="329524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2195"/>
          </a:xfrm>
        </p:spPr>
        <p:txBody>
          <a:bodyPr/>
          <a:lstStyle/>
          <a:p>
            <a:pPr algn="ctr"/>
            <a:r>
              <a:rPr lang="en-US" b="1" dirty="0" smtClean="0"/>
              <a:t>Receiver Operating Characteristic (ROC)</a:t>
            </a:r>
            <a:endParaRPr lang="en-US" b="1" dirty="0"/>
          </a:p>
        </p:txBody>
      </p:sp>
      <p:sp>
        <p:nvSpPr>
          <p:cNvPr id="3" name="Content Placeholder 2"/>
          <p:cNvSpPr>
            <a:spLocks noGrp="1"/>
          </p:cNvSpPr>
          <p:nvPr>
            <p:ph idx="1"/>
          </p:nvPr>
        </p:nvSpPr>
        <p:spPr>
          <a:xfrm>
            <a:off x="457200" y="1577340"/>
            <a:ext cx="10896600" cy="4599623"/>
          </a:xfrm>
        </p:spPr>
        <p:txBody>
          <a:bodyPr>
            <a:normAutofit fontScale="92500" lnSpcReduction="10000"/>
          </a:bodyPr>
          <a:lstStyle/>
          <a:p>
            <a:r>
              <a:rPr lang="en-US" dirty="0" smtClean="0"/>
              <a:t>The acronym ROC stands for Receiver Operating Characteristic, a terminology coming from signal detection theory. The ROC curve was first developed by electrical engineers and radar engineers during World War II for detecting enemy objects in battlefields. They are now increasingly used in machine learning and data mining research.</a:t>
            </a:r>
          </a:p>
          <a:p>
            <a:r>
              <a:rPr lang="en-US" b="1" dirty="0" smtClean="0"/>
              <a:t>TPR</a:t>
            </a:r>
            <a:r>
              <a:rPr lang="en-US" dirty="0" smtClean="0"/>
              <a:t> and </a:t>
            </a:r>
            <a:r>
              <a:rPr lang="en-US" b="1" dirty="0" smtClean="0"/>
              <a:t>FPR</a:t>
            </a:r>
          </a:p>
          <a:p>
            <a:r>
              <a:rPr lang="en-US" dirty="0" smtClean="0"/>
              <a:t>Let a binary classifier classify a collection of test data. Let as before</a:t>
            </a:r>
          </a:p>
          <a:p>
            <a:pPr marL="0" indent="0">
              <a:buNone/>
            </a:pPr>
            <a:r>
              <a:rPr lang="en-US" dirty="0" smtClean="0"/>
              <a:t>	TP = Number of true positives</a:t>
            </a:r>
          </a:p>
          <a:p>
            <a:pPr marL="457200" lvl="1" indent="0">
              <a:buNone/>
            </a:pPr>
            <a:r>
              <a:rPr lang="en-US" dirty="0" smtClean="0"/>
              <a:t>	TN = Number of true negatives</a:t>
            </a:r>
          </a:p>
          <a:p>
            <a:pPr marL="457200" lvl="1" indent="0">
              <a:buNone/>
            </a:pPr>
            <a:r>
              <a:rPr lang="en-US" dirty="0"/>
              <a:t>	</a:t>
            </a:r>
            <a:r>
              <a:rPr lang="en-US" dirty="0" smtClean="0"/>
              <a:t>FP = Number of false positives</a:t>
            </a:r>
          </a:p>
          <a:p>
            <a:pPr marL="457200" lvl="1" indent="0">
              <a:buNone/>
            </a:pPr>
            <a:r>
              <a:rPr lang="en-US" dirty="0" smtClean="0"/>
              <a:t>	FN = Number of false negatives</a:t>
            </a:r>
          </a:p>
          <a:p>
            <a:pPr marL="457200" lvl="1" indent="0">
              <a:buNone/>
            </a:pPr>
            <a:r>
              <a:rPr lang="en-US" dirty="0" smtClean="0"/>
              <a:t>Now we introduce the following terminology:</a:t>
            </a:r>
          </a:p>
        </p:txBody>
      </p:sp>
    </p:spTree>
    <p:extLst>
      <p:ext uri="{BB962C8B-B14F-4D97-AF65-F5344CB8AC3E}">
        <p14:creationId xmlns:p14="http://schemas.microsoft.com/office/powerpoint/2010/main" val="29156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480060"/>
            <a:ext cx="10942320" cy="5696903"/>
          </a:xfrm>
        </p:spPr>
        <p:txBody>
          <a:bodyPr/>
          <a:lstStyle/>
          <a:p>
            <a:pPr marL="0" indent="0" algn="just">
              <a:buNone/>
            </a:pPr>
            <a:r>
              <a:rPr lang="en-US" b="1" dirty="0" smtClean="0">
                <a:latin typeface="Book Antiqua" panose="02040602050305030304" pitchFamily="18" charset="0"/>
              </a:rPr>
              <a:t>ROC(</a:t>
            </a:r>
            <a:r>
              <a:rPr lang="en-US" b="1" dirty="0"/>
              <a:t>Receiver Operating Characteristic </a:t>
            </a:r>
            <a:r>
              <a:rPr lang="en-US" b="1" dirty="0" smtClean="0"/>
              <a:t>)</a:t>
            </a:r>
            <a:endParaRPr lang="en-US" dirty="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1577340" y="1531620"/>
            <a:ext cx="7932420" cy="1005840"/>
          </a:xfrm>
          <a:prstGeom prst="rect">
            <a:avLst/>
          </a:prstGeom>
        </p:spPr>
      </p:pic>
      <p:pic>
        <p:nvPicPr>
          <p:cNvPr id="5" name="Picture 4"/>
          <p:cNvPicPr>
            <a:picLocks noChangeAspect="1"/>
          </p:cNvPicPr>
          <p:nvPr/>
        </p:nvPicPr>
        <p:blipFill>
          <a:blip r:embed="rId3"/>
          <a:stretch>
            <a:fillRect/>
          </a:stretch>
        </p:blipFill>
        <p:spPr>
          <a:xfrm>
            <a:off x="1470660" y="3328511"/>
            <a:ext cx="7520940" cy="1072764"/>
          </a:xfrm>
          <a:prstGeom prst="rect">
            <a:avLst/>
          </a:prstGeom>
        </p:spPr>
      </p:pic>
    </p:spTree>
    <p:extLst>
      <p:ext uri="{BB962C8B-B14F-4D97-AF65-F5344CB8AC3E}">
        <p14:creationId xmlns:p14="http://schemas.microsoft.com/office/powerpoint/2010/main" val="833971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1021</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 Antiqua</vt:lpstr>
      <vt:lpstr>Calibri</vt:lpstr>
      <vt:lpstr>Calibri Light</vt:lpstr>
      <vt:lpstr>Office Theme</vt:lpstr>
      <vt:lpstr>Unit 5 MEASURES FOR PERFORMANCE EVALUATION OF ML ALGORITHMS</vt:lpstr>
      <vt:lpstr>Performance measures of Classification</vt:lpstr>
      <vt:lpstr>PowerPoint Presentation</vt:lpstr>
      <vt:lpstr>PowerPoint Presentation</vt:lpstr>
      <vt:lpstr>PowerPoint Presentation</vt:lpstr>
      <vt:lpstr>PowerPoint Presentation</vt:lpstr>
      <vt:lpstr>PowerPoint Presentation</vt:lpstr>
      <vt:lpstr>Receiver Operating Characteristic (ROC)</vt:lpstr>
      <vt:lpstr>PowerPoint Presentation</vt:lpstr>
      <vt:lpstr>PowerPoint Presentation</vt:lpstr>
      <vt:lpstr>PowerPoint Presentation</vt:lpstr>
      <vt:lpstr>PowerPoint Presentation</vt:lpstr>
      <vt:lpstr>ROC Curve</vt:lpstr>
      <vt:lpstr>ROC curve</vt:lpstr>
      <vt:lpstr>PowerPoint Presentation</vt:lpstr>
      <vt:lpstr>Evaluation Metrics for Multi-class Classification</vt:lpstr>
      <vt:lpstr>PowerPoint Presentation</vt:lpstr>
      <vt:lpstr>Misclassification Costs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MEASURES FOR PERFORMANCE EVALUATION OF ML ALGORITHMS</dc:title>
  <dc:creator>Microsoft account</dc:creator>
  <cp:lastModifiedBy>Microsoft account</cp:lastModifiedBy>
  <cp:revision>13</cp:revision>
  <dcterms:created xsi:type="dcterms:W3CDTF">2024-07-09T17:09:08Z</dcterms:created>
  <dcterms:modified xsi:type="dcterms:W3CDTF">2024-07-13T17:04:33Z</dcterms:modified>
</cp:coreProperties>
</file>