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77" r:id="rId10"/>
    <p:sldId id="274" r:id="rId11"/>
    <p:sldId id="275" r:id="rId12"/>
    <p:sldId id="276" r:id="rId13"/>
    <p:sldId id="265" r:id="rId14"/>
    <p:sldId id="266" r:id="rId15"/>
    <p:sldId id="267" r:id="rId16"/>
    <p:sldId id="268" r:id="rId17"/>
    <p:sldId id="269" r:id="rId18"/>
    <p:sldId id="270" r:id="rId19"/>
    <p:sldId id="271"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D76F14-9525-4621-B7D4-C5B4314F0E4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F63850-FEDA-4176-878D-A15B28DE10E4}" type="slidenum">
              <a:rPr lang="en-US" smtClean="0"/>
              <a:t>‹#›</a:t>
            </a:fld>
            <a:endParaRPr lang="en-US"/>
          </a:p>
        </p:txBody>
      </p:sp>
    </p:spTree>
    <p:extLst>
      <p:ext uri="{BB962C8B-B14F-4D97-AF65-F5344CB8AC3E}">
        <p14:creationId xmlns:p14="http://schemas.microsoft.com/office/powerpoint/2010/main" val="1105288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D76F14-9525-4621-B7D4-C5B4314F0E4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F63850-FEDA-4176-878D-A15B28DE10E4}" type="slidenum">
              <a:rPr lang="en-US" smtClean="0"/>
              <a:t>‹#›</a:t>
            </a:fld>
            <a:endParaRPr lang="en-US"/>
          </a:p>
        </p:txBody>
      </p:sp>
    </p:spTree>
    <p:extLst>
      <p:ext uri="{BB962C8B-B14F-4D97-AF65-F5344CB8AC3E}">
        <p14:creationId xmlns:p14="http://schemas.microsoft.com/office/powerpoint/2010/main" val="670721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D76F14-9525-4621-B7D4-C5B4314F0E4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F63850-FEDA-4176-878D-A15B28DE10E4}" type="slidenum">
              <a:rPr lang="en-US" smtClean="0"/>
              <a:t>‹#›</a:t>
            </a:fld>
            <a:endParaRPr lang="en-US"/>
          </a:p>
        </p:txBody>
      </p:sp>
    </p:spTree>
    <p:extLst>
      <p:ext uri="{BB962C8B-B14F-4D97-AF65-F5344CB8AC3E}">
        <p14:creationId xmlns:p14="http://schemas.microsoft.com/office/powerpoint/2010/main" val="2330134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D76F14-9525-4621-B7D4-C5B4314F0E4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F63850-FEDA-4176-878D-A15B28DE10E4}" type="slidenum">
              <a:rPr lang="en-US" smtClean="0"/>
              <a:t>‹#›</a:t>
            </a:fld>
            <a:endParaRPr lang="en-US"/>
          </a:p>
        </p:txBody>
      </p:sp>
    </p:spTree>
    <p:extLst>
      <p:ext uri="{BB962C8B-B14F-4D97-AF65-F5344CB8AC3E}">
        <p14:creationId xmlns:p14="http://schemas.microsoft.com/office/powerpoint/2010/main" val="1518506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D76F14-9525-4621-B7D4-C5B4314F0E4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F63850-FEDA-4176-878D-A15B28DE10E4}" type="slidenum">
              <a:rPr lang="en-US" smtClean="0"/>
              <a:t>‹#›</a:t>
            </a:fld>
            <a:endParaRPr lang="en-US"/>
          </a:p>
        </p:txBody>
      </p:sp>
    </p:spTree>
    <p:extLst>
      <p:ext uri="{BB962C8B-B14F-4D97-AF65-F5344CB8AC3E}">
        <p14:creationId xmlns:p14="http://schemas.microsoft.com/office/powerpoint/2010/main" val="3328154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D76F14-9525-4621-B7D4-C5B4314F0E49}"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F63850-FEDA-4176-878D-A15B28DE10E4}" type="slidenum">
              <a:rPr lang="en-US" smtClean="0"/>
              <a:t>‹#›</a:t>
            </a:fld>
            <a:endParaRPr lang="en-US"/>
          </a:p>
        </p:txBody>
      </p:sp>
    </p:spTree>
    <p:extLst>
      <p:ext uri="{BB962C8B-B14F-4D97-AF65-F5344CB8AC3E}">
        <p14:creationId xmlns:p14="http://schemas.microsoft.com/office/powerpoint/2010/main" val="2685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D76F14-9525-4621-B7D4-C5B4314F0E49}" type="datetimeFigureOut">
              <a:rPr lang="en-US" smtClean="0"/>
              <a:t>9/7/2024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F63850-FEDA-4176-878D-A15B28DE10E4}" type="slidenum">
              <a:rPr lang="en-US" smtClean="0"/>
              <a:t>‹#›</a:t>
            </a:fld>
            <a:endParaRPr lang="en-US"/>
          </a:p>
        </p:txBody>
      </p:sp>
    </p:spTree>
    <p:extLst>
      <p:ext uri="{BB962C8B-B14F-4D97-AF65-F5344CB8AC3E}">
        <p14:creationId xmlns:p14="http://schemas.microsoft.com/office/powerpoint/2010/main" val="862990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D76F14-9525-4621-B7D4-C5B4314F0E49}" type="datetimeFigureOut">
              <a:rPr lang="en-US" smtClean="0"/>
              <a:t>9/7/2024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F63850-FEDA-4176-878D-A15B28DE10E4}" type="slidenum">
              <a:rPr lang="en-US" smtClean="0"/>
              <a:t>‹#›</a:t>
            </a:fld>
            <a:endParaRPr lang="en-US"/>
          </a:p>
        </p:txBody>
      </p:sp>
    </p:spTree>
    <p:extLst>
      <p:ext uri="{BB962C8B-B14F-4D97-AF65-F5344CB8AC3E}">
        <p14:creationId xmlns:p14="http://schemas.microsoft.com/office/powerpoint/2010/main" val="161553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D76F14-9525-4621-B7D4-C5B4314F0E49}" type="datetimeFigureOut">
              <a:rPr lang="en-US" smtClean="0"/>
              <a:t>9/7/2024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F63850-FEDA-4176-878D-A15B28DE10E4}" type="slidenum">
              <a:rPr lang="en-US" smtClean="0"/>
              <a:t>‹#›</a:t>
            </a:fld>
            <a:endParaRPr lang="en-US"/>
          </a:p>
        </p:txBody>
      </p:sp>
    </p:spTree>
    <p:extLst>
      <p:ext uri="{BB962C8B-B14F-4D97-AF65-F5344CB8AC3E}">
        <p14:creationId xmlns:p14="http://schemas.microsoft.com/office/powerpoint/2010/main" val="417230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D76F14-9525-4621-B7D4-C5B4314F0E49}"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F63850-FEDA-4176-878D-A15B28DE10E4}" type="slidenum">
              <a:rPr lang="en-US" smtClean="0"/>
              <a:t>‹#›</a:t>
            </a:fld>
            <a:endParaRPr lang="en-US"/>
          </a:p>
        </p:txBody>
      </p:sp>
    </p:spTree>
    <p:extLst>
      <p:ext uri="{BB962C8B-B14F-4D97-AF65-F5344CB8AC3E}">
        <p14:creationId xmlns:p14="http://schemas.microsoft.com/office/powerpoint/2010/main" val="2269999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D76F14-9525-4621-B7D4-C5B4314F0E49}"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F63850-FEDA-4176-878D-A15B28DE10E4}" type="slidenum">
              <a:rPr lang="en-US" smtClean="0"/>
              <a:t>‹#›</a:t>
            </a:fld>
            <a:endParaRPr lang="en-US"/>
          </a:p>
        </p:txBody>
      </p:sp>
    </p:spTree>
    <p:extLst>
      <p:ext uri="{BB962C8B-B14F-4D97-AF65-F5344CB8AC3E}">
        <p14:creationId xmlns:p14="http://schemas.microsoft.com/office/powerpoint/2010/main" val="3490261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D76F14-9525-4621-B7D4-C5B4314F0E49}" type="datetimeFigureOut">
              <a:rPr lang="en-US" smtClean="0"/>
              <a:t>9/7/2024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F63850-FEDA-4176-878D-A15B28DE10E4}" type="slidenum">
              <a:rPr lang="en-US" smtClean="0"/>
              <a:t>‹#›</a:t>
            </a:fld>
            <a:endParaRPr lang="en-US"/>
          </a:p>
        </p:txBody>
      </p:sp>
    </p:spTree>
    <p:extLst>
      <p:ext uri="{BB962C8B-B14F-4D97-AF65-F5344CB8AC3E}">
        <p14:creationId xmlns:p14="http://schemas.microsoft.com/office/powerpoint/2010/main" val="2243360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49021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r>
              <a:rPr lang="en-US" b="1" dirty="0">
                <a:latin typeface="Book Antiqua" panose="02040602050305030304" pitchFamily="18" charset="0"/>
              </a:rPr>
              <a:t>K-Nearest Neighbors Classifier</a:t>
            </a:r>
            <a:endParaRPr lang="en-US" dirty="0"/>
          </a:p>
        </p:txBody>
      </p:sp>
      <p:sp>
        <p:nvSpPr>
          <p:cNvPr id="3" name="Content Placeholder 2"/>
          <p:cNvSpPr>
            <a:spLocks noGrp="1"/>
          </p:cNvSpPr>
          <p:nvPr>
            <p:ph idx="1"/>
          </p:nvPr>
        </p:nvSpPr>
        <p:spPr>
          <a:xfrm>
            <a:off x="838200" y="1303020"/>
            <a:ext cx="10515600" cy="4873943"/>
          </a:xfrm>
        </p:spPr>
        <p:txBody>
          <a:bodyPr/>
          <a:lstStyle/>
          <a:p>
            <a:pPr marL="0" indent="0" algn="just">
              <a:buNone/>
            </a:pPr>
            <a:r>
              <a:rPr lang="en-US" b="1" dirty="0">
                <a:latin typeface="Book Antiqua" panose="02040602050305030304" pitchFamily="18" charset="0"/>
              </a:rPr>
              <a:t>Example: </a:t>
            </a:r>
            <a:r>
              <a:rPr lang="en-US" dirty="0">
                <a:latin typeface="Book Antiqua" panose="02040602050305030304" pitchFamily="18" charset="0"/>
              </a:rPr>
              <a:t>Consider the following data points and find class label of last data point using KNN classifier</a:t>
            </a:r>
            <a:r>
              <a:rPr lang="en-US" dirty="0" smtClean="0">
                <a:latin typeface="Book Antiqua" panose="02040602050305030304" pitchFamily="18" charset="0"/>
              </a:rPr>
              <a:t>.</a:t>
            </a:r>
          </a:p>
          <a:p>
            <a:pPr marL="0" indent="0" algn="just">
              <a:buNone/>
            </a:pPr>
            <a:endParaRPr lang="en-US" dirty="0">
              <a:latin typeface="Book Antiqua" panose="0204060205030503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0220" y="2438261"/>
            <a:ext cx="7772400" cy="3528199"/>
          </a:xfrm>
          <a:prstGeom prst="rect">
            <a:avLst/>
          </a:prstGeom>
        </p:spPr>
      </p:pic>
    </p:spTree>
    <p:extLst>
      <p:ext uri="{BB962C8B-B14F-4D97-AF65-F5344CB8AC3E}">
        <p14:creationId xmlns:p14="http://schemas.microsoft.com/office/powerpoint/2010/main" val="3952279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360" y="411480"/>
            <a:ext cx="10759440" cy="5765483"/>
          </a:xfrm>
        </p:spPr>
        <p:txBody>
          <a:bodyPr/>
          <a:lstStyle/>
          <a:p>
            <a:pPr marL="0" indent="0" algn="just">
              <a:buNone/>
            </a:pPr>
            <a:r>
              <a:rPr lang="en-US" b="1" dirty="0">
                <a:latin typeface="Book Antiqua" panose="02040602050305030304" pitchFamily="18" charset="0"/>
              </a:rPr>
              <a:t>Solution: </a:t>
            </a:r>
            <a:r>
              <a:rPr lang="en-US" dirty="0">
                <a:latin typeface="Book Antiqua" panose="02040602050305030304" pitchFamily="18" charset="0"/>
              </a:rPr>
              <a:t>Distance between new data and training data  is given below. Assume K=5.</a:t>
            </a:r>
          </a:p>
        </p:txBody>
      </p:sp>
      <p:pic>
        <p:nvPicPr>
          <p:cNvPr id="4" name="table"/>
          <p:cNvPicPr>
            <a:picLocks noChangeAspect="1"/>
          </p:cNvPicPr>
          <p:nvPr/>
        </p:nvPicPr>
        <p:blipFill>
          <a:blip r:embed="rId2"/>
          <a:stretch>
            <a:fillRect/>
          </a:stretch>
        </p:blipFill>
        <p:spPr>
          <a:xfrm>
            <a:off x="1315084" y="1440020"/>
            <a:ext cx="7280276" cy="4457859"/>
          </a:xfrm>
          <a:prstGeom prst="rect">
            <a:avLst/>
          </a:prstGeom>
        </p:spPr>
      </p:pic>
    </p:spTree>
    <p:extLst>
      <p:ext uri="{BB962C8B-B14F-4D97-AF65-F5344CB8AC3E}">
        <p14:creationId xmlns:p14="http://schemas.microsoft.com/office/powerpoint/2010/main" val="555487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03555"/>
          </a:xfrm>
        </p:spPr>
        <p:txBody>
          <a:bodyPr>
            <a:normAutofit fontScale="90000"/>
          </a:bodyPr>
          <a:lstStyle/>
          <a:p>
            <a:endParaRPr lang="en-US" dirty="0"/>
          </a:p>
        </p:txBody>
      </p:sp>
      <p:sp>
        <p:nvSpPr>
          <p:cNvPr id="3" name="Content Placeholder 2"/>
          <p:cNvSpPr>
            <a:spLocks noGrp="1"/>
          </p:cNvSpPr>
          <p:nvPr>
            <p:ph idx="1"/>
          </p:nvPr>
        </p:nvSpPr>
        <p:spPr/>
        <p:txBody>
          <a:bodyPr/>
          <a:lstStyle/>
          <a:p>
            <a:pPr algn="just"/>
            <a:r>
              <a:rPr lang="en-US" dirty="0">
                <a:latin typeface="Book Antiqua" panose="02040602050305030304" pitchFamily="18" charset="0"/>
              </a:rPr>
              <a:t>From the table we can clearly see that out of 5 nearest neighbors votes are as below.</a:t>
            </a:r>
          </a:p>
          <a:p>
            <a:pPr lvl="1" algn="just"/>
            <a:r>
              <a:rPr lang="en-US" dirty="0" err="1">
                <a:latin typeface="Book Antiqua" panose="02040602050305030304" pitchFamily="18" charset="0"/>
              </a:rPr>
              <a:t>Setosa</a:t>
            </a:r>
            <a:r>
              <a:rPr lang="en-US" dirty="0">
                <a:latin typeface="Book Antiqua" panose="02040602050305030304" pitchFamily="18" charset="0"/>
              </a:rPr>
              <a:t>=3 </a:t>
            </a:r>
          </a:p>
          <a:p>
            <a:pPr lvl="1" algn="just"/>
            <a:r>
              <a:rPr lang="en-US" dirty="0" err="1">
                <a:latin typeface="Book Antiqua" panose="02040602050305030304" pitchFamily="18" charset="0"/>
              </a:rPr>
              <a:t>Verginica</a:t>
            </a:r>
            <a:r>
              <a:rPr lang="en-US" dirty="0">
                <a:latin typeface="Book Antiqua" panose="02040602050305030304" pitchFamily="18" charset="0"/>
              </a:rPr>
              <a:t>=1 </a:t>
            </a:r>
          </a:p>
          <a:p>
            <a:pPr lvl="1" algn="just"/>
            <a:r>
              <a:rPr lang="en-US" dirty="0">
                <a:latin typeface="Book Antiqua" panose="02040602050305030304" pitchFamily="18" charset="0"/>
              </a:rPr>
              <a:t>Versicolor=1</a:t>
            </a:r>
          </a:p>
          <a:p>
            <a:pPr algn="just"/>
            <a:r>
              <a:rPr lang="en-US" dirty="0">
                <a:latin typeface="Book Antiqua" panose="02040602050305030304" pitchFamily="18" charset="0"/>
              </a:rPr>
              <a:t>From this observation we can predict that the given data belongs to </a:t>
            </a:r>
            <a:r>
              <a:rPr lang="en-US" dirty="0" err="1">
                <a:solidFill>
                  <a:srgbClr val="0070C0"/>
                </a:solidFill>
                <a:latin typeface="Book Antiqua" panose="02040602050305030304" pitchFamily="18" charset="0"/>
              </a:rPr>
              <a:t>Setosa</a:t>
            </a:r>
            <a:r>
              <a:rPr lang="en-US" dirty="0">
                <a:latin typeface="Book Antiqua" panose="02040602050305030304" pitchFamily="18" charset="0"/>
              </a:rPr>
              <a:t> class.</a:t>
            </a:r>
            <a:endParaRPr lang="en-US" dirty="0">
              <a:latin typeface="Book Antiqua" panose="02040602050305030304" pitchFamily="18" charset="0"/>
            </a:endParaRPr>
          </a:p>
        </p:txBody>
      </p:sp>
    </p:spTree>
    <p:extLst>
      <p:ext uri="{BB962C8B-B14F-4D97-AF65-F5344CB8AC3E}">
        <p14:creationId xmlns:p14="http://schemas.microsoft.com/office/powerpoint/2010/main" val="3473277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Backpropagation algorithm</a:t>
            </a:r>
            <a:endParaRPr lang="en-US" b="1" dirty="0"/>
          </a:p>
        </p:txBody>
      </p:sp>
      <p:sp>
        <p:nvSpPr>
          <p:cNvPr id="3" name="Content Placeholder 2"/>
          <p:cNvSpPr>
            <a:spLocks noGrp="1"/>
          </p:cNvSpPr>
          <p:nvPr>
            <p:ph idx="1"/>
          </p:nvPr>
        </p:nvSpPr>
        <p:spPr/>
        <p:txBody>
          <a:bodyPr/>
          <a:lstStyle/>
          <a:p>
            <a:pPr algn="just"/>
            <a:r>
              <a:rPr lang="en-US" sz="2600" dirty="0">
                <a:latin typeface="Book Antiqua" pitchFamily="18" charset="0"/>
              </a:rPr>
              <a:t>A popular method for the training of multilayer </a:t>
            </a:r>
            <a:r>
              <a:rPr lang="en-US" sz="2600" dirty="0" err="1">
                <a:latin typeface="Book Antiqua" pitchFamily="18" charset="0"/>
              </a:rPr>
              <a:t>perceptrons</a:t>
            </a:r>
            <a:r>
              <a:rPr lang="en-US" sz="2600" dirty="0">
                <a:latin typeface="Book Antiqua" pitchFamily="18" charset="0"/>
              </a:rPr>
              <a:t> is the back-propagation algorithm. The training proceeds in two phases:</a:t>
            </a:r>
          </a:p>
          <a:p>
            <a:pPr lvl="1" algn="just"/>
            <a:r>
              <a:rPr lang="en-US" b="1" dirty="0">
                <a:latin typeface="Book Antiqua" pitchFamily="18" charset="0"/>
              </a:rPr>
              <a:t>Forward Phase</a:t>
            </a:r>
            <a:r>
              <a:rPr lang="en-US" dirty="0">
                <a:latin typeface="Book Antiqua" pitchFamily="18" charset="0"/>
              </a:rPr>
              <a:t>: In this phase, the synaptic weights of the network are fixed and the input signal is propagated through the network, layer by layer, until it reaches the output. Thus, in this phase, changes are confined to the activation potentials and outputs of the neurons in the network</a:t>
            </a:r>
            <a:r>
              <a:rPr lang="en-US" dirty="0" smtClean="0">
                <a:latin typeface="Book Antiqua" pitchFamily="18" charset="0"/>
              </a:rPr>
              <a:t>.</a:t>
            </a:r>
          </a:p>
          <a:p>
            <a:pPr lvl="1" algn="just"/>
            <a:r>
              <a:rPr lang="en-US" b="1" dirty="0">
                <a:latin typeface="Book Antiqua" pitchFamily="18" charset="0"/>
              </a:rPr>
              <a:t>Backward Phase</a:t>
            </a:r>
            <a:r>
              <a:rPr lang="en-US" dirty="0">
                <a:latin typeface="Book Antiqua" pitchFamily="18" charset="0"/>
              </a:rPr>
              <a:t>: In this phase, an error signal is produced by comparing the output of the network with a desired response. The resulting error signal is propagated in backward direction through the network, again layer by layer. In this second phase, successive adjustments are made to the synaptic weights of the network</a:t>
            </a:r>
          </a:p>
          <a:p>
            <a:pPr lvl="1" algn="just"/>
            <a:endParaRPr lang="en-US" dirty="0">
              <a:latin typeface="Book Antiqua" pitchFamily="18" charset="0"/>
            </a:endParaRPr>
          </a:p>
        </p:txBody>
      </p:sp>
    </p:spTree>
    <p:extLst>
      <p:ext uri="{BB962C8B-B14F-4D97-AF65-F5344CB8AC3E}">
        <p14:creationId xmlns:p14="http://schemas.microsoft.com/office/powerpoint/2010/main" val="248363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0715"/>
          </a:xfrm>
        </p:spPr>
        <p:txBody>
          <a:bodyPr>
            <a:normAutofit fontScale="90000"/>
          </a:bodyPr>
          <a:lstStyle/>
          <a:p>
            <a:r>
              <a:rPr lang="en-US" dirty="0" smtClean="0"/>
              <a:t>Algorithm</a:t>
            </a:r>
            <a:endParaRPr lang="en-US" dirty="0"/>
          </a:p>
        </p:txBody>
      </p:sp>
      <p:sp>
        <p:nvSpPr>
          <p:cNvPr id="3" name="Content Placeholder 2"/>
          <p:cNvSpPr>
            <a:spLocks noGrp="1"/>
          </p:cNvSpPr>
          <p:nvPr>
            <p:ph idx="1"/>
          </p:nvPr>
        </p:nvSpPr>
        <p:spPr>
          <a:xfrm>
            <a:off x="838200" y="1005840"/>
            <a:ext cx="10515600" cy="5171123"/>
          </a:xfrm>
        </p:spPr>
        <p:txBody>
          <a:bodyPr>
            <a:normAutofit/>
          </a:bodyPr>
          <a:lstStyle/>
          <a:p>
            <a:pPr marL="457200" lvl="0" indent="-457200">
              <a:buFont typeface="+mj-lt"/>
              <a:buAutoNum type="arabicPeriod"/>
            </a:pPr>
            <a:r>
              <a:rPr lang="en-US" sz="2400" dirty="0">
                <a:latin typeface="Book Antiqua" panose="02040602050305030304" pitchFamily="18" charset="0"/>
              </a:rPr>
              <a:t>Initialize all weights and biases in </a:t>
            </a:r>
            <a:r>
              <a:rPr lang="en-US" sz="2400" i="1" dirty="0">
                <a:latin typeface="Book Antiqua" panose="02040602050305030304" pitchFamily="18" charset="0"/>
              </a:rPr>
              <a:t>network</a:t>
            </a:r>
            <a:endParaRPr lang="en-US" sz="2400" dirty="0">
              <a:latin typeface="Book Antiqua" panose="02040602050305030304" pitchFamily="18" charset="0"/>
            </a:endParaRPr>
          </a:p>
          <a:p>
            <a:pPr marL="457200" lvl="0" indent="-457200">
              <a:buFont typeface="+mj-lt"/>
              <a:buAutoNum type="arabicPeriod"/>
            </a:pPr>
            <a:r>
              <a:rPr lang="en-US" sz="2400" dirty="0">
                <a:latin typeface="Book Antiqua" panose="02040602050305030304" pitchFamily="18" charset="0"/>
              </a:rPr>
              <a:t>While terminating condition is not satisfied</a:t>
            </a:r>
          </a:p>
          <a:p>
            <a:pPr marL="457200" lvl="0" indent="-457200">
              <a:buFont typeface="+mj-lt"/>
              <a:buAutoNum type="arabicPeriod"/>
            </a:pPr>
            <a:r>
              <a:rPr lang="en-US" sz="2400" dirty="0">
                <a:latin typeface="Book Antiqua" panose="02040602050305030304" pitchFamily="18" charset="0"/>
              </a:rPr>
              <a:t>for each training tuple </a:t>
            </a:r>
            <a:r>
              <a:rPr lang="en-US" sz="2400" b="1" i="1" dirty="0">
                <a:latin typeface="Book Antiqua" panose="02040602050305030304" pitchFamily="18" charset="0"/>
              </a:rPr>
              <a:t>X </a:t>
            </a:r>
            <a:r>
              <a:rPr lang="en-US" sz="2400" dirty="0">
                <a:latin typeface="Book Antiqua" panose="02040602050305030304" pitchFamily="18" charset="0"/>
              </a:rPr>
              <a:t>in </a:t>
            </a:r>
            <a:r>
              <a:rPr lang="en-US" sz="2400" i="1" dirty="0">
                <a:latin typeface="Book Antiqua" panose="02040602050305030304" pitchFamily="18" charset="0"/>
              </a:rPr>
              <a:t>D </a:t>
            </a:r>
            <a:endParaRPr lang="en-US" sz="2400" dirty="0">
              <a:latin typeface="Book Antiqua" panose="02040602050305030304" pitchFamily="18" charset="0"/>
            </a:endParaRPr>
          </a:p>
          <a:p>
            <a:pPr marL="457200" lvl="0" indent="-457200">
              <a:buFont typeface="+mj-lt"/>
              <a:buAutoNum type="arabicPeriod"/>
            </a:pPr>
            <a:r>
              <a:rPr lang="en-US" sz="2400" dirty="0">
                <a:latin typeface="Book Antiqua" panose="02040602050305030304" pitchFamily="18" charset="0"/>
              </a:rPr>
              <a:t>for each input layer unit </a:t>
            </a:r>
            <a:r>
              <a:rPr lang="en-US" sz="2400" i="1" dirty="0">
                <a:latin typeface="Book Antiqua" panose="02040602050305030304" pitchFamily="18" charset="0"/>
              </a:rPr>
              <a:t>j: 	</a:t>
            </a:r>
            <a:r>
              <a:rPr lang="en-US" sz="2400" i="1" dirty="0" err="1">
                <a:latin typeface="Book Antiqua" panose="02040602050305030304" pitchFamily="18" charset="0"/>
              </a:rPr>
              <a:t>y</a:t>
            </a:r>
            <a:r>
              <a:rPr lang="en-US" sz="2400" i="1" baseline="-25000" dirty="0" err="1">
                <a:latin typeface="Book Antiqua" panose="02040602050305030304" pitchFamily="18" charset="0"/>
              </a:rPr>
              <a:t>j</a:t>
            </a:r>
            <a:r>
              <a:rPr lang="en-US" sz="2400" i="1" dirty="0">
                <a:latin typeface="Book Antiqua" panose="02040602050305030304" pitchFamily="18" charset="0"/>
              </a:rPr>
              <a:t> </a:t>
            </a:r>
            <a:r>
              <a:rPr lang="en-US" sz="2400" dirty="0">
                <a:latin typeface="Book Antiqua" panose="02040602050305030304" pitchFamily="18" charset="0"/>
              </a:rPr>
              <a:t>= </a:t>
            </a:r>
            <a:r>
              <a:rPr lang="en-US" sz="2400" dirty="0" err="1">
                <a:latin typeface="Book Antiqua" panose="02040602050305030304" pitchFamily="18" charset="0"/>
              </a:rPr>
              <a:t>x</a:t>
            </a:r>
            <a:r>
              <a:rPr lang="en-US" sz="2400" i="1" baseline="-25000" dirty="0" err="1">
                <a:latin typeface="Book Antiqua" panose="02040602050305030304" pitchFamily="18" charset="0"/>
              </a:rPr>
              <a:t>j</a:t>
            </a:r>
            <a:r>
              <a:rPr lang="en-US" sz="2400" dirty="0">
                <a:latin typeface="Book Antiqua" panose="02040602050305030304" pitchFamily="18" charset="0"/>
              </a:rPr>
              <a:t>; // output of an input unit is its actual input value</a:t>
            </a:r>
          </a:p>
          <a:p>
            <a:pPr marL="457200" lvl="0" indent="-457200">
              <a:buFont typeface="+mj-lt"/>
              <a:buAutoNum type="arabicPeriod"/>
            </a:pPr>
            <a:r>
              <a:rPr lang="en-US" sz="2400" dirty="0">
                <a:latin typeface="Book Antiqua" panose="02040602050305030304" pitchFamily="18" charset="0"/>
              </a:rPr>
              <a:t>for each hidden or output layer unit </a:t>
            </a:r>
            <a:r>
              <a:rPr lang="en-US" sz="2400" i="1" dirty="0">
                <a:latin typeface="Book Antiqua" panose="02040602050305030304" pitchFamily="18" charset="0"/>
              </a:rPr>
              <a:t>j </a:t>
            </a:r>
          </a:p>
          <a:p>
            <a:pPr marL="0" lvl="0" indent="0">
              <a:buNone/>
            </a:pPr>
            <a:r>
              <a:rPr lang="en-US" sz="2400" i="1" dirty="0">
                <a:latin typeface="Book Antiqua" panose="02040602050305030304" pitchFamily="18" charset="0"/>
                <a:ea typeface="Times New Roman" panose="02020603050405020304" pitchFamily="18" charset="0"/>
                <a:cs typeface="Times New Roman" panose="02020603050405020304" pitchFamily="18" charset="0"/>
              </a:rPr>
              <a:t>      compute the net input of unit j with respect to the previous     </a:t>
            </a:r>
          </a:p>
          <a:p>
            <a:pPr marL="0" lvl="0" indent="0">
              <a:buNone/>
            </a:pPr>
            <a:r>
              <a:rPr lang="en-US" sz="2400" i="1" dirty="0">
                <a:latin typeface="Book Antiqua" panose="02040602050305030304" pitchFamily="18" charset="0"/>
                <a:ea typeface="Times New Roman" panose="02020603050405020304" pitchFamily="18" charset="0"/>
                <a:cs typeface="Times New Roman" panose="02020603050405020304" pitchFamily="18" charset="0"/>
              </a:rPr>
              <a:t>       layer</a:t>
            </a:r>
            <a:r>
              <a:rPr lang="en-US" sz="2400" i="1" dirty="0" smtClean="0">
                <a:latin typeface="Book Antiqua" panose="02040602050305030304" pitchFamily="18" charset="0"/>
                <a:ea typeface="Times New Roman" panose="02020603050405020304" pitchFamily="18" charset="0"/>
                <a:cs typeface="Times New Roman" panose="02020603050405020304" pitchFamily="18" charset="0"/>
              </a:rPr>
              <a:t>,  </a:t>
            </a:r>
          </a:p>
          <a:p>
            <a:pPr marL="0" lvl="0" indent="0">
              <a:buNone/>
            </a:pPr>
            <a:r>
              <a:rPr lang="en-US" sz="2400" i="1" dirty="0" smtClean="0">
                <a:latin typeface="Book Antiqua" panose="02040602050305030304" pitchFamily="18" charset="0"/>
                <a:ea typeface="Times New Roman" panose="02020603050405020304" pitchFamily="18" charset="0"/>
                <a:cs typeface="Times New Roman" panose="02020603050405020304" pitchFamily="18" charset="0"/>
              </a:rPr>
              <a:t> </a:t>
            </a:r>
            <a:endParaRPr lang="en-US" sz="2400" i="1" dirty="0">
              <a:latin typeface="Book Antiqua" panose="02040602050305030304" pitchFamily="18" charset="0"/>
              <a:ea typeface="Times New Roman" panose="02020603050405020304" pitchFamily="18" charset="0"/>
              <a:cs typeface="Times New Roman" panose="02020603050405020304" pitchFamily="18" charset="0"/>
            </a:endParaRPr>
          </a:p>
          <a:p>
            <a:pPr marL="0" lvl="0" indent="0" algn="just">
              <a:buNone/>
            </a:pPr>
            <a:r>
              <a:rPr lang="en-US" sz="2400" dirty="0">
                <a:latin typeface="Book Antiqua" panose="02040602050305030304" pitchFamily="18" charset="0"/>
                <a:ea typeface="Times New Roman" panose="02020603050405020304" pitchFamily="18" charset="0"/>
                <a:cs typeface="Times New Roman" panose="02020603050405020304" pitchFamily="18" charset="0"/>
              </a:rPr>
              <a:t>      </a:t>
            </a:r>
            <a:r>
              <a:rPr lang="en-US" sz="2400" i="1" dirty="0">
                <a:latin typeface="Book Antiqua" panose="02040602050305030304" pitchFamily="18" charset="0"/>
                <a:ea typeface="Times New Roman" panose="02020603050405020304" pitchFamily="18" charset="0"/>
                <a:cs typeface="Times New Roman" panose="02020603050405020304" pitchFamily="18" charset="0"/>
              </a:rPr>
              <a:t>compute the output of each unit </a:t>
            </a:r>
            <a:r>
              <a:rPr lang="en-US" sz="2400" i="1" dirty="0" smtClean="0">
                <a:latin typeface="Book Antiqua" panose="02040602050305030304" pitchFamily="18" charset="0"/>
                <a:ea typeface="Times New Roman" panose="02020603050405020304" pitchFamily="18" charset="0"/>
                <a:cs typeface="Times New Roman" panose="02020603050405020304" pitchFamily="18" charset="0"/>
              </a:rPr>
              <a:t>j</a:t>
            </a:r>
          </a:p>
          <a:p>
            <a:pPr marL="0" lvl="0" indent="0" algn="just">
              <a:buNone/>
            </a:pPr>
            <a:endParaRPr lang="en-US" sz="4000" i="1" dirty="0">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2530689" y="4160521"/>
            <a:ext cx="2410300" cy="550884"/>
          </a:xfrm>
          <a:prstGeom prst="rect">
            <a:avLst/>
          </a:prstGeom>
        </p:spPr>
      </p:pic>
      <p:pic>
        <p:nvPicPr>
          <p:cNvPr id="5" name="Picture 4"/>
          <p:cNvPicPr>
            <a:picLocks noChangeAspect="1"/>
          </p:cNvPicPr>
          <p:nvPr/>
        </p:nvPicPr>
        <p:blipFill>
          <a:blip r:embed="rId3"/>
          <a:stretch>
            <a:fillRect/>
          </a:stretch>
        </p:blipFill>
        <p:spPr>
          <a:xfrm>
            <a:off x="3785978" y="5466401"/>
            <a:ext cx="2843422" cy="1007742"/>
          </a:xfrm>
          <a:prstGeom prst="rect">
            <a:avLst/>
          </a:prstGeom>
        </p:spPr>
      </p:pic>
    </p:spTree>
    <p:extLst>
      <p:ext uri="{BB962C8B-B14F-4D97-AF65-F5344CB8AC3E}">
        <p14:creationId xmlns:p14="http://schemas.microsoft.com/office/powerpoint/2010/main" val="2421111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7220" y="502920"/>
            <a:ext cx="10736580" cy="5674043"/>
          </a:xfrm>
        </p:spPr>
        <p:txBody>
          <a:bodyPr/>
          <a:lstStyle/>
          <a:p>
            <a:pPr marL="457200" lvl="0" indent="-457200">
              <a:buFont typeface="+mj-lt"/>
              <a:buAutoNum type="arabicPeriod" startAt="6"/>
            </a:pPr>
            <a:r>
              <a:rPr lang="en-US" dirty="0">
                <a:latin typeface="Book Antiqua" panose="02040602050305030304" pitchFamily="18" charset="0"/>
              </a:rPr>
              <a:t>for each unit </a:t>
            </a:r>
            <a:r>
              <a:rPr lang="en-US" i="1" dirty="0">
                <a:latin typeface="Book Antiqua" panose="02040602050305030304" pitchFamily="18" charset="0"/>
              </a:rPr>
              <a:t>j </a:t>
            </a:r>
            <a:r>
              <a:rPr lang="en-US" dirty="0">
                <a:latin typeface="Book Antiqua" panose="02040602050305030304" pitchFamily="18" charset="0"/>
              </a:rPr>
              <a:t>in the output </a:t>
            </a:r>
            <a:r>
              <a:rPr lang="en-US" dirty="0" smtClean="0">
                <a:latin typeface="Book Antiqua" panose="02040602050305030304" pitchFamily="18" charset="0"/>
              </a:rPr>
              <a:t>layer</a:t>
            </a:r>
          </a:p>
          <a:p>
            <a:pPr marL="457200" lvl="0" indent="-457200">
              <a:buFont typeface="+mj-lt"/>
              <a:buAutoNum type="arabicPeriod" startAt="6"/>
            </a:pPr>
            <a:endParaRPr lang="en-US" dirty="0">
              <a:latin typeface="Book Antiqua" panose="02040602050305030304" pitchFamily="18" charset="0"/>
            </a:endParaRPr>
          </a:p>
          <a:p>
            <a:pPr marL="457200" lvl="0" indent="-457200">
              <a:buFont typeface="+mj-lt"/>
              <a:buAutoNum type="arabicPeriod" startAt="6"/>
            </a:pPr>
            <a:endParaRPr lang="en-US" dirty="0" smtClean="0">
              <a:latin typeface="Book Antiqua" panose="02040602050305030304" pitchFamily="18" charset="0"/>
            </a:endParaRPr>
          </a:p>
          <a:p>
            <a:pPr marL="457200" indent="-457200">
              <a:buFont typeface="+mj-lt"/>
              <a:buAutoNum type="arabicPeriod" startAt="6"/>
            </a:pPr>
            <a:r>
              <a:rPr lang="en-US" dirty="0">
                <a:latin typeface="Book Antiqua" panose="02040602050305030304" pitchFamily="18" charset="0"/>
              </a:rPr>
              <a:t>for each unit </a:t>
            </a:r>
            <a:r>
              <a:rPr lang="en-US" i="1" dirty="0">
                <a:latin typeface="Book Antiqua" panose="02040602050305030304" pitchFamily="18" charset="0"/>
              </a:rPr>
              <a:t>j </a:t>
            </a:r>
            <a:r>
              <a:rPr lang="en-US" dirty="0">
                <a:latin typeface="Book Antiqua" panose="02040602050305030304" pitchFamily="18" charset="0"/>
              </a:rPr>
              <a:t>in the hidden layers, from the last to the first hidden layer</a:t>
            </a:r>
          </a:p>
          <a:p>
            <a:pPr marL="457200" lvl="0" indent="-457200">
              <a:buFont typeface="+mj-lt"/>
              <a:buAutoNum type="arabicPeriod" startAt="6"/>
            </a:pPr>
            <a:endParaRPr lang="en-US" dirty="0" smtClean="0">
              <a:latin typeface="Book Antiqua" panose="02040602050305030304" pitchFamily="18" charset="0"/>
            </a:endParaRPr>
          </a:p>
          <a:p>
            <a:pPr marL="457200" lvl="0" indent="-457200">
              <a:buFont typeface="+mj-lt"/>
              <a:buAutoNum type="arabicPeriod" startAt="6"/>
            </a:pPr>
            <a:endParaRPr lang="en-US" dirty="0" smtClean="0">
              <a:latin typeface="Book Antiqua" panose="02040602050305030304" pitchFamily="18" charset="0"/>
            </a:endParaRPr>
          </a:p>
          <a:p>
            <a:pPr marL="457200" lvl="0" indent="-457200">
              <a:buFont typeface="+mj-lt"/>
              <a:buAutoNum type="arabicPeriod" startAt="8"/>
            </a:pPr>
            <a:endParaRPr lang="en-US" dirty="0">
              <a:latin typeface="Book Antiqua" panose="02040602050305030304" pitchFamily="18" charset="0"/>
            </a:endParaRPr>
          </a:p>
          <a:p>
            <a:pPr marL="457200" lvl="0" indent="-457200">
              <a:buFont typeface="+mj-lt"/>
              <a:buAutoNum type="arabicPeriod" startAt="8"/>
            </a:pPr>
            <a:r>
              <a:rPr lang="en-US" dirty="0">
                <a:latin typeface="Book Antiqua" panose="02040602050305030304" pitchFamily="18" charset="0"/>
              </a:rPr>
              <a:t>for each weight </a:t>
            </a:r>
            <a:r>
              <a:rPr lang="en-US" i="1" dirty="0" err="1">
                <a:latin typeface="Book Antiqua" panose="02040602050305030304" pitchFamily="18" charset="0"/>
              </a:rPr>
              <a:t>w</a:t>
            </a:r>
            <a:r>
              <a:rPr lang="en-US" i="1" baseline="-25000" dirty="0" err="1">
                <a:latin typeface="Book Antiqua" panose="02040602050305030304" pitchFamily="18" charset="0"/>
              </a:rPr>
              <a:t>ji</a:t>
            </a:r>
            <a:r>
              <a:rPr lang="en-US" i="1" dirty="0">
                <a:latin typeface="Book Antiqua" panose="02040602050305030304" pitchFamily="18" charset="0"/>
              </a:rPr>
              <a:t> </a:t>
            </a:r>
            <a:r>
              <a:rPr lang="en-US" dirty="0">
                <a:latin typeface="Book Antiqua" panose="02040602050305030304" pitchFamily="18" charset="0"/>
              </a:rPr>
              <a:t>in </a:t>
            </a:r>
            <a:r>
              <a:rPr lang="en-US" i="1" dirty="0">
                <a:latin typeface="Book Antiqua" panose="02040602050305030304" pitchFamily="18" charset="0"/>
              </a:rPr>
              <a:t>network</a:t>
            </a:r>
          </a:p>
          <a:p>
            <a:pPr marL="457200" lvl="0" indent="-457200">
              <a:buFont typeface="+mj-lt"/>
              <a:buAutoNum type="arabicPeriod" startAt="6"/>
            </a:pPr>
            <a:endParaRPr lang="en-US" dirty="0">
              <a:latin typeface="Book Antiqua" panose="02040602050305030304" pitchFamily="18" charset="0"/>
            </a:endParaRPr>
          </a:p>
        </p:txBody>
      </p:sp>
      <p:pic>
        <p:nvPicPr>
          <p:cNvPr id="4" name="Picture 3"/>
          <p:cNvPicPr>
            <a:picLocks noChangeAspect="1"/>
          </p:cNvPicPr>
          <p:nvPr/>
        </p:nvPicPr>
        <p:blipFill>
          <a:blip r:embed="rId2"/>
          <a:stretch>
            <a:fillRect/>
          </a:stretch>
        </p:blipFill>
        <p:spPr>
          <a:xfrm>
            <a:off x="1188720" y="1135068"/>
            <a:ext cx="5280660" cy="716592"/>
          </a:xfrm>
          <a:prstGeom prst="rect">
            <a:avLst/>
          </a:prstGeom>
        </p:spPr>
      </p:pic>
      <p:pic>
        <p:nvPicPr>
          <p:cNvPr id="5" name="Picture 4"/>
          <p:cNvPicPr>
            <a:picLocks noChangeAspect="1"/>
          </p:cNvPicPr>
          <p:nvPr/>
        </p:nvPicPr>
        <p:blipFill>
          <a:blip r:embed="rId3"/>
          <a:stretch>
            <a:fillRect/>
          </a:stretch>
        </p:blipFill>
        <p:spPr>
          <a:xfrm>
            <a:off x="1288282" y="3069819"/>
            <a:ext cx="4038098" cy="1022121"/>
          </a:xfrm>
          <a:prstGeom prst="rect">
            <a:avLst/>
          </a:prstGeom>
        </p:spPr>
      </p:pic>
      <p:pic>
        <p:nvPicPr>
          <p:cNvPr id="6" name="Picture 5"/>
          <p:cNvPicPr>
            <a:picLocks noChangeAspect="1"/>
          </p:cNvPicPr>
          <p:nvPr/>
        </p:nvPicPr>
        <p:blipFill>
          <a:blip r:embed="rId4"/>
          <a:stretch>
            <a:fillRect/>
          </a:stretch>
        </p:blipFill>
        <p:spPr>
          <a:xfrm>
            <a:off x="1556480" y="5072900"/>
            <a:ext cx="2101119" cy="1104063"/>
          </a:xfrm>
          <a:prstGeom prst="rect">
            <a:avLst/>
          </a:prstGeom>
        </p:spPr>
      </p:pic>
      <p:sp>
        <p:nvSpPr>
          <p:cNvPr id="7" name="Rectangle 6"/>
          <p:cNvSpPr/>
          <p:nvPr/>
        </p:nvSpPr>
        <p:spPr>
          <a:xfrm>
            <a:off x="4596859" y="5807631"/>
            <a:ext cx="1739579" cy="369332"/>
          </a:xfrm>
          <a:prstGeom prst="rect">
            <a:avLst/>
          </a:prstGeom>
        </p:spPr>
        <p:txBody>
          <a:bodyPr wrap="none">
            <a:spAutoFit/>
          </a:bodyPr>
          <a:lstStyle/>
          <a:p>
            <a:pPr marL="457200" lvl="0" indent="-457200">
              <a:buNone/>
            </a:pPr>
            <a:r>
              <a:rPr lang="en-US" i="1" dirty="0">
                <a:latin typeface="Book Antiqua" panose="02040602050305030304" pitchFamily="18" charset="0"/>
              </a:rPr>
              <a:t>//Weight Update</a:t>
            </a:r>
          </a:p>
        </p:txBody>
      </p:sp>
    </p:spTree>
    <p:extLst>
      <p:ext uri="{BB962C8B-B14F-4D97-AF65-F5344CB8AC3E}">
        <p14:creationId xmlns:p14="http://schemas.microsoft.com/office/powerpoint/2010/main" val="3159591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6435"/>
          </a:xfrm>
        </p:spPr>
        <p:txBody>
          <a:bodyPr>
            <a:normAutofit fontScale="90000"/>
          </a:bodyPr>
          <a:lstStyle/>
          <a:p>
            <a:pPr algn="ctr"/>
            <a:r>
              <a:rPr lang="en-US" dirty="0" smtClean="0"/>
              <a:t>backpropagation</a:t>
            </a:r>
            <a:endParaRPr lang="en-US" dirty="0"/>
          </a:p>
        </p:txBody>
      </p:sp>
      <p:sp>
        <p:nvSpPr>
          <p:cNvPr id="3" name="Content Placeholder 2"/>
          <p:cNvSpPr>
            <a:spLocks noGrp="1"/>
          </p:cNvSpPr>
          <p:nvPr>
            <p:ph idx="1"/>
          </p:nvPr>
        </p:nvSpPr>
        <p:spPr/>
        <p:txBody>
          <a:bodyPr>
            <a:normAutofit lnSpcReduction="10000"/>
          </a:bodyPr>
          <a:lstStyle/>
          <a:p>
            <a:pPr algn="just"/>
            <a:r>
              <a:rPr lang="en-US" dirty="0">
                <a:latin typeface="Book Antiqua" pitchFamily="18" charset="0"/>
              </a:rPr>
              <a:t>Backpropagation algorithm needs to compute          </a:t>
            </a:r>
          </a:p>
          <a:p>
            <a:pPr algn="just">
              <a:buNone/>
            </a:pPr>
            <a:r>
              <a:rPr lang="en-US" dirty="0">
                <a:latin typeface="Book Antiqua" pitchFamily="18" charset="0"/>
              </a:rPr>
              <a:t>	to compute   . This depends upon choice of activation function.</a:t>
            </a:r>
          </a:p>
          <a:p>
            <a:pPr algn="just">
              <a:buNone/>
            </a:pPr>
            <a:r>
              <a:rPr lang="en-US" b="1" dirty="0">
                <a:latin typeface="Book Antiqua" pitchFamily="18" charset="0"/>
              </a:rPr>
              <a:t>Case I: Logistic Activation Function</a:t>
            </a:r>
          </a:p>
          <a:p>
            <a:pPr algn="just">
              <a:buNone/>
            </a:pPr>
            <a:endParaRPr lang="en-US" dirty="0">
              <a:latin typeface="Book Antiqua" pitchFamily="18" charset="0"/>
            </a:endParaRPr>
          </a:p>
          <a:p>
            <a:pPr algn="just">
              <a:buNone/>
            </a:pPr>
            <a:endParaRPr lang="en-US" dirty="0">
              <a:latin typeface="Book Antiqua" pitchFamily="18" charset="0"/>
            </a:endParaRPr>
          </a:p>
          <a:p>
            <a:pPr algn="just">
              <a:buNone/>
            </a:pPr>
            <a:r>
              <a:rPr lang="en-US" dirty="0">
                <a:latin typeface="Book Antiqua" pitchFamily="18" charset="0"/>
              </a:rPr>
              <a:t>If we consider general sigmoid function, then</a:t>
            </a:r>
          </a:p>
          <a:p>
            <a:pPr algn="just">
              <a:buNone/>
            </a:pPr>
            <a:endParaRPr lang="en-US" i="1" dirty="0">
              <a:latin typeface="Book Antiqua" pitchFamily="18" charset="0"/>
            </a:endParaRPr>
          </a:p>
          <a:p>
            <a:pPr algn="just">
              <a:buNone/>
            </a:pPr>
            <a:endParaRPr lang="en-US" i="1" dirty="0">
              <a:latin typeface="Book Antiqua" pitchFamily="18" charset="0"/>
            </a:endParaRPr>
          </a:p>
          <a:p>
            <a:pPr algn="just">
              <a:buNone/>
            </a:pPr>
            <a:r>
              <a:rPr lang="en-US" i="1" dirty="0">
                <a:latin typeface="Book Antiqua" pitchFamily="18" charset="0"/>
              </a:rPr>
              <a:t>Note: Compute Derivatives of Logistic activation function.</a:t>
            </a:r>
          </a:p>
        </p:txBody>
      </p:sp>
      <p:pic>
        <p:nvPicPr>
          <p:cNvPr id="4" name="Picture 3"/>
          <p:cNvPicPr>
            <a:picLocks noChangeAspect="1"/>
          </p:cNvPicPr>
          <p:nvPr/>
        </p:nvPicPr>
        <p:blipFill>
          <a:blip r:embed="rId2"/>
          <a:stretch>
            <a:fillRect/>
          </a:stretch>
        </p:blipFill>
        <p:spPr>
          <a:xfrm>
            <a:off x="1965734" y="3218294"/>
            <a:ext cx="4511491" cy="783000"/>
          </a:xfrm>
          <a:prstGeom prst="rect">
            <a:avLst/>
          </a:prstGeom>
        </p:spPr>
      </p:pic>
      <p:pic>
        <p:nvPicPr>
          <p:cNvPr id="5" name="Picture 4"/>
          <p:cNvPicPr>
            <a:picLocks noChangeAspect="1"/>
          </p:cNvPicPr>
          <p:nvPr/>
        </p:nvPicPr>
        <p:blipFill>
          <a:blip r:embed="rId3"/>
          <a:stretch>
            <a:fillRect/>
          </a:stretch>
        </p:blipFill>
        <p:spPr>
          <a:xfrm>
            <a:off x="2157049" y="4608877"/>
            <a:ext cx="4723222" cy="783000"/>
          </a:xfrm>
          <a:prstGeom prst="rect">
            <a:avLst/>
          </a:prstGeom>
        </p:spPr>
      </p:pic>
    </p:spTree>
    <p:extLst>
      <p:ext uri="{BB962C8B-B14F-4D97-AF65-F5344CB8AC3E}">
        <p14:creationId xmlns:p14="http://schemas.microsoft.com/office/powerpoint/2010/main" val="222744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25780"/>
            <a:ext cx="11178540" cy="5651183"/>
          </a:xfrm>
        </p:spPr>
        <p:txBody>
          <a:bodyPr/>
          <a:lstStyle/>
          <a:p>
            <a:pPr algn="just">
              <a:buNone/>
            </a:pPr>
            <a:r>
              <a:rPr lang="en-US" b="1" dirty="0">
                <a:latin typeface="Book Antiqua" pitchFamily="18" charset="0"/>
              </a:rPr>
              <a:t>Case II: Hyperbolic Tangent </a:t>
            </a:r>
            <a:r>
              <a:rPr lang="en-US" b="1" dirty="0" smtClean="0">
                <a:latin typeface="Book Antiqua" pitchFamily="18" charset="0"/>
              </a:rPr>
              <a:t>Function</a:t>
            </a:r>
          </a:p>
          <a:p>
            <a:pPr algn="just">
              <a:buNone/>
            </a:pPr>
            <a:endParaRPr lang="en-US" b="1" dirty="0">
              <a:latin typeface="Book Antiqua" pitchFamily="18" charset="0"/>
            </a:endParaRPr>
          </a:p>
          <a:p>
            <a:pPr algn="just">
              <a:buNone/>
            </a:pPr>
            <a:endParaRPr lang="en-US" b="1" dirty="0" smtClean="0">
              <a:latin typeface="Book Antiqua" pitchFamily="18" charset="0"/>
            </a:endParaRPr>
          </a:p>
          <a:p>
            <a:pPr algn="just">
              <a:buNone/>
            </a:pPr>
            <a:endParaRPr lang="en-US" b="1" dirty="0">
              <a:latin typeface="Book Antiqua" pitchFamily="18" charset="0"/>
            </a:endParaRPr>
          </a:p>
          <a:p>
            <a:pPr algn="just">
              <a:buNone/>
            </a:pPr>
            <a:r>
              <a:rPr lang="en-US" dirty="0">
                <a:latin typeface="Book Antiqua" pitchFamily="18" charset="0"/>
              </a:rPr>
              <a:t>If we consider general </a:t>
            </a:r>
            <a:r>
              <a:rPr lang="en-US" dirty="0" err="1">
                <a:latin typeface="Book Antiqua" pitchFamily="18" charset="0"/>
              </a:rPr>
              <a:t>Tanh</a:t>
            </a:r>
            <a:r>
              <a:rPr lang="en-US" dirty="0">
                <a:latin typeface="Book Antiqua" pitchFamily="18" charset="0"/>
              </a:rPr>
              <a:t> function, then</a:t>
            </a:r>
            <a:endParaRPr lang="en-US" i="1" dirty="0">
              <a:latin typeface="Book Antiqua" pitchFamily="18" charset="0"/>
            </a:endParaRPr>
          </a:p>
          <a:p>
            <a:pPr algn="just">
              <a:buNone/>
            </a:pPr>
            <a:endParaRPr lang="en-US" b="1" dirty="0">
              <a:latin typeface="Book Antiqua" pitchFamily="18" charset="0"/>
            </a:endParaRPr>
          </a:p>
          <a:p>
            <a:pPr algn="just">
              <a:buNone/>
            </a:pPr>
            <a:endParaRPr lang="en-US" b="1" dirty="0">
              <a:latin typeface="Book Antiqua" pitchFamily="18" charset="0"/>
            </a:endParaRPr>
          </a:p>
        </p:txBody>
      </p:sp>
      <p:pic>
        <p:nvPicPr>
          <p:cNvPr id="4" name="Picture 3"/>
          <p:cNvPicPr>
            <a:picLocks noChangeAspect="1"/>
          </p:cNvPicPr>
          <p:nvPr/>
        </p:nvPicPr>
        <p:blipFill>
          <a:blip r:embed="rId2"/>
          <a:stretch>
            <a:fillRect/>
          </a:stretch>
        </p:blipFill>
        <p:spPr>
          <a:xfrm>
            <a:off x="1412325" y="1207090"/>
            <a:ext cx="5252549" cy="964609"/>
          </a:xfrm>
          <a:prstGeom prst="rect">
            <a:avLst/>
          </a:prstGeom>
        </p:spPr>
      </p:pic>
      <p:pic>
        <p:nvPicPr>
          <p:cNvPr id="5" name="Picture 4"/>
          <p:cNvPicPr>
            <a:picLocks noChangeAspect="1"/>
          </p:cNvPicPr>
          <p:nvPr/>
        </p:nvPicPr>
        <p:blipFill>
          <a:blip r:embed="rId3"/>
          <a:stretch>
            <a:fillRect/>
          </a:stretch>
        </p:blipFill>
        <p:spPr>
          <a:xfrm>
            <a:off x="785277" y="3351370"/>
            <a:ext cx="6529923" cy="1060609"/>
          </a:xfrm>
          <a:prstGeom prst="rect">
            <a:avLst/>
          </a:prstGeom>
        </p:spPr>
      </p:pic>
    </p:spTree>
    <p:extLst>
      <p:ext uri="{BB962C8B-B14F-4D97-AF65-F5344CB8AC3E}">
        <p14:creationId xmlns:p14="http://schemas.microsoft.com/office/powerpoint/2010/main" val="1509445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180" y="571500"/>
            <a:ext cx="10515600" cy="5605463"/>
          </a:xfrm>
        </p:spPr>
        <p:txBody>
          <a:bodyPr/>
          <a:lstStyle/>
          <a:p>
            <a:pPr algn="just">
              <a:buNone/>
            </a:pPr>
            <a:r>
              <a:rPr lang="en-US" sz="3200" b="1" u="sng" dirty="0">
                <a:latin typeface="Book Antiqua" pitchFamily="18" charset="0"/>
              </a:rPr>
              <a:t>Example</a:t>
            </a:r>
          </a:p>
          <a:p>
            <a:pPr algn="just"/>
            <a:r>
              <a:rPr lang="en-US" dirty="0">
                <a:latin typeface="Book Antiqua" panose="02040602050305030304" pitchFamily="18" charset="0"/>
              </a:rPr>
              <a:t>Consider a MLP given below. Let the learning rate be 1. The initial weights of the network are given in the table below. Assume that first training tuple is (1, 0, 1) and its target output is 1. Calculate weight updates by using back-propagation algorithm. Assume                    .</a:t>
            </a:r>
          </a:p>
        </p:txBody>
      </p:sp>
      <p:pic>
        <p:nvPicPr>
          <p:cNvPr id="4" name="Picture 3"/>
          <p:cNvPicPr>
            <a:picLocks noChangeAspect="1"/>
          </p:cNvPicPr>
          <p:nvPr/>
        </p:nvPicPr>
        <p:blipFill>
          <a:blip r:embed="rId2"/>
          <a:stretch>
            <a:fillRect/>
          </a:stretch>
        </p:blipFill>
        <p:spPr>
          <a:xfrm>
            <a:off x="4681883" y="2811450"/>
            <a:ext cx="1254097" cy="56278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420" y="3703320"/>
            <a:ext cx="9144000" cy="2473643"/>
          </a:xfrm>
          <a:prstGeom prst="rect">
            <a:avLst/>
          </a:prstGeom>
        </p:spPr>
      </p:pic>
    </p:spTree>
    <p:extLst>
      <p:ext uri="{BB962C8B-B14F-4D97-AF65-F5344CB8AC3E}">
        <p14:creationId xmlns:p14="http://schemas.microsoft.com/office/powerpoint/2010/main" val="2614424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97380"/>
            <a:ext cx="10820400" cy="4137660"/>
          </a:xfrm>
        </p:spPr>
      </p:pic>
    </p:spTree>
    <p:extLst>
      <p:ext uri="{BB962C8B-B14F-4D97-AF65-F5344CB8AC3E}">
        <p14:creationId xmlns:p14="http://schemas.microsoft.com/office/powerpoint/2010/main" val="2468761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UNIT 3</a:t>
            </a:r>
            <a:r>
              <a:rPr lang="en-US" b="1" dirty="0"/>
              <a:t/>
            </a:r>
            <a:br>
              <a:rPr lang="en-US" b="1" dirty="0"/>
            </a:br>
            <a:r>
              <a:rPr lang="en-US" b="1" dirty="0" smtClean="0"/>
              <a:t>Bayesian and instance based learning</a:t>
            </a:r>
            <a:endParaRPr lang="en-US" b="1" dirty="0"/>
          </a:p>
        </p:txBody>
      </p:sp>
      <p:sp>
        <p:nvSpPr>
          <p:cNvPr id="3" name="Content Placeholder 2"/>
          <p:cNvSpPr>
            <a:spLocks noGrp="1"/>
          </p:cNvSpPr>
          <p:nvPr>
            <p:ph idx="1"/>
          </p:nvPr>
        </p:nvSpPr>
        <p:spPr/>
        <p:txBody>
          <a:bodyPr/>
          <a:lstStyle/>
          <a:p>
            <a:r>
              <a:rPr lang="en-US" dirty="0" smtClean="0"/>
              <a:t>Prefer BCA note for </a:t>
            </a:r>
            <a:r>
              <a:rPr lang="en-US" smtClean="0"/>
              <a:t>this chapter </a:t>
            </a:r>
          </a:p>
          <a:p>
            <a:pPr marL="0" indent="0">
              <a:buNone/>
            </a:pPr>
            <a:endParaRPr lang="en-US" dirty="0"/>
          </a:p>
        </p:txBody>
      </p:sp>
    </p:spTree>
    <p:extLst>
      <p:ext uri="{BB962C8B-B14F-4D97-AF65-F5344CB8AC3E}">
        <p14:creationId xmlns:p14="http://schemas.microsoft.com/office/powerpoint/2010/main" val="1755515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5860" y="868680"/>
            <a:ext cx="10012679" cy="5212080"/>
          </a:xfrm>
        </p:spPr>
      </p:pic>
    </p:spTree>
    <p:extLst>
      <p:ext uri="{BB962C8B-B14F-4D97-AF65-F5344CB8AC3E}">
        <p14:creationId xmlns:p14="http://schemas.microsoft.com/office/powerpoint/2010/main" val="1463017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4420" y="754380"/>
            <a:ext cx="9098279" cy="5006340"/>
          </a:xfrm>
        </p:spPr>
      </p:pic>
    </p:spTree>
    <p:extLst>
      <p:ext uri="{BB962C8B-B14F-4D97-AF65-F5344CB8AC3E}">
        <p14:creationId xmlns:p14="http://schemas.microsoft.com/office/powerpoint/2010/main" val="2713399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8198"/>
          </a:xfrm>
        </p:spPr>
        <p:txBody>
          <a:bodyPr/>
          <a:lstStyle/>
          <a:p>
            <a:pPr algn="ctr"/>
            <a:r>
              <a:rPr lang="en-US" dirty="0" smtClean="0"/>
              <a:t>Marginal probability</a:t>
            </a:r>
            <a:endParaRPr lang="en-US" dirty="0"/>
          </a:p>
        </p:txBody>
      </p:sp>
      <p:sp>
        <p:nvSpPr>
          <p:cNvPr id="3" name="Content Placeholder 2"/>
          <p:cNvSpPr>
            <a:spLocks noGrp="1"/>
          </p:cNvSpPr>
          <p:nvPr>
            <p:ph idx="1"/>
          </p:nvPr>
        </p:nvSpPr>
        <p:spPr>
          <a:xfrm>
            <a:off x="838200" y="1383324"/>
            <a:ext cx="10515600" cy="4793639"/>
          </a:xfrm>
        </p:spPr>
        <p:txBody>
          <a:bodyPr/>
          <a:lstStyle/>
          <a:p>
            <a:r>
              <a:rPr lang="en-US" dirty="0" smtClean="0"/>
              <a:t>Marginal probability is the probability of an event irrespective of the outcome of another variable. It provides the probability of a single event happening without consideration of any other variables or conditions.</a:t>
            </a:r>
            <a:endParaRPr lang="en-US" dirty="0"/>
          </a:p>
          <a:p>
            <a:r>
              <a:rPr lang="en-US" dirty="0" smtClean="0"/>
              <a:t>Example: the probability that a card drawn is red (p(red)=0.5). Another example: the probability that a card drawn is a 4 (p(four)=1/13</a:t>
            </a:r>
          </a:p>
          <a:p>
            <a:r>
              <a:rPr lang="en-US" dirty="0" smtClean="0"/>
              <a:t>Given a set of random variables, the marginal probability of one of these variables is found by summing (or integrating) the joint probability distribution over the other variables.</a:t>
            </a:r>
            <a:endParaRPr lang="en-US" dirty="0"/>
          </a:p>
        </p:txBody>
      </p:sp>
    </p:spTree>
    <p:extLst>
      <p:ext uri="{BB962C8B-B14F-4D97-AF65-F5344CB8AC3E}">
        <p14:creationId xmlns:p14="http://schemas.microsoft.com/office/powerpoint/2010/main" val="289188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4752"/>
          </a:xfrm>
        </p:spPr>
        <p:txBody>
          <a:bodyPr/>
          <a:lstStyle/>
          <a:p>
            <a:pPr algn="ctr"/>
            <a:r>
              <a:rPr lang="en-US" b="1" dirty="0" smtClean="0"/>
              <a:t>Joint Probability</a:t>
            </a:r>
            <a:endParaRPr lang="en-US" b="1" dirty="0"/>
          </a:p>
        </p:txBody>
      </p:sp>
      <p:sp>
        <p:nvSpPr>
          <p:cNvPr id="3" name="Content Placeholder 2"/>
          <p:cNvSpPr>
            <a:spLocks noGrp="1"/>
          </p:cNvSpPr>
          <p:nvPr>
            <p:ph idx="1"/>
          </p:nvPr>
        </p:nvSpPr>
        <p:spPr>
          <a:xfrm>
            <a:off x="445477" y="1359878"/>
            <a:ext cx="11207261" cy="4970584"/>
          </a:xfrm>
        </p:spPr>
        <p:txBody>
          <a:bodyPr>
            <a:normAutofit lnSpcReduction="10000"/>
          </a:bodyPr>
          <a:lstStyle/>
          <a:p>
            <a:r>
              <a:rPr lang="en-US" dirty="0"/>
              <a:t>J</a:t>
            </a:r>
            <a:r>
              <a:rPr lang="en-US" dirty="0" smtClean="0"/>
              <a:t>oint probability is the probability of two or more events occurring simultaneously. It is a fundamental concept in probability theory that helps in understanding the relationship between multiple random variables.</a:t>
            </a:r>
          </a:p>
          <a:p>
            <a:r>
              <a:rPr lang="en-US" dirty="0" smtClean="0"/>
              <a:t>The joint probability of two events A and B is denoted as P(A∩B) or P(A,B). It represents the likelihood that both events A and B occur at the same time.</a:t>
            </a:r>
          </a:p>
          <a:p>
            <a:r>
              <a:rPr lang="en-US" dirty="0" smtClean="0"/>
              <a:t>For two random variables X and Y, the joint probability distribution P(X=x, Y=y) gives the probability that X takes the value x and Y takes the value y simultaneously.</a:t>
            </a:r>
          </a:p>
          <a:p>
            <a:r>
              <a:rPr lang="en-US" dirty="0" smtClean="0"/>
              <a:t>Example: the probability that a card is a four and red = p(four and red) = 2/52 = 1/26. (there are two red fours in a deck of 52, the 4 of hearts and the 4 of diamonds).</a:t>
            </a:r>
          </a:p>
          <a:p>
            <a:endParaRPr lang="en-US" dirty="0"/>
          </a:p>
        </p:txBody>
      </p:sp>
    </p:spTree>
    <p:extLst>
      <p:ext uri="{BB962C8B-B14F-4D97-AF65-F5344CB8AC3E}">
        <p14:creationId xmlns:p14="http://schemas.microsoft.com/office/powerpoint/2010/main" val="382887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262" y="445477"/>
            <a:ext cx="10814538" cy="5731486"/>
          </a:xfrm>
        </p:spPr>
        <p:txBody>
          <a:bodyPr>
            <a:normAutofit fontScale="92500" lnSpcReduction="10000"/>
          </a:bodyPr>
          <a:lstStyle/>
          <a:p>
            <a:r>
              <a:rPr lang="en-US" dirty="0" smtClean="0"/>
              <a:t>The joint probability can be calculated using the conditional probability; for example:</a:t>
            </a:r>
          </a:p>
          <a:p>
            <a:pPr marL="0" indent="0">
              <a:buNone/>
            </a:pPr>
            <a:r>
              <a:rPr lang="en-US" dirty="0" smtClean="0"/>
              <a:t>	P(A,B) = P(A/B)*P(B)</a:t>
            </a:r>
          </a:p>
          <a:p>
            <a:r>
              <a:rPr lang="en-US" dirty="0" smtClean="0"/>
              <a:t>This is called the product rule. Importantly, the joint probability is symmetrical, meaning that:</a:t>
            </a:r>
          </a:p>
          <a:p>
            <a:pPr marL="0" indent="0">
              <a:buNone/>
            </a:pPr>
            <a:r>
              <a:rPr lang="en-US" dirty="0" smtClean="0"/>
              <a:t>	P(A,B)=P(B,A)</a:t>
            </a:r>
          </a:p>
          <a:p>
            <a:pPr marL="0" indent="0">
              <a:buNone/>
            </a:pPr>
            <a:r>
              <a:rPr lang="en-US" b="1" u="sng" dirty="0" smtClean="0"/>
              <a:t>Conditional Probability</a:t>
            </a:r>
            <a:endParaRPr lang="en-US" b="1" u="sng" dirty="0"/>
          </a:p>
          <a:p>
            <a:r>
              <a:rPr lang="en-US" dirty="0" smtClean="0"/>
              <a:t>The conditional probability is the probability of one event given the occurrence of another event, often described in terms of events A and B from two dependent random variables e.g. X and Y.</a:t>
            </a:r>
          </a:p>
          <a:p>
            <a:r>
              <a:rPr lang="en-US" dirty="0" smtClean="0"/>
              <a:t>Probability of one (or more) event given the occurrence of another event e.g. </a:t>
            </a:r>
          </a:p>
          <a:p>
            <a:pPr marL="0" indent="0">
              <a:buNone/>
            </a:pPr>
            <a:r>
              <a:rPr lang="en-US" dirty="0"/>
              <a:t>	</a:t>
            </a:r>
            <a:r>
              <a:rPr lang="en-US" dirty="0" smtClean="0"/>
              <a:t>P(A given B)or P(A/B)</a:t>
            </a:r>
          </a:p>
          <a:p>
            <a:pPr marL="0" indent="0">
              <a:buNone/>
            </a:pPr>
            <a:r>
              <a:rPr lang="en-US" dirty="0" smtClean="0"/>
              <a:t>P(A/B) is the probability of event A occurring, given that event B occurs</a:t>
            </a:r>
            <a:endParaRPr lang="en-US" dirty="0"/>
          </a:p>
        </p:txBody>
      </p:sp>
    </p:spTree>
    <p:extLst>
      <p:ext uri="{BB962C8B-B14F-4D97-AF65-F5344CB8AC3E}">
        <p14:creationId xmlns:p14="http://schemas.microsoft.com/office/powerpoint/2010/main" val="2587073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369" y="539262"/>
            <a:ext cx="11301046" cy="5637701"/>
          </a:xfrm>
        </p:spPr>
        <p:txBody>
          <a:bodyPr/>
          <a:lstStyle/>
          <a:p>
            <a:r>
              <a:rPr lang="en-US" dirty="0" smtClean="0"/>
              <a:t>Example: given that you drew a red card, what’s the probability that it’s a four</a:t>
            </a:r>
          </a:p>
          <a:p>
            <a:pPr marL="0" indent="0">
              <a:buNone/>
            </a:pPr>
            <a:r>
              <a:rPr lang="en-US" dirty="0"/>
              <a:t>	</a:t>
            </a:r>
            <a:r>
              <a:rPr lang="en-US" dirty="0" smtClean="0"/>
              <a:t>(p(four/red)) = 2/26 = 1/13. So out of the 26 red cards (given a red 	card), there are two four so 2/26 = 1/13.</a:t>
            </a:r>
          </a:p>
          <a:p>
            <a:r>
              <a:rPr lang="en-US" dirty="0" smtClean="0"/>
              <a:t>The conditional probability can be calculated using the joint probability, for example:</a:t>
            </a:r>
          </a:p>
          <a:p>
            <a:pPr marL="0" indent="0">
              <a:buNone/>
            </a:pPr>
            <a:r>
              <a:rPr lang="en-US" dirty="0" smtClean="0"/>
              <a:t>	P(A/B) = P(A,B)/P(B)</a:t>
            </a:r>
          </a:p>
          <a:p>
            <a:r>
              <a:rPr lang="en-US" dirty="0" smtClean="0"/>
              <a:t>The conditional probability is not symmetrical; for example:</a:t>
            </a:r>
          </a:p>
          <a:p>
            <a:pPr marL="0" indent="0">
              <a:buNone/>
            </a:pPr>
            <a:r>
              <a:rPr lang="en-US" dirty="0"/>
              <a:t>	</a:t>
            </a:r>
            <a:r>
              <a:rPr lang="en-US" dirty="0" smtClean="0"/>
              <a:t>P(A/B)! = P(B/A)</a:t>
            </a:r>
            <a:endParaRPr lang="en-US" dirty="0"/>
          </a:p>
        </p:txBody>
      </p:sp>
    </p:spTree>
    <p:extLst>
      <p:ext uri="{BB962C8B-B14F-4D97-AF65-F5344CB8AC3E}">
        <p14:creationId xmlns:p14="http://schemas.microsoft.com/office/powerpoint/2010/main" val="3305910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pPr algn="ctr"/>
            <a:r>
              <a:rPr lang="en-US" b="1" dirty="0" smtClean="0"/>
              <a:t>Bayesian Belief networks</a:t>
            </a:r>
            <a:endParaRPr lang="en-US" b="1" dirty="0"/>
          </a:p>
        </p:txBody>
      </p:sp>
      <p:sp>
        <p:nvSpPr>
          <p:cNvPr id="3" name="Content Placeholder 2"/>
          <p:cNvSpPr>
            <a:spLocks noGrp="1"/>
          </p:cNvSpPr>
          <p:nvPr>
            <p:ph idx="1"/>
          </p:nvPr>
        </p:nvSpPr>
        <p:spPr>
          <a:xfrm>
            <a:off x="807720" y="1143000"/>
            <a:ext cx="10515600" cy="5033963"/>
          </a:xfrm>
        </p:spPr>
        <p:txBody>
          <a:bodyPr>
            <a:normAutofit lnSpcReduction="10000"/>
          </a:bodyPr>
          <a:lstStyle/>
          <a:p>
            <a:r>
              <a:rPr lang="en-US" dirty="0"/>
              <a:t>Bayesian Belief Networks (BBNs), also known as Bayesian Networks or Belief Networks, are graphical models that represent a set of variables and their probabilistic dependencies through a directed acyclic graph (DAG). They are powerful tools for modeling uncertainty and reasoning in complex domains, combining principles from graph theory and probability </a:t>
            </a:r>
            <a:r>
              <a:rPr lang="en-US" dirty="0" smtClean="0"/>
              <a:t>theory</a:t>
            </a:r>
          </a:p>
          <a:p>
            <a:pPr marL="0" indent="0">
              <a:buNone/>
            </a:pPr>
            <a:r>
              <a:rPr lang="en-US" b="1" dirty="0" smtClean="0"/>
              <a:t>Components </a:t>
            </a:r>
            <a:r>
              <a:rPr lang="en-US" b="1" dirty="0"/>
              <a:t>of a Bayesian Belief Network</a:t>
            </a:r>
          </a:p>
          <a:p>
            <a:r>
              <a:rPr lang="en-US" b="1" dirty="0"/>
              <a:t>Nodes</a:t>
            </a:r>
            <a:r>
              <a:rPr lang="en-US" dirty="0"/>
              <a:t>: Each node represents a random variable, which can be discrete or continuous.</a:t>
            </a:r>
          </a:p>
          <a:p>
            <a:r>
              <a:rPr lang="en-US" b="1" dirty="0"/>
              <a:t>Edges</a:t>
            </a:r>
            <a:r>
              <a:rPr lang="en-US" dirty="0"/>
              <a:t>: Directed edges (arrows) between nodes represent conditional dependencies between the variables. An edge from node </a:t>
            </a:r>
            <a:r>
              <a:rPr lang="en-US" dirty="0" smtClean="0"/>
              <a:t>A </a:t>
            </a:r>
            <a:r>
              <a:rPr lang="en-US" dirty="0"/>
              <a:t>to node </a:t>
            </a:r>
            <a:r>
              <a:rPr lang="en-US" dirty="0" smtClean="0"/>
              <a:t>B </a:t>
            </a:r>
            <a:r>
              <a:rPr lang="en-US" dirty="0"/>
              <a:t>implies that </a:t>
            </a:r>
            <a:r>
              <a:rPr lang="en-US" dirty="0" smtClean="0"/>
              <a:t>A </a:t>
            </a:r>
            <a:r>
              <a:rPr lang="en-US" dirty="0"/>
              <a:t>directly influences </a:t>
            </a:r>
            <a:r>
              <a:rPr lang="en-US" dirty="0" smtClean="0"/>
              <a:t>B</a:t>
            </a:r>
            <a:r>
              <a:rPr lang="en-US" dirty="0"/>
              <a:t>.</a:t>
            </a:r>
          </a:p>
          <a:p>
            <a:endParaRPr lang="en-US" b="1" dirty="0"/>
          </a:p>
        </p:txBody>
      </p:sp>
    </p:spTree>
    <p:extLst>
      <p:ext uri="{BB962C8B-B14F-4D97-AF65-F5344CB8AC3E}">
        <p14:creationId xmlns:p14="http://schemas.microsoft.com/office/powerpoint/2010/main" val="2895699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b="1" dirty="0"/>
              <a:t>Conditional Probability Tables (CPTs)</a:t>
            </a:r>
            <a:r>
              <a:rPr lang="en-US" dirty="0"/>
              <a:t>: Each node has an associated CPT that quantifies the effect of the parent nodes on the node. The CPT provides the probability distribution of the node given its parents</a:t>
            </a:r>
            <a:r>
              <a:rPr lang="en-US" dirty="0" smtClean="0"/>
              <a:t>.</a:t>
            </a:r>
          </a:p>
          <a:p>
            <a:pPr marL="0" indent="0">
              <a:buNone/>
            </a:pPr>
            <a:r>
              <a:rPr lang="en-US" b="1" dirty="0"/>
              <a:t>Structure</a:t>
            </a:r>
          </a:p>
          <a:p>
            <a:pPr marL="0" indent="0">
              <a:buNone/>
            </a:pPr>
            <a:r>
              <a:rPr lang="en-US" dirty="0"/>
              <a:t>A BBN is defined by two components:</a:t>
            </a:r>
          </a:p>
          <a:p>
            <a:r>
              <a:rPr lang="en-US" b="1" dirty="0"/>
              <a:t>Graph Structure</a:t>
            </a:r>
            <a:r>
              <a:rPr lang="en-US" dirty="0"/>
              <a:t>: A directed acyclic graph where nodes represent variables and edges represent dependencies.</a:t>
            </a:r>
          </a:p>
          <a:p>
            <a:r>
              <a:rPr lang="en-US" b="1" dirty="0"/>
              <a:t>Parameters</a:t>
            </a:r>
            <a:r>
              <a:rPr lang="en-US" dirty="0"/>
              <a:t>: Conditional probability distributions associated with each node, given its parents.</a:t>
            </a:r>
          </a:p>
          <a:p>
            <a:endParaRPr lang="en-US" dirty="0"/>
          </a:p>
        </p:txBody>
      </p:sp>
    </p:spTree>
    <p:extLst>
      <p:ext uri="{BB962C8B-B14F-4D97-AF65-F5344CB8AC3E}">
        <p14:creationId xmlns:p14="http://schemas.microsoft.com/office/powerpoint/2010/main" val="745990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pPr algn="ctr"/>
            <a:r>
              <a:rPr lang="en-US" b="1" dirty="0">
                <a:latin typeface="Book Antiqua" panose="02040602050305030304" pitchFamily="18" charset="0"/>
              </a:rPr>
              <a:t>K-Nearest Neighbors </a:t>
            </a:r>
            <a:r>
              <a:rPr lang="en-US" b="1" dirty="0" smtClean="0">
                <a:latin typeface="Book Antiqua" panose="02040602050305030304" pitchFamily="18" charset="0"/>
              </a:rPr>
              <a:t>Classifier</a:t>
            </a:r>
            <a:endParaRPr lang="en-US" dirty="0"/>
          </a:p>
        </p:txBody>
      </p:sp>
      <p:sp>
        <p:nvSpPr>
          <p:cNvPr id="3" name="Content Placeholder 2"/>
          <p:cNvSpPr>
            <a:spLocks noGrp="1"/>
          </p:cNvSpPr>
          <p:nvPr>
            <p:ph idx="1"/>
          </p:nvPr>
        </p:nvSpPr>
        <p:spPr>
          <a:xfrm>
            <a:off x="320040" y="1143000"/>
            <a:ext cx="11567160" cy="5212080"/>
          </a:xfrm>
        </p:spPr>
        <p:txBody>
          <a:bodyPr/>
          <a:lstStyle/>
          <a:p>
            <a:pPr marL="0" indent="0" algn="just">
              <a:buNone/>
            </a:pPr>
            <a:r>
              <a:rPr lang="en-US" b="1" u="sng" dirty="0">
                <a:latin typeface="Book Antiqua" panose="02040602050305030304" pitchFamily="18" charset="0"/>
              </a:rPr>
              <a:t>Algorithm</a:t>
            </a:r>
          </a:p>
          <a:p>
            <a:pPr marL="514350" indent="-514350" algn="just">
              <a:buFont typeface="+mj-lt"/>
              <a:buAutoNum type="arabicPeriod"/>
            </a:pPr>
            <a:r>
              <a:rPr lang="en-US" dirty="0">
                <a:latin typeface="Book Antiqua" panose="02040602050305030304" pitchFamily="18" charset="0"/>
              </a:rPr>
              <a:t>Decide the value of K</a:t>
            </a:r>
          </a:p>
          <a:p>
            <a:pPr marL="514350" indent="-514350" algn="just">
              <a:buFont typeface="+mj-lt"/>
              <a:buAutoNum type="arabicPeriod"/>
            </a:pPr>
            <a:r>
              <a:rPr lang="en-US" dirty="0">
                <a:latin typeface="Book Antiqua" panose="02040602050305030304" pitchFamily="18" charset="0"/>
              </a:rPr>
              <a:t>Calculate Euclidean distance between new example and examples in training set.</a:t>
            </a:r>
          </a:p>
          <a:p>
            <a:pPr marL="514350" indent="-514350" algn="just">
              <a:buFont typeface="+mj-lt"/>
              <a:buAutoNum type="arabicPeriod"/>
            </a:pPr>
            <a:r>
              <a:rPr lang="en-US" dirty="0">
                <a:latin typeface="Book Antiqua" panose="02040602050305030304" pitchFamily="18" charset="0"/>
              </a:rPr>
              <a:t>Take the K nearest neighbors</a:t>
            </a:r>
          </a:p>
          <a:p>
            <a:pPr marL="514350" indent="-514350" algn="just">
              <a:buFont typeface="+mj-lt"/>
              <a:buAutoNum type="arabicPeriod"/>
            </a:pPr>
            <a:r>
              <a:rPr lang="en-US" dirty="0">
                <a:latin typeface="Book Antiqua" panose="02040602050305030304" pitchFamily="18" charset="0"/>
              </a:rPr>
              <a:t>Among these k neighbors, count the number of the data points in each category/class.</a:t>
            </a:r>
          </a:p>
          <a:p>
            <a:pPr marL="514350" indent="-514350" algn="just">
              <a:buFont typeface="+mj-lt"/>
              <a:buAutoNum type="arabicPeriod"/>
            </a:pPr>
            <a:r>
              <a:rPr lang="en-US" dirty="0">
                <a:latin typeface="Book Antiqua" panose="02040602050305030304" pitchFamily="18" charset="0"/>
              </a:rPr>
              <a:t>Assign the new data points to that category for which the number of the neighbor is maximum.</a:t>
            </a:r>
            <a:endParaRPr lang="en-US" dirty="0">
              <a:latin typeface="Book Antiqua" panose="02040602050305030304" pitchFamily="18" charset="0"/>
            </a:endParaRPr>
          </a:p>
        </p:txBody>
      </p:sp>
    </p:spTree>
    <p:extLst>
      <p:ext uri="{BB962C8B-B14F-4D97-AF65-F5344CB8AC3E}">
        <p14:creationId xmlns:p14="http://schemas.microsoft.com/office/powerpoint/2010/main" val="219045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884</Words>
  <Application>Microsoft Office PowerPoint</Application>
  <PresentationFormat>Widescreen</PresentationFormat>
  <Paragraphs>91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Book Antiqua</vt:lpstr>
      <vt:lpstr>Calibri</vt:lpstr>
      <vt:lpstr>Calibri Light</vt:lpstr>
      <vt:lpstr>Times New Roman</vt:lpstr>
      <vt:lpstr>Office Theme</vt:lpstr>
      <vt:lpstr>PowerPoint Presentation</vt:lpstr>
      <vt:lpstr>UNIT 3 Bayesian and instance based learning</vt:lpstr>
      <vt:lpstr>Marginal probability</vt:lpstr>
      <vt:lpstr>Joint Probability</vt:lpstr>
      <vt:lpstr>PowerPoint Presentation</vt:lpstr>
      <vt:lpstr>PowerPoint Presentation</vt:lpstr>
      <vt:lpstr>Bayesian Belief networks</vt:lpstr>
      <vt:lpstr>PowerPoint Presentation</vt:lpstr>
      <vt:lpstr>K-Nearest Neighbors Classifier</vt:lpstr>
      <vt:lpstr>K-Nearest Neighbors Classifier</vt:lpstr>
      <vt:lpstr>PowerPoint Presentation</vt:lpstr>
      <vt:lpstr>PowerPoint Presentation</vt:lpstr>
      <vt:lpstr>Backpropagation algorithm</vt:lpstr>
      <vt:lpstr>Algorithm</vt:lpstr>
      <vt:lpstr>PowerPoint Presentation</vt:lpstr>
      <vt:lpstr>backpropagation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14</cp:revision>
  <dcterms:created xsi:type="dcterms:W3CDTF">2024-07-22T05:52:50Z</dcterms:created>
  <dcterms:modified xsi:type="dcterms:W3CDTF">2024-09-07T15:59:19Z</dcterms:modified>
</cp:coreProperties>
</file>