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5" r:id="rId9"/>
    <p:sldId id="266" r:id="rId10"/>
    <p:sldId id="267" r:id="rId11"/>
    <p:sldId id="263" r:id="rId12"/>
    <p:sldId id="268" r:id="rId13"/>
    <p:sldId id="270" r:id="rId14"/>
    <p:sldId id="271" r:id="rId15"/>
    <p:sldId id="272" r:id="rId16"/>
    <p:sldId id="273" r:id="rId17"/>
    <p:sldId id="269"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4" r:id="rId44"/>
    <p:sldId id="305" r:id="rId45"/>
    <p:sldId id="306" r:id="rId46"/>
    <p:sldId id="307" r:id="rId47"/>
    <p:sldId id="299" r:id="rId48"/>
    <p:sldId id="300" r:id="rId49"/>
    <p:sldId id="301" r:id="rId50"/>
    <p:sldId id="302" r:id="rId51"/>
    <p:sldId id="30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874E57-A64A-4DEF-9F04-51161B47BAA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374914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74E57-A64A-4DEF-9F04-51161B47BAA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3459950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74E57-A64A-4DEF-9F04-51161B47BAA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418746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874E57-A64A-4DEF-9F04-51161B47BAA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2618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874E57-A64A-4DEF-9F04-51161B47BAA4}"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387815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874E57-A64A-4DEF-9F04-51161B47BAA4}"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224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74E57-A64A-4DEF-9F04-51161B47BAA4}"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252342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874E57-A64A-4DEF-9F04-51161B47BAA4}"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63659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74E57-A64A-4DEF-9F04-51161B47BAA4}"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162153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74E57-A64A-4DEF-9F04-51161B47BAA4}"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229956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874E57-A64A-4DEF-9F04-51161B47BAA4}"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8E665F-D42A-4A37-9F09-215E3A1DDC92}" type="slidenum">
              <a:rPr lang="en-US" smtClean="0"/>
              <a:t>‹#›</a:t>
            </a:fld>
            <a:endParaRPr lang="en-US"/>
          </a:p>
        </p:txBody>
      </p:sp>
    </p:spTree>
    <p:extLst>
      <p:ext uri="{BB962C8B-B14F-4D97-AF65-F5344CB8AC3E}">
        <p14:creationId xmlns:p14="http://schemas.microsoft.com/office/powerpoint/2010/main" val="56548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74E57-A64A-4DEF-9F04-51161B47BAA4}" type="datetimeFigureOut">
              <a:rPr lang="en-US" smtClean="0"/>
              <a:t>7/7/2024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E665F-D42A-4A37-9F09-215E3A1DDC92}" type="slidenum">
              <a:rPr lang="en-US" smtClean="0"/>
              <a:t>‹#›</a:t>
            </a:fld>
            <a:endParaRPr lang="en-US"/>
          </a:p>
        </p:txBody>
      </p:sp>
    </p:spTree>
    <p:extLst>
      <p:ext uri="{BB962C8B-B14F-4D97-AF65-F5344CB8AC3E}">
        <p14:creationId xmlns:p14="http://schemas.microsoft.com/office/powerpoint/2010/main" val="1569610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3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40.wmf"/><Relationship Id="rId5" Type="http://schemas.openxmlformats.org/officeDocument/2006/relationships/oleObject" Target="../embeddings/oleObject5.bin"/><Relationship Id="rId4" Type="http://schemas.openxmlformats.org/officeDocument/2006/relationships/image" Target="../media/image3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2.wmf"/></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analyticsvidhya.com/blog/2021/03/data-science-101-introduction-to-cost-func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Unit 2: introduction to supervised Learning</a:t>
            </a:r>
            <a:endParaRPr lang="en-US" b="1"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227134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89" y="444137"/>
            <a:ext cx="11103428" cy="5995852"/>
          </a:xfrm>
        </p:spPr>
        <p:txBody>
          <a:bodyPr>
            <a:normAutofit/>
          </a:bodyPr>
          <a:lstStyle/>
          <a:p>
            <a:pPr marL="0" indent="0">
              <a:buNone/>
            </a:pPr>
            <a:r>
              <a:rPr lang="en-US" sz="2400" b="1" dirty="0">
                <a:solidFill>
                  <a:srgbClr val="FF0000"/>
                </a:solidFill>
              </a:rPr>
              <a:t>Gradient Descent for Linear Regression</a:t>
            </a:r>
            <a:endParaRPr lang="en-US" sz="2400" dirty="0">
              <a:solidFill>
                <a:srgbClr val="FF0000"/>
              </a:solidFill>
            </a:endParaRPr>
          </a:p>
          <a:p>
            <a:r>
              <a:rPr lang="en-US" sz="2400" dirty="0"/>
              <a:t>Gradient Descent is one of the optimization algorithms that optimize the cost function (objective function) to reach the optimal minimal solution. To find the optimum solution, we need to reduce the cost function (MSE) for all data points. This is done by updating the values of the slope coefficient (B1) and the constant coefficient (B0) iteratively until we get an optimal solution for the linear function</a:t>
            </a:r>
            <a:r>
              <a:rPr lang="en-US" sz="2400" dirty="0" smtClean="0"/>
              <a:t>.</a:t>
            </a:r>
            <a:endParaRPr lang="en-US" sz="2400" dirty="0"/>
          </a:p>
          <a:p>
            <a:r>
              <a:rPr lang="en-US" sz="2400" dirty="0"/>
              <a:t>A regression model optimizes the gradient descent algorithm to update the coefficients of the line by reducing the cost function by randomly selecting coefficient values and then iteratively updating the coefficient values to reach the minimum cost function</a:t>
            </a:r>
            <a:r>
              <a:rPr lang="en-US" sz="2400" dirty="0" smtClean="0"/>
              <a:t>.</a:t>
            </a:r>
          </a:p>
          <a:p>
            <a:endParaRPr lang="en-US" sz="2400" dirty="0"/>
          </a:p>
        </p:txBody>
      </p:sp>
      <p:pic>
        <p:nvPicPr>
          <p:cNvPr id="4" name="Picture 3"/>
          <p:cNvPicPr>
            <a:picLocks noChangeAspect="1"/>
          </p:cNvPicPr>
          <p:nvPr/>
        </p:nvPicPr>
        <p:blipFill>
          <a:blip r:embed="rId2"/>
          <a:stretch>
            <a:fillRect/>
          </a:stretch>
        </p:blipFill>
        <p:spPr>
          <a:xfrm>
            <a:off x="3614057" y="4238625"/>
            <a:ext cx="4572000" cy="2057672"/>
          </a:xfrm>
          <a:prstGeom prst="rect">
            <a:avLst/>
          </a:prstGeom>
        </p:spPr>
      </p:pic>
    </p:spTree>
    <p:extLst>
      <p:ext uri="{BB962C8B-B14F-4D97-AF65-F5344CB8AC3E}">
        <p14:creationId xmlns:p14="http://schemas.microsoft.com/office/powerpoint/2010/main" val="3778197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22514" y="274320"/>
                <a:ext cx="10831286" cy="5902643"/>
              </a:xfrm>
            </p:spPr>
            <p:txBody>
              <a:bodyPr>
                <a:normAutofit fontScale="70000" lnSpcReduction="20000"/>
              </a:bodyPr>
              <a:lstStyle/>
              <a:p>
                <a:pPr algn="just" fontAlgn="base"/>
                <a:r>
                  <a:rPr lang="en-US" sz="2400" dirty="0">
                    <a:latin typeface="Book Antiqua" pitchFamily="18" charset="0"/>
                  </a:rPr>
                  <a:t>If we assume that the relationship is a linear one and only one variable, then we can use linear equation given as:</a:t>
                </a:r>
              </a:p>
              <a:p>
                <a:pPr marL="0" indent="0" algn="just" fontAlgn="base">
                  <a:buNone/>
                </a:pPr>
                <a:r>
                  <a:rPr lang="en-US" sz="2400" dirty="0">
                    <a:latin typeface="Book Antiqua" pitchFamily="18" charset="0"/>
                  </a:rPr>
                  <a:t>     </a:t>
                </a:r>
                <a14:m>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oMath>
                </a14:m>
                <a:r>
                  <a:rPr lang="en-US" sz="2600" dirty="0" smtClean="0">
                    <a:latin typeface="Book Antiqua" panose="02040602050305030304" pitchFamily="18" charset="0"/>
                  </a:rPr>
                  <a:t> // (y= mx + c) or (y= B0 +B1X)</a:t>
                </a:r>
              </a:p>
              <a:p>
                <a:pPr algn="just" fontAlgn="base"/>
                <a:endParaRPr lang="en-US" sz="2600" dirty="0">
                  <a:latin typeface="Book Antiqua" panose="02040602050305030304" pitchFamily="18" charset="0"/>
                </a:endParaRPr>
              </a:p>
              <a:p>
                <a:pPr algn="just" fontAlgn="base"/>
                <a:r>
                  <a:rPr lang="en-US" sz="2600" dirty="0" smtClean="0">
                    <a:latin typeface="Book Antiqua" panose="02040602050305030304" pitchFamily="18" charset="0"/>
                  </a:rPr>
                  <a:t>Let us suppose that training set contains n data points. Error function or cost function for the n data points is given by: </a:t>
                </a:r>
              </a:p>
              <a:p>
                <a:pPr algn="just" fontAlgn="base"/>
                <a:r>
                  <a:rPr lang="en-US" sz="2600" dirty="0" smtClean="0">
                    <a:latin typeface="Book Antiqua" panose="02040602050305030304" pitchFamily="18" charset="0"/>
                  </a:rPr>
                  <a:t>Here we have assumed that B0 = w0 and B1 = w1 (in machine learning it is termed as weights)</a:t>
                </a:r>
              </a:p>
              <a:p>
                <a:pPr marL="0" indent="0" algn="just" fontAlgn="base">
                  <a:buNone/>
                </a:pPr>
                <a14:m>
                  <m:oMath xmlns:m="http://schemas.openxmlformats.org/officeDocument/2006/math">
                    <m:r>
                      <a:rPr lang="en-US" sz="2200" i="1">
                        <a:latin typeface="Cambria Math" panose="02040503050406030204" pitchFamily="18" charset="0"/>
                      </a:rPr>
                      <m:t>𝐸</m:t>
                    </m:r>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1</m:t>
                        </m:r>
                      </m:num>
                      <m:den>
                        <m:r>
                          <a:rPr lang="en-US" sz="2200" i="1">
                            <a:latin typeface="Cambria Math" panose="02040503050406030204" pitchFamily="18" charset="0"/>
                          </a:rPr>
                          <m:t>2</m:t>
                        </m:r>
                        <m:r>
                          <a:rPr lang="en-US" sz="2200" i="1">
                            <a:latin typeface="Cambria Math" panose="02040503050406030204" pitchFamily="18" charset="0"/>
                          </a:rPr>
                          <m:t>𝑛</m:t>
                        </m:r>
                      </m:den>
                    </m:f>
                    <m:nary>
                      <m:naryPr>
                        <m:chr m:val="∑"/>
                        <m:ctrlPr>
                          <a:rPr lang="en-US" sz="2200" i="1">
                            <a:latin typeface="Cambria Math" panose="02040503050406030204" pitchFamily="18" charset="0"/>
                          </a:rPr>
                        </m:ctrlPr>
                      </m:naryPr>
                      <m:sub>
                        <m:r>
                          <m:rPr>
                            <m:brk m:alnAt="23"/>
                          </m:rPr>
                          <a:rPr lang="en-US" sz="2200" i="1">
                            <a:latin typeface="Cambria Math" panose="02040503050406030204" pitchFamily="18" charset="0"/>
                          </a:rPr>
                          <m:t>𝑖</m:t>
                        </m:r>
                        <m:r>
                          <a:rPr lang="en-US" sz="2200" i="1">
                            <a:latin typeface="Cambria Math" panose="02040503050406030204" pitchFamily="18" charset="0"/>
                          </a:rPr>
                          <m:t>=1</m:t>
                        </m:r>
                      </m:sub>
                      <m:sup>
                        <m:r>
                          <a:rPr lang="en-US" sz="2200" i="1">
                            <a:latin typeface="Cambria Math" panose="02040503050406030204" pitchFamily="18" charset="0"/>
                          </a:rPr>
                          <m:t>𝑛</m:t>
                        </m:r>
                      </m:sup>
                      <m:e>
                        <m:sSubSup>
                          <m:sSubSupPr>
                            <m:ctrlPr>
                              <a:rPr lang="en-US" sz="2200" i="1">
                                <a:latin typeface="Cambria Math" panose="02040503050406030204" pitchFamily="18" charset="0"/>
                              </a:rPr>
                            </m:ctrlPr>
                          </m:sSubSupPr>
                          <m:e>
                            <m:r>
                              <a:rPr lang="en-US" sz="2200" i="1">
                                <a:latin typeface="Cambria Math" panose="02040503050406030204" pitchFamily="18" charset="0"/>
                              </a:rPr>
                              <m:t>𝑒</m:t>
                            </m:r>
                          </m:e>
                          <m:sub>
                            <m:r>
                              <a:rPr lang="en-US" sz="2200" i="1">
                                <a:latin typeface="Cambria Math" panose="02040503050406030204" pitchFamily="18" charset="0"/>
                              </a:rPr>
                              <m:t>𝑖</m:t>
                            </m:r>
                          </m:sub>
                          <m:sup>
                            <m:r>
                              <a:rPr lang="en-US" sz="2200" i="1">
                                <a:latin typeface="Cambria Math" panose="02040503050406030204" pitchFamily="18" charset="0"/>
                              </a:rPr>
                              <m:t>2</m:t>
                            </m:r>
                          </m:sup>
                        </m:sSubSup>
                      </m:e>
                    </m:nary>
                  </m:oMath>
                </a14:m>
                <a:r>
                  <a:rPr lang="en-US" sz="2200" dirty="0" smtClean="0">
                    <a:latin typeface="Book Antiqua" panose="02040602050305030304" pitchFamily="18" charset="0"/>
                  </a:rPr>
                  <a:t> 		</a:t>
                </a:r>
                <a:r>
                  <a:rPr lang="en-US" sz="2000" b="1" dirty="0" smtClean="0"/>
                  <a:t>e </a:t>
                </a:r>
                <a:r>
                  <a:rPr lang="en-US" sz="2000" b="1" dirty="0" err="1"/>
                  <a:t>i</a:t>
                </a:r>
                <a:r>
                  <a:rPr lang="en-US" sz="2000" b="1" dirty="0"/>
                  <a:t> = </a:t>
                </a:r>
                <a:r>
                  <a:rPr lang="en-US" sz="2000" dirty="0"/>
                  <a:t> </a:t>
                </a:r>
                <a:r>
                  <a:rPr lang="en-US" sz="2000" b="1" dirty="0"/>
                  <a:t>y predicted </a:t>
                </a:r>
                <a:r>
                  <a:rPr lang="en-US" sz="2000" dirty="0"/>
                  <a:t> –   </a:t>
                </a:r>
                <a:r>
                  <a:rPr lang="en-US" sz="2000" b="1" dirty="0"/>
                  <a:t>y </a:t>
                </a:r>
                <a:r>
                  <a:rPr lang="en-US" sz="2000" b="1" dirty="0" err="1"/>
                  <a:t>i</a:t>
                </a:r>
                <a:endParaRPr lang="en-US" sz="2000" dirty="0"/>
              </a:p>
              <a:p>
                <a:pPr marL="0" indent="0" algn="just" fontAlgn="base">
                  <a:buNone/>
                </a:pPr>
                <a:endParaRPr lang="en-US" sz="2200" dirty="0" smtClean="0">
                  <a:latin typeface="Book Antiqua" panose="02040602050305030304" pitchFamily="18" charset="0"/>
                </a:endParaRPr>
              </a:p>
              <a:p>
                <a:pPr marL="0" indent="0" algn="just" fontAlgn="base">
                  <a:buNone/>
                </a:pPr>
                <a:r>
                  <a:rPr lang="en-US" sz="2200" dirty="0" smtClean="0">
                    <a:latin typeface="Book Antiqua" panose="02040602050305030304" pitchFamily="18" charset="0"/>
                  </a:rPr>
                  <a:t>   			</a:t>
                </a:r>
              </a:p>
              <a:p>
                <a:pPr marL="0" indent="0" algn="just" fontAlgn="base">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𝑖</m:t>
                                  </m:r>
                                </m:sup>
                              </m:sSup>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𝑖</m:t>
                                  </m:r>
                                </m:sup>
                              </m:sSup>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latin typeface="Book Antiqua" panose="02040602050305030304" pitchFamily="18" charset="0"/>
                </a:endParaRPr>
              </a:p>
              <a:p>
                <a:pPr algn="just" fontAlgn="base"/>
                <a:r>
                  <a:rPr lang="en-US" sz="2400" dirty="0">
                    <a:latin typeface="Book Antiqua" panose="02040602050305030304" pitchFamily="18" charset="0"/>
                  </a:rPr>
                  <a:t>Now, coefficients can be determined or  updated using gradient decent method as below</a:t>
                </a:r>
                <a:r>
                  <a:rPr lang="en-US" sz="2400" dirty="0" smtClean="0">
                    <a:latin typeface="Book Antiqua" panose="02040602050305030304" pitchFamily="18" charset="0"/>
                  </a:rPr>
                  <a:t>.</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0</m:t>
                              </m:r>
                            </m:sub>
                          </m:sSub>
                        </m:den>
                      </m:f>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r>
                        <a:rPr lang="en-US" sz="2400" i="1">
                          <a:latin typeface="Cambria Math" panose="02040503050406030204" pitchFamily="18" charset="0"/>
                        </a:rPr>
                        <m:t>)</m:t>
                      </m:r>
                    </m:oMath>
                  </m:oMathPara>
                </a14:m>
                <a:endParaRPr lang="en-US" sz="2400" i="1" dirty="0" smtClean="0">
                  <a:latin typeface="Cambria Math" panose="02040503050406030204" pitchFamily="18" charset="0"/>
                </a:endParaRPr>
              </a:p>
              <a:p>
                <a:pPr marL="0" indent="0" algn="just" fontAlgn="base">
                  <a:buNone/>
                </a:pPr>
                <a:endParaRPr lang="en-US" sz="2400" i="1" dirty="0" smtClean="0">
                  <a:latin typeface="Cambria Math" panose="020405030504060302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num>
                        <m:den>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1</m:t>
                              </m:r>
                            </m:sub>
                          </m:sSub>
                        </m:den>
                      </m:f>
                      <m:r>
                        <a:rPr lang="en-US" sz="2400" i="1">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oMath>
                  </m:oMathPara>
                </a14:m>
                <a:endParaRPr lang="en-US" sz="24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22514" y="274320"/>
                <a:ext cx="10831286" cy="5902643"/>
              </a:xfrm>
              <a:blipFill rotWithShape="0">
                <a:blip r:embed="rId2"/>
                <a:stretch>
                  <a:fillRect l="-394" t="-1343" r="-450"/>
                </a:stretch>
              </a:blipFill>
            </p:spPr>
            <p:txBody>
              <a:bodyPr/>
              <a:lstStyle/>
              <a:p>
                <a:r>
                  <a:rPr lang="en-US">
                    <a:noFill/>
                  </a:rPr>
                  <a:t> </a:t>
                </a:r>
              </a:p>
            </p:txBody>
          </p:sp>
        </mc:Fallback>
      </mc:AlternateContent>
    </p:spTree>
    <p:extLst>
      <p:ext uri="{BB962C8B-B14F-4D97-AF65-F5344CB8AC3E}">
        <p14:creationId xmlns:p14="http://schemas.microsoft.com/office/powerpoint/2010/main" val="4412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1703" y="404949"/>
                <a:ext cx="10792097" cy="6165668"/>
              </a:xfrm>
            </p:spPr>
            <p:txBody>
              <a:bodyPr>
                <a:normAutofit fontScale="85000" lnSpcReduction="20000"/>
              </a:bodyPr>
              <a:lstStyle/>
              <a:p>
                <a:pPr algn="just"/>
                <a:r>
                  <a:rPr lang="en-US" sz="3200" b="1" i="1" dirty="0" smtClean="0">
                    <a:latin typeface="Book Antiqua" panose="02040602050305030304" pitchFamily="18" charset="0"/>
                  </a:rPr>
                  <a:t>Example: </a:t>
                </a:r>
                <a:r>
                  <a:rPr lang="en-US" sz="3200" dirty="0">
                    <a:latin typeface="Book Antiqua" panose="02040602050305030304" pitchFamily="18" charset="0"/>
                  </a:rPr>
                  <a:t>Fit a straight line through the following data using SGD. Show one epoch of training.</a:t>
                </a:r>
              </a:p>
              <a:p>
                <a:pPr algn="just"/>
                <a:endParaRPr lang="en-US" sz="3200" dirty="0" smtClean="0">
                  <a:latin typeface="Book Antiqua" panose="02040602050305030304" pitchFamily="18" charset="0"/>
                </a:endParaRPr>
              </a:p>
              <a:p>
                <a:pPr marL="0" indent="0" algn="just" fontAlgn="base">
                  <a:buNone/>
                </a:pPr>
                <a:endParaRPr lang="en-US" dirty="0">
                  <a:latin typeface="Book Antiqua" panose="02040602050305030304" pitchFamily="18" charset="0"/>
                </a:endParaRPr>
              </a:p>
              <a:p>
                <a:pPr marL="0" indent="0" algn="just" fontAlgn="base">
                  <a:buNone/>
                </a:pPr>
                <a:r>
                  <a:rPr lang="en-US" b="1" u="sng" dirty="0">
                    <a:latin typeface="Book Antiqua" panose="02040602050305030304" pitchFamily="18" charset="0"/>
                  </a:rPr>
                  <a:t>Solution</a:t>
                </a:r>
              </a:p>
              <a:p>
                <a:pPr marL="0" indent="0" algn="just" fontAlgn="base">
                  <a:buNone/>
                </a:pPr>
                <a:r>
                  <a:rPr lang="en-US" dirty="0">
                    <a:latin typeface="Book Antiqua" panose="02040602050305030304" pitchFamily="18" charset="0"/>
                  </a:rPr>
                  <a:t>General form of linear regression equation is: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𝑥</m:t>
                    </m:r>
                  </m:oMath>
                </a14:m>
                <a:endParaRPr lang="en-US" dirty="0">
                  <a:latin typeface="Book Antiqua" panose="02040602050305030304" pitchFamily="18" charset="0"/>
                </a:endParaRPr>
              </a:p>
              <a:p>
                <a:pPr marL="0" indent="0" algn="just" fontAlgn="base">
                  <a:buNone/>
                </a:pPr>
                <a:r>
                  <a:rPr lang="en-US" dirty="0">
                    <a:latin typeface="Book Antiqua" panose="02040602050305030304" pitchFamily="18" charset="0"/>
                  </a:rPr>
                  <a:t>Let us assume that initial values of parameters are:</a:t>
                </a:r>
              </a:p>
              <a:p>
                <a:pPr marL="0" indent="0" algn="just" fontAlgn="base">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=0</m:t>
                      </m:r>
                    </m:oMath>
                  </m:oMathPara>
                </a14:m>
                <a:endParaRPr lang="en-US" dirty="0" smtClean="0">
                  <a:latin typeface="Book Antiqua" panose="02040602050305030304" pitchFamily="18" charset="0"/>
                </a:endParaRPr>
              </a:p>
              <a:p>
                <a:pPr marL="0" indent="0" algn="just" fontAlgn="base">
                  <a:buNone/>
                </a:pPr>
                <a:r>
                  <a:rPr lang="en-US" b="1" u="sng" dirty="0">
                    <a:latin typeface="Book Antiqua" panose="02040602050305030304" pitchFamily="18" charset="0"/>
                  </a:rPr>
                  <a:t>Iteration 1: </a:t>
                </a:r>
                <a:r>
                  <a:rPr lang="en-US" dirty="0">
                    <a:latin typeface="Book Antiqua" panose="02040602050305030304" pitchFamily="18" charset="0"/>
                  </a:rPr>
                  <a:t> </a:t>
                </a:r>
                <a:r>
                  <a:rPr lang="en-US" i="1" dirty="0">
                    <a:latin typeface="Book Antiqua" panose="02040602050305030304" pitchFamily="18" charset="0"/>
                  </a:rPr>
                  <a:t>x</a:t>
                </a:r>
                <a:r>
                  <a:rPr lang="en-US" dirty="0">
                    <a:latin typeface="Book Antiqua" panose="02040602050305030304" pitchFamily="18" charset="0"/>
                  </a:rPr>
                  <a:t>=1, y=f(</a:t>
                </a:r>
                <a:r>
                  <a:rPr lang="en-US" i="1" dirty="0">
                    <a:latin typeface="Book Antiqua" panose="02040602050305030304" pitchFamily="18" charset="0"/>
                  </a:rPr>
                  <a:t>x</a:t>
                </a:r>
                <a:r>
                  <a:rPr lang="en-US" dirty="0">
                    <a:latin typeface="Book Antiqua" panose="02040602050305030304" pitchFamily="18" charset="0"/>
                  </a:rPr>
                  <a:t>)=3   </a:t>
                </a:r>
                <a14:m>
                  <m:oMath xmlns:m="http://schemas.openxmlformats.org/officeDocument/2006/math">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=0.01</m:t>
                    </m:r>
                  </m:oMath>
                </a14:m>
                <a:endParaRPr lang="en-US"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)=0+0.01×3=0.03</m:t>
                      </m:r>
                    </m:oMath>
                  </m:oMathPara>
                </a14:m>
                <a:endParaRPr lang="en-US" dirty="0">
                  <a:latin typeface="Book Antiqua" panose="02040602050305030304" pitchFamily="18" charset="0"/>
                </a:endParaRPr>
              </a:p>
              <a:p>
                <a:pPr marL="0" indent="0" algn="just" fontAlgn="base">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=0+0.01×3=0.0</m:t>
                    </m:r>
                  </m:oMath>
                </a14:m>
                <a:r>
                  <a:rPr lang="en-US" dirty="0">
                    <a:latin typeface="Book Antiqua" panose="02040602050305030304" pitchFamily="18" charset="0"/>
                  </a:rPr>
                  <a:t>3</a:t>
                </a:r>
              </a:p>
              <a:p>
                <a:pPr marL="0" indent="0" algn="just" fontAlgn="base">
                  <a:buNone/>
                </a:pPr>
                <a:endParaRPr lang="en-US" dirty="0">
                  <a:latin typeface="Book Antiqua" panose="02040602050305030304" pitchFamily="18" charset="0"/>
                </a:endParaRPr>
              </a:p>
              <a:p>
                <a:pPr marL="0" indent="0" algn="just" fontAlgn="base">
                  <a:buNone/>
                </a:pPr>
                <a:r>
                  <a:rPr lang="en-US" sz="2400" b="1" u="sng" dirty="0">
                    <a:latin typeface="Book Antiqua" panose="02040602050305030304" pitchFamily="18" charset="0"/>
                  </a:rPr>
                  <a:t>Iteration 2: </a:t>
                </a:r>
                <a:r>
                  <a:rPr lang="en-US" sz="2400" dirty="0">
                    <a:latin typeface="Book Antiqua" panose="02040602050305030304" pitchFamily="18" charset="0"/>
                  </a:rPr>
                  <a:t> </a:t>
                </a:r>
                <a:r>
                  <a:rPr lang="en-US" sz="2400" i="1" dirty="0">
                    <a:latin typeface="Book Antiqua" panose="02040602050305030304" pitchFamily="18" charset="0"/>
                  </a:rPr>
                  <a:t>x</a:t>
                </a:r>
                <a:r>
                  <a:rPr lang="en-US" sz="2400" dirty="0">
                    <a:latin typeface="Book Antiqua" panose="02040602050305030304" pitchFamily="18" charset="0"/>
                  </a:rPr>
                  <a:t>=2, y=f(</a:t>
                </a:r>
                <a:r>
                  <a:rPr lang="en-US" sz="2400" i="1" dirty="0">
                    <a:latin typeface="Book Antiqua" panose="02040602050305030304" pitchFamily="18" charset="0"/>
                  </a:rPr>
                  <a:t>x</a:t>
                </a:r>
                <a:r>
                  <a:rPr lang="en-US" sz="2400" dirty="0">
                    <a:latin typeface="Book Antiqua" panose="02040602050305030304" pitchFamily="18" charset="0"/>
                  </a:rPr>
                  <a:t>)=5</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oMath>
                  </m:oMathPara>
                </a14:m>
                <a:endParaRPr lang="en-US" sz="24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oMath>
                  </m:oMathPara>
                </a14:m>
                <a:endParaRPr lang="en-US" dirty="0">
                  <a:latin typeface="Book Antiqua" panose="02040602050305030304" pitchFamily="18" charset="0"/>
                </a:endParaRPr>
              </a:p>
              <a:p>
                <a:pPr marL="0" indent="0" algn="just" fontAlgn="base">
                  <a:buNone/>
                </a:pPr>
                <a:r>
                  <a:rPr lang="en-US" sz="3200" dirty="0">
                    <a:latin typeface="Book Antiqua" panose="02040602050305030304" pitchFamily="18" charset="0"/>
                  </a:rPr>
                  <a:t>In the same way perform iteration 3 and 4</a:t>
                </a:r>
                <a:endParaRPr lang="en-US" dirty="0">
                  <a:latin typeface="Book Antiqua" panose="02040602050305030304" pitchFamily="18" charset="0"/>
                </a:endParaRPr>
              </a:p>
              <a:p>
                <a:pPr marL="0" indent="0" algn="just" fontAlgn="base">
                  <a:buNone/>
                </a:pPr>
                <a:endParaRPr lang="en-US"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1703" y="404949"/>
                <a:ext cx="10792097" cy="6165668"/>
              </a:xfrm>
              <a:blipFill rotWithShape="0">
                <a:blip r:embed="rId2"/>
                <a:stretch>
                  <a:fillRect l="-1073" t="-2569" r="-1016"/>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319751" y="1061527"/>
            <a:ext cx="4913802" cy="1103472"/>
          </a:xfrm>
          <a:prstGeom prst="rect">
            <a:avLst/>
          </a:prstGeom>
        </p:spPr>
      </p:pic>
    </p:spTree>
    <p:extLst>
      <p:ext uri="{BB962C8B-B14F-4D97-AF65-F5344CB8AC3E}">
        <p14:creationId xmlns:p14="http://schemas.microsoft.com/office/powerpoint/2010/main" val="2079714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lstStyle/>
          <a:p>
            <a:r>
              <a:rPr lang="en-US" b="1" dirty="0" smtClean="0">
                <a:solidFill>
                  <a:srgbClr val="FF0000"/>
                </a:solidFill>
              </a:rPr>
              <a:t>Evaluation Metrics for Linear Regression</a:t>
            </a:r>
            <a:endParaRPr lang="en-US" b="1" dirty="0">
              <a:solidFill>
                <a:srgbClr val="FF0000"/>
              </a:solidFill>
            </a:endParaRPr>
          </a:p>
        </p:txBody>
      </p:sp>
      <p:sp>
        <p:nvSpPr>
          <p:cNvPr id="3" name="Content Placeholder 2"/>
          <p:cNvSpPr>
            <a:spLocks noGrp="1"/>
          </p:cNvSpPr>
          <p:nvPr>
            <p:ph idx="1"/>
          </p:nvPr>
        </p:nvSpPr>
        <p:spPr>
          <a:xfrm>
            <a:off x="457200" y="1120140"/>
            <a:ext cx="11407140" cy="5326380"/>
          </a:xfrm>
        </p:spPr>
        <p:txBody>
          <a:bodyPr/>
          <a:lstStyle/>
          <a:p>
            <a:r>
              <a:rPr lang="en-US" dirty="0" smtClean="0"/>
              <a:t>The strength of any linear regression model can be assessed using various evaluation metrics. These evaluation metrics usually provide a measure of how well the observed outputs are being generated by the model.</a:t>
            </a:r>
          </a:p>
          <a:p>
            <a:pPr marL="0" indent="0" algn="just">
              <a:buNone/>
            </a:pPr>
            <a:r>
              <a:rPr lang="en-US" b="1" dirty="0">
                <a:latin typeface="Book Antiqua" panose="02040602050305030304" pitchFamily="18" charset="0"/>
              </a:rPr>
              <a:t>Mean Squared Error (MSE)</a:t>
            </a:r>
          </a:p>
          <a:p>
            <a:pPr algn="just"/>
            <a:r>
              <a:rPr lang="en-US" dirty="0">
                <a:latin typeface="Book Antiqua" panose="02040602050305030304" pitchFamily="18" charset="0"/>
              </a:rPr>
              <a:t>MSE is a simple metric that calculates the difference between the actual value and the predicted value (error), squares it and then provides the mean of all the errors.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marL="0" indent="0" algn="just">
              <a:buNone/>
            </a:pPr>
            <a:r>
              <a:rPr lang="en-US" dirty="0">
                <a:latin typeface="Book Antiqua" panose="02040602050305030304" pitchFamily="18" charset="0"/>
              </a:rPr>
              <a:t>	Where y is actual value and    is predicted value</a:t>
            </a:r>
          </a:p>
          <a:p>
            <a:pPr marL="0" indent="0" algn="just">
              <a:buNone/>
            </a:pPr>
            <a:endParaRPr lang="en-US" i="1" dirty="0">
              <a:latin typeface="Book Antiqua" pitchFamily="18" charset="0"/>
            </a:endParaRPr>
          </a:p>
          <a:p>
            <a:pPr marL="0" indent="0" algn="just">
              <a:buNone/>
            </a:pPr>
            <a:endParaRPr lang="en-US" dirty="0">
              <a:latin typeface="Book Antiqua" pitchFamily="18" charset="0"/>
            </a:endParaRPr>
          </a:p>
          <a:p>
            <a:endParaRPr lang="en-US" dirty="0"/>
          </a:p>
        </p:txBody>
      </p:sp>
      <p:pic>
        <p:nvPicPr>
          <p:cNvPr id="4" name="Picture 3"/>
          <p:cNvPicPr>
            <a:picLocks noChangeAspect="1"/>
          </p:cNvPicPr>
          <p:nvPr/>
        </p:nvPicPr>
        <p:blipFill>
          <a:blip r:embed="rId2"/>
          <a:stretch>
            <a:fillRect/>
          </a:stretch>
        </p:blipFill>
        <p:spPr>
          <a:xfrm>
            <a:off x="3040381" y="4229100"/>
            <a:ext cx="3520440" cy="1031580"/>
          </a:xfrm>
          <a:prstGeom prst="rect">
            <a:avLst/>
          </a:prstGeom>
        </p:spPr>
      </p:pic>
    </p:spTree>
    <p:extLst>
      <p:ext uri="{BB962C8B-B14F-4D97-AF65-F5344CB8AC3E}">
        <p14:creationId xmlns:p14="http://schemas.microsoft.com/office/powerpoint/2010/main" val="3653933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7220"/>
            <a:ext cx="11087100" cy="5920740"/>
          </a:xfrm>
        </p:spPr>
        <p:txBody>
          <a:bodyPr/>
          <a:lstStyle/>
          <a:p>
            <a:pPr marL="0" indent="0" algn="just">
              <a:buNone/>
            </a:pPr>
            <a:r>
              <a:rPr lang="en-US" b="1" dirty="0">
                <a:latin typeface="Book Antiqua" panose="02040602050305030304" pitchFamily="18" charset="0"/>
              </a:rPr>
              <a:t>Root Mean Squared Error (RMSE)</a:t>
            </a:r>
          </a:p>
          <a:p>
            <a:pPr algn="just"/>
            <a:r>
              <a:rPr lang="en-US" dirty="0">
                <a:latin typeface="Book Antiqua" pitchFamily="18" charset="0"/>
              </a:rPr>
              <a:t>RMSE is the root of MSE and is beneficial because it helps to bring down the scale of the errors closer to the actual values, making it more interpretable</a:t>
            </a:r>
            <a:r>
              <a:rPr lang="en-US" dirty="0" smtClean="0">
                <a:latin typeface="Book Antiqua" pitchFamily="18" charset="0"/>
              </a:rPr>
              <a:t>.</a:t>
            </a:r>
          </a:p>
          <a:p>
            <a:pPr marL="0" indent="0" algn="just">
              <a:buNone/>
            </a:pPr>
            <a:r>
              <a:rPr lang="en-US" b="1" dirty="0">
                <a:latin typeface="Book Antiqua" panose="02040602050305030304" pitchFamily="18" charset="0"/>
              </a:rPr>
              <a:t>Mean Absolute Error or MAE</a:t>
            </a:r>
          </a:p>
          <a:p>
            <a:pPr algn="just"/>
            <a:r>
              <a:rPr lang="en-US" dirty="0">
                <a:latin typeface="Book Antiqua" panose="02040602050305030304" pitchFamily="18" charset="0"/>
              </a:rPr>
              <a:t>MAE is the mean of the absolute error values (actuals – predictions).</a:t>
            </a: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If one wants to ignore the outlier values to a certain degree, MAE is the choice since it reduces the penalty of the outliers significantly with the removal of the square terms.</a:t>
            </a:r>
          </a:p>
          <a:p>
            <a:pPr marL="0" indent="0" algn="just">
              <a:buNone/>
            </a:pPr>
            <a:endParaRPr lang="en-US" dirty="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110920136"/>
              </p:ext>
            </p:extLst>
          </p:nvPr>
        </p:nvGraphicFramePr>
        <p:xfrm>
          <a:off x="2529523" y="3577590"/>
          <a:ext cx="2663825" cy="1200150"/>
        </p:xfrm>
        <a:graphic>
          <a:graphicData uri="http://schemas.openxmlformats.org/presentationml/2006/ole">
            <mc:AlternateContent xmlns:mc="http://schemas.openxmlformats.org/markup-compatibility/2006">
              <mc:Choice xmlns:v="urn:schemas-microsoft-com:vml" Requires="v">
                <p:oleObj spid="_x0000_s1042" name="Equation" r:id="rId3" imgW="1257120" imgH="431640" progId="Equation.3">
                  <p:embed/>
                </p:oleObj>
              </mc:Choice>
              <mc:Fallback>
                <p:oleObj name="Equation" r:id="rId3" imgW="1257120" imgH="431640" progId="Equation.3">
                  <p:embed/>
                  <p:pic>
                    <p:nvPicPr>
                      <p:cNvPr id="0" name=""/>
                      <p:cNvPicPr/>
                      <p:nvPr/>
                    </p:nvPicPr>
                    <p:blipFill>
                      <a:blip r:embed="rId4"/>
                      <a:stretch>
                        <a:fillRect/>
                      </a:stretch>
                    </p:blipFill>
                    <p:spPr>
                      <a:xfrm>
                        <a:off x="2529523" y="3577590"/>
                        <a:ext cx="2663825" cy="1200150"/>
                      </a:xfrm>
                      <a:prstGeom prst="rect">
                        <a:avLst/>
                      </a:prstGeom>
                    </p:spPr>
                  </p:pic>
                </p:oleObj>
              </mc:Fallback>
            </mc:AlternateContent>
          </a:graphicData>
        </a:graphic>
      </p:graphicFrame>
    </p:spTree>
    <p:extLst>
      <p:ext uri="{BB962C8B-B14F-4D97-AF65-F5344CB8AC3E}">
        <p14:creationId xmlns:p14="http://schemas.microsoft.com/office/powerpoint/2010/main" val="1354736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457200"/>
            <a:ext cx="11338560" cy="5943600"/>
          </a:xfrm>
        </p:spPr>
        <p:txBody>
          <a:bodyPr>
            <a:normAutofit/>
          </a:bodyPr>
          <a:lstStyle/>
          <a:p>
            <a:pPr marL="0" indent="0" algn="just">
              <a:buNone/>
            </a:pPr>
            <a:r>
              <a:rPr lang="en-US" sz="2400" b="1" dirty="0" smtClean="0"/>
              <a:t>Coefficient of Determination or </a:t>
            </a:r>
            <a:r>
              <a:rPr lang="en-US" sz="2400" b="1" dirty="0"/>
              <a:t>R-squared (R</a:t>
            </a:r>
            <a:r>
              <a:rPr lang="en-US" sz="2400" b="1" baseline="30000" dirty="0"/>
              <a:t>2</a:t>
            </a:r>
            <a:r>
              <a:rPr lang="en-US" sz="2400" b="1" dirty="0" smtClean="0"/>
              <a:t>)</a:t>
            </a:r>
            <a:endParaRPr lang="en-US" sz="2400" b="1" dirty="0"/>
          </a:p>
          <a:p>
            <a:pPr marL="0" indent="0" algn="just">
              <a:lnSpc>
                <a:spcPct val="120000"/>
              </a:lnSpc>
              <a:buNone/>
            </a:pPr>
            <a:r>
              <a:rPr lang="en-US" sz="2400" dirty="0" smtClean="0"/>
              <a:t>R- Squared is a number that explains the amount of variation that is explained/captured by the developed model. It always ranges between 0 and 1. overall, the higher the value of R-Squared, the better the model fits the data.</a:t>
            </a:r>
          </a:p>
          <a:p>
            <a:pPr marL="0" indent="0" algn="just">
              <a:lnSpc>
                <a:spcPct val="120000"/>
              </a:lnSpc>
              <a:buNone/>
            </a:pPr>
            <a:r>
              <a:rPr lang="en-US" sz="2400" dirty="0" smtClean="0"/>
              <a:t>Mathematically it can be represented as,</a:t>
            </a:r>
          </a:p>
          <a:p>
            <a:pPr marL="0" indent="0" algn="just">
              <a:lnSpc>
                <a:spcPct val="120000"/>
              </a:lnSpc>
              <a:buNone/>
            </a:pPr>
            <a:r>
              <a:rPr lang="en-US" sz="2400" b="1" dirty="0" smtClean="0"/>
              <a:t>R</a:t>
            </a:r>
            <a:r>
              <a:rPr lang="en-US" sz="2400" b="1" baseline="30000" dirty="0" smtClean="0"/>
              <a:t>2 </a:t>
            </a:r>
            <a:r>
              <a:rPr lang="en-US" sz="2400" b="1" dirty="0" smtClean="0"/>
              <a:t> = 1- (RSS/TSS)</a:t>
            </a:r>
          </a:p>
          <a:p>
            <a:pPr marL="0" indent="0" algn="just">
              <a:lnSpc>
                <a:spcPct val="120000"/>
              </a:lnSpc>
              <a:buNone/>
            </a:pPr>
            <a:r>
              <a:rPr lang="en-US" sz="2400" b="1" dirty="0" smtClean="0"/>
              <a:t>Residual sum of Squares (RSS) </a:t>
            </a:r>
            <a:r>
              <a:rPr lang="en-US" sz="2400" dirty="0" smtClean="0"/>
              <a:t>is defined as the sum of the residual  for each data point in the plot/data. It is the measure of the difference between the expected and the actual observed output</a:t>
            </a:r>
            <a:r>
              <a:rPr lang="en-US" dirty="0" smtClean="0"/>
              <a:t>.</a:t>
            </a:r>
          </a:p>
          <a:p>
            <a:pPr marL="0" indent="0" algn="just">
              <a:buNone/>
            </a:pPr>
            <a:endParaRPr lang="en-US" dirty="0"/>
          </a:p>
          <a:p>
            <a:pPr marL="0" indent="0" algn="just">
              <a:buNone/>
            </a:pPr>
            <a:endParaRPr lang="en-US" dirty="0" smtClean="0"/>
          </a:p>
          <a:p>
            <a:pPr marL="0" indent="0" algn="just">
              <a:buNone/>
            </a:pPr>
            <a:endParaRPr lang="en-US" dirty="0" smtClean="0"/>
          </a:p>
          <a:p>
            <a:pPr marL="0" indent="0" algn="just">
              <a:buNone/>
            </a:pPr>
            <a:endParaRPr lang="en-US" dirty="0"/>
          </a:p>
          <a:p>
            <a:pPr marL="0" indent="0" algn="just">
              <a:lnSpc>
                <a:spcPct val="120000"/>
              </a:lnSpc>
              <a:buNone/>
            </a:pPr>
            <a:endParaRPr lang="en-US" dirty="0" smtClean="0">
              <a:latin typeface="Book Antiqua" pitchFamily="18" charset="0"/>
            </a:endParaRPr>
          </a:p>
        </p:txBody>
      </p:sp>
      <p:pic>
        <p:nvPicPr>
          <p:cNvPr id="4" name="Picture 3"/>
          <p:cNvPicPr>
            <a:picLocks noChangeAspect="1"/>
          </p:cNvPicPr>
          <p:nvPr/>
        </p:nvPicPr>
        <p:blipFill>
          <a:blip r:embed="rId2"/>
          <a:stretch>
            <a:fillRect/>
          </a:stretch>
        </p:blipFill>
        <p:spPr>
          <a:xfrm>
            <a:off x="4025265" y="5143499"/>
            <a:ext cx="3181350" cy="1257301"/>
          </a:xfrm>
          <a:prstGeom prst="rect">
            <a:avLst/>
          </a:prstGeom>
        </p:spPr>
      </p:pic>
    </p:spTree>
    <p:extLst>
      <p:ext uri="{BB962C8B-B14F-4D97-AF65-F5344CB8AC3E}">
        <p14:creationId xmlns:p14="http://schemas.microsoft.com/office/powerpoint/2010/main" val="42142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51460"/>
            <a:ext cx="11452860" cy="5760720"/>
          </a:xfrm>
        </p:spPr>
        <p:txBody>
          <a:bodyPr/>
          <a:lstStyle/>
          <a:p>
            <a:pPr marL="0" indent="0">
              <a:buNone/>
            </a:pPr>
            <a:r>
              <a:rPr lang="en-US" b="1" dirty="0"/>
              <a:t>Total Sum of Squares (TSS) </a:t>
            </a:r>
            <a:r>
              <a:rPr lang="en-US" dirty="0"/>
              <a:t>is defined as the sum of errors of the data points from the mean of the response variable. Mathematically </a:t>
            </a:r>
          </a:p>
          <a:p>
            <a:pPr marL="0" indent="0">
              <a:buNone/>
            </a:pPr>
            <a:endParaRPr lang="en-US" dirty="0" smtClean="0"/>
          </a:p>
          <a:p>
            <a:endParaRPr lang="en-US" dirty="0"/>
          </a:p>
          <a:p>
            <a:endParaRPr lang="en-US" dirty="0" smtClean="0"/>
          </a:p>
          <a:p>
            <a:r>
              <a:rPr lang="en-US" dirty="0" smtClean="0"/>
              <a:t>Where y hat is the mean of the sample data points.</a:t>
            </a:r>
            <a:endParaRPr lang="en-US" dirty="0"/>
          </a:p>
        </p:txBody>
      </p:sp>
      <p:pic>
        <p:nvPicPr>
          <p:cNvPr id="4" name="Picture 3"/>
          <p:cNvPicPr>
            <a:picLocks noChangeAspect="1"/>
          </p:cNvPicPr>
          <p:nvPr/>
        </p:nvPicPr>
        <p:blipFill>
          <a:blip r:embed="rId2"/>
          <a:stretch>
            <a:fillRect/>
          </a:stretch>
        </p:blipFill>
        <p:spPr>
          <a:xfrm>
            <a:off x="1386840" y="1186814"/>
            <a:ext cx="2865120" cy="1236345"/>
          </a:xfrm>
          <a:prstGeom prst="rect">
            <a:avLst/>
          </a:prstGeom>
        </p:spPr>
      </p:pic>
      <p:pic>
        <p:nvPicPr>
          <p:cNvPr id="5" name="Picture 4" descr="https://miro.medium.com/max/652/1*fRBsGFTnefjErR3fEkRAIQ.png"/>
          <p:cNvPicPr/>
          <p:nvPr/>
        </p:nvPicPr>
        <p:blipFill>
          <a:blip r:embed="rId3" cstate="print"/>
          <a:srcRect/>
          <a:stretch>
            <a:fillRect/>
          </a:stretch>
        </p:blipFill>
        <p:spPr bwMode="auto">
          <a:xfrm>
            <a:off x="1824990" y="3358512"/>
            <a:ext cx="7479030" cy="2653667"/>
          </a:xfrm>
          <a:prstGeom prst="rect">
            <a:avLst/>
          </a:prstGeom>
          <a:noFill/>
          <a:ln w="9525">
            <a:noFill/>
            <a:miter lim="800000"/>
            <a:headEnd/>
            <a:tailEnd/>
          </a:ln>
        </p:spPr>
      </p:pic>
    </p:spTree>
    <p:extLst>
      <p:ext uri="{BB962C8B-B14F-4D97-AF65-F5344CB8AC3E}">
        <p14:creationId xmlns:p14="http://schemas.microsoft.com/office/powerpoint/2010/main" val="4268498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p:spPr>
        <p:txBody>
          <a:bodyPr/>
          <a:lstStyle/>
          <a:p>
            <a:pPr algn="ctr"/>
            <a:r>
              <a:rPr lang="en-US" b="1" dirty="0" smtClean="0">
                <a:solidFill>
                  <a:srgbClr val="FF0000"/>
                </a:solidFill>
              </a:rPr>
              <a:t>Perceptron</a:t>
            </a:r>
            <a:endParaRPr lang="en-US" b="1" dirty="0">
              <a:solidFill>
                <a:srgbClr val="FF0000"/>
              </a:solidFill>
            </a:endParaRPr>
          </a:p>
        </p:txBody>
      </p:sp>
      <p:sp>
        <p:nvSpPr>
          <p:cNvPr id="3" name="Content Placeholder 2"/>
          <p:cNvSpPr>
            <a:spLocks noGrp="1"/>
          </p:cNvSpPr>
          <p:nvPr>
            <p:ph idx="1"/>
          </p:nvPr>
        </p:nvSpPr>
        <p:spPr>
          <a:xfrm>
            <a:off x="509451" y="1214846"/>
            <a:ext cx="11234058" cy="5251268"/>
          </a:xfrm>
        </p:spPr>
        <p:txBody>
          <a:bodyPr>
            <a:normAutofit lnSpcReduction="10000"/>
          </a:bodyPr>
          <a:lstStyle/>
          <a:p>
            <a:pPr algn="just"/>
            <a:r>
              <a:rPr lang="en-US" dirty="0"/>
              <a:t>The perceptron is the simplest form of a neural network used for the classifying linearly separable patterns. Patterns that lie on opposite sides of a hyperplane are called linearly separable patterns. </a:t>
            </a:r>
          </a:p>
          <a:p>
            <a:pPr algn="just"/>
            <a:r>
              <a:rPr lang="en-US" dirty="0"/>
              <a:t>Basically, perceptron consists of a single neuron with adjustable synaptic weights and bias. The algorithm used to adjust the free parameters of this neural network first appeared in a learning procedure developed by Rosenblatt (1958, 1962</a:t>
            </a:r>
            <a:r>
              <a:rPr lang="en-US" dirty="0" smtClean="0"/>
              <a:t>).</a:t>
            </a:r>
          </a:p>
          <a:p>
            <a:pPr algn="just"/>
            <a:r>
              <a:rPr lang="en-US" dirty="0"/>
              <a:t>Rosenblatt’s perceptron is built around the </a:t>
            </a:r>
            <a:r>
              <a:rPr lang="en-US" i="1" dirty="0"/>
              <a:t>McCulloch–Pitts model </a:t>
            </a:r>
            <a:r>
              <a:rPr lang="en-US" dirty="0"/>
              <a:t>of a neuron.</a:t>
            </a:r>
          </a:p>
          <a:p>
            <a:pPr algn="just"/>
            <a:r>
              <a:rPr lang="en-US" dirty="0"/>
              <a:t>The summing node of the neural model computes a linear combination of the input. The resulting sum is applied to a hard limit activation function. </a:t>
            </a:r>
          </a:p>
          <a:p>
            <a:pPr algn="just"/>
            <a:r>
              <a:rPr lang="en-US" dirty="0"/>
              <a:t>The neuron produces an output equal to 1 if the hard limiter input is positive, and -1 if it is negative.</a:t>
            </a:r>
          </a:p>
          <a:p>
            <a:pPr algn="just"/>
            <a:endParaRPr lang="en-US" dirty="0">
              <a:latin typeface="Book Antiqua" panose="02040602050305030304" pitchFamily="18" charset="0"/>
            </a:endParaRPr>
          </a:p>
        </p:txBody>
      </p:sp>
    </p:spTree>
    <p:extLst>
      <p:ext uri="{BB962C8B-B14F-4D97-AF65-F5344CB8AC3E}">
        <p14:creationId xmlns:p14="http://schemas.microsoft.com/office/powerpoint/2010/main" val="629064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2227"/>
          </a:xfrm>
        </p:spPr>
        <p:txBody>
          <a:bodyPr>
            <a:normAutofit fontScale="90000"/>
          </a:bodyPr>
          <a:lstStyle/>
          <a:p>
            <a:pPr algn="ctr"/>
            <a:r>
              <a:rPr lang="en-US" b="1" dirty="0" smtClean="0"/>
              <a:t>perceptron</a:t>
            </a:r>
            <a:endParaRPr lang="en-US" b="1" dirty="0"/>
          </a:p>
        </p:txBody>
      </p:sp>
      <p:sp>
        <p:nvSpPr>
          <p:cNvPr id="3" name="Content Placeholder 2"/>
          <p:cNvSpPr>
            <a:spLocks noGrp="1"/>
          </p:cNvSpPr>
          <p:nvPr>
            <p:ph idx="1"/>
          </p:nvPr>
        </p:nvSpPr>
        <p:spPr>
          <a:xfrm>
            <a:off x="838200" y="1165860"/>
            <a:ext cx="10515600" cy="5011103"/>
          </a:xfrm>
        </p:spPr>
        <p:txBody>
          <a:bodyPr/>
          <a:lstStyle/>
          <a:p>
            <a:pPr marL="0" indent="0" algn="just">
              <a:buNone/>
            </a:pPr>
            <a:endParaRPr lang="en-US" dirty="0">
              <a:latin typeface="Book Antiqua" pitchFamily="18" charset="0"/>
            </a:endParaRPr>
          </a:p>
          <a:p>
            <a:pPr marL="0" indent="0" algn="just">
              <a:buNone/>
            </a:pPr>
            <a:endParaRPr lang="en-US" dirty="0">
              <a:latin typeface="Book Antiqua" pitchFamily="18" charset="0"/>
            </a:endParaRPr>
          </a:p>
          <a:p>
            <a:pPr marL="0" indent="0" algn="just">
              <a:buNone/>
            </a:pPr>
            <a:endParaRPr lang="en-US" dirty="0">
              <a:latin typeface="Book Antiqua" pitchFamily="18" charset="0"/>
            </a:endParaRPr>
          </a:p>
          <a:p>
            <a:pPr marL="0" indent="0" algn="just">
              <a:buNone/>
            </a:pPr>
            <a:endParaRPr lang="en-US" dirty="0">
              <a:latin typeface="Book Antiqua" pitchFamily="18" charset="0"/>
            </a:endParaRPr>
          </a:p>
          <a:p>
            <a:pPr marL="0" indent="0" algn="just">
              <a:buNone/>
            </a:pPr>
            <a:endParaRPr lang="en-US" dirty="0">
              <a:latin typeface="Book Antiqua" pitchFamily="18" charset="0"/>
            </a:endParaRPr>
          </a:p>
          <a:p>
            <a:pPr marL="0" indent="0" algn="just">
              <a:buNone/>
            </a:pPr>
            <a:r>
              <a:rPr lang="en-US" dirty="0">
                <a:latin typeface="Book Antiqua" pitchFamily="18" charset="0"/>
              </a:rPr>
              <a:t>The hard limiter input (or induced local field) of the neuron is.</a:t>
            </a:r>
          </a:p>
          <a:p>
            <a:pPr marL="0" indent="0" algn="just">
              <a:buNone/>
            </a:pPr>
            <a:endParaRPr lang="en-US" dirty="0">
              <a:latin typeface="Book Antiqua" pitchFamily="18" charset="0"/>
            </a:endParaRPr>
          </a:p>
        </p:txBody>
      </p:sp>
      <p:pic>
        <p:nvPicPr>
          <p:cNvPr id="4" name="Picture 3"/>
          <p:cNvPicPr>
            <a:picLocks noChangeAspect="1"/>
          </p:cNvPicPr>
          <p:nvPr/>
        </p:nvPicPr>
        <p:blipFill>
          <a:blip r:embed="rId3"/>
          <a:stretch>
            <a:fillRect/>
          </a:stretch>
        </p:blipFill>
        <p:spPr>
          <a:xfrm>
            <a:off x="1348740" y="1057352"/>
            <a:ext cx="6926580" cy="2283163"/>
          </a:xfrm>
          <a:prstGeom prst="rect">
            <a:avLst/>
          </a:prstGeom>
        </p:spPr>
      </p:pic>
      <p:pic>
        <p:nvPicPr>
          <p:cNvPr id="5" name="Picture 4"/>
          <p:cNvPicPr>
            <a:picLocks noChangeAspect="1"/>
          </p:cNvPicPr>
          <p:nvPr/>
        </p:nvPicPr>
        <p:blipFill>
          <a:blip r:embed="rId4"/>
          <a:stretch>
            <a:fillRect/>
          </a:stretch>
        </p:blipFill>
        <p:spPr>
          <a:xfrm>
            <a:off x="1814356" y="4372247"/>
            <a:ext cx="2620484" cy="916462"/>
          </a:xfrm>
          <a:prstGeom prst="rect">
            <a:avLst/>
          </a:prstGeom>
        </p:spPr>
      </p:pic>
      <p:graphicFrame>
        <p:nvGraphicFramePr>
          <p:cNvPr id="6" name="Object 1"/>
          <p:cNvGraphicFramePr>
            <a:graphicFrameLocks noChangeAspect="1"/>
          </p:cNvGraphicFramePr>
          <p:nvPr>
            <p:extLst>
              <p:ext uri="{D42A27DB-BD31-4B8C-83A1-F6EECF244321}">
                <p14:modId xmlns:p14="http://schemas.microsoft.com/office/powerpoint/2010/main" val="4178085769"/>
              </p:ext>
            </p:extLst>
          </p:nvPr>
        </p:nvGraphicFramePr>
        <p:xfrm>
          <a:off x="1348740" y="5343645"/>
          <a:ext cx="8305800" cy="1199389"/>
        </p:xfrm>
        <a:graphic>
          <a:graphicData uri="http://schemas.openxmlformats.org/presentationml/2006/ole">
            <mc:AlternateContent xmlns:mc="http://schemas.openxmlformats.org/markup-compatibility/2006">
              <mc:Choice xmlns:v="urn:schemas-microsoft-com:vml" Requires="v">
                <p:oleObj spid="_x0000_s2065" name="Equation" r:id="rId5" imgW="5003640" imgH="799920" progId="Equation.3">
                  <p:embed/>
                </p:oleObj>
              </mc:Choice>
              <mc:Fallback>
                <p:oleObj name="Equation" r:id="rId5" imgW="5003640" imgH="7999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8740" y="5343645"/>
                        <a:ext cx="8305800" cy="1199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950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pPr algn="ctr"/>
            <a:r>
              <a:rPr lang="en-US" dirty="0" smtClean="0">
                <a:solidFill>
                  <a:srgbClr val="FF0000"/>
                </a:solidFill>
              </a:rPr>
              <a:t>Decision Tree Representation</a:t>
            </a:r>
            <a:endParaRPr lang="en-US" dirty="0">
              <a:solidFill>
                <a:srgbClr val="FF0000"/>
              </a:solidFill>
            </a:endParaRPr>
          </a:p>
        </p:txBody>
      </p:sp>
      <p:sp>
        <p:nvSpPr>
          <p:cNvPr id="3" name="Content Placeholder 2"/>
          <p:cNvSpPr>
            <a:spLocks noGrp="1"/>
          </p:cNvSpPr>
          <p:nvPr>
            <p:ph idx="1"/>
          </p:nvPr>
        </p:nvSpPr>
        <p:spPr>
          <a:xfrm>
            <a:off x="574765" y="1084217"/>
            <a:ext cx="11090365" cy="5368834"/>
          </a:xfrm>
        </p:spPr>
        <p:txBody>
          <a:bodyPr/>
          <a:lstStyle/>
          <a:p>
            <a:pPr lvl="0"/>
            <a:r>
              <a:rPr lang="en-US" dirty="0"/>
              <a:t>Decision Tree is a supervised learning algorithm which can be used for solving both classification and regression problems.</a:t>
            </a:r>
          </a:p>
          <a:p>
            <a:pPr lvl="0"/>
            <a:r>
              <a:rPr lang="en-US" dirty="0"/>
              <a:t>It can solve problems for both categorical and numerical data</a:t>
            </a:r>
          </a:p>
          <a:p>
            <a:pPr lvl="0"/>
            <a:r>
              <a:rPr lang="en-US" dirty="0"/>
              <a:t>Decision Tree regression builds a tree-like structure in which each internal node represents the "test" for an attribute, each branch represent the result of the test, and each leaf node represents the final decision or result</a:t>
            </a:r>
            <a:r>
              <a:rPr lang="en-US" dirty="0" smtClean="0"/>
              <a:t>.</a:t>
            </a:r>
          </a:p>
          <a:p>
            <a:r>
              <a:rPr lang="en-US" dirty="0"/>
              <a:t>A decision tree is constructed starting from the root node/parent node (dataset), which splits into left and right child nodes (subsets of dataset). These child nodes are further divided into their children node, and themselves become the parent node of those nodes. Consider the below image:</a:t>
            </a:r>
          </a:p>
          <a:p>
            <a:pPr lvl="0"/>
            <a:endParaRPr lang="en-US" dirty="0"/>
          </a:p>
        </p:txBody>
      </p:sp>
    </p:spTree>
    <p:extLst>
      <p:ext uri="{BB962C8B-B14F-4D97-AF65-F5344CB8AC3E}">
        <p14:creationId xmlns:p14="http://schemas.microsoft.com/office/powerpoint/2010/main" val="244635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31966"/>
          </a:xfrm>
        </p:spPr>
        <p:txBody>
          <a:bodyPr/>
          <a:lstStyle/>
          <a:p>
            <a:pPr algn="ctr"/>
            <a:r>
              <a:rPr lang="en-US" b="1" dirty="0" smtClean="0">
                <a:solidFill>
                  <a:srgbClr val="FF0000"/>
                </a:solidFill>
              </a:rPr>
              <a:t>Classification Problem</a:t>
            </a:r>
            <a:endParaRPr lang="en-US" b="1" dirty="0">
              <a:solidFill>
                <a:srgbClr val="FF0000"/>
              </a:solidFill>
            </a:endParaRPr>
          </a:p>
        </p:txBody>
      </p:sp>
      <p:sp>
        <p:nvSpPr>
          <p:cNvPr id="3" name="Content Placeholder 2"/>
          <p:cNvSpPr>
            <a:spLocks noGrp="1"/>
          </p:cNvSpPr>
          <p:nvPr>
            <p:ph idx="1"/>
          </p:nvPr>
        </p:nvSpPr>
        <p:spPr>
          <a:xfrm>
            <a:off x="444137" y="1031966"/>
            <a:ext cx="11299372" cy="5486399"/>
          </a:xfrm>
        </p:spPr>
        <p:txBody>
          <a:bodyPr>
            <a:normAutofit fontScale="92500" lnSpcReduction="20000"/>
          </a:bodyPr>
          <a:lstStyle/>
          <a:p>
            <a:r>
              <a:rPr lang="en-US" dirty="0" smtClean="0"/>
              <a:t>In machine learning, a classification problem is a type of supervised learning task where the objective is to predict the categorical class labels of new instances based on past observations.</a:t>
            </a:r>
          </a:p>
          <a:p>
            <a:r>
              <a:rPr lang="en-US" dirty="0" smtClean="0"/>
              <a:t>Classification is the problem of identifying to which of a set of categories a new observation belongs, on the basis of a training set of data containing observations (instances) whose category membership is known.</a:t>
            </a:r>
          </a:p>
          <a:p>
            <a:pPr marL="0" indent="0">
              <a:buNone/>
            </a:pPr>
            <a:r>
              <a:rPr lang="en-US" b="1" dirty="0" smtClean="0"/>
              <a:t>Key Concepts</a:t>
            </a:r>
          </a:p>
          <a:p>
            <a:r>
              <a:rPr lang="en-US" b="1" dirty="0" smtClean="0"/>
              <a:t>Supervised Learning</a:t>
            </a:r>
            <a:r>
              <a:rPr lang="en-US" dirty="0" smtClean="0"/>
              <a:t>: Classification falls under supervised learning because the algorithm learns from labeled training data. Each training example consists of an input feature set and the corresponding output class label.</a:t>
            </a:r>
          </a:p>
          <a:p>
            <a:r>
              <a:rPr lang="en-US" b="1" dirty="0" smtClean="0"/>
              <a:t>Labels</a:t>
            </a:r>
            <a:r>
              <a:rPr lang="en-US" dirty="0" smtClean="0"/>
              <a:t>: These are the categories or classes the data points are assigned to. For example, in a binary classification problem, there might be two labels such as "spam" or "not spam."</a:t>
            </a:r>
          </a:p>
          <a:p>
            <a:r>
              <a:rPr lang="en-US" b="1" dirty="0" smtClean="0"/>
              <a:t>Features</a:t>
            </a:r>
            <a:r>
              <a:rPr lang="en-US" dirty="0" smtClean="0"/>
              <a:t>: These are the input variables used to make the classification. In a spam email classifier, features might include the presence of certain keywords, the number of links, etc.</a:t>
            </a:r>
          </a:p>
          <a:p>
            <a:endParaRPr lang="en-US" dirty="0"/>
          </a:p>
        </p:txBody>
      </p:sp>
    </p:spTree>
    <p:extLst>
      <p:ext uri="{BB962C8B-B14F-4D97-AF65-F5344CB8AC3E}">
        <p14:creationId xmlns:p14="http://schemas.microsoft.com/office/powerpoint/2010/main" val="91105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434340"/>
            <a:ext cx="11338560" cy="6149340"/>
          </a:xfrm>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Above image showing the example of Decision Tee regression, here, the model is trying to predict the choice of a person between Sports cars or Luxury car.</a:t>
            </a:r>
          </a:p>
          <a:p>
            <a:endParaRPr lang="en-US" dirty="0"/>
          </a:p>
        </p:txBody>
      </p:sp>
      <p:pic>
        <p:nvPicPr>
          <p:cNvPr id="4" name="Picture 3" descr="Regression Analysis in Machine learning"/>
          <p:cNvPicPr/>
          <p:nvPr/>
        </p:nvPicPr>
        <p:blipFill>
          <a:blip r:embed="rId2" cstate="print"/>
          <a:srcRect/>
          <a:stretch>
            <a:fillRect/>
          </a:stretch>
        </p:blipFill>
        <p:spPr bwMode="auto">
          <a:xfrm>
            <a:off x="2697480" y="434340"/>
            <a:ext cx="4798695" cy="3806190"/>
          </a:xfrm>
          <a:prstGeom prst="rect">
            <a:avLst/>
          </a:prstGeom>
          <a:noFill/>
          <a:ln w="9525">
            <a:noFill/>
            <a:miter lim="800000"/>
            <a:headEnd/>
            <a:tailEnd/>
          </a:ln>
        </p:spPr>
      </p:pic>
    </p:spTree>
    <p:extLst>
      <p:ext uri="{BB962C8B-B14F-4D97-AF65-F5344CB8AC3E}">
        <p14:creationId xmlns:p14="http://schemas.microsoft.com/office/powerpoint/2010/main" val="3509013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lstStyle/>
          <a:p>
            <a:pPr algn="ctr"/>
            <a:r>
              <a:rPr lang="en-US" dirty="0" smtClean="0">
                <a:solidFill>
                  <a:srgbClr val="FF0000"/>
                </a:solidFill>
              </a:rPr>
              <a:t>Decision Tree Classification Algorithm</a:t>
            </a:r>
            <a:endParaRPr lang="en-US" dirty="0">
              <a:solidFill>
                <a:srgbClr val="FF0000"/>
              </a:solidFill>
            </a:endParaRPr>
          </a:p>
        </p:txBody>
      </p:sp>
      <p:sp>
        <p:nvSpPr>
          <p:cNvPr id="3" name="Content Placeholder 2"/>
          <p:cNvSpPr>
            <a:spLocks noGrp="1"/>
          </p:cNvSpPr>
          <p:nvPr>
            <p:ph idx="1"/>
          </p:nvPr>
        </p:nvSpPr>
        <p:spPr>
          <a:xfrm>
            <a:off x="457200" y="1120140"/>
            <a:ext cx="11269980" cy="5280660"/>
          </a:xfrm>
        </p:spPr>
        <p:txBody>
          <a:bodyPr>
            <a:normAutofit fontScale="92500" lnSpcReduction="10000"/>
          </a:bodyPr>
          <a:lstStyle/>
          <a:p>
            <a:pPr lvl="0"/>
            <a:r>
              <a:rPr lang="en-US" dirty="0"/>
              <a:t>In a Decision tree, there are two nodes, which are the </a:t>
            </a:r>
            <a:r>
              <a:rPr lang="en-US" b="1" dirty="0"/>
              <a:t>Decision Node</a:t>
            </a:r>
            <a:r>
              <a:rPr lang="en-US" dirty="0"/>
              <a:t> and</a:t>
            </a:r>
            <a:r>
              <a:rPr lang="en-US" b="1" dirty="0"/>
              <a:t> Leaf Node.</a:t>
            </a:r>
            <a:r>
              <a:rPr lang="en-US" dirty="0"/>
              <a:t> Decision nodes are used to make any decision and have multiple branches, whereas Leaf nodes are the output of those decisions and do not contain any further branches.</a:t>
            </a:r>
          </a:p>
          <a:p>
            <a:pPr lvl="0"/>
            <a:r>
              <a:rPr lang="en-US" dirty="0"/>
              <a:t>The decisions or the test are performed on the basis of features of the given dataset.</a:t>
            </a:r>
          </a:p>
          <a:p>
            <a:pPr lvl="0"/>
            <a:r>
              <a:rPr lang="en-US" b="1" i="1" dirty="0"/>
              <a:t>It is a graphical representation for getting all the possible solutions to a problem/decision based on given conditions.</a:t>
            </a:r>
            <a:endParaRPr lang="en-US" dirty="0"/>
          </a:p>
          <a:p>
            <a:pPr lvl="0"/>
            <a:r>
              <a:rPr lang="en-US" dirty="0"/>
              <a:t>It is called a decision tree because, similar to a tree, it starts with the root node, which expands on further branches and constructs a tree-like structure.</a:t>
            </a:r>
          </a:p>
          <a:p>
            <a:pPr lvl="0"/>
            <a:r>
              <a:rPr lang="en-US" dirty="0" smtClean="0"/>
              <a:t>A </a:t>
            </a:r>
            <a:r>
              <a:rPr lang="en-US" dirty="0"/>
              <a:t>decision tree simply asks a question, and based on the answer (Yes/No), it further split the tree into subtrees.</a:t>
            </a:r>
          </a:p>
          <a:p>
            <a:pPr lvl="0"/>
            <a:r>
              <a:rPr lang="en-US" dirty="0"/>
              <a:t>Below diagram explains the general structure of a decision tree:</a:t>
            </a:r>
          </a:p>
        </p:txBody>
      </p:sp>
    </p:spTree>
    <p:extLst>
      <p:ext uri="{BB962C8B-B14F-4D97-AF65-F5344CB8AC3E}">
        <p14:creationId xmlns:p14="http://schemas.microsoft.com/office/powerpoint/2010/main" val="2596536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ecision Tree Classification Algorithm"/>
          <p:cNvPicPr>
            <a:picLocks noGrp="1"/>
          </p:cNvPicPr>
          <p:nvPr>
            <p:ph idx="1"/>
          </p:nvPr>
        </p:nvPicPr>
        <p:blipFill>
          <a:blip r:embed="rId2" cstate="print"/>
          <a:srcRect/>
          <a:stretch>
            <a:fillRect/>
          </a:stretch>
        </p:blipFill>
        <p:spPr bwMode="auto">
          <a:xfrm>
            <a:off x="731520" y="427514"/>
            <a:ext cx="10287000" cy="4830286"/>
          </a:xfrm>
          <a:prstGeom prst="rect">
            <a:avLst/>
          </a:prstGeom>
          <a:noFill/>
          <a:ln w="9525">
            <a:noFill/>
            <a:miter lim="800000"/>
            <a:headEnd/>
            <a:tailEnd/>
          </a:ln>
        </p:spPr>
      </p:pic>
    </p:spTree>
    <p:extLst>
      <p:ext uri="{BB962C8B-B14F-4D97-AF65-F5344CB8AC3E}">
        <p14:creationId xmlns:p14="http://schemas.microsoft.com/office/powerpoint/2010/main" val="1053911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02920"/>
            <a:ext cx="11269980" cy="6012180"/>
          </a:xfrm>
        </p:spPr>
        <p:txBody>
          <a:bodyPr/>
          <a:lstStyle/>
          <a:p>
            <a:r>
              <a:rPr lang="en-US" dirty="0" smtClean="0">
                <a:solidFill>
                  <a:srgbClr val="FF0000"/>
                </a:solidFill>
              </a:rPr>
              <a:t>Decision Tree Terminologies</a:t>
            </a:r>
            <a:endParaRPr lang="en-US" dirty="0">
              <a:solidFill>
                <a:srgbClr val="FF0000"/>
              </a:solidFill>
            </a:endParaRPr>
          </a:p>
          <a:p>
            <a:r>
              <a:rPr lang="en-US" b="1" dirty="0"/>
              <a:t>Root Node:</a:t>
            </a:r>
            <a:r>
              <a:rPr lang="en-US" dirty="0"/>
              <a:t> Root node is from where the decision tree starts. It represents the entire dataset, which further gets divided into two or more homogeneous sets.</a:t>
            </a:r>
          </a:p>
          <a:p>
            <a:r>
              <a:rPr lang="en-US" b="1" dirty="0" smtClean="0"/>
              <a:t>Leaf </a:t>
            </a:r>
            <a:r>
              <a:rPr lang="en-US" b="1" dirty="0"/>
              <a:t>Node:</a:t>
            </a:r>
            <a:r>
              <a:rPr lang="en-US" dirty="0"/>
              <a:t> Leaf nodes are the final output node, and the tree cannot be segregated further after getting a leaf node.</a:t>
            </a:r>
          </a:p>
          <a:p>
            <a:r>
              <a:rPr lang="en-US" b="1" dirty="0" smtClean="0"/>
              <a:t>Splitting</a:t>
            </a:r>
            <a:r>
              <a:rPr lang="en-US" b="1" dirty="0"/>
              <a:t>:</a:t>
            </a:r>
            <a:r>
              <a:rPr lang="en-US" dirty="0"/>
              <a:t> Splitting is the process of dividing the decision node/root node into sub-nodes according to the given conditions</a:t>
            </a:r>
            <a:r>
              <a:rPr lang="en-US" dirty="0" smtClean="0"/>
              <a:t>.</a:t>
            </a:r>
          </a:p>
          <a:p>
            <a:r>
              <a:rPr lang="en-US" dirty="0" smtClean="0"/>
              <a:t> </a:t>
            </a:r>
            <a:r>
              <a:rPr lang="en-US" b="1" dirty="0"/>
              <a:t>Branch/Sub Tree:</a:t>
            </a:r>
            <a:r>
              <a:rPr lang="en-US" dirty="0"/>
              <a:t> A tree formed by splitting the tree.</a:t>
            </a:r>
          </a:p>
          <a:p>
            <a:r>
              <a:rPr lang="en-US" dirty="0" smtClean="0"/>
              <a:t> </a:t>
            </a:r>
            <a:r>
              <a:rPr lang="en-US" b="1" dirty="0"/>
              <a:t>Pruning:</a:t>
            </a:r>
            <a:r>
              <a:rPr lang="en-US" dirty="0"/>
              <a:t> Pruning is the process of removing the unwanted branches from the tree.</a:t>
            </a:r>
          </a:p>
          <a:p>
            <a:r>
              <a:rPr lang="en-US" dirty="0" smtClean="0"/>
              <a:t> </a:t>
            </a:r>
            <a:r>
              <a:rPr lang="en-US" b="1" dirty="0"/>
              <a:t>Parent/Child node:</a:t>
            </a:r>
            <a:r>
              <a:rPr lang="en-US" dirty="0"/>
              <a:t> The root node of the tree is called the parent node, and other nodes are called the child nodes.</a:t>
            </a:r>
          </a:p>
          <a:p>
            <a:endParaRPr lang="en-US" dirty="0"/>
          </a:p>
          <a:p>
            <a:pPr marL="0" indent="0">
              <a:buNone/>
            </a:pPr>
            <a:endParaRPr lang="en-US" dirty="0">
              <a:solidFill>
                <a:srgbClr val="FF0000"/>
              </a:solidFill>
            </a:endParaRPr>
          </a:p>
        </p:txBody>
      </p:sp>
    </p:spTree>
    <p:extLst>
      <p:ext uri="{BB962C8B-B14F-4D97-AF65-F5344CB8AC3E}">
        <p14:creationId xmlns:p14="http://schemas.microsoft.com/office/powerpoint/2010/main" val="1334826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388620"/>
            <a:ext cx="11178540" cy="6469380"/>
          </a:xfrm>
        </p:spPr>
        <p:txBody>
          <a:bodyPr>
            <a:normAutofit lnSpcReduction="10000"/>
          </a:bodyPr>
          <a:lstStyle/>
          <a:p>
            <a:r>
              <a:rPr lang="en-US" b="1" dirty="0">
                <a:solidFill>
                  <a:srgbClr val="FF0000"/>
                </a:solidFill>
              </a:rPr>
              <a:t>How does the Decision Tree algorithm Work</a:t>
            </a:r>
            <a:r>
              <a:rPr lang="en-US" b="1" dirty="0" smtClean="0">
                <a:solidFill>
                  <a:srgbClr val="FF0000"/>
                </a:solidFill>
              </a:rPr>
              <a:t>?</a:t>
            </a:r>
            <a:r>
              <a:rPr lang="en-US" dirty="0"/>
              <a:t> </a:t>
            </a:r>
            <a:endParaRPr lang="en-US" dirty="0" smtClean="0"/>
          </a:p>
          <a:p>
            <a:r>
              <a:rPr lang="en-US" dirty="0" smtClean="0"/>
              <a:t>In </a:t>
            </a:r>
            <a:r>
              <a:rPr lang="en-US" dirty="0"/>
              <a:t>a decision tree, for predicting the class of the given dataset, the algorithm starts from the root node of the tree. This algorithm compares the values of root attribute with the record (real dataset) attribute and, based on the comparison, follows the branch and jumps to the next node.</a:t>
            </a:r>
          </a:p>
          <a:p>
            <a:r>
              <a:rPr lang="en-US" dirty="0"/>
              <a:t>For the next node, the algorithm again compares the attribute value with the other sub-nodes and move further. It continues the process until it reaches the leaf node of the tree. The complete process can be better understood using the below algorithm:</a:t>
            </a:r>
          </a:p>
          <a:p>
            <a:pPr marL="0" lvl="0" indent="0">
              <a:buNone/>
            </a:pPr>
            <a:r>
              <a:rPr lang="en-US" sz="2400" b="1" dirty="0"/>
              <a:t>Step-1:</a:t>
            </a:r>
            <a:r>
              <a:rPr lang="en-US" sz="2400" dirty="0"/>
              <a:t> Begin the tree with the root node, says S, which contains the complete dataset.</a:t>
            </a:r>
          </a:p>
          <a:p>
            <a:pPr marL="0" lvl="0" indent="0">
              <a:buNone/>
            </a:pPr>
            <a:r>
              <a:rPr lang="en-US" sz="2400" b="1" dirty="0"/>
              <a:t>Step-2:</a:t>
            </a:r>
            <a:r>
              <a:rPr lang="en-US" sz="2400" dirty="0"/>
              <a:t> Find the best attribute in the dataset using </a:t>
            </a:r>
            <a:r>
              <a:rPr lang="en-US" sz="2400" b="1" dirty="0"/>
              <a:t>Attribute Selection Measure (ASM).</a:t>
            </a:r>
            <a:endParaRPr lang="en-US" sz="2400" dirty="0"/>
          </a:p>
          <a:p>
            <a:pPr marL="0" lvl="0" indent="0">
              <a:buNone/>
            </a:pPr>
            <a:r>
              <a:rPr lang="en-US" sz="2400" b="1" dirty="0"/>
              <a:t>Step-3:</a:t>
            </a:r>
            <a:r>
              <a:rPr lang="en-US" sz="2400" dirty="0"/>
              <a:t> Divide the S into subsets that contains possible values for the best attributes.</a:t>
            </a:r>
          </a:p>
          <a:p>
            <a:pPr marL="0" lvl="0" indent="0">
              <a:buNone/>
            </a:pPr>
            <a:r>
              <a:rPr lang="en-US" sz="2400" b="1" dirty="0"/>
              <a:t>Step-4:</a:t>
            </a:r>
            <a:r>
              <a:rPr lang="en-US" sz="2400" dirty="0"/>
              <a:t> Generate the decision tree node, which contains the best attribute.</a:t>
            </a:r>
          </a:p>
          <a:p>
            <a:pPr marL="0" lvl="0" indent="0">
              <a:buNone/>
            </a:pPr>
            <a:r>
              <a:rPr lang="en-US" sz="2400" b="1" dirty="0"/>
              <a:t>Step-5:</a:t>
            </a:r>
            <a:r>
              <a:rPr lang="en-US" sz="2400" dirty="0"/>
              <a:t> Recursively make new decision trees using the subsets of the dataset created in </a:t>
            </a:r>
            <a:r>
              <a:rPr lang="en-US" sz="2400" b="1" dirty="0"/>
              <a:t>step -3</a:t>
            </a:r>
            <a:r>
              <a:rPr lang="en-US" sz="2400" dirty="0"/>
              <a:t>. Continue this process until a stage is reached where you cannot further classify the nodes and called the final node as a leaf node.</a:t>
            </a:r>
          </a:p>
          <a:p>
            <a:endParaRPr lang="en-US" dirty="0">
              <a:solidFill>
                <a:srgbClr val="FF0000"/>
              </a:solidFill>
            </a:endParaRPr>
          </a:p>
        </p:txBody>
      </p:sp>
    </p:spTree>
    <p:extLst>
      <p:ext uri="{BB962C8B-B14F-4D97-AF65-F5344CB8AC3E}">
        <p14:creationId xmlns:p14="http://schemas.microsoft.com/office/powerpoint/2010/main" val="2319821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87382"/>
            <a:ext cx="11560629" cy="6296297"/>
          </a:xfrm>
        </p:spPr>
        <p:txBody>
          <a:bodyPr>
            <a:normAutofit/>
          </a:bodyPr>
          <a:lstStyle/>
          <a:p>
            <a:r>
              <a:rPr lang="en-US" sz="2200" b="1" dirty="0"/>
              <a:t>Example:</a:t>
            </a:r>
            <a:r>
              <a:rPr lang="en-US" sz="2200" dirty="0"/>
              <a:t> Suppose there is a candidate who has a job offer and wants to decide whether he should accept the offer or Not. So, to solve this problem, the decision tree starts with the root node (Salary attribute by ASM). The root node splits further into the next decision node (distance from the office) and one leaf node based on the corresponding labels. The next decision node further gets split into one decision node (Cab facility) and one leaf node. Finally, the decision node splits into two leaf nodes (Accepted offers and Declined offer). Consider the below diagram:</a:t>
            </a:r>
          </a:p>
        </p:txBody>
      </p:sp>
      <p:pic>
        <p:nvPicPr>
          <p:cNvPr id="4" name="Picture 3" descr="Decision Tree Classification Algorithm"/>
          <p:cNvPicPr/>
          <p:nvPr/>
        </p:nvPicPr>
        <p:blipFill>
          <a:blip r:embed="rId2" cstate="print"/>
          <a:srcRect/>
          <a:stretch>
            <a:fillRect/>
          </a:stretch>
        </p:blipFill>
        <p:spPr bwMode="auto">
          <a:xfrm>
            <a:off x="1358537" y="2307771"/>
            <a:ext cx="7067006" cy="3810000"/>
          </a:xfrm>
          <a:prstGeom prst="rect">
            <a:avLst/>
          </a:prstGeom>
          <a:noFill/>
          <a:ln w="9525">
            <a:noFill/>
            <a:miter lim="800000"/>
            <a:headEnd/>
            <a:tailEnd/>
          </a:ln>
        </p:spPr>
      </p:pic>
    </p:spTree>
    <p:extLst>
      <p:ext uri="{BB962C8B-B14F-4D97-AF65-F5344CB8AC3E}">
        <p14:creationId xmlns:p14="http://schemas.microsoft.com/office/powerpoint/2010/main" val="2115778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480059"/>
            <a:ext cx="11292840" cy="6116683"/>
          </a:xfrm>
        </p:spPr>
        <p:txBody>
          <a:bodyPr>
            <a:noAutofit/>
          </a:bodyPr>
          <a:lstStyle/>
          <a:p>
            <a:r>
              <a:rPr lang="en-US" sz="2200" dirty="0" smtClean="0">
                <a:solidFill>
                  <a:srgbClr val="FF0000"/>
                </a:solidFill>
              </a:rPr>
              <a:t>Attribute Selection measures</a:t>
            </a:r>
            <a:endParaRPr lang="en-US" sz="2200" dirty="0">
              <a:solidFill>
                <a:srgbClr val="FF0000"/>
              </a:solidFill>
            </a:endParaRPr>
          </a:p>
          <a:p>
            <a:pPr marL="0" indent="0">
              <a:buNone/>
            </a:pPr>
            <a:r>
              <a:rPr lang="en-US" sz="2200" dirty="0"/>
              <a:t>While implementing a Decision tree, the main issue arises that how to select the best attribute for the root node and for sub-nodes. So, to solve such problems there is a technique which is called as </a:t>
            </a:r>
            <a:r>
              <a:rPr lang="en-US" sz="2200" b="1" dirty="0"/>
              <a:t>Attribute selection measure or ASM. </a:t>
            </a:r>
            <a:r>
              <a:rPr lang="en-US" sz="2200" dirty="0"/>
              <a:t>By this measurement, we can easily select the best attribute for the nodes of the tree. There are two popular techniques for ASM, which are</a:t>
            </a:r>
            <a:r>
              <a:rPr lang="en-US" sz="2200" dirty="0" smtClean="0"/>
              <a:t>:</a:t>
            </a:r>
          </a:p>
          <a:p>
            <a:r>
              <a:rPr lang="en-US" sz="2200" dirty="0" smtClean="0">
                <a:solidFill>
                  <a:srgbClr val="FF0000"/>
                </a:solidFill>
              </a:rPr>
              <a:t>Information Gain</a:t>
            </a:r>
          </a:p>
          <a:p>
            <a:r>
              <a:rPr lang="en-US" sz="2200" dirty="0" smtClean="0">
                <a:solidFill>
                  <a:srgbClr val="FF0000"/>
                </a:solidFill>
              </a:rPr>
              <a:t>Gini index</a:t>
            </a:r>
          </a:p>
          <a:p>
            <a:pPr marL="0" indent="0">
              <a:buNone/>
            </a:pPr>
            <a:r>
              <a:rPr lang="en-US" sz="2200" dirty="0"/>
              <a:t>1. </a:t>
            </a:r>
            <a:r>
              <a:rPr lang="en-US" sz="2200" b="1" dirty="0"/>
              <a:t>Information Gain</a:t>
            </a:r>
            <a:r>
              <a:rPr lang="en-US" sz="2200" dirty="0"/>
              <a:t>:</a:t>
            </a:r>
            <a:endParaRPr lang="en-US" sz="2200" b="1" dirty="0"/>
          </a:p>
          <a:p>
            <a:pPr lvl="0"/>
            <a:r>
              <a:rPr lang="en-US" sz="2200" dirty="0"/>
              <a:t>Information gain is the measurement of changes in entropy after the segmentation of a dataset based on an attribute.</a:t>
            </a:r>
          </a:p>
          <a:p>
            <a:pPr lvl="0"/>
            <a:r>
              <a:rPr lang="en-US" sz="2200" dirty="0"/>
              <a:t>It calculates how much information a feature provides us about a class.</a:t>
            </a:r>
          </a:p>
          <a:p>
            <a:pPr lvl="0"/>
            <a:r>
              <a:rPr lang="en-US" sz="2200" dirty="0"/>
              <a:t>According to the value of information gain, we split the node and build the decision tree.</a:t>
            </a:r>
          </a:p>
          <a:p>
            <a:pPr lvl="0"/>
            <a:r>
              <a:rPr lang="en-US" sz="2200" dirty="0" smtClean="0"/>
              <a:t>A decision tree algorithm always tries to maximize the value of information gain, and a node/attribute having the highest information gain is split first. It can be calculated using the below</a:t>
            </a:r>
            <a:endParaRPr lang="en-US" sz="2200" dirty="0">
              <a:solidFill>
                <a:srgbClr val="FF0000"/>
              </a:solidFill>
            </a:endParaRPr>
          </a:p>
        </p:txBody>
      </p:sp>
    </p:spTree>
    <p:extLst>
      <p:ext uri="{BB962C8B-B14F-4D97-AF65-F5344CB8AC3E}">
        <p14:creationId xmlns:p14="http://schemas.microsoft.com/office/powerpoint/2010/main" val="19947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5" y="522514"/>
            <a:ext cx="10515600" cy="5972543"/>
          </a:xfrm>
        </p:spPr>
        <p:txBody>
          <a:bodyPr/>
          <a:lstStyle/>
          <a:p>
            <a:r>
              <a:rPr lang="en-US" dirty="0" smtClean="0"/>
              <a:t>Let S be a set of examples, A be a feature (or, an attribute), </a:t>
            </a:r>
            <a:r>
              <a:rPr lang="en-US" dirty="0" err="1" smtClean="0"/>
              <a:t>Sv</a:t>
            </a:r>
            <a:r>
              <a:rPr lang="en-US" dirty="0" smtClean="0"/>
              <a:t> be the subset of S with A=v, and Values (A) be the set of all possible values of A. </a:t>
            </a:r>
            <a:r>
              <a:rPr lang="en-US" dirty="0"/>
              <a:t>T</a:t>
            </a:r>
            <a:r>
              <a:rPr lang="en-US" dirty="0" smtClean="0"/>
              <a:t>hen the  information gain of an attribute A relative to the set S, denoted by Gain (S, A), is defined as</a:t>
            </a:r>
          </a:p>
          <a:p>
            <a:pPr marL="0" indent="0">
              <a:buNone/>
            </a:pPr>
            <a:endParaRPr lang="en-US" dirty="0"/>
          </a:p>
          <a:p>
            <a:endParaRPr lang="en-US" dirty="0" smtClean="0"/>
          </a:p>
          <a:p>
            <a:endParaRPr lang="en-US" dirty="0"/>
          </a:p>
          <a:p>
            <a:r>
              <a:rPr lang="en-US" dirty="0" smtClean="0"/>
              <a:t>Where s denotes the number of elements in S.</a:t>
            </a:r>
          </a:p>
          <a:p>
            <a:pPr marL="0" indent="0">
              <a:buNone/>
            </a:pPr>
            <a:r>
              <a:rPr lang="en-US" b="1" dirty="0" smtClean="0"/>
              <a:t> Entropy</a:t>
            </a:r>
          </a:p>
          <a:p>
            <a:pPr marL="0" indent="0">
              <a:buNone/>
            </a:pPr>
            <a:r>
              <a:rPr lang="en-US" dirty="0"/>
              <a:t>Entropy is a metric to measure the impurity in a given attribute. It specifies randomness in data. Entropy can be calculated as</a:t>
            </a:r>
            <a:r>
              <a:rPr lang="en-US" dirty="0" smtClean="0"/>
              <a:t>:</a:t>
            </a:r>
          </a:p>
          <a:p>
            <a:pPr marL="0" indent="0">
              <a:buNone/>
            </a:pPr>
            <a:endParaRPr lang="en-US" b="1"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1371601" y="2547256"/>
            <a:ext cx="8572500" cy="1041763"/>
          </a:xfrm>
          <a:prstGeom prst="rect">
            <a:avLst/>
          </a:prstGeom>
        </p:spPr>
      </p:pic>
      <p:cxnSp>
        <p:nvCxnSpPr>
          <p:cNvPr id="7" name="Straight Connector 6"/>
          <p:cNvCxnSpPr/>
          <p:nvPr/>
        </p:nvCxnSpPr>
        <p:spPr>
          <a:xfrm>
            <a:off x="2155371" y="3827418"/>
            <a:ext cx="13063" cy="3657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373085" y="3827418"/>
            <a:ext cx="13063" cy="36576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111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1257" y="300446"/>
                <a:ext cx="11717383" cy="6270171"/>
              </a:xfrm>
            </p:spPr>
            <p:txBody>
              <a:bodyPr>
                <a:normAutofit lnSpcReduction="10000"/>
              </a:bodyPr>
              <a:lstStyle/>
              <a:p>
                <a:pPr marL="0" indent="0">
                  <a:buNone/>
                </a:pPr>
                <a:endParaRPr lang="en-US" dirty="0" smtClean="0"/>
              </a:p>
              <a:p>
                <a:pPr marL="0" indent="0" algn="ctr">
                  <a:buNone/>
                </a:pPr>
                <a:r>
                  <a:rPr lang="pt-BR" sz="2600" dirty="0" smtClean="0"/>
                  <a:t>E(S)</a:t>
                </a:r>
                <a14:m>
                  <m:oMath xmlns:m="http://schemas.openxmlformats.org/officeDocument/2006/math">
                    <m:r>
                      <a:rPr lang="pt-BR" sz="2600" i="1" smtClean="0">
                        <a:latin typeface="Cambria Math" panose="02040503050406030204" pitchFamily="18" charset="0"/>
                      </a:rPr>
                      <m:t>=</m:t>
                    </m:r>
                    <m:r>
                      <a:rPr lang="en-US" sz="2600" b="0" i="1" smtClean="0">
                        <a:latin typeface="Cambria Math" panose="02040503050406030204" pitchFamily="18" charset="0"/>
                      </a:rPr>
                      <m:t>−</m:t>
                    </m:r>
                    <m:nary>
                      <m:naryPr>
                        <m:chr m:val="∑"/>
                        <m:ctrlPr>
                          <a:rPr lang="pt-BR"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pt-BR" sz="2600" i="1" smtClean="0">
                            <a:latin typeface="Cambria Math" panose="02040503050406030204" pitchFamily="18" charset="0"/>
                          </a:rPr>
                          <m:t>=</m:t>
                        </m:r>
                        <m:r>
                          <a:rPr lang="en-US" sz="2600" b="0" i="1" smtClean="0">
                            <a:latin typeface="Cambria Math" panose="02040503050406030204" pitchFamily="18" charset="0"/>
                          </a:rPr>
                          <m:t>1</m:t>
                        </m:r>
                      </m:sub>
                      <m:sup>
                        <m:r>
                          <a:rPr lang="pt-BR" sz="2600" i="1" smtClean="0">
                            <a:latin typeface="Cambria Math" panose="02040503050406030204" pitchFamily="18" charset="0"/>
                          </a:rPr>
                          <m:t>𝑛</m:t>
                        </m:r>
                      </m:sup>
                      <m:e>
                        <m:r>
                          <a:rPr lang="en-US" sz="2600" b="0" i="1" smtClean="0">
                            <a:latin typeface="Cambria Math" panose="02040503050406030204" pitchFamily="18" charset="0"/>
                          </a:rPr>
                          <m:t> </m:t>
                        </m:r>
                        <m:r>
                          <a:rPr lang="en-US" sz="2600" b="0" i="1" smtClean="0">
                            <a:latin typeface="Cambria Math" panose="02040503050406030204" pitchFamily="18" charset="0"/>
                          </a:rPr>
                          <m:t>𝑝𝑖</m:t>
                        </m:r>
                        <m:r>
                          <a:rPr lang="en-US" sz="2600" b="0" i="1" smtClean="0">
                            <a:latin typeface="Cambria Math" panose="02040503050406030204" pitchFamily="18" charset="0"/>
                          </a:rPr>
                          <m:t> </m:t>
                        </m:r>
                        <m:r>
                          <a:rPr lang="en-US" sz="2600" b="0" i="1" smtClean="0">
                            <a:latin typeface="Cambria Math" panose="02040503050406030204" pitchFamily="18" charset="0"/>
                          </a:rPr>
                          <m:t>𝑙𝑜𝑔</m:t>
                        </m:r>
                        <m:r>
                          <a:rPr lang="en-US" sz="2600" b="0" i="1" baseline="-25000" smtClean="0">
                            <a:latin typeface="Cambria Math" panose="02040503050406030204" pitchFamily="18" charset="0"/>
                          </a:rPr>
                          <m:t>2</m:t>
                        </m:r>
                        <m:r>
                          <a:rPr lang="en-US" sz="2600" b="0" i="1" smtClean="0">
                            <a:latin typeface="Cambria Math" panose="02040503050406030204" pitchFamily="18" charset="0"/>
                          </a:rPr>
                          <m:t> (</m:t>
                        </m:r>
                        <m:r>
                          <a:rPr lang="en-US" sz="2600" b="0" i="1" smtClean="0">
                            <a:latin typeface="Cambria Math" panose="02040503050406030204" pitchFamily="18" charset="0"/>
                          </a:rPr>
                          <m:t>𝑝𝑖</m:t>
                        </m:r>
                        <m:r>
                          <a:rPr lang="en-US" sz="2600" b="0" i="1" smtClean="0">
                            <a:latin typeface="Cambria Math" panose="02040503050406030204" pitchFamily="18" charset="0"/>
                          </a:rPr>
                          <m:t>)</m:t>
                        </m:r>
                      </m:e>
                    </m:nary>
                  </m:oMath>
                </a14:m>
                <a:endParaRPr lang="en-US" sz="2600" dirty="0" smtClean="0">
                  <a:latin typeface="Book Antiqua" panose="02040602050305030304" pitchFamily="18" charset="0"/>
                </a:endParaRPr>
              </a:p>
              <a:p>
                <a:r>
                  <a:rPr lang="en-US" dirty="0"/>
                  <a:t>Where:</a:t>
                </a:r>
              </a:p>
              <a:p>
                <a:pPr marL="0" indent="0">
                  <a:buNone/>
                </a:pPr>
                <a:r>
                  <a:rPr lang="en-US" dirty="0" smtClean="0"/>
                  <a:t>n </a:t>
                </a:r>
                <a:r>
                  <a:rPr lang="en-US" dirty="0"/>
                  <a:t>is the number of different classes in the dataset.</a:t>
                </a:r>
              </a:p>
              <a:p>
                <a:pPr marL="0" indent="0">
                  <a:buNone/>
                </a:pPr>
                <a:r>
                  <a:rPr lang="en-US" dirty="0" smtClean="0"/>
                  <a:t>pi</a:t>
                </a:r>
                <a:r>
                  <a:rPr lang="en-US" dirty="0"/>
                  <a:t>​ is the proportion of instances in the dataset belonging to class </a:t>
                </a:r>
                <a:r>
                  <a:rPr lang="en-US" dirty="0" err="1" smtClean="0"/>
                  <a:t>i</a:t>
                </a:r>
                <a:r>
                  <a:rPr lang="en-US" dirty="0"/>
                  <a:t>.</a:t>
                </a:r>
              </a:p>
              <a:p>
                <a:pPr marL="0" indent="0">
                  <a:buNone/>
                </a:pPr>
                <a:endParaRPr lang="en-US" dirty="0" smtClean="0">
                  <a:latin typeface="Book Antiqua" panose="02040602050305030304" pitchFamily="18" charset="0"/>
                </a:endParaRPr>
              </a:p>
              <a:p>
                <a:pPr marL="0" indent="0">
                  <a:buNone/>
                </a:pPr>
                <a:r>
                  <a:rPr lang="en-US" b="1" dirty="0" smtClean="0">
                    <a:latin typeface="Book Antiqua" panose="02040602050305030304" pitchFamily="18" charset="0"/>
                  </a:rPr>
                  <a:t>2.Gini Index</a:t>
                </a:r>
              </a:p>
              <a:p>
                <a:r>
                  <a:rPr lang="en-US" dirty="0"/>
                  <a:t>Gini index is a measure of impurity or purity used while creating a decision tree in the CART(Classification and Regression Tree) algorithm</a:t>
                </a:r>
                <a:r>
                  <a:rPr lang="en-US" dirty="0" smtClean="0"/>
                  <a:t>.</a:t>
                </a:r>
              </a:p>
              <a:p>
                <a:pPr lvl="0"/>
                <a:r>
                  <a:rPr lang="en-US" dirty="0"/>
                  <a:t>An attribute with the low Gini index should be preferred as compared to the high Gini index.</a:t>
                </a:r>
              </a:p>
              <a:p>
                <a:pPr marL="0" lvl="0" indent="0" algn="just" eaLnBrk="0" fontAlgn="base" hangingPunct="0">
                  <a:lnSpc>
                    <a:spcPct val="100000"/>
                  </a:lnSpc>
                  <a:spcBef>
                    <a:spcPct val="0"/>
                  </a:spcBef>
                  <a:spcAft>
                    <a:spcPct val="0"/>
                  </a:spcAft>
                  <a:buFontTx/>
                  <a:buChar char="•"/>
                </a:pPr>
                <a:r>
                  <a:rPr lang="en-US" dirty="0"/>
                  <a:t>It only creates binary splits, and the CART algorithm uses the Gini index to create binary splits</a:t>
                </a:r>
                <a:r>
                  <a:rPr lang="en-US" dirty="0" smtClean="0"/>
                  <a:t>.</a:t>
                </a:r>
                <a:r>
                  <a:rPr lang="en-US" altLang="en-US" dirty="0">
                    <a:latin typeface="Calibri" panose="020F0502020204030204" pitchFamily="34" charset="0"/>
                    <a:ea typeface="Calibri" panose="020F0502020204030204" pitchFamily="34" charset="0"/>
                    <a:cs typeface="Calibri" panose="020F0502020204030204" pitchFamily="34" charset="0"/>
                  </a:rPr>
                  <a:t> Gini index can be calculated using the below formula:</a:t>
                </a:r>
                <a:endParaRPr lang="en-US" altLang="en-US" dirty="0"/>
              </a:p>
              <a:p>
                <a:pPr marL="0" lvl="0" indent="0" algn="ctr" eaLnBrk="0" fontAlgn="base" hangingPunct="0">
                  <a:lnSpc>
                    <a:spcPct val="100000"/>
                  </a:lnSpc>
                  <a:spcBef>
                    <a:spcPct val="0"/>
                  </a:spcBef>
                  <a:spcAft>
                    <a:spcPct val="0"/>
                  </a:spcAft>
                  <a:buNone/>
                </a:pPr>
                <a:r>
                  <a:rPr lang="en-US" altLang="en-US" sz="2000" b="1" dirty="0">
                    <a:latin typeface="Calibri" panose="020F0502020204030204" pitchFamily="34" charset="0"/>
                    <a:ea typeface="Times New Roman" panose="02020603050405020304" pitchFamily="18" charset="0"/>
                    <a:cs typeface="Calibri" panose="020F0502020204030204" pitchFamily="34" charset="0"/>
                  </a:rPr>
                  <a:t>Gini Index= 1- ∑</a:t>
                </a:r>
                <a:r>
                  <a:rPr lang="en-US" altLang="en-US" sz="2000" b="1" baseline="-30000" dirty="0">
                    <a:latin typeface="Calibri" panose="020F0502020204030204" pitchFamily="34" charset="0"/>
                    <a:ea typeface="Times New Roman" panose="02020603050405020304" pitchFamily="18" charset="0"/>
                    <a:cs typeface="Calibri" panose="020F0502020204030204" pitchFamily="34" charset="0"/>
                  </a:rPr>
                  <a:t>j</a:t>
                </a:r>
                <a:r>
                  <a:rPr lang="en-US" altLang="en-US" sz="2000" b="1" dirty="0">
                    <a:latin typeface="Calibri" panose="020F0502020204030204" pitchFamily="34" charset="0"/>
                    <a:ea typeface="Times New Roman" panose="02020603050405020304" pitchFamily="18" charset="0"/>
                    <a:cs typeface="Calibri" panose="020F0502020204030204" pitchFamily="34" charset="0"/>
                  </a:rPr>
                  <a:t>P</a:t>
                </a:r>
                <a:r>
                  <a:rPr lang="en-US" altLang="en-US" sz="2000" b="1" baseline="-30000" dirty="0">
                    <a:latin typeface="Calibri" panose="020F0502020204030204" pitchFamily="34" charset="0"/>
                    <a:ea typeface="Times New Roman" panose="02020603050405020304" pitchFamily="18" charset="0"/>
                    <a:cs typeface="Calibri" panose="020F0502020204030204" pitchFamily="34" charset="0"/>
                  </a:rPr>
                  <a:t>j</a:t>
                </a:r>
                <a:r>
                  <a:rPr lang="en-US" altLang="en-US" sz="2000" b="1" baseline="30000" dirty="0">
                    <a:latin typeface="Calibri" panose="020F0502020204030204" pitchFamily="34" charset="0"/>
                    <a:ea typeface="Times New Roman" panose="02020603050405020304" pitchFamily="18" charset="0"/>
                    <a:cs typeface="Calibri" panose="020F0502020204030204" pitchFamily="34" charset="0"/>
                  </a:rPr>
                  <a:t>2</a:t>
                </a:r>
                <a:r>
                  <a:rPr lang="en-US" altLang="en-US" b="1" dirty="0"/>
                  <a:t> </a:t>
                </a:r>
                <a:endParaRPr lang="en-US" altLang="en-US" sz="4400" b="1" dirty="0">
                  <a:latin typeface="Arial" panose="020B0604020202020204" pitchFamily="34" charset="0"/>
                </a:endParaRPr>
              </a:p>
              <a:p>
                <a:pPr lvl="0"/>
                <a:endParaRPr lang="en-US" dirty="0" smtClean="0"/>
              </a:p>
              <a:p>
                <a:pPr lvl="0"/>
                <a:endParaRPr lang="en-US" dirty="0"/>
              </a:p>
              <a:p>
                <a:endParaRPr lang="en-US" dirty="0"/>
              </a:p>
              <a:p>
                <a:pPr marL="0" indent="0">
                  <a:buNone/>
                </a:pPr>
                <a:endParaRPr lang="en-US" b="1" dirty="0" smtClean="0">
                  <a:latin typeface="Book Antiqua" panose="02040602050305030304" pitchFamily="18" charset="0"/>
                </a:endParaRPr>
              </a:p>
              <a:p>
                <a:endParaRPr lang="en-US" dirty="0">
                  <a:latin typeface="Book Antiqua" panose="02040602050305030304" pitchFamily="18"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1257" y="300446"/>
                <a:ext cx="11717383" cy="6270171"/>
              </a:xfrm>
              <a:blipFill rotWithShape="0">
                <a:blip r:embed="rId2"/>
                <a:stretch>
                  <a:fillRect l="-1093" r="-1041"/>
                </a:stretch>
              </a:blipFill>
            </p:spPr>
            <p:txBody>
              <a:bodyPr/>
              <a:lstStyle/>
              <a:p>
                <a:r>
                  <a:rPr lang="en-US">
                    <a:noFill/>
                  </a:rPr>
                  <a:t> </a:t>
                </a:r>
              </a:p>
            </p:txBody>
          </p:sp>
        </mc:Fallback>
      </mc:AlternateContent>
    </p:spTree>
    <p:extLst>
      <p:ext uri="{BB962C8B-B14F-4D97-AF65-F5344CB8AC3E}">
        <p14:creationId xmlns:p14="http://schemas.microsoft.com/office/powerpoint/2010/main" val="4253120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FF0000"/>
                </a:solidFill>
              </a:rPr>
              <a:t>ID3 (iterative </a:t>
            </a:r>
            <a:r>
              <a:rPr lang="en-US" b="1" dirty="0" err="1" smtClean="0">
                <a:solidFill>
                  <a:srgbClr val="FF0000"/>
                </a:solidFill>
              </a:rPr>
              <a:t>Dichotomiser</a:t>
            </a:r>
            <a:r>
              <a:rPr lang="en-US" b="1" dirty="0" smtClean="0">
                <a:solidFill>
                  <a:srgbClr val="FF0000"/>
                </a:solidFill>
              </a:rPr>
              <a:t> 3):</a:t>
            </a:r>
            <a:endParaRPr lang="en-US" b="1" dirty="0">
              <a:solidFill>
                <a:srgbClr val="FF0000"/>
              </a:solidFill>
            </a:endParaRPr>
          </a:p>
          <a:p>
            <a:r>
              <a:rPr lang="en-US" dirty="0" smtClean="0"/>
              <a:t>The algorithms uses information gain to select the most useful attribute for classification.</a:t>
            </a:r>
          </a:p>
          <a:p>
            <a:r>
              <a:rPr lang="en-US" dirty="0" smtClean="0"/>
              <a:t>We assume that there are only two class labels, namely, “+” and “-”. The examples with class labels “+” are called positive examples and others negative examples.</a:t>
            </a:r>
            <a:endParaRPr lang="en-US" dirty="0"/>
          </a:p>
        </p:txBody>
      </p:sp>
    </p:spTree>
    <p:extLst>
      <p:ext uri="{BB962C8B-B14F-4D97-AF65-F5344CB8AC3E}">
        <p14:creationId xmlns:p14="http://schemas.microsoft.com/office/powerpoint/2010/main" val="154791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4" y="274320"/>
            <a:ext cx="11456126" cy="6178731"/>
          </a:xfrm>
        </p:spPr>
        <p:txBody>
          <a:bodyPr>
            <a:normAutofit fontScale="85000" lnSpcReduction="20000"/>
          </a:bodyPr>
          <a:lstStyle/>
          <a:p>
            <a:pPr marL="0" indent="0">
              <a:buNone/>
            </a:pPr>
            <a:r>
              <a:rPr lang="en-US" b="1" dirty="0" smtClean="0">
                <a:solidFill>
                  <a:srgbClr val="FF0000"/>
                </a:solidFill>
              </a:rPr>
              <a:t>Types of Classification Problems</a:t>
            </a:r>
          </a:p>
          <a:p>
            <a:pPr marL="0" indent="0">
              <a:buNone/>
            </a:pPr>
            <a:r>
              <a:rPr lang="en-US" b="1" dirty="0" smtClean="0"/>
              <a:t>1</a:t>
            </a:r>
            <a:r>
              <a:rPr lang="en-US" b="1" dirty="0" smtClean="0">
                <a:solidFill>
                  <a:srgbClr val="FF0000"/>
                </a:solidFill>
              </a:rPr>
              <a:t>.Binary Classification</a:t>
            </a:r>
            <a:r>
              <a:rPr lang="en-US" dirty="0" smtClean="0"/>
              <a:t>: The target variable has two possible classes. Examples include:</a:t>
            </a:r>
          </a:p>
          <a:p>
            <a:pPr lvl="1"/>
            <a:r>
              <a:rPr lang="en-US" dirty="0" smtClean="0"/>
              <a:t>Spam detection: Spam vs. Not Spam</a:t>
            </a:r>
          </a:p>
          <a:p>
            <a:pPr lvl="1"/>
            <a:r>
              <a:rPr lang="en-US" dirty="0" smtClean="0"/>
              <a:t>Medical diagnosis: Disease vs. No Disease</a:t>
            </a:r>
          </a:p>
          <a:p>
            <a:pPr marL="0" indent="0">
              <a:buNone/>
            </a:pPr>
            <a:r>
              <a:rPr lang="en-US" b="1" dirty="0" smtClean="0"/>
              <a:t>2</a:t>
            </a:r>
            <a:r>
              <a:rPr lang="en-US" b="1" dirty="0" smtClean="0">
                <a:solidFill>
                  <a:srgbClr val="FF0000"/>
                </a:solidFill>
              </a:rPr>
              <a:t>. Multiclass Classification</a:t>
            </a:r>
            <a:r>
              <a:rPr lang="en-US" dirty="0" smtClean="0"/>
              <a:t>: The target variable has more than two classes. Examples include:</a:t>
            </a:r>
          </a:p>
          <a:p>
            <a:pPr lvl="1"/>
            <a:r>
              <a:rPr lang="en-US" dirty="0" smtClean="0"/>
              <a:t>Handwritten digit recognition (0-9 digits)</a:t>
            </a:r>
          </a:p>
          <a:p>
            <a:pPr lvl="1"/>
            <a:r>
              <a:rPr lang="en-US" dirty="0" smtClean="0"/>
              <a:t>Animal classification (cat, dog, bird, etc.)</a:t>
            </a:r>
          </a:p>
          <a:p>
            <a:pPr marL="0" indent="0">
              <a:buNone/>
            </a:pPr>
            <a:r>
              <a:rPr lang="en-US" b="1" dirty="0" smtClean="0"/>
              <a:t>3</a:t>
            </a:r>
            <a:r>
              <a:rPr lang="en-US" b="1" dirty="0" smtClean="0">
                <a:solidFill>
                  <a:srgbClr val="FF0000"/>
                </a:solidFill>
              </a:rPr>
              <a:t>. </a:t>
            </a:r>
            <a:r>
              <a:rPr lang="en-US" b="1" dirty="0" err="1" smtClean="0">
                <a:solidFill>
                  <a:srgbClr val="FF0000"/>
                </a:solidFill>
              </a:rPr>
              <a:t>Multilabel</a:t>
            </a:r>
            <a:r>
              <a:rPr lang="en-US" b="1" dirty="0" smtClean="0">
                <a:solidFill>
                  <a:srgbClr val="FF0000"/>
                </a:solidFill>
              </a:rPr>
              <a:t> Classification</a:t>
            </a:r>
            <a:r>
              <a:rPr lang="en-US" dirty="0" smtClean="0"/>
              <a:t>: Each instance may belong to multiple classes simultaneously. Examples include:</a:t>
            </a:r>
          </a:p>
          <a:p>
            <a:pPr lvl="1"/>
            <a:r>
              <a:rPr lang="en-US" dirty="0" smtClean="0"/>
              <a:t>Document tagging with multiple tags</a:t>
            </a:r>
          </a:p>
          <a:p>
            <a:pPr lvl="1"/>
            <a:r>
              <a:rPr lang="en-US" dirty="0" smtClean="0"/>
              <a:t>Predicting the genres of a movie</a:t>
            </a:r>
          </a:p>
          <a:p>
            <a:pPr marL="457200" lvl="1" indent="0">
              <a:buNone/>
            </a:pPr>
            <a:endParaRPr lang="en-US" dirty="0"/>
          </a:p>
          <a:p>
            <a:pPr marL="0" indent="0">
              <a:buNone/>
            </a:pPr>
            <a:r>
              <a:rPr lang="en-US" b="1" dirty="0" smtClean="0">
                <a:solidFill>
                  <a:srgbClr val="FF0000"/>
                </a:solidFill>
              </a:rPr>
              <a:t>Common Algorithms</a:t>
            </a:r>
          </a:p>
          <a:p>
            <a:pPr marL="0" indent="0">
              <a:buNone/>
            </a:pPr>
            <a:r>
              <a:rPr lang="en-US" b="1" dirty="0" smtClean="0"/>
              <a:t>1. </a:t>
            </a:r>
            <a:r>
              <a:rPr lang="en-US" b="1" dirty="0" smtClean="0">
                <a:solidFill>
                  <a:srgbClr val="FF0000"/>
                </a:solidFill>
              </a:rPr>
              <a:t>Logistic Regression</a:t>
            </a:r>
            <a:r>
              <a:rPr lang="en-US" dirty="0" smtClean="0"/>
              <a:t>: Despite its name, it is used for binary classification problems.</a:t>
            </a:r>
          </a:p>
          <a:p>
            <a:pPr marL="0" indent="0">
              <a:buNone/>
            </a:pPr>
            <a:r>
              <a:rPr lang="en-US" b="1" dirty="0" smtClean="0"/>
              <a:t>2. </a:t>
            </a:r>
            <a:r>
              <a:rPr lang="en-US" b="1" dirty="0" smtClean="0">
                <a:solidFill>
                  <a:srgbClr val="FF0000"/>
                </a:solidFill>
              </a:rPr>
              <a:t>Decision Trees</a:t>
            </a:r>
            <a:r>
              <a:rPr lang="en-US" dirty="0" smtClean="0"/>
              <a:t>: Models decisions with a tree-like structure.</a:t>
            </a:r>
          </a:p>
          <a:p>
            <a:pPr marL="0" indent="0">
              <a:buNone/>
            </a:pPr>
            <a:r>
              <a:rPr lang="en-US" b="1" dirty="0" smtClean="0"/>
              <a:t>3. </a:t>
            </a:r>
            <a:r>
              <a:rPr lang="en-US" b="1" dirty="0" smtClean="0">
                <a:solidFill>
                  <a:srgbClr val="FF0000"/>
                </a:solidFill>
              </a:rPr>
              <a:t>Random Forest</a:t>
            </a:r>
            <a:r>
              <a:rPr lang="en-US" dirty="0" smtClean="0"/>
              <a:t>: An ensemble of decision trees.</a:t>
            </a:r>
          </a:p>
          <a:p>
            <a:pPr marL="0" indent="0">
              <a:buNone/>
            </a:pPr>
            <a:r>
              <a:rPr lang="en-US" b="1" dirty="0" smtClean="0"/>
              <a:t>4. </a:t>
            </a:r>
            <a:r>
              <a:rPr lang="en-US" b="1" dirty="0" smtClean="0">
                <a:solidFill>
                  <a:srgbClr val="FF0000"/>
                </a:solidFill>
              </a:rPr>
              <a:t>Support Vector Machines (SVM)</a:t>
            </a:r>
            <a:r>
              <a:rPr lang="en-US" dirty="0" smtClean="0">
                <a:solidFill>
                  <a:srgbClr val="FF0000"/>
                </a:solidFill>
              </a:rPr>
              <a:t>: </a:t>
            </a:r>
            <a:r>
              <a:rPr lang="en-US" dirty="0" smtClean="0"/>
              <a:t>Finds the hyperplane that best separates different 						classes.</a:t>
            </a:r>
          </a:p>
          <a:p>
            <a:pPr marL="457200" lvl="1" indent="0">
              <a:buNone/>
            </a:pPr>
            <a:endParaRPr lang="en-US" dirty="0" smtClean="0"/>
          </a:p>
        </p:txBody>
      </p:sp>
    </p:spTree>
    <p:extLst>
      <p:ext uri="{BB962C8B-B14F-4D97-AF65-F5344CB8AC3E}">
        <p14:creationId xmlns:p14="http://schemas.microsoft.com/office/powerpoint/2010/main" val="332060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normAutofit fontScale="90000"/>
          </a:bodyPr>
          <a:lstStyle/>
          <a:p>
            <a:r>
              <a:rPr lang="en-US" b="1" dirty="0" smtClean="0"/>
              <a:t>Example</a:t>
            </a:r>
            <a:r>
              <a:rPr lang="en-US" dirty="0" smtClean="0"/>
              <a:t>: </a:t>
            </a:r>
            <a:r>
              <a:rPr lang="en-US" b="1" dirty="0" smtClean="0"/>
              <a:t>Use ID3 algorithm to construct a decision tree for the data in Table</a:t>
            </a:r>
            <a:endParaRPr lang="en-US" b="1" dirty="0"/>
          </a:p>
        </p:txBody>
      </p:sp>
      <p:pic>
        <p:nvPicPr>
          <p:cNvPr id="4" name="Content Placeholder 3"/>
          <p:cNvPicPr>
            <a:picLocks noGrp="1" noChangeAspect="1"/>
          </p:cNvPicPr>
          <p:nvPr>
            <p:ph idx="1"/>
          </p:nvPr>
        </p:nvPicPr>
        <p:blipFill>
          <a:blip r:embed="rId2"/>
          <a:stretch>
            <a:fillRect/>
          </a:stretch>
        </p:blipFill>
        <p:spPr>
          <a:xfrm>
            <a:off x="1623060" y="1577340"/>
            <a:ext cx="9509760" cy="4663440"/>
          </a:xfrm>
          <a:prstGeom prst="rect">
            <a:avLst/>
          </a:prstGeom>
        </p:spPr>
      </p:pic>
    </p:spTree>
    <p:extLst>
      <p:ext uri="{BB962C8B-B14F-4D97-AF65-F5344CB8AC3E}">
        <p14:creationId xmlns:p14="http://schemas.microsoft.com/office/powerpoint/2010/main" val="4254910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44583" y="379299"/>
            <a:ext cx="9157063" cy="3056232"/>
          </a:xfrm>
          <a:prstGeom prst="rect">
            <a:avLst/>
          </a:prstGeom>
        </p:spPr>
      </p:pic>
      <p:pic>
        <p:nvPicPr>
          <p:cNvPr id="5" name="Picture 4"/>
          <p:cNvPicPr>
            <a:picLocks noChangeAspect="1"/>
          </p:cNvPicPr>
          <p:nvPr/>
        </p:nvPicPr>
        <p:blipFill>
          <a:blip r:embed="rId3"/>
          <a:stretch>
            <a:fillRect/>
          </a:stretch>
        </p:blipFill>
        <p:spPr>
          <a:xfrm>
            <a:off x="897935" y="3536224"/>
            <a:ext cx="8611825" cy="3060519"/>
          </a:xfrm>
          <a:prstGeom prst="rect">
            <a:avLst/>
          </a:prstGeom>
        </p:spPr>
      </p:pic>
    </p:spTree>
    <p:extLst>
      <p:ext uri="{BB962C8B-B14F-4D97-AF65-F5344CB8AC3E}">
        <p14:creationId xmlns:p14="http://schemas.microsoft.com/office/powerpoint/2010/main" val="3098265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1276" y="267335"/>
            <a:ext cx="6806883" cy="2638425"/>
          </a:xfrm>
          <a:prstGeom prst="rect">
            <a:avLst/>
          </a:prstGeom>
        </p:spPr>
      </p:pic>
      <p:pic>
        <p:nvPicPr>
          <p:cNvPr id="5" name="Picture 4"/>
          <p:cNvPicPr>
            <a:picLocks noChangeAspect="1"/>
          </p:cNvPicPr>
          <p:nvPr/>
        </p:nvPicPr>
        <p:blipFill>
          <a:blip r:embed="rId3"/>
          <a:stretch>
            <a:fillRect/>
          </a:stretch>
        </p:blipFill>
        <p:spPr>
          <a:xfrm>
            <a:off x="1018903" y="3291976"/>
            <a:ext cx="8987246" cy="2181225"/>
          </a:xfrm>
          <a:prstGeom prst="rect">
            <a:avLst/>
          </a:prstGeom>
        </p:spPr>
      </p:pic>
    </p:spTree>
    <p:extLst>
      <p:ext uri="{BB962C8B-B14F-4D97-AF65-F5344CB8AC3E}">
        <p14:creationId xmlns:p14="http://schemas.microsoft.com/office/powerpoint/2010/main" val="1507414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10343" y="331220"/>
            <a:ext cx="7863839" cy="4562475"/>
          </a:xfrm>
          <a:prstGeom prst="rect">
            <a:avLst/>
          </a:prstGeom>
        </p:spPr>
      </p:pic>
    </p:spTree>
    <p:extLst>
      <p:ext uri="{BB962C8B-B14F-4D97-AF65-F5344CB8AC3E}">
        <p14:creationId xmlns:p14="http://schemas.microsoft.com/office/powerpoint/2010/main" val="3244108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45029" y="417966"/>
            <a:ext cx="7053942" cy="3056753"/>
          </a:xfrm>
          <a:prstGeom prst="rect">
            <a:avLst/>
          </a:prstGeom>
        </p:spPr>
      </p:pic>
      <p:pic>
        <p:nvPicPr>
          <p:cNvPr id="5" name="Picture 4"/>
          <p:cNvPicPr>
            <a:picLocks noChangeAspect="1"/>
          </p:cNvPicPr>
          <p:nvPr/>
        </p:nvPicPr>
        <p:blipFill>
          <a:blip r:embed="rId3"/>
          <a:stretch>
            <a:fillRect/>
          </a:stretch>
        </p:blipFill>
        <p:spPr>
          <a:xfrm>
            <a:off x="1045028" y="3808231"/>
            <a:ext cx="7341325" cy="2344375"/>
          </a:xfrm>
          <a:prstGeom prst="rect">
            <a:avLst/>
          </a:prstGeom>
        </p:spPr>
      </p:pic>
    </p:spTree>
    <p:extLst>
      <p:ext uri="{BB962C8B-B14F-4D97-AF65-F5344CB8AC3E}">
        <p14:creationId xmlns:p14="http://schemas.microsoft.com/office/powerpoint/2010/main" val="346983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694473" y="377690"/>
            <a:ext cx="7436463" cy="3227659"/>
          </a:xfrm>
          <a:prstGeom prst="rect">
            <a:avLst/>
          </a:prstGeom>
        </p:spPr>
      </p:pic>
      <p:pic>
        <p:nvPicPr>
          <p:cNvPr id="5" name="Picture 4"/>
          <p:cNvPicPr>
            <a:picLocks noChangeAspect="1"/>
          </p:cNvPicPr>
          <p:nvPr/>
        </p:nvPicPr>
        <p:blipFill>
          <a:blip r:embed="rId3"/>
          <a:stretch>
            <a:fillRect/>
          </a:stretch>
        </p:blipFill>
        <p:spPr>
          <a:xfrm>
            <a:off x="1306286" y="3605349"/>
            <a:ext cx="9130937" cy="2834640"/>
          </a:xfrm>
          <a:prstGeom prst="rect">
            <a:avLst/>
          </a:prstGeom>
        </p:spPr>
      </p:pic>
    </p:spTree>
    <p:extLst>
      <p:ext uri="{BB962C8B-B14F-4D97-AF65-F5344CB8AC3E}">
        <p14:creationId xmlns:p14="http://schemas.microsoft.com/office/powerpoint/2010/main" val="3500175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63931" y="537141"/>
            <a:ext cx="7158446" cy="3708287"/>
          </a:xfrm>
          <a:prstGeom prst="rect">
            <a:avLst/>
          </a:prstGeom>
        </p:spPr>
      </p:pic>
    </p:spTree>
    <p:extLst>
      <p:ext uri="{BB962C8B-B14F-4D97-AF65-F5344CB8AC3E}">
        <p14:creationId xmlns:p14="http://schemas.microsoft.com/office/powerpoint/2010/main" val="3053383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pPr algn="ctr"/>
            <a:r>
              <a:rPr lang="en-US" b="1" dirty="0" smtClean="0"/>
              <a:t>Support Vector Machine</a:t>
            </a:r>
            <a:endParaRPr lang="en-US" b="1" dirty="0"/>
          </a:p>
        </p:txBody>
      </p:sp>
      <p:sp>
        <p:nvSpPr>
          <p:cNvPr id="3" name="Content Placeholder 2"/>
          <p:cNvSpPr>
            <a:spLocks noGrp="1"/>
          </p:cNvSpPr>
          <p:nvPr>
            <p:ph idx="1"/>
          </p:nvPr>
        </p:nvSpPr>
        <p:spPr>
          <a:xfrm>
            <a:off x="342900" y="1211580"/>
            <a:ext cx="11361420" cy="5189220"/>
          </a:xfrm>
        </p:spPr>
        <p:txBody>
          <a:bodyPr/>
          <a:lstStyle/>
          <a:p>
            <a:pPr algn="just"/>
            <a:r>
              <a:rPr lang="en-US" dirty="0"/>
              <a:t>Support Vector Machine or SVM is one of the most popular Supervised Learning algorithms, which is used for Classification as well as Regression problems. </a:t>
            </a:r>
          </a:p>
          <a:p>
            <a:pPr algn="just"/>
            <a:r>
              <a:rPr lang="en-US" dirty="0"/>
              <a:t>However, primarily, it is used for Classification problems in Machine Learning.</a:t>
            </a:r>
          </a:p>
          <a:p>
            <a:pPr algn="just"/>
            <a:r>
              <a:rPr lang="en-US" dirty="0"/>
              <a:t>A support vector machine takes input data points and outputs the hyperplane (which in two dimensions it’s simply a line) that best separates the data points into two classes. </a:t>
            </a:r>
          </a:p>
        </p:txBody>
      </p:sp>
    </p:spTree>
    <p:extLst>
      <p:ext uri="{BB962C8B-B14F-4D97-AF65-F5344CB8AC3E}">
        <p14:creationId xmlns:p14="http://schemas.microsoft.com/office/powerpoint/2010/main" val="313968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455"/>
          </a:xfrm>
        </p:spPr>
        <p:txBody>
          <a:bodyPr/>
          <a:lstStyle/>
          <a:p>
            <a:pPr algn="ctr"/>
            <a:r>
              <a:rPr lang="en-US" b="1" dirty="0" smtClean="0"/>
              <a:t>Support Vector Machine</a:t>
            </a:r>
            <a:endParaRPr lang="en-US" b="1" dirty="0"/>
          </a:p>
        </p:txBody>
      </p:sp>
      <p:sp>
        <p:nvSpPr>
          <p:cNvPr id="3" name="Content Placeholder 2"/>
          <p:cNvSpPr>
            <a:spLocks noGrp="1"/>
          </p:cNvSpPr>
          <p:nvPr>
            <p:ph idx="1"/>
          </p:nvPr>
        </p:nvSpPr>
        <p:spPr>
          <a:xfrm>
            <a:off x="388620" y="1211580"/>
            <a:ext cx="11315700" cy="4965383"/>
          </a:xfrm>
        </p:spPr>
        <p:txBody>
          <a:bodyPr/>
          <a:lstStyle/>
          <a:p>
            <a:pPr algn="just"/>
            <a:r>
              <a:rPr lang="en-US" dirty="0"/>
              <a:t>This line or hyperplane is the </a:t>
            </a:r>
            <a:r>
              <a:rPr lang="en-US" b="1" dirty="0"/>
              <a:t>decision boundary</a:t>
            </a:r>
            <a:r>
              <a:rPr lang="en-US" dirty="0"/>
              <a:t>: any data points  that falls to one side of it is classified in one class and, and the data points  that falls to the other of it is classified in another class.</a:t>
            </a:r>
          </a:p>
        </p:txBody>
      </p:sp>
      <p:pic>
        <p:nvPicPr>
          <p:cNvPr id="4" name="Picture 3"/>
          <p:cNvPicPr>
            <a:picLocks noChangeAspect="1"/>
          </p:cNvPicPr>
          <p:nvPr/>
        </p:nvPicPr>
        <p:blipFill>
          <a:blip r:embed="rId2"/>
          <a:stretch>
            <a:fillRect/>
          </a:stretch>
        </p:blipFill>
        <p:spPr>
          <a:xfrm>
            <a:off x="1235422" y="2514600"/>
            <a:ext cx="9120158" cy="3662363"/>
          </a:xfrm>
          <a:prstGeom prst="rect">
            <a:avLst/>
          </a:prstGeom>
        </p:spPr>
      </p:pic>
    </p:spTree>
    <p:extLst>
      <p:ext uri="{BB962C8B-B14F-4D97-AF65-F5344CB8AC3E}">
        <p14:creationId xmlns:p14="http://schemas.microsoft.com/office/powerpoint/2010/main" val="2977563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lstStyle/>
          <a:p>
            <a:pPr algn="ctr"/>
            <a:r>
              <a:rPr lang="en-US" b="1" dirty="0"/>
              <a:t>Support Vector Machine</a:t>
            </a:r>
            <a:endParaRPr lang="en-US" dirty="0"/>
          </a:p>
        </p:txBody>
      </p:sp>
      <p:sp>
        <p:nvSpPr>
          <p:cNvPr id="3" name="Content Placeholder 2"/>
          <p:cNvSpPr>
            <a:spLocks noGrp="1"/>
          </p:cNvSpPr>
          <p:nvPr>
            <p:ph idx="1"/>
          </p:nvPr>
        </p:nvSpPr>
        <p:spPr>
          <a:xfrm>
            <a:off x="838200" y="1358537"/>
            <a:ext cx="10515600" cy="4818426"/>
          </a:xfrm>
        </p:spPr>
        <p:txBody>
          <a:bodyPr>
            <a:normAutofit/>
          </a:bodyPr>
          <a:lstStyle/>
          <a:p>
            <a:pPr algn="just"/>
            <a:r>
              <a:rPr lang="en-US" dirty="0"/>
              <a:t>Compared to newer algorithms like neural networks, they have two main advantages: higher speed and better performance with a limited number of samples (in the thousands). </a:t>
            </a:r>
          </a:p>
          <a:p>
            <a:pPr algn="just"/>
            <a:r>
              <a:rPr lang="en-US" dirty="0"/>
              <a:t>Support vectors are data points that are closest to the hyperplane and influence the position and orientation of the hyperplane.  </a:t>
            </a:r>
          </a:p>
          <a:p>
            <a:pPr algn="just"/>
            <a:r>
              <a:rPr lang="en-US" dirty="0"/>
              <a:t>To separate the two classes of data points, there are many possible hyperplanes that could be chosen</a:t>
            </a:r>
            <a:r>
              <a:rPr lang="en-US" dirty="0" smtClean="0"/>
              <a:t>.</a:t>
            </a:r>
            <a:r>
              <a:rPr lang="en-US" dirty="0"/>
              <a:t> SVM algorithm selects optimal hyperplane by choosing hyperplane with largest margin. Such hyperplane is called maximum marginal hyperplane (MMH).</a:t>
            </a:r>
          </a:p>
          <a:p>
            <a:pPr algn="just"/>
            <a:r>
              <a:rPr lang="en-US" dirty="0"/>
              <a:t>Let H1 and H2 are planes that   passes through support vectors and parallel to the hyperplane of decision boundary. </a:t>
            </a:r>
          </a:p>
          <a:p>
            <a:pPr algn="just"/>
            <a:endParaRPr lang="en-US" dirty="0"/>
          </a:p>
        </p:txBody>
      </p:sp>
    </p:spTree>
    <p:extLst>
      <p:ext uri="{BB962C8B-B14F-4D97-AF65-F5344CB8AC3E}">
        <p14:creationId xmlns:p14="http://schemas.microsoft.com/office/powerpoint/2010/main" val="153945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5" y="287382"/>
            <a:ext cx="11090365" cy="6139543"/>
          </a:xfrm>
        </p:spPr>
        <p:txBody>
          <a:bodyPr>
            <a:normAutofit fontScale="92500" lnSpcReduction="10000"/>
          </a:bodyPr>
          <a:lstStyle/>
          <a:p>
            <a:r>
              <a:rPr lang="en-US" dirty="0" smtClean="0"/>
              <a:t>Consider the following data</a:t>
            </a:r>
          </a:p>
          <a:p>
            <a:endParaRPr lang="en-US" dirty="0"/>
          </a:p>
          <a:p>
            <a:endParaRPr lang="en-US" dirty="0" smtClean="0"/>
          </a:p>
          <a:p>
            <a:endParaRPr lang="en-US" dirty="0"/>
          </a:p>
          <a:p>
            <a:r>
              <a:rPr lang="en-US" dirty="0" smtClean="0"/>
              <a:t>Data in table is the training set of data. There are two attributes “Score1” and “Score2”. The class label is called “ Result”. The class labels has two possible values “Pass” and “Fail”. The data can be divided into two categories or classes: the set of data for which the class label is “Pass” and the set of data for which the class label is “Fail”.</a:t>
            </a:r>
          </a:p>
          <a:p>
            <a:r>
              <a:rPr lang="en-US" dirty="0" smtClean="0"/>
              <a:t>If we have some new data, say “Score1=25” and “Score2=36”, what value should be assigned to “Result” corresponding to the new data in other words, to which of the two classes the new observation should be assigned?</a:t>
            </a:r>
          </a:p>
          <a:p>
            <a:r>
              <a:rPr lang="en-US" dirty="0" smtClean="0"/>
              <a:t>To answer this question, using the given data alone we need to find the rule, or the formula, or the method that has been used in assigning the values to the class label “Result”. The problem of finding this rule or formula or the method is the classification problem.</a:t>
            </a:r>
            <a:endParaRPr lang="en-US" dirty="0"/>
          </a:p>
        </p:txBody>
      </p:sp>
      <p:pic>
        <p:nvPicPr>
          <p:cNvPr id="4" name="Picture 3"/>
          <p:cNvPicPr>
            <a:picLocks noChangeAspect="1"/>
          </p:cNvPicPr>
          <p:nvPr/>
        </p:nvPicPr>
        <p:blipFill>
          <a:blip r:embed="rId2"/>
          <a:stretch>
            <a:fillRect/>
          </a:stretch>
        </p:blipFill>
        <p:spPr>
          <a:xfrm>
            <a:off x="1240971" y="796834"/>
            <a:ext cx="7406640" cy="1248183"/>
          </a:xfrm>
          <a:prstGeom prst="rect">
            <a:avLst/>
          </a:prstGeom>
        </p:spPr>
      </p:pic>
    </p:spTree>
    <p:extLst>
      <p:ext uri="{BB962C8B-B14F-4D97-AF65-F5344CB8AC3E}">
        <p14:creationId xmlns:p14="http://schemas.microsoft.com/office/powerpoint/2010/main" val="1071425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029"/>
          </a:xfrm>
        </p:spPr>
        <p:txBody>
          <a:bodyPr/>
          <a:lstStyle/>
          <a:p>
            <a:pPr algn="ctr"/>
            <a:r>
              <a:rPr lang="en-US" b="1" dirty="0"/>
              <a:t>Support Vector Machine</a:t>
            </a:r>
            <a:endParaRPr lang="en-US" dirty="0"/>
          </a:p>
        </p:txBody>
      </p:sp>
      <p:sp>
        <p:nvSpPr>
          <p:cNvPr id="3" name="Content Placeholder 2"/>
          <p:cNvSpPr>
            <a:spLocks noGrp="1"/>
          </p:cNvSpPr>
          <p:nvPr>
            <p:ph idx="1"/>
          </p:nvPr>
        </p:nvSpPr>
        <p:spPr>
          <a:xfrm>
            <a:off x="838200" y="1254034"/>
            <a:ext cx="10515600" cy="4922929"/>
          </a:xfrm>
        </p:spPr>
        <p:txBody>
          <a:bodyPr/>
          <a:lstStyle/>
          <a:p>
            <a:pPr algn="just"/>
            <a:r>
              <a:rPr lang="en-US" dirty="0"/>
              <a:t>Distance between plane H1 and the hyperplane should be equal to distance between plane H2 and the hyperplane. Margin is the distance between planes H1 and H2.</a:t>
            </a:r>
          </a:p>
        </p:txBody>
      </p:sp>
      <p:pic>
        <p:nvPicPr>
          <p:cNvPr id="4" name="Picture 3"/>
          <p:cNvPicPr>
            <a:picLocks noChangeAspect="1"/>
          </p:cNvPicPr>
          <p:nvPr/>
        </p:nvPicPr>
        <p:blipFill>
          <a:blip r:embed="rId2"/>
          <a:stretch>
            <a:fillRect/>
          </a:stretch>
        </p:blipFill>
        <p:spPr>
          <a:xfrm>
            <a:off x="461962" y="2982435"/>
            <a:ext cx="5664518" cy="2619762"/>
          </a:xfrm>
          <a:prstGeom prst="rect">
            <a:avLst/>
          </a:prstGeom>
        </p:spPr>
      </p:pic>
      <p:pic>
        <p:nvPicPr>
          <p:cNvPr id="5" name="Picture 4"/>
          <p:cNvPicPr>
            <a:picLocks noChangeAspect="1"/>
          </p:cNvPicPr>
          <p:nvPr/>
        </p:nvPicPr>
        <p:blipFill>
          <a:blip r:embed="rId3"/>
          <a:stretch>
            <a:fillRect/>
          </a:stretch>
        </p:blipFill>
        <p:spPr>
          <a:xfrm>
            <a:off x="6758940" y="2982435"/>
            <a:ext cx="3962400" cy="2619762"/>
          </a:xfrm>
          <a:prstGeom prst="rect">
            <a:avLst/>
          </a:prstGeom>
        </p:spPr>
      </p:pic>
    </p:spTree>
    <p:extLst>
      <p:ext uri="{BB962C8B-B14F-4D97-AF65-F5344CB8AC3E}">
        <p14:creationId xmlns:p14="http://schemas.microsoft.com/office/powerpoint/2010/main" val="3144255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0715"/>
          </a:xfrm>
        </p:spPr>
        <p:txBody>
          <a:bodyPr>
            <a:normAutofit fontScale="90000"/>
          </a:bodyPr>
          <a:lstStyle/>
          <a:p>
            <a:pPr algn="ctr"/>
            <a:r>
              <a:rPr lang="en-US" b="1" dirty="0"/>
              <a:t>Support Vector Machine</a:t>
            </a:r>
            <a:endParaRPr lang="en-US" dirty="0"/>
          </a:p>
        </p:txBody>
      </p:sp>
      <p:sp>
        <p:nvSpPr>
          <p:cNvPr id="3" name="Content Placeholder 2"/>
          <p:cNvSpPr>
            <a:spLocks noGrp="1"/>
          </p:cNvSpPr>
          <p:nvPr>
            <p:ph idx="1"/>
          </p:nvPr>
        </p:nvSpPr>
        <p:spPr>
          <a:xfrm>
            <a:off x="838200" y="1348740"/>
            <a:ext cx="10515600" cy="4828223"/>
          </a:xfrm>
        </p:spPr>
        <p:txBody>
          <a:bodyPr/>
          <a:lstStyle/>
          <a:p>
            <a:pPr algn="just"/>
            <a:r>
              <a:rPr lang="en-US" dirty="0"/>
              <a:t>Support Vector Machine(SVM) can be of two types: Linear SVM and Non-linear SVM.</a:t>
            </a:r>
          </a:p>
          <a:p>
            <a:pPr algn="just"/>
            <a:r>
              <a:rPr lang="en-US" dirty="0"/>
              <a:t>SVM that is used to classify linearly separable data points is called linear SVM whereas the SVM that is used to classify non-linearly separable data points is called non-linear SVM.</a:t>
            </a:r>
          </a:p>
        </p:txBody>
      </p:sp>
      <p:pic>
        <p:nvPicPr>
          <p:cNvPr id="6" name="Picture 5"/>
          <p:cNvPicPr>
            <a:picLocks noChangeAspect="1"/>
          </p:cNvPicPr>
          <p:nvPr/>
        </p:nvPicPr>
        <p:blipFill>
          <a:blip r:embed="rId2"/>
          <a:stretch>
            <a:fillRect/>
          </a:stretch>
        </p:blipFill>
        <p:spPr>
          <a:xfrm>
            <a:off x="2209800" y="4193591"/>
            <a:ext cx="7208520" cy="2050046"/>
          </a:xfrm>
          <a:prstGeom prst="rect">
            <a:avLst/>
          </a:prstGeom>
        </p:spPr>
      </p:pic>
    </p:spTree>
    <p:extLst>
      <p:ext uri="{BB962C8B-B14F-4D97-AF65-F5344CB8AC3E}">
        <p14:creationId xmlns:p14="http://schemas.microsoft.com/office/powerpoint/2010/main" val="3985845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pPr algn="ctr"/>
            <a:r>
              <a:rPr lang="en-US" b="1" dirty="0"/>
              <a:t>Support Vector Machine</a:t>
            </a:r>
            <a:endParaRPr lang="en-US" dirty="0"/>
          </a:p>
        </p:txBody>
      </p:sp>
      <p:sp>
        <p:nvSpPr>
          <p:cNvPr id="3" name="Content Placeholder 2"/>
          <p:cNvSpPr>
            <a:spLocks noGrp="1"/>
          </p:cNvSpPr>
          <p:nvPr>
            <p:ph idx="1"/>
          </p:nvPr>
        </p:nvSpPr>
        <p:spPr>
          <a:xfrm>
            <a:off x="388620" y="1211580"/>
            <a:ext cx="11475720" cy="5326380"/>
          </a:xfrm>
        </p:spPr>
        <p:txBody>
          <a:bodyPr/>
          <a:lstStyle/>
          <a:p>
            <a:pPr algn="just"/>
            <a:r>
              <a:rPr lang="en-US" sz="2700" dirty="0"/>
              <a:t>Non-linear SVM works in following two steps:</a:t>
            </a:r>
          </a:p>
          <a:p>
            <a:pPr lvl="1" algn="just"/>
            <a:r>
              <a:rPr lang="en-US" dirty="0"/>
              <a:t>It transforms low–dimensional data points into high-dimensional data points, that are linearly separable, by using kernel-trick.</a:t>
            </a:r>
          </a:p>
          <a:p>
            <a:pPr lvl="1" algn="just"/>
            <a:r>
              <a:rPr lang="en-US" dirty="0"/>
              <a:t>Then, it classifies data points using linear-hyperplane.</a:t>
            </a:r>
          </a:p>
          <a:p>
            <a:pPr algn="just"/>
            <a:r>
              <a:rPr lang="en-US" sz="2700" dirty="0"/>
              <a:t>SVM algorithms use a set of mathematical functions that are defined as the kernel. </a:t>
            </a:r>
          </a:p>
          <a:p>
            <a:pPr algn="just"/>
            <a:r>
              <a:rPr lang="en-US" sz="2700" dirty="0"/>
              <a:t>These functions are used to transform non-linearly separable low-dimensional data points into linearly separable high-dimensional data points. </a:t>
            </a:r>
            <a:endParaRPr lang="en-US" sz="2700" dirty="0" smtClean="0"/>
          </a:p>
          <a:p>
            <a:pPr algn="just"/>
            <a:r>
              <a:rPr lang="en-US" sz="2700" dirty="0"/>
              <a:t>Popular kernels are: Linear Kernel, Polynomial Kernel, Gaussian Kernel, Radial Basis Function (RBF), Sigmoid Kernel, etc.</a:t>
            </a:r>
          </a:p>
          <a:p>
            <a:pPr algn="just"/>
            <a:endParaRPr lang="en-US" sz="2700" dirty="0"/>
          </a:p>
        </p:txBody>
      </p:sp>
    </p:spTree>
    <p:extLst>
      <p:ext uri="{BB962C8B-B14F-4D97-AF65-F5344CB8AC3E}">
        <p14:creationId xmlns:p14="http://schemas.microsoft.com/office/powerpoint/2010/main" val="2118844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31709"/>
          </a:xfrm>
        </p:spPr>
        <p:txBody>
          <a:bodyPr>
            <a:normAutofit fontScale="90000"/>
          </a:bodyPr>
          <a:lstStyle/>
          <a:p>
            <a:pPr algn="ctr"/>
            <a:r>
              <a:rPr lang="en-US" dirty="0" smtClean="0">
                <a:solidFill>
                  <a:srgbClr val="FF0000"/>
                </a:solidFill>
              </a:rPr>
              <a:t>Maximal Margin Hyperplanes</a:t>
            </a:r>
            <a:endParaRPr lang="en-US" dirty="0">
              <a:solidFill>
                <a:srgbClr val="FF0000"/>
              </a:solidFill>
            </a:endParaRPr>
          </a:p>
        </p:txBody>
      </p:sp>
      <p:sp>
        <p:nvSpPr>
          <p:cNvPr id="3" name="Content Placeholder 2"/>
          <p:cNvSpPr>
            <a:spLocks noGrp="1"/>
          </p:cNvSpPr>
          <p:nvPr>
            <p:ph idx="1"/>
          </p:nvPr>
        </p:nvSpPr>
        <p:spPr>
          <a:xfrm>
            <a:off x="297180" y="1074420"/>
            <a:ext cx="11452860" cy="5440680"/>
          </a:xfrm>
        </p:spPr>
        <p:txBody>
          <a:bodyPr>
            <a:normAutofit lnSpcReduction="10000"/>
          </a:bodyPr>
          <a:lstStyle/>
          <a:p>
            <a:r>
              <a:rPr lang="en-US" dirty="0" smtClean="0"/>
              <a:t>Consider a linearly separable data set having two class labels “-1” and “+1”. Consider a separating hyperplane H for the data set.</a:t>
            </a:r>
          </a:p>
          <a:p>
            <a:pPr marL="514350" indent="-514350">
              <a:buFont typeface="+mj-lt"/>
              <a:buAutoNum type="arabicPeriod"/>
            </a:pPr>
            <a:r>
              <a:rPr lang="en-US" dirty="0" smtClean="0"/>
              <a:t>Consider the perpendicular distances from the training instances to the separating hyperplane H and consider the smallest such perpendicular distance. The double of this smallest distance is called margin of the separating hyperplane H.</a:t>
            </a:r>
          </a:p>
          <a:p>
            <a:pPr marL="514350" indent="-514350">
              <a:buFont typeface="+mj-lt"/>
              <a:buAutoNum type="arabicPeriod"/>
            </a:pPr>
            <a:r>
              <a:rPr lang="en-US" dirty="0" smtClean="0"/>
              <a:t>The hyperplane for which the margin is the largest is called the maximal margin hyperplane (also called maximum margin hyperplane) or the optimal separating hyperplane.</a:t>
            </a:r>
          </a:p>
          <a:p>
            <a:pPr marL="514350" indent="-514350">
              <a:buFont typeface="+mj-lt"/>
              <a:buAutoNum type="arabicPeriod"/>
            </a:pPr>
            <a:r>
              <a:rPr lang="en-US" dirty="0" smtClean="0"/>
              <a:t>The maximal margin hyperplane is also called the support vector machine for the data set.</a:t>
            </a:r>
          </a:p>
          <a:p>
            <a:pPr marL="514350" indent="-514350">
              <a:buFont typeface="+mj-lt"/>
              <a:buAutoNum type="arabicPeriod"/>
            </a:pPr>
            <a:r>
              <a:rPr lang="en-US" dirty="0" smtClean="0"/>
              <a:t>The data points that lie closest to the maximal margin hyperplane are called the support vectors.</a:t>
            </a:r>
            <a:endParaRPr lang="en-US" dirty="0"/>
          </a:p>
        </p:txBody>
      </p:sp>
    </p:spTree>
    <p:extLst>
      <p:ext uri="{BB962C8B-B14F-4D97-AF65-F5344CB8AC3E}">
        <p14:creationId xmlns:p14="http://schemas.microsoft.com/office/powerpoint/2010/main" val="3817379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1560" y="777240"/>
            <a:ext cx="10401300" cy="4777740"/>
          </a:xfrm>
          <a:prstGeom prst="rect">
            <a:avLst/>
          </a:prstGeom>
        </p:spPr>
      </p:pic>
    </p:spTree>
    <p:extLst>
      <p:ext uri="{BB962C8B-B14F-4D97-AF65-F5344CB8AC3E}">
        <p14:creationId xmlns:p14="http://schemas.microsoft.com/office/powerpoint/2010/main" val="3832517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0755"/>
          </a:xfrm>
        </p:spPr>
        <p:txBody>
          <a:bodyPr/>
          <a:lstStyle/>
          <a:p>
            <a:pPr algn="ctr"/>
            <a:r>
              <a:rPr lang="en-US" dirty="0" smtClean="0">
                <a:solidFill>
                  <a:srgbClr val="FF0000"/>
                </a:solidFill>
              </a:rPr>
              <a:t>Finding maximal margin</a:t>
            </a:r>
            <a:endParaRPr lang="en-US" dirty="0">
              <a:solidFill>
                <a:srgbClr val="FF0000"/>
              </a:solidFill>
            </a:endParaRPr>
          </a:p>
        </p:txBody>
      </p:sp>
      <p:sp>
        <p:nvSpPr>
          <p:cNvPr id="3" name="Content Placeholder 2"/>
          <p:cNvSpPr>
            <a:spLocks noGrp="1"/>
          </p:cNvSpPr>
          <p:nvPr>
            <p:ph idx="1"/>
          </p:nvPr>
        </p:nvSpPr>
        <p:spPr>
          <a:xfrm>
            <a:off x="457200" y="1325880"/>
            <a:ext cx="11269980" cy="5212080"/>
          </a:xfrm>
        </p:spPr>
        <p:txBody>
          <a:bodyPr>
            <a:normAutofit lnSpcReduction="10000"/>
          </a:bodyPr>
          <a:lstStyle/>
          <a:p>
            <a:r>
              <a:rPr lang="en-US" dirty="0" smtClean="0"/>
              <a:t>Finding the maximum margin in a Support Vector Machine (SVM) involves training the SVM model to optimize the margin while correctly classifying the data points.</a:t>
            </a:r>
          </a:p>
          <a:p>
            <a:r>
              <a:rPr lang="en-US" dirty="0" smtClean="0"/>
              <a:t>Key concepts</a:t>
            </a:r>
          </a:p>
          <a:p>
            <a:pPr marL="514350" indent="-514350">
              <a:buFont typeface="+mj-lt"/>
              <a:buAutoNum type="arabicPeriod"/>
            </a:pPr>
            <a:r>
              <a:rPr lang="en-US" b="1" dirty="0"/>
              <a:t>Hyperplane</a:t>
            </a:r>
            <a:r>
              <a:rPr lang="en-US" dirty="0"/>
              <a:t>: Imagine you have a bunch of points on a plane, and you want to draw a line that separates points of different classes (like red points and blue points). In higher dimensions, this line becomes a "hyperplane</a:t>
            </a:r>
            <a:r>
              <a:rPr lang="en-US" dirty="0" smtClean="0"/>
              <a:t>.“</a:t>
            </a:r>
          </a:p>
          <a:p>
            <a:pPr marL="514350" indent="-514350">
              <a:buFont typeface="+mj-lt"/>
              <a:buAutoNum type="arabicPeriod"/>
            </a:pPr>
            <a:r>
              <a:rPr lang="en-US" b="1" dirty="0"/>
              <a:t>Margin</a:t>
            </a:r>
            <a:r>
              <a:rPr lang="en-US" dirty="0"/>
              <a:t>: The margin is the gap between this separating line and the closest points from each class. The idea is to make this gap as wide as possible</a:t>
            </a:r>
            <a:r>
              <a:rPr lang="en-US" dirty="0" smtClean="0"/>
              <a:t>.</a:t>
            </a:r>
          </a:p>
          <a:p>
            <a:pPr marL="514350" indent="-514350">
              <a:buFont typeface="+mj-lt"/>
              <a:buAutoNum type="arabicPeriod"/>
            </a:pPr>
            <a:r>
              <a:rPr lang="en-US" b="1" dirty="0"/>
              <a:t>Support Vectors</a:t>
            </a:r>
            <a:r>
              <a:rPr lang="en-US" dirty="0"/>
              <a:t>: These are the closest points to the hyperplane from each class. They "support" the position of the hyperplane.</a:t>
            </a:r>
            <a:endParaRPr lang="en-US" dirty="0" smtClean="0"/>
          </a:p>
          <a:p>
            <a:endParaRPr lang="en-US" dirty="0"/>
          </a:p>
        </p:txBody>
      </p:sp>
    </p:spTree>
    <p:extLst>
      <p:ext uri="{BB962C8B-B14F-4D97-AF65-F5344CB8AC3E}">
        <p14:creationId xmlns:p14="http://schemas.microsoft.com/office/powerpoint/2010/main" val="1472397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571500"/>
            <a:ext cx="11361420" cy="5760720"/>
          </a:xfrm>
        </p:spPr>
        <p:txBody>
          <a:bodyPr>
            <a:normAutofit fontScale="85000" lnSpcReduction="20000"/>
          </a:bodyPr>
          <a:lstStyle/>
          <a:p>
            <a:pPr marL="0" indent="0">
              <a:buNone/>
            </a:pPr>
            <a:r>
              <a:rPr lang="en-US" b="1" dirty="0"/>
              <a:t>The Goal</a:t>
            </a:r>
          </a:p>
          <a:p>
            <a:r>
              <a:rPr lang="en-US" dirty="0"/>
              <a:t>The goal of an SVM is to find the hyperplane that maximizes the margin between different classes. By maximizing this margin, the SVM aims to improve the classifier's performance on new, unseen data</a:t>
            </a:r>
            <a:r>
              <a:rPr lang="en-US" dirty="0" smtClean="0"/>
              <a:t>.</a:t>
            </a:r>
          </a:p>
          <a:p>
            <a:r>
              <a:rPr lang="en-US" dirty="0"/>
              <a:t>Steps in Simple </a:t>
            </a:r>
            <a:r>
              <a:rPr lang="en-US" dirty="0" smtClean="0"/>
              <a:t>Terms</a:t>
            </a:r>
          </a:p>
          <a:p>
            <a:pPr marL="514350" indent="-514350">
              <a:buFont typeface="+mj-lt"/>
              <a:buAutoNum type="arabicPeriod"/>
            </a:pPr>
            <a:r>
              <a:rPr lang="en-US" b="1" dirty="0"/>
              <a:t>Drawing the Line (Hyperplane)</a:t>
            </a:r>
            <a:r>
              <a:rPr lang="en-US" dirty="0"/>
              <a:t>:</a:t>
            </a:r>
          </a:p>
          <a:p>
            <a:pPr marL="0" indent="0">
              <a:buNone/>
            </a:pPr>
            <a:r>
              <a:rPr lang="en-US" dirty="0"/>
              <a:t>Imagine you have two sets of points in a 2D space. You want to draw a straight line between them that separates them as clearly as possible</a:t>
            </a:r>
            <a:r>
              <a:rPr lang="en-US" dirty="0" smtClean="0"/>
              <a:t>.</a:t>
            </a:r>
          </a:p>
          <a:p>
            <a:pPr marL="0" indent="0">
              <a:buNone/>
            </a:pPr>
            <a:r>
              <a:rPr lang="en-US" b="1" dirty="0" smtClean="0"/>
              <a:t>2.  Finding </a:t>
            </a:r>
            <a:r>
              <a:rPr lang="en-US" b="1" dirty="0"/>
              <a:t>the Best Line</a:t>
            </a:r>
            <a:r>
              <a:rPr lang="en-US" dirty="0"/>
              <a:t>:</a:t>
            </a:r>
          </a:p>
          <a:p>
            <a:r>
              <a:rPr lang="en-US" dirty="0"/>
              <a:t>To find the best line, you try different lines and measure how wide the margin is for each line.</a:t>
            </a:r>
          </a:p>
          <a:p>
            <a:r>
              <a:rPr lang="en-US" dirty="0"/>
              <a:t>The best line is the one that has the widest margin</a:t>
            </a:r>
            <a:r>
              <a:rPr lang="en-US" dirty="0" smtClean="0"/>
              <a:t>.</a:t>
            </a:r>
          </a:p>
          <a:p>
            <a:pPr marL="0" indent="0">
              <a:buNone/>
            </a:pPr>
            <a:r>
              <a:rPr lang="en-US" b="1" dirty="0" smtClean="0"/>
              <a:t>3.  Mathematical </a:t>
            </a:r>
            <a:r>
              <a:rPr lang="en-US" b="1" dirty="0"/>
              <a:t>Optimization</a:t>
            </a:r>
            <a:r>
              <a:rPr lang="en-US" dirty="0"/>
              <a:t>:</a:t>
            </a:r>
          </a:p>
          <a:p>
            <a:r>
              <a:rPr lang="en-US" dirty="0"/>
              <a:t>Instead of trying every possible line, we use math to calculate the best one. This involves setting up an optimization problem where we maximize the margin.</a:t>
            </a:r>
          </a:p>
          <a:p>
            <a:r>
              <a:rPr lang="en-US" dirty="0"/>
              <a:t>The math ensures that the line not only separates the points but also does so with the maximum possible margin.</a:t>
            </a:r>
          </a:p>
          <a:p>
            <a:endParaRPr lang="en-US" dirty="0"/>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6551762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8464"/>
          </a:xfrm>
        </p:spPr>
        <p:txBody>
          <a:bodyPr>
            <a:normAutofit fontScale="90000"/>
          </a:bodyPr>
          <a:lstStyle/>
          <a:p>
            <a:pPr algn="ctr"/>
            <a:r>
              <a:rPr lang="en-US" b="1" dirty="0"/>
              <a:t>Support Vector Machine</a:t>
            </a:r>
            <a:endParaRPr lang="en-US" dirty="0"/>
          </a:p>
        </p:txBody>
      </p:sp>
      <p:sp>
        <p:nvSpPr>
          <p:cNvPr id="3" name="Content Placeholder 2"/>
          <p:cNvSpPr>
            <a:spLocks noGrp="1"/>
          </p:cNvSpPr>
          <p:nvPr>
            <p:ph idx="1"/>
          </p:nvPr>
        </p:nvSpPr>
        <p:spPr>
          <a:xfrm>
            <a:off x="838200" y="1214846"/>
            <a:ext cx="10515600" cy="4962117"/>
          </a:xfrm>
        </p:spPr>
        <p:txBody>
          <a:bodyPr/>
          <a:lstStyle/>
          <a:p>
            <a:pPr marL="0" indent="0" algn="just">
              <a:buNone/>
            </a:pPr>
            <a:r>
              <a:rPr lang="en-US" sz="2700" b="1" dirty="0"/>
              <a:t>Example</a:t>
            </a:r>
          </a:p>
          <a:p>
            <a:pPr algn="just"/>
            <a:r>
              <a:rPr lang="en-US" sz="2700" dirty="0"/>
              <a:t>Consider following data points:</a:t>
            </a:r>
          </a:p>
          <a:p>
            <a:pPr lvl="1" algn="just"/>
            <a:r>
              <a:rPr lang="en-US" sz="2700" dirty="0"/>
              <a:t>Positively Labelled Data Points:(3,1),(3,-1),(6,1),(6,-1)</a:t>
            </a:r>
          </a:p>
          <a:p>
            <a:pPr lvl="1" algn="just"/>
            <a:r>
              <a:rPr lang="en-US" sz="2700" dirty="0"/>
              <a:t>Negatively Labelled Data Points:(1,0),(0,1),(0,-1),(-1,0)</a:t>
            </a:r>
          </a:p>
          <a:p>
            <a:pPr algn="just"/>
            <a:r>
              <a:rPr lang="en-US" sz="2700" dirty="0"/>
              <a:t>Determine the equation of hyperplane that divides the above data points into two classes.</a:t>
            </a:r>
          </a:p>
          <a:p>
            <a:pPr algn="just"/>
            <a:r>
              <a:rPr lang="en-US" sz="2700" dirty="0"/>
              <a:t>Then predict the class of data point (5,2).</a:t>
            </a:r>
          </a:p>
          <a:p>
            <a:pPr algn="just"/>
            <a:endParaRPr lang="en-US" sz="2700" dirty="0"/>
          </a:p>
        </p:txBody>
      </p:sp>
    </p:spTree>
    <p:extLst>
      <p:ext uri="{BB962C8B-B14F-4D97-AF65-F5344CB8AC3E}">
        <p14:creationId xmlns:p14="http://schemas.microsoft.com/office/powerpoint/2010/main" val="3111847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b="1" dirty="0"/>
              <a:t>Support Vector Machine</a:t>
            </a:r>
            <a:endParaRPr lang="en-US" dirty="0"/>
          </a:p>
        </p:txBody>
      </p:sp>
      <p:sp>
        <p:nvSpPr>
          <p:cNvPr id="3" name="Content Placeholder 2"/>
          <p:cNvSpPr>
            <a:spLocks noGrp="1"/>
          </p:cNvSpPr>
          <p:nvPr>
            <p:ph idx="1"/>
          </p:nvPr>
        </p:nvSpPr>
        <p:spPr>
          <a:xfrm>
            <a:off x="838200" y="1306286"/>
            <a:ext cx="10515600" cy="4870677"/>
          </a:xfrm>
        </p:spPr>
        <p:txBody>
          <a:bodyPr/>
          <a:lstStyle/>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	Support vectors are</a:t>
            </a:r>
          </a:p>
          <a:p>
            <a:pPr marL="0" indent="0" algn="just">
              <a:buNone/>
            </a:pPr>
            <a:r>
              <a:rPr lang="en-US" dirty="0">
                <a:latin typeface="Book Antiqua" panose="02040602050305030304" pitchFamily="18" charset="0"/>
              </a:rPr>
              <a:t>	s1=(1,0),	 s2=(3,1), s3=(3,-1)		why???</a:t>
            </a:r>
          </a:p>
          <a:p>
            <a:pPr marL="0" indent="0" algn="just">
              <a:buNone/>
            </a:pPr>
            <a:r>
              <a:rPr lang="en-US" dirty="0">
                <a:latin typeface="Book Antiqua" panose="02040602050305030304" pitchFamily="18" charset="0"/>
              </a:rPr>
              <a:t>	Augment support vectors with b=1</a:t>
            </a:r>
          </a:p>
          <a:p>
            <a:pPr marL="0" indent="0" algn="just">
              <a:buNone/>
            </a:pPr>
            <a:r>
              <a:rPr lang="en-US" dirty="0">
                <a:latin typeface="Book Antiqua" panose="02040602050305030304" pitchFamily="18" charset="0"/>
              </a:rPr>
              <a:t>	s1=(1,0,1),	 s2=(3,1,1), s3=(3,-1,1)</a:t>
            </a:r>
          </a:p>
        </p:txBody>
      </p:sp>
    </p:spTree>
    <p:extLst>
      <p:ext uri="{BB962C8B-B14F-4D97-AF65-F5344CB8AC3E}">
        <p14:creationId xmlns:p14="http://schemas.microsoft.com/office/powerpoint/2010/main" val="24896539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6435"/>
          </a:xfrm>
        </p:spPr>
        <p:txBody>
          <a:bodyPr>
            <a:normAutofit fontScale="90000"/>
          </a:bodyPr>
          <a:lstStyle/>
          <a:p>
            <a:pPr algn="ctr"/>
            <a:r>
              <a:rPr lang="en-US" b="1" dirty="0"/>
              <a:t>Support Vector Machine</a:t>
            </a:r>
            <a:endParaRPr lang="en-US" dirty="0"/>
          </a:p>
        </p:txBody>
      </p:sp>
      <p:sp>
        <p:nvSpPr>
          <p:cNvPr id="3" name="Content Placeholder 2"/>
          <p:cNvSpPr>
            <a:spLocks noGrp="1"/>
          </p:cNvSpPr>
          <p:nvPr>
            <p:ph idx="1"/>
          </p:nvPr>
        </p:nvSpPr>
        <p:spPr>
          <a:xfrm>
            <a:off x="838200" y="1280160"/>
            <a:ext cx="10515600" cy="5280659"/>
          </a:xfrm>
        </p:spPr>
        <p:txBody>
          <a:bodyPr/>
          <a:lstStyle/>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Since there are three support vectors, we need to calculate 	three variables</a:t>
            </a:r>
          </a:p>
          <a:p>
            <a:pPr marL="0" indent="0" algn="just">
              <a:buNone/>
            </a:pPr>
            <a:r>
              <a:rPr lang="en-US" dirty="0">
                <a:latin typeface="Book Antiqua" panose="02040602050305030304" pitchFamily="18" charset="0"/>
              </a:rPr>
              <a:t>Thus, three linear equations can be written as</a:t>
            </a:r>
            <a:r>
              <a:rPr lang="en-US" dirty="0" smtClean="0">
                <a:latin typeface="Book Antiqua" panose="02040602050305030304" pitchFamily="18" charset="0"/>
              </a:rPr>
              <a:t>:</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r>
              <a:rPr lang="en-US" dirty="0">
                <a:latin typeface="Book Antiqua" panose="02040602050305030304" pitchFamily="18" charset="0"/>
              </a:rPr>
              <a:t>After simplifying above equations, we get</a:t>
            </a: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824350620"/>
              </p:ext>
            </p:extLst>
          </p:nvPr>
        </p:nvGraphicFramePr>
        <p:xfrm>
          <a:off x="1963556" y="3452654"/>
          <a:ext cx="3538084" cy="1492628"/>
        </p:xfrm>
        <a:graphic>
          <a:graphicData uri="http://schemas.openxmlformats.org/presentationml/2006/ole">
            <mc:AlternateContent xmlns:mc="http://schemas.openxmlformats.org/markup-compatibility/2006">
              <mc:Choice xmlns:v="urn:schemas-microsoft-com:vml" Requires="v">
                <p:oleObj spid="_x0000_s3079" name="Equation" r:id="rId3" imgW="1625400" imgH="685800" progId="Equation.3">
                  <p:embed/>
                </p:oleObj>
              </mc:Choice>
              <mc:Fallback>
                <p:oleObj name="Equation" r:id="rId3" imgW="1625400" imgH="685800" progId="Equation.3">
                  <p:embed/>
                  <p:pic>
                    <p:nvPicPr>
                      <p:cNvPr id="0" name=""/>
                      <p:cNvPicPr/>
                      <p:nvPr/>
                    </p:nvPicPr>
                    <p:blipFill>
                      <a:blip r:embed="rId4"/>
                      <a:stretch>
                        <a:fillRect/>
                      </a:stretch>
                    </p:blipFill>
                    <p:spPr>
                      <a:xfrm>
                        <a:off x="1963556" y="3452654"/>
                        <a:ext cx="3538084" cy="1492628"/>
                      </a:xfrm>
                      <a:prstGeom prst="rect">
                        <a:avLst/>
                      </a:prstGeom>
                    </p:spPr>
                  </p:pic>
                </p:oleObj>
              </mc:Fallback>
            </mc:AlternateContent>
          </a:graphicData>
        </a:graphic>
      </p:graphicFrame>
    </p:spTree>
    <p:extLst>
      <p:ext uri="{BB962C8B-B14F-4D97-AF65-F5344CB8AC3E}">
        <p14:creationId xmlns:p14="http://schemas.microsoft.com/office/powerpoint/2010/main" val="1549019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US" dirty="0" smtClean="0">
                <a:solidFill>
                  <a:srgbClr val="FF0000"/>
                </a:solidFill>
              </a:rPr>
              <a:t>Regression</a:t>
            </a:r>
            <a:endParaRPr lang="en-US" dirty="0">
              <a:solidFill>
                <a:srgbClr val="FF0000"/>
              </a:solidFill>
            </a:endParaRPr>
          </a:p>
        </p:txBody>
      </p:sp>
      <p:sp>
        <p:nvSpPr>
          <p:cNvPr id="3" name="Content Placeholder 2"/>
          <p:cNvSpPr>
            <a:spLocks noGrp="1"/>
          </p:cNvSpPr>
          <p:nvPr>
            <p:ph idx="1"/>
          </p:nvPr>
        </p:nvSpPr>
        <p:spPr>
          <a:xfrm>
            <a:off x="838200" y="1097280"/>
            <a:ext cx="10515600" cy="5434149"/>
          </a:xfrm>
        </p:spPr>
        <p:txBody>
          <a:bodyPr>
            <a:normAutofit fontScale="92500" lnSpcReduction="10000"/>
          </a:bodyPr>
          <a:lstStyle/>
          <a:p>
            <a:r>
              <a:rPr lang="en-US" dirty="0" smtClean="0"/>
              <a:t>A regression problem is the problem of determining a relation between one or more independent variables and an output variable which is a real continuous variable, given a set of observed values of the set of independent variables and the corresponding values of the output variable.</a:t>
            </a:r>
            <a:endParaRPr lang="en-US" dirty="0"/>
          </a:p>
          <a:p>
            <a:r>
              <a:rPr lang="en-US" dirty="0" smtClean="0">
                <a:solidFill>
                  <a:srgbClr val="FF0000"/>
                </a:solidFill>
              </a:rPr>
              <a:t>Linear Regression</a:t>
            </a:r>
          </a:p>
          <a:p>
            <a:pPr marL="0" indent="0">
              <a:buNone/>
            </a:pPr>
            <a:r>
              <a:rPr lang="en-US" dirty="0"/>
              <a:t>Linear regression is a quiet and the simplest statistical regression technique used for predictive analysis in machine learning. Linear regression shows the linear relationship between the independent(</a:t>
            </a:r>
            <a:r>
              <a:rPr lang="en-US" dirty="0">
                <a:solidFill>
                  <a:srgbClr val="FF0000"/>
                </a:solidFill>
              </a:rPr>
              <a:t>predictor</a:t>
            </a:r>
            <a:r>
              <a:rPr lang="en-US" dirty="0"/>
              <a:t>) variable i.e. X-axis and the dependent (</a:t>
            </a:r>
            <a:r>
              <a:rPr lang="en-US" dirty="0">
                <a:solidFill>
                  <a:srgbClr val="FF0000"/>
                </a:solidFill>
              </a:rPr>
              <a:t>output</a:t>
            </a:r>
            <a:r>
              <a:rPr lang="en-US" dirty="0"/>
              <a:t>) variable i.e. Y-axis, called linear regression</a:t>
            </a:r>
            <a:r>
              <a:rPr lang="en-US" dirty="0" smtClean="0"/>
              <a:t>.</a:t>
            </a:r>
          </a:p>
          <a:p>
            <a:pPr marL="0" indent="0">
              <a:buNone/>
            </a:pPr>
            <a:r>
              <a:rPr lang="en-US" dirty="0" smtClean="0"/>
              <a:t> </a:t>
            </a:r>
            <a:r>
              <a:rPr lang="en-US" dirty="0"/>
              <a:t>If there is a single input variable X (</a:t>
            </a:r>
            <a:r>
              <a:rPr lang="en-US" dirty="0">
                <a:solidFill>
                  <a:srgbClr val="FF0000"/>
                </a:solidFill>
              </a:rPr>
              <a:t>independent variable</a:t>
            </a:r>
            <a:r>
              <a:rPr lang="en-US" dirty="0"/>
              <a:t>), such linear regression is simple linear regression</a:t>
            </a:r>
            <a:r>
              <a:rPr lang="en-US" dirty="0" smtClean="0"/>
              <a:t>. </a:t>
            </a:r>
          </a:p>
          <a:p>
            <a:pPr marL="0" indent="0">
              <a:buNone/>
            </a:pPr>
            <a:r>
              <a:rPr lang="en-US" dirty="0" smtClean="0"/>
              <a:t>A linear regression is used in statistics, economics, finance and more to analyze relationships between variables. For example predicting the stock market price, analyzing trends and sales estimates, salary forecasting, Real estate prediction etc..</a:t>
            </a:r>
            <a:endParaRPr lang="en-US" dirty="0"/>
          </a:p>
        </p:txBody>
      </p:sp>
    </p:spTree>
    <p:extLst>
      <p:ext uri="{BB962C8B-B14F-4D97-AF65-F5344CB8AC3E}">
        <p14:creationId xmlns:p14="http://schemas.microsoft.com/office/powerpoint/2010/main" val="29118683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 y="502920"/>
            <a:ext cx="11338560" cy="6057900"/>
          </a:xfrm>
        </p:spPr>
        <p:txBody>
          <a:bodyPr/>
          <a:lstStyle/>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	After simplifying above equations, we </a:t>
            </a:r>
            <a:r>
              <a:rPr lang="en-US" dirty="0" smtClean="0">
                <a:latin typeface="Book Antiqua" panose="02040602050305030304" pitchFamily="18" charset="0"/>
              </a:rPr>
              <a:t>get</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r>
              <a:rPr lang="en-US" dirty="0">
                <a:latin typeface="Book Antiqua" panose="02040602050305030304" pitchFamily="18" charset="0"/>
              </a:rPr>
              <a:t>Solving these equations, we </a:t>
            </a:r>
            <a:r>
              <a:rPr lang="en-US" dirty="0" smtClean="0">
                <a:latin typeface="Book Antiqua" panose="02040602050305030304" pitchFamily="18" charset="0"/>
              </a:rPr>
              <a:t>get</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r>
              <a:rPr lang="en-US" dirty="0">
                <a:latin typeface="Book Antiqua" panose="02040602050305030304" pitchFamily="18" charset="0"/>
              </a:rPr>
              <a:t>Now, we can compute weight vector of 	hyperplane as below</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784513284"/>
              </p:ext>
            </p:extLst>
          </p:nvPr>
        </p:nvGraphicFramePr>
        <p:xfrm>
          <a:off x="1496614" y="1957114"/>
          <a:ext cx="4172666" cy="1403524"/>
        </p:xfrm>
        <a:graphic>
          <a:graphicData uri="http://schemas.openxmlformats.org/presentationml/2006/ole">
            <mc:AlternateContent xmlns:mc="http://schemas.openxmlformats.org/markup-compatibility/2006">
              <mc:Choice xmlns:v="urn:schemas-microsoft-com:vml" Requires="v">
                <p:oleObj spid="_x0000_s4113" name="Equation" r:id="rId3" imgW="1155600" imgH="660240" progId="Equation.3">
                  <p:embed/>
                </p:oleObj>
              </mc:Choice>
              <mc:Fallback>
                <p:oleObj name="Equation" r:id="rId3" imgW="1155600" imgH="660240" progId="Equation.3">
                  <p:embed/>
                  <p:pic>
                    <p:nvPicPr>
                      <p:cNvPr id="0" name=""/>
                      <p:cNvPicPr/>
                      <p:nvPr/>
                    </p:nvPicPr>
                    <p:blipFill>
                      <a:blip r:embed="rId4"/>
                      <a:stretch>
                        <a:fillRect/>
                      </a:stretch>
                    </p:blipFill>
                    <p:spPr>
                      <a:xfrm>
                        <a:off x="1496614" y="1957114"/>
                        <a:ext cx="4172666" cy="1403524"/>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11159349"/>
              </p:ext>
            </p:extLst>
          </p:nvPr>
        </p:nvGraphicFramePr>
        <p:xfrm>
          <a:off x="1239916" y="4315471"/>
          <a:ext cx="4686062" cy="588754"/>
        </p:xfrm>
        <a:graphic>
          <a:graphicData uri="http://schemas.openxmlformats.org/presentationml/2006/ole">
            <mc:AlternateContent xmlns:mc="http://schemas.openxmlformats.org/markup-compatibility/2006">
              <mc:Choice xmlns:v="urn:schemas-microsoft-com:vml" Requires="v">
                <p:oleObj spid="_x0000_s4114" name="Equation" r:id="rId5" imgW="1892160" imgH="203040" progId="Equation.3">
                  <p:embed/>
                </p:oleObj>
              </mc:Choice>
              <mc:Fallback>
                <p:oleObj name="Equation" r:id="rId5" imgW="1892160" imgH="203040" progId="Equation.3">
                  <p:embed/>
                  <p:pic>
                    <p:nvPicPr>
                      <p:cNvPr id="0" name=""/>
                      <p:cNvPicPr/>
                      <p:nvPr/>
                    </p:nvPicPr>
                    <p:blipFill>
                      <a:blip r:embed="rId6"/>
                      <a:stretch>
                        <a:fillRect/>
                      </a:stretch>
                    </p:blipFill>
                    <p:spPr>
                      <a:xfrm>
                        <a:off x="1239916" y="4315471"/>
                        <a:ext cx="4686062" cy="588754"/>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20409382"/>
              </p:ext>
            </p:extLst>
          </p:nvPr>
        </p:nvGraphicFramePr>
        <p:xfrm>
          <a:off x="1005840" y="5744007"/>
          <a:ext cx="5554980" cy="816813"/>
        </p:xfrm>
        <a:graphic>
          <a:graphicData uri="http://schemas.openxmlformats.org/presentationml/2006/ole">
            <mc:AlternateContent xmlns:mc="http://schemas.openxmlformats.org/markup-compatibility/2006">
              <mc:Choice xmlns:v="urn:schemas-microsoft-com:vml" Requires="v">
                <p:oleObj spid="_x0000_s4115" name="Equation" r:id="rId7" imgW="1790640" imgH="228600" progId="Equation.3">
                  <p:embed/>
                </p:oleObj>
              </mc:Choice>
              <mc:Fallback>
                <p:oleObj name="Equation" r:id="rId7" imgW="1790640" imgH="228600" progId="Equation.3">
                  <p:embed/>
                  <p:pic>
                    <p:nvPicPr>
                      <p:cNvPr id="0" name=""/>
                      <p:cNvPicPr/>
                      <p:nvPr/>
                    </p:nvPicPr>
                    <p:blipFill>
                      <a:blip r:embed="rId8"/>
                      <a:stretch>
                        <a:fillRect/>
                      </a:stretch>
                    </p:blipFill>
                    <p:spPr>
                      <a:xfrm>
                        <a:off x="1005840" y="5744007"/>
                        <a:ext cx="5554980" cy="816813"/>
                      </a:xfrm>
                      <a:prstGeom prst="rect">
                        <a:avLst/>
                      </a:prstGeom>
                    </p:spPr>
                  </p:pic>
                </p:oleObj>
              </mc:Fallback>
            </mc:AlternateContent>
          </a:graphicData>
        </a:graphic>
      </p:graphicFrame>
    </p:spTree>
    <p:extLst>
      <p:ext uri="{BB962C8B-B14F-4D97-AF65-F5344CB8AC3E}">
        <p14:creationId xmlns:p14="http://schemas.microsoft.com/office/powerpoint/2010/main" val="384222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1143000"/>
            <a:ext cx="11292840" cy="5349240"/>
          </a:xfrm>
        </p:spPr>
        <p:txBody>
          <a:bodyPr/>
          <a:lstStyle/>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	Thus, </a:t>
            </a:r>
          </a:p>
          <a:p>
            <a:pPr marL="0" indent="0" algn="just">
              <a:buNone/>
            </a:pPr>
            <a:r>
              <a:rPr lang="en-US" dirty="0">
                <a:latin typeface="Book Antiqua" panose="02040602050305030304" pitchFamily="18" charset="0"/>
              </a:rPr>
              <a:t>	Hence, equation of hyper plane that divides data 	points is </a:t>
            </a:r>
          </a:p>
          <a:p>
            <a:pPr marL="0" indent="0" algn="just">
              <a:buNone/>
            </a:pPr>
            <a:r>
              <a:rPr lang="en-US" dirty="0">
                <a:latin typeface="Book Antiqua" panose="02040602050305030304" pitchFamily="18" charset="0"/>
              </a:rPr>
              <a:t>	x-2=0			How?</a:t>
            </a:r>
          </a:p>
          <a:p>
            <a:pPr marL="0" indent="0" algn="just">
              <a:buNone/>
            </a:pPr>
            <a:r>
              <a:rPr lang="en-US" dirty="0">
                <a:latin typeface="Book Antiqua" panose="02040602050305030304" pitchFamily="18" charset="0"/>
              </a:rPr>
              <a:t>Data point to be classified is (5,2)</a:t>
            </a:r>
          </a:p>
          <a:p>
            <a:pPr marL="0" indent="0" algn="just">
              <a:buNone/>
            </a:pPr>
            <a:r>
              <a:rPr lang="en-US" dirty="0">
                <a:latin typeface="Book Antiqua" panose="02040602050305030304" pitchFamily="18" charset="0"/>
              </a:rPr>
              <a:t>Putting this data point is above equation we get,</a:t>
            </a:r>
          </a:p>
          <a:p>
            <a:pPr marL="0" indent="0" algn="just">
              <a:buNone/>
            </a:pPr>
            <a:r>
              <a:rPr lang="en-US" dirty="0">
                <a:latin typeface="Book Antiqua" panose="02040602050305030304" pitchFamily="18" charset="0"/>
              </a:rPr>
              <a:t>	5-2=3</a:t>
            </a:r>
          </a:p>
          <a:p>
            <a:pPr marL="0" indent="0" algn="just">
              <a:buNone/>
            </a:pPr>
            <a:r>
              <a:rPr lang="en-US" dirty="0">
                <a:latin typeface="Book Antiqua" panose="02040602050305030304" pitchFamily="18" charset="0"/>
              </a:rPr>
              <a:t>Thus the data point (5,2) belongs to +1 (Positively) class</a:t>
            </a:r>
          </a:p>
        </p:txBody>
      </p:sp>
      <p:graphicFrame>
        <p:nvGraphicFramePr>
          <p:cNvPr id="4" name="Object 3"/>
          <p:cNvGraphicFramePr>
            <a:graphicFrameLocks noChangeAspect="1"/>
          </p:cNvGraphicFramePr>
          <p:nvPr>
            <p:extLst>
              <p:ext uri="{D42A27DB-BD31-4B8C-83A1-F6EECF244321}">
                <p14:modId xmlns:p14="http://schemas.microsoft.com/office/powerpoint/2010/main" val="213437466"/>
              </p:ext>
            </p:extLst>
          </p:nvPr>
        </p:nvGraphicFramePr>
        <p:xfrm>
          <a:off x="2606040" y="1463040"/>
          <a:ext cx="3863340" cy="661123"/>
        </p:xfrm>
        <a:graphic>
          <a:graphicData uri="http://schemas.openxmlformats.org/presentationml/2006/ole">
            <mc:AlternateContent xmlns:mc="http://schemas.openxmlformats.org/markup-compatibility/2006">
              <mc:Choice xmlns:v="urn:schemas-microsoft-com:vml" Requires="v">
                <p:oleObj spid="_x0000_s5126" name="Equation" r:id="rId3" imgW="1269720" imgH="203040" progId="Equation.3">
                  <p:embed/>
                </p:oleObj>
              </mc:Choice>
              <mc:Fallback>
                <p:oleObj name="Equation" r:id="rId3" imgW="1269720" imgH="203040" progId="Equation.3">
                  <p:embed/>
                  <p:pic>
                    <p:nvPicPr>
                      <p:cNvPr id="0" name=""/>
                      <p:cNvPicPr/>
                      <p:nvPr/>
                    </p:nvPicPr>
                    <p:blipFill>
                      <a:blip r:embed="rId4"/>
                      <a:stretch>
                        <a:fillRect/>
                      </a:stretch>
                    </p:blipFill>
                    <p:spPr>
                      <a:xfrm>
                        <a:off x="2606040" y="1463040"/>
                        <a:ext cx="3863340" cy="661123"/>
                      </a:xfrm>
                      <a:prstGeom prst="rect">
                        <a:avLst/>
                      </a:prstGeom>
                    </p:spPr>
                  </p:pic>
                </p:oleObj>
              </mc:Fallback>
            </mc:AlternateContent>
          </a:graphicData>
        </a:graphic>
      </p:graphicFrame>
    </p:spTree>
    <p:extLst>
      <p:ext uri="{BB962C8B-B14F-4D97-AF65-F5344CB8AC3E}">
        <p14:creationId xmlns:p14="http://schemas.microsoft.com/office/powerpoint/2010/main" val="353166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522514"/>
            <a:ext cx="10515600" cy="5654449"/>
          </a:xfrm>
        </p:spPr>
        <p:txBody>
          <a:bodyPr>
            <a:normAutofit fontScale="92500" lnSpcReduction="10000"/>
          </a:bodyPr>
          <a:lstStyle/>
          <a:p>
            <a:pPr marL="0" indent="0">
              <a:buNone/>
            </a:pPr>
            <a:endParaRPr lang="en-US" dirty="0" smtClean="0"/>
          </a:p>
          <a:p>
            <a:endParaRPr lang="en-US" dirty="0"/>
          </a:p>
          <a:p>
            <a:endParaRPr lang="en-US" dirty="0" smtClean="0"/>
          </a:p>
          <a:p>
            <a:endParaRPr lang="en-US" dirty="0"/>
          </a:p>
          <a:p>
            <a:r>
              <a:rPr lang="en-US" dirty="0"/>
              <a:t>The graph above presents the linear relationship between the output(y) and predictor(X) variables. The blue line is referred to as the best-fit straight line. Based on the given data points, we attempt to plot a line that fits the points the best</a:t>
            </a:r>
            <a:r>
              <a:rPr lang="en-US" dirty="0" smtClean="0"/>
              <a:t>.</a:t>
            </a:r>
          </a:p>
          <a:p>
            <a:pPr marL="0" indent="0">
              <a:buNone/>
            </a:pPr>
            <a:r>
              <a:rPr lang="en-US" dirty="0">
                <a:solidFill>
                  <a:srgbClr val="FF0000"/>
                </a:solidFill>
              </a:rPr>
              <a:t>Simple Regression Calculation</a:t>
            </a:r>
          </a:p>
          <a:p>
            <a:r>
              <a:rPr lang="en-US" dirty="0"/>
              <a:t>To calculate best-fit line linear regression uses a traditional slope-intercept form which is given below,</a:t>
            </a:r>
          </a:p>
          <a:p>
            <a:pPr marL="0" indent="0">
              <a:buNone/>
            </a:pPr>
            <a:r>
              <a:rPr lang="en-US" b="1" dirty="0">
                <a:solidFill>
                  <a:srgbClr val="FF0000"/>
                </a:solidFill>
              </a:rPr>
              <a:t>Y </a:t>
            </a:r>
            <a:r>
              <a:rPr lang="en-US" b="1" dirty="0" err="1">
                <a:solidFill>
                  <a:srgbClr val="FF0000"/>
                </a:solidFill>
              </a:rPr>
              <a:t>i</a:t>
            </a:r>
            <a:r>
              <a:rPr lang="en-US" b="1" dirty="0">
                <a:solidFill>
                  <a:srgbClr val="FF0000"/>
                </a:solidFill>
              </a:rPr>
              <a:t> =  </a:t>
            </a:r>
            <a:r>
              <a:rPr lang="el-GR" b="1" dirty="0">
                <a:solidFill>
                  <a:srgbClr val="FF0000"/>
                </a:solidFill>
              </a:rPr>
              <a:t>β 0 + β 1 </a:t>
            </a:r>
            <a:r>
              <a:rPr lang="en-US" b="1" dirty="0">
                <a:solidFill>
                  <a:srgbClr val="FF0000"/>
                </a:solidFill>
              </a:rPr>
              <a:t>X </a:t>
            </a:r>
            <a:r>
              <a:rPr lang="en-US" b="1" dirty="0" err="1">
                <a:solidFill>
                  <a:srgbClr val="FF0000"/>
                </a:solidFill>
              </a:rPr>
              <a:t>i</a:t>
            </a:r>
            <a:r>
              <a:rPr lang="en-US" b="1" dirty="0">
                <a:solidFill>
                  <a:srgbClr val="FF0000"/>
                </a:solidFill>
              </a:rPr>
              <a:t> </a:t>
            </a:r>
            <a:endParaRPr lang="en-US" dirty="0">
              <a:solidFill>
                <a:srgbClr val="FF0000"/>
              </a:solidFill>
            </a:endParaRPr>
          </a:p>
          <a:p>
            <a:pPr marL="0" indent="0">
              <a:buNone/>
            </a:pPr>
            <a:r>
              <a:rPr lang="en-US" dirty="0"/>
              <a:t>where </a:t>
            </a:r>
            <a:r>
              <a:rPr lang="en-US" dirty="0">
                <a:solidFill>
                  <a:srgbClr val="FF0000"/>
                </a:solidFill>
              </a:rPr>
              <a:t>Y </a:t>
            </a:r>
            <a:r>
              <a:rPr lang="en-US" dirty="0" err="1">
                <a:solidFill>
                  <a:srgbClr val="FF0000"/>
                </a:solidFill>
              </a:rPr>
              <a:t>i</a:t>
            </a:r>
            <a:r>
              <a:rPr lang="en-US" dirty="0">
                <a:solidFill>
                  <a:srgbClr val="FF0000"/>
                </a:solidFill>
              </a:rPr>
              <a:t> </a:t>
            </a:r>
            <a:r>
              <a:rPr lang="en-US" dirty="0"/>
              <a:t> = Dependent variable,  </a:t>
            </a:r>
            <a:r>
              <a:rPr lang="el-GR" b="1" dirty="0">
                <a:solidFill>
                  <a:srgbClr val="FF0000"/>
                </a:solidFill>
              </a:rPr>
              <a:t>β 0</a:t>
            </a:r>
            <a:r>
              <a:rPr lang="el-GR" b="1" dirty="0"/>
              <a:t> </a:t>
            </a:r>
            <a:r>
              <a:rPr lang="el-GR" dirty="0"/>
              <a:t> = </a:t>
            </a:r>
            <a:r>
              <a:rPr lang="en-US" dirty="0"/>
              <a:t>constant/Intercept, </a:t>
            </a:r>
            <a:r>
              <a:rPr lang="el-GR" b="1" dirty="0">
                <a:solidFill>
                  <a:srgbClr val="FF0000"/>
                </a:solidFill>
              </a:rPr>
              <a:t>β 1</a:t>
            </a:r>
            <a:r>
              <a:rPr lang="el-GR" b="1" dirty="0"/>
              <a:t> </a:t>
            </a:r>
            <a:r>
              <a:rPr lang="el-GR" dirty="0"/>
              <a:t> = </a:t>
            </a:r>
            <a:r>
              <a:rPr lang="en-US" dirty="0"/>
              <a:t>Slope/Intercept, </a:t>
            </a:r>
            <a:r>
              <a:rPr lang="en-US" b="1" dirty="0">
                <a:solidFill>
                  <a:srgbClr val="FF0000"/>
                </a:solidFill>
              </a:rPr>
              <a:t>X </a:t>
            </a:r>
            <a:r>
              <a:rPr lang="en-US" b="1" dirty="0" err="1">
                <a:solidFill>
                  <a:srgbClr val="FF0000"/>
                </a:solidFill>
              </a:rPr>
              <a:t>i</a:t>
            </a:r>
            <a:r>
              <a:rPr lang="en-US" b="1" dirty="0"/>
              <a:t> </a:t>
            </a:r>
            <a:r>
              <a:rPr lang="en-US" dirty="0"/>
              <a:t> = Independent variable.</a:t>
            </a:r>
          </a:p>
          <a:p>
            <a:endParaRPr lang="en-US" dirty="0" smtClean="0"/>
          </a:p>
          <a:p>
            <a:endParaRPr lang="en-US" dirty="0"/>
          </a:p>
        </p:txBody>
      </p:sp>
      <p:sp>
        <p:nvSpPr>
          <p:cNvPr id="9" name="Content Placeholder 3"/>
          <p:cNvSpPr txBox="1">
            <a:spLocks/>
          </p:cNvSpPr>
          <p:nvPr/>
        </p:nvSpPr>
        <p:spPr>
          <a:xfrm>
            <a:off x="15960489" y="6952177"/>
            <a:ext cx="411151" cy="3136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Xmxm</a:t>
            </a:r>
          </a:p>
          <a:p>
            <a:endParaRPr lang="en-US" dirty="0"/>
          </a:p>
        </p:txBody>
      </p:sp>
      <p:pic>
        <p:nvPicPr>
          <p:cNvPr id="10" name="Picture 6" descr=" Simple Linear Regr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295" y="522515"/>
            <a:ext cx="4733364" cy="142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97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766" y="431074"/>
            <a:ext cx="11064240" cy="6113417"/>
          </a:xfrm>
        </p:spPr>
        <p:txBody>
          <a:bodyPr/>
          <a:lstStyle/>
          <a:p>
            <a:r>
              <a:rPr lang="en-US" dirty="0"/>
              <a:t>This algorithm explains the linear relationship between the dependent(output) variable y and the independent(predictor) variable X using a straight line  Y= B 0 + B 1 X.</a:t>
            </a:r>
          </a:p>
          <a:p>
            <a:r>
              <a:rPr lang="en-US" dirty="0">
                <a:solidFill>
                  <a:srgbClr val="FF0000"/>
                </a:solidFill>
              </a:rPr>
              <a:t>But how does the linear regression find out which is the best-fit line?</a:t>
            </a:r>
          </a:p>
          <a:p>
            <a:r>
              <a:rPr lang="en-US" dirty="0"/>
              <a:t>The goal of the linear regression algorithm is to get the </a:t>
            </a:r>
            <a:r>
              <a:rPr lang="en-US" b="1" dirty="0"/>
              <a:t>best values for B 0 and B 1</a:t>
            </a:r>
            <a:r>
              <a:rPr lang="en-US" dirty="0"/>
              <a:t> to find the best-fit line. The best-fit line is a line that has the least error which means the error between predicted values and actual values should be minimum</a:t>
            </a:r>
            <a:r>
              <a:rPr lang="en-US" dirty="0" smtClean="0"/>
              <a:t>.</a:t>
            </a:r>
          </a:p>
          <a:p>
            <a:endParaRPr lang="en-US" dirty="0"/>
          </a:p>
          <a:p>
            <a:endParaRPr lang="en-US" dirty="0" smtClean="0"/>
          </a:p>
          <a:p>
            <a:endParaRPr lang="en-US" dirty="0"/>
          </a:p>
        </p:txBody>
      </p:sp>
      <p:pic>
        <p:nvPicPr>
          <p:cNvPr id="5" name="Picture 4"/>
          <p:cNvPicPr>
            <a:picLocks noChangeAspect="1"/>
          </p:cNvPicPr>
          <p:nvPr/>
        </p:nvPicPr>
        <p:blipFill>
          <a:blip r:embed="rId2"/>
          <a:stretch>
            <a:fillRect/>
          </a:stretch>
        </p:blipFill>
        <p:spPr>
          <a:xfrm>
            <a:off x="3187337" y="3827961"/>
            <a:ext cx="6191793" cy="2716530"/>
          </a:xfrm>
          <a:prstGeom prst="rect">
            <a:avLst/>
          </a:prstGeom>
        </p:spPr>
      </p:pic>
    </p:spTree>
    <p:extLst>
      <p:ext uri="{BB962C8B-B14F-4D97-AF65-F5344CB8AC3E}">
        <p14:creationId xmlns:p14="http://schemas.microsoft.com/office/powerpoint/2010/main" val="372035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331" y="418011"/>
            <a:ext cx="10661469" cy="5758952"/>
          </a:xfrm>
        </p:spPr>
        <p:txBody>
          <a:bodyPr>
            <a:normAutofit lnSpcReduction="10000"/>
          </a:bodyPr>
          <a:lstStyle/>
          <a:p>
            <a:pPr marL="0" indent="0">
              <a:buNone/>
            </a:pPr>
            <a:r>
              <a:rPr lang="en-US" dirty="0">
                <a:solidFill>
                  <a:srgbClr val="FF0000"/>
                </a:solidFill>
              </a:rPr>
              <a:t>Random Error(Residuals)</a:t>
            </a:r>
          </a:p>
          <a:p>
            <a:r>
              <a:rPr lang="en-US" dirty="0"/>
              <a:t>In regression, the difference between the observed value of the dependent variable(</a:t>
            </a:r>
            <a:r>
              <a:rPr lang="en-US" b="1" dirty="0"/>
              <a:t>y </a:t>
            </a:r>
            <a:r>
              <a:rPr lang="en-US" b="1" dirty="0" err="1"/>
              <a:t>i</a:t>
            </a:r>
            <a:r>
              <a:rPr lang="en-US" b="1" dirty="0"/>
              <a:t> </a:t>
            </a:r>
            <a:r>
              <a:rPr lang="en-US" dirty="0"/>
              <a:t>) and the predicted value(</a:t>
            </a:r>
            <a:r>
              <a:rPr lang="en-US" b="1" dirty="0"/>
              <a:t>predicted</a:t>
            </a:r>
            <a:r>
              <a:rPr lang="en-US" dirty="0"/>
              <a:t>) is called the residuals.</a:t>
            </a:r>
          </a:p>
          <a:p>
            <a:pPr marL="0" indent="0">
              <a:buNone/>
            </a:pPr>
            <a:r>
              <a:rPr lang="en-US" b="1" dirty="0"/>
              <a:t>ε </a:t>
            </a:r>
            <a:r>
              <a:rPr lang="en-US" b="1" dirty="0" err="1"/>
              <a:t>i</a:t>
            </a:r>
            <a:r>
              <a:rPr lang="en-US" b="1" dirty="0"/>
              <a:t> = </a:t>
            </a:r>
            <a:r>
              <a:rPr lang="en-US" dirty="0"/>
              <a:t> </a:t>
            </a:r>
            <a:r>
              <a:rPr lang="en-US" b="1" dirty="0"/>
              <a:t>y predicted </a:t>
            </a:r>
            <a:r>
              <a:rPr lang="en-US" dirty="0"/>
              <a:t> –   </a:t>
            </a:r>
            <a:r>
              <a:rPr lang="en-US" b="1" dirty="0"/>
              <a:t>y </a:t>
            </a:r>
            <a:r>
              <a:rPr lang="en-US" b="1" dirty="0" err="1"/>
              <a:t>i</a:t>
            </a:r>
            <a:endParaRPr lang="en-US" dirty="0"/>
          </a:p>
          <a:p>
            <a:pPr marL="0" indent="0">
              <a:buNone/>
            </a:pPr>
            <a:r>
              <a:rPr lang="en-US" b="1" dirty="0"/>
              <a:t>where y predicted  =   B 0 + B 1 X </a:t>
            </a:r>
            <a:r>
              <a:rPr lang="en-US" b="1" dirty="0" smtClean="0"/>
              <a:t>I</a:t>
            </a:r>
          </a:p>
          <a:p>
            <a:pPr marL="0" indent="0">
              <a:buNone/>
            </a:pPr>
            <a:r>
              <a:rPr lang="en-US" dirty="0">
                <a:solidFill>
                  <a:srgbClr val="FF0000"/>
                </a:solidFill>
              </a:rPr>
              <a:t>What is the Best Fit Line?</a:t>
            </a:r>
          </a:p>
          <a:p>
            <a:r>
              <a:rPr lang="en-US" dirty="0"/>
              <a:t>In simple terms, the best-fit line is a line that best fits the given scatter plot. Mathematically, you obtain the best-fit line by minimizing the Residual Sum of Squares (RSS</a:t>
            </a:r>
            <a:r>
              <a:rPr lang="en-US" dirty="0" smtClean="0"/>
              <a:t>).</a:t>
            </a:r>
          </a:p>
          <a:p>
            <a:pPr marL="0" indent="0">
              <a:buNone/>
            </a:pPr>
            <a:r>
              <a:rPr lang="en-US" dirty="0" smtClean="0">
                <a:solidFill>
                  <a:srgbClr val="FF0000"/>
                </a:solidFill>
              </a:rPr>
              <a:t>The reason behind squaring the error/residuals</a:t>
            </a:r>
          </a:p>
          <a:p>
            <a:pPr marL="0" indent="0">
              <a:buNone/>
            </a:pPr>
            <a:r>
              <a:rPr lang="en-US" dirty="0" smtClean="0"/>
              <a:t>1. If we are not squaring the error, the negative and positive signs will cancel. We will end up with error = 0.</a:t>
            </a:r>
            <a:endParaRPr lang="en-US" dirty="0"/>
          </a:p>
          <a:p>
            <a:pPr marL="0" indent="0">
              <a:buNone/>
            </a:pPr>
            <a:endParaRPr lang="en-US" dirty="0"/>
          </a:p>
        </p:txBody>
      </p:sp>
    </p:spTree>
    <p:extLst>
      <p:ext uri="{BB962C8B-B14F-4D97-AF65-F5344CB8AC3E}">
        <p14:creationId xmlns:p14="http://schemas.microsoft.com/office/powerpoint/2010/main" val="2044971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483326"/>
            <a:ext cx="11312434" cy="6074228"/>
          </a:xfrm>
        </p:spPr>
        <p:txBody>
          <a:bodyPr/>
          <a:lstStyle/>
          <a:p>
            <a:pPr marL="0" indent="0">
              <a:buNone/>
            </a:pPr>
            <a:r>
              <a:rPr lang="en-US" b="1" dirty="0">
                <a:solidFill>
                  <a:srgbClr val="FF0000"/>
                </a:solidFill>
              </a:rPr>
              <a:t>Cost Function for Linear Regression</a:t>
            </a:r>
            <a:endParaRPr lang="en-US" dirty="0">
              <a:solidFill>
                <a:srgbClr val="FF0000"/>
              </a:solidFill>
            </a:endParaRPr>
          </a:p>
          <a:p>
            <a:r>
              <a:rPr lang="en-US" dirty="0"/>
              <a:t>The </a:t>
            </a:r>
            <a:r>
              <a:rPr lang="en-US" u="sng" dirty="0">
                <a:hlinkClick r:id="rId2"/>
              </a:rPr>
              <a:t>cost function</a:t>
            </a:r>
            <a:r>
              <a:rPr lang="en-US" dirty="0"/>
              <a:t> helps to work out the optimal values for B 0  and B 1 , which provides the best-fit line for the data points</a:t>
            </a:r>
            <a:r>
              <a:rPr lang="en-US" dirty="0" smtClean="0"/>
              <a:t>.</a:t>
            </a:r>
          </a:p>
          <a:p>
            <a:r>
              <a:rPr lang="en-US" dirty="0"/>
              <a:t>In Linear Regression, generally </a:t>
            </a:r>
            <a:r>
              <a:rPr lang="en-US" b="1" dirty="0"/>
              <a:t>Mean Squared Error (MSE)</a:t>
            </a:r>
            <a:r>
              <a:rPr lang="en-US" dirty="0"/>
              <a:t> cost function is used, which is the average squared error that occurred between the </a:t>
            </a:r>
            <a:r>
              <a:rPr lang="en-US" b="1" dirty="0"/>
              <a:t>y predicted </a:t>
            </a:r>
            <a:r>
              <a:rPr lang="en-US" dirty="0"/>
              <a:t>and </a:t>
            </a:r>
            <a:r>
              <a:rPr lang="en-US" b="1" dirty="0"/>
              <a:t>y </a:t>
            </a:r>
            <a:r>
              <a:rPr lang="en-US" b="1" dirty="0" err="1"/>
              <a:t>i</a:t>
            </a:r>
            <a:r>
              <a:rPr lang="en-US" dirty="0"/>
              <a:t>.</a:t>
            </a:r>
          </a:p>
          <a:p>
            <a:r>
              <a:rPr lang="en-US" dirty="0"/>
              <a:t>We calculate MSE using the simple linear equation y=</a:t>
            </a:r>
            <a:r>
              <a:rPr lang="en-US" dirty="0" err="1"/>
              <a:t>mx+b</a:t>
            </a:r>
            <a:r>
              <a:rPr lang="en-US" dirty="0"/>
              <a:t>:</a:t>
            </a:r>
          </a:p>
          <a:p>
            <a:endParaRPr lang="en-US" dirty="0"/>
          </a:p>
          <a:p>
            <a:endParaRPr lang="en-US" dirty="0" smtClean="0"/>
          </a:p>
          <a:p>
            <a:r>
              <a:rPr lang="en-US" dirty="0"/>
              <a:t>Using the MSE function, we’ll update the values of B 0  and B 1  such that the MSE value settles at the minima. </a:t>
            </a:r>
            <a:r>
              <a:rPr lang="en-US" dirty="0" smtClean="0"/>
              <a:t>These </a:t>
            </a:r>
            <a:r>
              <a:rPr lang="en-US" dirty="0"/>
              <a:t>parameters can be determined using the gradient descent method such that the value for the cost function is minimum.</a:t>
            </a:r>
          </a:p>
        </p:txBody>
      </p:sp>
      <p:pic>
        <p:nvPicPr>
          <p:cNvPr id="4" name="Picture 3"/>
          <p:cNvPicPr>
            <a:picLocks noChangeAspect="1"/>
          </p:cNvPicPr>
          <p:nvPr/>
        </p:nvPicPr>
        <p:blipFill>
          <a:blip r:embed="rId3"/>
          <a:stretch>
            <a:fillRect/>
          </a:stretch>
        </p:blipFill>
        <p:spPr>
          <a:xfrm>
            <a:off x="1084217" y="3807006"/>
            <a:ext cx="4807132" cy="895623"/>
          </a:xfrm>
          <a:prstGeom prst="rect">
            <a:avLst/>
          </a:prstGeom>
        </p:spPr>
      </p:pic>
    </p:spTree>
    <p:extLst>
      <p:ext uri="{BB962C8B-B14F-4D97-AF65-F5344CB8AC3E}">
        <p14:creationId xmlns:p14="http://schemas.microsoft.com/office/powerpoint/2010/main" val="2960925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2763</Words>
  <Application>Microsoft Office PowerPoint</Application>
  <PresentationFormat>Widescreen</PresentationFormat>
  <Paragraphs>302</Paragraphs>
  <Slides>51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Arial</vt:lpstr>
      <vt:lpstr>Book Antiqua</vt:lpstr>
      <vt:lpstr>Calibri</vt:lpstr>
      <vt:lpstr>Calibri Light</vt:lpstr>
      <vt:lpstr>Cambria Math</vt:lpstr>
      <vt:lpstr>Times New Roman</vt:lpstr>
      <vt:lpstr>Office Theme</vt:lpstr>
      <vt:lpstr>Equation</vt:lpstr>
      <vt:lpstr>Unit 2: introduction to supervised Learning</vt:lpstr>
      <vt:lpstr>Classification Problem</vt:lpstr>
      <vt:lpstr>PowerPoint Presentation</vt:lpstr>
      <vt:lpstr>PowerPoint Presentation</vt:lpstr>
      <vt:lpstr>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Metrics for Linear Regression</vt:lpstr>
      <vt:lpstr>PowerPoint Presentation</vt:lpstr>
      <vt:lpstr>PowerPoint Presentation</vt:lpstr>
      <vt:lpstr>PowerPoint Presentation</vt:lpstr>
      <vt:lpstr>Perceptron</vt:lpstr>
      <vt:lpstr>perceptron</vt:lpstr>
      <vt:lpstr>Decision Tree Representation</vt:lpstr>
      <vt:lpstr>PowerPoint Presentation</vt:lpstr>
      <vt:lpstr>Decision Tree Classification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Use ID3 algorithm to construct a decision tree for the data in Table</vt:lpstr>
      <vt:lpstr>PowerPoint Presentation</vt:lpstr>
      <vt:lpstr>PowerPoint Presentation</vt:lpstr>
      <vt:lpstr>PowerPoint Presentation</vt:lpstr>
      <vt:lpstr>PowerPoint Presentation</vt:lpstr>
      <vt:lpstr>PowerPoint Presentation</vt:lpstr>
      <vt:lpstr>PowerPoint Presentation</vt:lpstr>
      <vt:lpstr>Support Vector Machine</vt:lpstr>
      <vt:lpstr>Support Vector Machine</vt:lpstr>
      <vt:lpstr>Support Vector Machine</vt:lpstr>
      <vt:lpstr>Support Vector Machine</vt:lpstr>
      <vt:lpstr>Support Vector Machine</vt:lpstr>
      <vt:lpstr>Support Vector Machine</vt:lpstr>
      <vt:lpstr>Maximal Margin Hyperplanes</vt:lpstr>
      <vt:lpstr>PowerPoint Presentation</vt:lpstr>
      <vt:lpstr>Finding maximal margin</vt:lpstr>
      <vt:lpstr>PowerPoint Presentation</vt:lpstr>
      <vt:lpstr>Support Vector Machine</vt:lpstr>
      <vt:lpstr>Support Vector Machine</vt:lpstr>
      <vt:lpstr>Support Vector Machine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introduction to supervised Learning</dc:title>
  <dc:creator>Microsoft account</dc:creator>
  <cp:lastModifiedBy>Microsoft account</cp:lastModifiedBy>
  <cp:revision>56</cp:revision>
  <dcterms:created xsi:type="dcterms:W3CDTF">2024-06-24T07:59:01Z</dcterms:created>
  <dcterms:modified xsi:type="dcterms:W3CDTF">2024-07-07T17:29:49Z</dcterms:modified>
</cp:coreProperties>
</file>