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250972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732CCF-B384-4067-A8C5-A15BCE28725C}"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256146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265257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6376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369073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732CCF-B384-4067-A8C5-A15BCE28725C}"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342930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732CCF-B384-4067-A8C5-A15BCE28725C}" type="datetimeFigureOut">
              <a:rPr lang="en-US" smtClean="0"/>
              <a:t>5/27/2024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256180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788014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62690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421176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732CCF-B384-4067-A8C5-A15BCE28725C}"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317468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732CCF-B384-4067-A8C5-A15BCE28725C}"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1874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732CCF-B384-4067-A8C5-A15BCE28725C}"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64352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732CCF-B384-4067-A8C5-A15BCE28725C}"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56322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2CCF-B384-4067-A8C5-A15BCE28725C}"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181674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732CCF-B384-4067-A8C5-A15BCE28725C}"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423806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732CCF-B384-4067-A8C5-A15BCE28725C}"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747884-B69E-471B-8995-E0654CA7ED49}" type="slidenum">
              <a:rPr lang="en-US" smtClean="0"/>
              <a:t>‹#›</a:t>
            </a:fld>
            <a:endParaRPr lang="en-US"/>
          </a:p>
        </p:txBody>
      </p:sp>
    </p:spTree>
    <p:extLst>
      <p:ext uri="{BB962C8B-B14F-4D97-AF65-F5344CB8AC3E}">
        <p14:creationId xmlns:p14="http://schemas.microsoft.com/office/powerpoint/2010/main" val="5450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2732CCF-B384-4067-A8C5-A15BCE28725C}" type="datetimeFigureOut">
              <a:rPr lang="en-US" smtClean="0"/>
              <a:t>5/27/2024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747884-B69E-471B-8995-E0654CA7ED49}" type="slidenum">
              <a:rPr lang="en-US" smtClean="0"/>
              <a:t>‹#›</a:t>
            </a:fld>
            <a:endParaRPr lang="en-US"/>
          </a:p>
        </p:txBody>
      </p:sp>
    </p:spTree>
    <p:extLst>
      <p:ext uri="{BB962C8B-B14F-4D97-AF65-F5344CB8AC3E}">
        <p14:creationId xmlns:p14="http://schemas.microsoft.com/office/powerpoint/2010/main" val="4170609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3429" y="902382"/>
            <a:ext cx="4632960" cy="848041"/>
          </a:xfrm>
        </p:spPr>
        <p:txBody>
          <a:bodyPr>
            <a:normAutofit/>
          </a:bodyPr>
          <a:lstStyle/>
          <a:p>
            <a:pPr algn="l"/>
            <a:r>
              <a:rPr lang="en-US" sz="4000" b="1" dirty="0" smtClean="0">
                <a:solidFill>
                  <a:schemeClr val="accent1">
                    <a:lumMod val="20000"/>
                    <a:lumOff val="80000"/>
                  </a:schemeClr>
                </a:solidFill>
              </a:rPr>
              <a:t>Html</a:t>
            </a:r>
            <a:r>
              <a:rPr lang="fa-IR" sz="4000" b="1" dirty="0" smtClean="0">
                <a:solidFill>
                  <a:schemeClr val="accent1">
                    <a:lumMod val="20000"/>
                    <a:lumOff val="80000"/>
                  </a:schemeClr>
                </a:solidFill>
              </a:rPr>
              <a:t>زبان نشانه گذاری </a:t>
            </a:r>
            <a:endParaRPr lang="en-US" sz="4000" dirty="0">
              <a:solidFill>
                <a:schemeClr val="accent1">
                  <a:lumMod val="20000"/>
                  <a:lumOff val="80000"/>
                </a:schemeClr>
              </a:solidFill>
            </a:endParaRPr>
          </a:p>
        </p:txBody>
      </p:sp>
      <p:pic>
        <p:nvPicPr>
          <p:cNvPr id="5" name="Picture 4"/>
          <p:cNvPicPr>
            <a:picLocks noChangeAspect="1"/>
          </p:cNvPicPr>
          <p:nvPr/>
        </p:nvPicPr>
        <p:blipFill>
          <a:blip r:embed="rId2"/>
          <a:stretch>
            <a:fillRect/>
          </a:stretch>
        </p:blipFill>
        <p:spPr>
          <a:xfrm>
            <a:off x="1527946" y="1941495"/>
            <a:ext cx="3910965" cy="3959649"/>
          </a:xfrm>
          <a:prstGeom prst="rect">
            <a:avLst/>
          </a:prstGeom>
        </p:spPr>
      </p:pic>
      <p:sp>
        <p:nvSpPr>
          <p:cNvPr id="6" name="Content Placeholder 2"/>
          <p:cNvSpPr txBox="1">
            <a:spLocks/>
          </p:cNvSpPr>
          <p:nvPr/>
        </p:nvSpPr>
        <p:spPr bwMode="gray">
          <a:xfrm>
            <a:off x="6322423" y="1941495"/>
            <a:ext cx="4452017" cy="336202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just" rtl="1">
              <a:lnSpc>
                <a:spcPct val="200000"/>
              </a:lnSpc>
            </a:pPr>
            <a:r>
              <a:rPr lang="fa-IR" sz="2000" b="1" dirty="0" smtClean="0">
                <a:solidFill>
                  <a:schemeClr val="bg1"/>
                </a:solidFill>
                <a:latin typeface="Yekan Bakh" panose="01000504000000020004" pitchFamily="2" charset="-78"/>
                <a:ea typeface="Yekan Bakh" panose="01000504000000020004" pitchFamily="2" charset="-78"/>
                <a:cs typeface="Yekan Bakh" panose="01000504000000020004" pitchFamily="2" charset="-78"/>
              </a:rPr>
              <a:t>یکی از مهم ترین زبان های سمت کاربر که همواره به عنوان پایه ای ترین مفهوم در آموزش های طراحی سایت  تدریس می شود، زبان نشانه گذاری</a:t>
            </a:r>
            <a:r>
              <a:rPr lang="en-US" sz="2000" b="1" dirty="0" smtClean="0">
                <a:solidFill>
                  <a:schemeClr val="bg1"/>
                </a:solidFill>
                <a:latin typeface="Yekan Bakh" panose="01000504000000020004" pitchFamily="2" charset="-78"/>
                <a:ea typeface="Yekan Bakh" panose="01000504000000020004" pitchFamily="2" charset="-78"/>
                <a:cs typeface="Yekan Bakh" panose="01000504000000020004" pitchFamily="2" charset="-78"/>
              </a:rPr>
              <a:t>html </a:t>
            </a:r>
            <a:r>
              <a:rPr lang="fa-IR" sz="2000" b="1" dirty="0" smtClean="0">
                <a:solidFill>
                  <a:schemeClr val="bg1"/>
                </a:solidFill>
                <a:latin typeface="Yekan Bakh" panose="01000504000000020004" pitchFamily="2" charset="-78"/>
                <a:ea typeface="Yekan Bakh" panose="01000504000000020004" pitchFamily="2" charset="-78"/>
                <a:cs typeface="Yekan Bakh" panose="01000504000000020004" pitchFamily="2" charset="-78"/>
              </a:rPr>
              <a:t>می‌باشد.</a:t>
            </a:r>
            <a:r>
              <a:rPr lang="en-US" sz="2000" b="1" dirty="0" smtClean="0">
                <a:solidFill>
                  <a:schemeClr val="bg1"/>
                </a:solidFill>
                <a:latin typeface="Yekan Bakh" panose="01000504000000020004" pitchFamily="2" charset="-78"/>
                <a:ea typeface="Yekan Bakh" panose="01000504000000020004" pitchFamily="2" charset="-78"/>
                <a:cs typeface="Yekan Bakh" panose="01000504000000020004" pitchFamily="2" charset="-78"/>
              </a:rPr>
              <a:t> </a:t>
            </a:r>
            <a:r>
              <a:rPr lang="fa-IR" sz="2000" b="1" dirty="0" smtClean="0">
                <a:solidFill>
                  <a:schemeClr val="bg1"/>
                </a:solidFill>
                <a:latin typeface="Yekan Bakh" panose="01000504000000020004" pitchFamily="2" charset="-78"/>
                <a:ea typeface="Yekan Bakh" panose="01000504000000020004" pitchFamily="2" charset="-78"/>
                <a:cs typeface="Yekan Bakh" panose="01000504000000020004" pitchFamily="2" charset="-78"/>
              </a:rPr>
              <a:t>این زبان در اصل، اساس کار ما در برنامه نویسی و طراحی سایت می‌باشد</a:t>
            </a:r>
            <a:endParaRPr lang="en-US" sz="2000" b="1" dirty="0">
              <a:solidFill>
                <a:schemeClr val="bg1"/>
              </a:solidFill>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428006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952206" y="919799"/>
            <a:ext cx="6017622" cy="84804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r" rtl="1"/>
            <a:r>
              <a:rPr lang="en-US" sz="4000" b="1" dirty="0" smtClean="0">
                <a:solidFill>
                  <a:schemeClr val="accent1">
                    <a:lumMod val="20000"/>
                    <a:lumOff val="80000"/>
                  </a:schemeClr>
                </a:solidFill>
              </a:rPr>
              <a:t>html</a:t>
            </a:r>
            <a:r>
              <a:rPr lang="fa-IR" sz="4000" b="1" dirty="0" smtClean="0">
                <a:solidFill>
                  <a:schemeClr val="accent1">
                    <a:lumMod val="20000"/>
                    <a:lumOff val="80000"/>
                  </a:schemeClr>
                </a:solidFill>
              </a:rPr>
              <a:t>چیست و چه کاربردی دارد؟</a:t>
            </a:r>
            <a:endParaRPr lang="en-US" sz="4000" dirty="0">
              <a:solidFill>
                <a:schemeClr val="accent1">
                  <a:lumMod val="20000"/>
                  <a:lumOff val="80000"/>
                </a:schemeClr>
              </a:solidFill>
            </a:endParaRPr>
          </a:p>
        </p:txBody>
      </p:sp>
      <p:sp>
        <p:nvSpPr>
          <p:cNvPr id="5" name="Content Placeholder 2"/>
          <p:cNvSpPr>
            <a:spLocks noGrp="1"/>
          </p:cNvSpPr>
          <p:nvPr>
            <p:ph idx="1"/>
          </p:nvPr>
        </p:nvSpPr>
        <p:spPr>
          <a:xfrm>
            <a:off x="1548187" y="2742837"/>
            <a:ext cx="8825659" cy="3248660"/>
          </a:xfrm>
        </p:spPr>
        <p:txBody>
          <a:bodyPr>
            <a:noAutofit/>
          </a:bodyPr>
          <a:lstStyle/>
          <a:p>
            <a:pPr marL="0" indent="0" algn="just" rtl="1">
              <a:lnSpc>
                <a:spcPct val="200000"/>
              </a:lnSpc>
              <a:buNone/>
            </a:pPr>
            <a:r>
              <a:rPr lang="en-US" sz="2000" b="1" dirty="0" smtClean="0">
                <a:latin typeface="Yekan Bakh" panose="01000504000000020004" pitchFamily="2" charset="-78"/>
                <a:ea typeface="Yekan Bakh" panose="01000504000000020004" pitchFamily="2" charset="-78"/>
                <a:cs typeface="Yekan Bakh" panose="01000504000000020004" pitchFamily="2" charset="-78"/>
              </a:rPr>
              <a:t> html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زبان </a:t>
            </a:r>
            <a:r>
              <a:rPr lang="fa-IR" sz="2000" b="1" dirty="0">
                <a:latin typeface="Yekan Bakh" panose="01000504000000020004" pitchFamily="2" charset="-78"/>
                <a:ea typeface="Yekan Bakh" panose="01000504000000020004" pitchFamily="2" charset="-78"/>
                <a:cs typeface="Yekan Bakh" panose="01000504000000020004" pitchFamily="2" charset="-78"/>
              </a:rPr>
              <a:t>نشانه گذاری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ابرمتن</a:t>
            </a:r>
            <a:r>
              <a:rPr lang="en-US" sz="2000" b="1" dirty="0" smtClean="0">
                <a:latin typeface="Yekan Bakh" panose="01000504000000020004" pitchFamily="2" charset="-78"/>
                <a:ea typeface="Yekan Bakh" panose="01000504000000020004" pitchFamily="2" charset="-78"/>
                <a:cs typeface="Yekan Bakh" panose="01000504000000020004" pitchFamily="2" charset="-78"/>
              </a:rPr>
              <a:t>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که </a:t>
            </a:r>
            <a:r>
              <a:rPr lang="fa-IR" sz="2000" b="1" dirty="0">
                <a:latin typeface="Yekan Bakh" panose="01000504000000020004" pitchFamily="2" charset="-78"/>
                <a:ea typeface="Yekan Bakh" panose="01000504000000020004" pitchFamily="2" charset="-78"/>
                <a:cs typeface="Yekan Bakh" panose="01000504000000020004" pitchFamily="2" charset="-78"/>
              </a:rPr>
              <a:t>مخفف واژه </a:t>
            </a:r>
            <a:r>
              <a:rPr lang="en-US" sz="2000" b="1" dirty="0">
                <a:latin typeface="Yekan Bakh" panose="01000504000000020004" pitchFamily="2" charset="-78"/>
                <a:ea typeface="Yekan Bakh" panose="01000504000000020004" pitchFamily="2" charset="-78"/>
                <a:cs typeface="Yekan Bakh" panose="01000504000000020004" pitchFamily="2" charset="-78"/>
              </a:rPr>
              <a:t>Hyper Text Markup Language </a:t>
            </a:r>
            <a:r>
              <a:rPr lang="fa-IR" sz="2000" b="1" dirty="0">
                <a:latin typeface="Yekan Bakh" panose="01000504000000020004" pitchFamily="2" charset="-78"/>
                <a:ea typeface="Yekan Bakh" panose="01000504000000020004" pitchFamily="2" charset="-78"/>
                <a:cs typeface="Yekan Bakh" panose="01000504000000020004" pitchFamily="2" charset="-78"/>
              </a:rPr>
              <a:t>می‌باشد یک نوع نشانه گذاری استاندارد، مقدماتی و البته اصولی برای ایجاد صفحات وبسایت و وب اپلیکیشن می‌باشد. زبان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به نوعی پایه و اساس صفحات یک وبسایت بوده و تمامی المان ها، متن ها، لینک ها و … با استفاده از نشانه های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در صفحه وب برای شما قرار گرفته است.</a:t>
            </a:r>
            <a:endParaRPr lang="en-US" sz="2000" b="1" dirty="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2745746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342606" y="963341"/>
            <a:ext cx="7637416" cy="96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l" rtl="1">
              <a:buNone/>
            </a:pPr>
            <a:r>
              <a:rPr lang="en-US" sz="3600" b="1" dirty="0" smtClean="0">
                <a:solidFill>
                  <a:schemeClr val="bg1"/>
                </a:solidFill>
              </a:rPr>
              <a:t> Html</a:t>
            </a:r>
            <a:r>
              <a:rPr lang="fa-IR" sz="3600" b="1" dirty="0" smtClean="0">
                <a:solidFill>
                  <a:schemeClr val="bg1"/>
                </a:solidFill>
              </a:rPr>
              <a:t>زبان </a:t>
            </a:r>
            <a:r>
              <a:rPr lang="fa-IR" sz="3600" b="1" dirty="0">
                <a:solidFill>
                  <a:schemeClr val="bg1"/>
                </a:solidFill>
              </a:rPr>
              <a:t>نشانه </a:t>
            </a:r>
            <a:r>
              <a:rPr lang="fa-IR" sz="3600" b="1" dirty="0" smtClean="0">
                <a:solidFill>
                  <a:schemeClr val="bg1"/>
                </a:solidFill>
              </a:rPr>
              <a:t>گذاری یا </a:t>
            </a:r>
            <a:r>
              <a:rPr lang="fa-IR" sz="3600" b="1" dirty="0">
                <a:solidFill>
                  <a:schemeClr val="bg1"/>
                </a:solidFill>
              </a:rPr>
              <a:t>زبان برنامه نویسی</a:t>
            </a:r>
            <a:r>
              <a:rPr lang="fa-IR" sz="3600" b="1" dirty="0" smtClean="0">
                <a:solidFill>
                  <a:schemeClr val="bg1"/>
                </a:solidFill>
              </a:rPr>
              <a:t>؟</a:t>
            </a:r>
            <a:endParaRPr lang="fa-IR" sz="3600" b="1" dirty="0">
              <a:solidFill>
                <a:schemeClr val="bg1"/>
              </a:solidFill>
            </a:endParaRPr>
          </a:p>
        </p:txBody>
      </p:sp>
      <p:sp>
        <p:nvSpPr>
          <p:cNvPr id="5" name="Content Placeholder 2"/>
          <p:cNvSpPr>
            <a:spLocks noGrp="1"/>
          </p:cNvSpPr>
          <p:nvPr>
            <p:ph idx="1"/>
          </p:nvPr>
        </p:nvSpPr>
        <p:spPr>
          <a:xfrm>
            <a:off x="1548187" y="2612208"/>
            <a:ext cx="8825659" cy="2734855"/>
          </a:xfrm>
        </p:spPr>
        <p:txBody>
          <a:bodyPr>
            <a:normAutofit/>
          </a:bodyPr>
          <a:lstStyle/>
          <a:p>
            <a:pPr algn="just" rtl="1">
              <a:lnSpc>
                <a:spcPct val="200000"/>
              </a:lnSpc>
            </a:pPr>
            <a:r>
              <a:rPr lang="fa-IR" sz="2000" b="1" dirty="0">
                <a:latin typeface="Yekan Bakh" panose="01000504000000020004" pitchFamily="2" charset="-78"/>
                <a:ea typeface="Yekan Bakh" panose="01000504000000020004" pitchFamily="2" charset="-78"/>
                <a:cs typeface="Yekan Bakh" panose="01000504000000020004" pitchFamily="2" charset="-78"/>
              </a:rPr>
              <a:t>زبان های برنامه نویسی در اصل راه ارتباطی ما با سیستم های کامپیوتری می‌باشند. ما با استفاده از این زبان ها با یک سیستم ارتباط برقرار کرده و به آن (برای حل یک مسئله و …) دستوراتی می‌دهیم.شاید این موضوع مهم ترین شاخصه یک زبان برنامه نویسی می‌باشد اما زبان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این ویژگی را ندارد و صرفا یک زبان نشانه گذاری است.</a:t>
            </a:r>
            <a:endParaRPr lang="en-US" sz="2000" b="1" dirty="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2633267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3936274" y="937215"/>
            <a:ext cx="4249783" cy="96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l" rtl="1">
              <a:buNone/>
            </a:pPr>
            <a:r>
              <a:rPr lang="en-US" sz="3600" b="1" dirty="0" smtClean="0">
                <a:solidFill>
                  <a:schemeClr val="bg1"/>
                </a:solidFill>
              </a:rPr>
              <a:t> Html</a:t>
            </a:r>
            <a:r>
              <a:rPr lang="fa-IR" sz="3600" b="1" dirty="0" smtClean="0">
                <a:solidFill>
                  <a:schemeClr val="bg1"/>
                </a:solidFill>
              </a:rPr>
              <a:t>چطــور کار میکند؟</a:t>
            </a:r>
            <a:endParaRPr lang="fa-IR" sz="3600" b="1" dirty="0">
              <a:solidFill>
                <a:schemeClr val="bg1"/>
              </a:solidFill>
            </a:endParaRPr>
          </a:p>
        </p:txBody>
      </p:sp>
      <p:sp>
        <p:nvSpPr>
          <p:cNvPr id="7" name="Content Placeholder 2"/>
          <p:cNvSpPr>
            <a:spLocks noGrp="1"/>
          </p:cNvSpPr>
          <p:nvPr>
            <p:ph idx="1"/>
          </p:nvPr>
        </p:nvSpPr>
        <p:spPr>
          <a:xfrm>
            <a:off x="1548187" y="2612208"/>
            <a:ext cx="8825659" cy="2734855"/>
          </a:xfrm>
        </p:spPr>
        <p:txBody>
          <a:bodyPr>
            <a:normAutofit/>
          </a:bodyPr>
          <a:lstStyle/>
          <a:p>
            <a:pPr algn="just" rtl="1">
              <a:lnSpc>
                <a:spcPct val="200000"/>
              </a:lnSpc>
            </a:pPr>
            <a:r>
              <a:rPr lang="fa-IR" sz="2000" b="1" dirty="0">
                <a:latin typeface="Yekan Bakh" panose="01000504000000020004" pitchFamily="2" charset="-78"/>
                <a:ea typeface="Yekan Bakh" panose="01000504000000020004" pitchFamily="2" charset="-78"/>
                <a:cs typeface="Yekan Bakh" panose="01000504000000020004" pitchFamily="2" charset="-78"/>
              </a:rPr>
              <a:t>زبان نشانه گذاری ابرمتن از یک سری برچسب یا تگ تشکیل شده است که می‌توانید با استفاده از آن، المان های مختلف یک وبسایت مثل عکس ها، لینک ها، عناوین، متن و … را با یک نظم خاص در کنار یکدیگر قرار دهد. </a:t>
            </a:r>
            <a:endParaRPr lang="fa-IR" sz="2000" b="1" dirty="0" smtClean="0">
              <a:latin typeface="Yekan Bakh" panose="01000504000000020004" pitchFamily="2" charset="-78"/>
              <a:ea typeface="Yekan Bakh" panose="01000504000000020004" pitchFamily="2" charset="-78"/>
              <a:cs typeface="Yekan Bakh" panose="01000504000000020004" pitchFamily="2" charset="-78"/>
            </a:endParaRPr>
          </a:p>
          <a:p>
            <a:pPr algn="just" rtl="1">
              <a:lnSpc>
                <a:spcPct val="200000"/>
              </a:lnSpc>
            </a:pPr>
            <a:r>
              <a:rPr lang="fa-IR" sz="2000" b="1" dirty="0" smtClean="0">
                <a:latin typeface="Yekan Bakh" panose="01000504000000020004" pitchFamily="2" charset="-78"/>
                <a:ea typeface="Yekan Bakh" panose="01000504000000020004" pitchFamily="2" charset="-78"/>
                <a:cs typeface="Yekan Bakh" panose="01000504000000020004" pitchFamily="2" charset="-78"/>
              </a:rPr>
              <a:t>در </a:t>
            </a:r>
            <a:r>
              <a:rPr lang="fa-IR" sz="2000" b="1" dirty="0">
                <a:latin typeface="Yekan Bakh" panose="01000504000000020004" pitchFamily="2" charset="-78"/>
                <a:ea typeface="Yekan Bakh" panose="01000504000000020004" pitchFamily="2" charset="-78"/>
                <a:cs typeface="Yekan Bakh" panose="01000504000000020004" pitchFamily="2" charset="-78"/>
              </a:rPr>
              <a:t>اصل ما اسکلت اصلی ساختمان وبسایت را با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پی ریزی و احداث می کنیم.</a:t>
            </a:r>
            <a:endParaRPr lang="en-US" sz="2400" b="1" dirty="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309442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754880" y="937215"/>
            <a:ext cx="3030583" cy="96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l" rtl="1">
              <a:buNone/>
            </a:pPr>
            <a:r>
              <a:rPr lang="fa-IR" sz="3600" b="1" dirty="0" smtClean="0">
                <a:solidFill>
                  <a:schemeClr val="bg1"/>
                </a:solidFill>
              </a:rPr>
              <a:t>تگ های</a:t>
            </a:r>
            <a:r>
              <a:rPr lang="en-US" sz="3600" b="1" dirty="0" smtClean="0">
                <a:solidFill>
                  <a:schemeClr val="bg1"/>
                </a:solidFill>
              </a:rPr>
              <a:t>Html </a:t>
            </a:r>
            <a:endParaRPr lang="fa-IR" sz="3600" b="1" dirty="0">
              <a:solidFill>
                <a:schemeClr val="bg1"/>
              </a:solidFill>
            </a:endParaRPr>
          </a:p>
        </p:txBody>
      </p:sp>
      <p:sp>
        <p:nvSpPr>
          <p:cNvPr id="6" name="Content Placeholder 2"/>
          <p:cNvSpPr>
            <a:spLocks noGrp="1"/>
          </p:cNvSpPr>
          <p:nvPr>
            <p:ph idx="1"/>
          </p:nvPr>
        </p:nvSpPr>
        <p:spPr>
          <a:xfrm>
            <a:off x="1548187" y="2612208"/>
            <a:ext cx="8825659" cy="3065781"/>
          </a:xfrm>
        </p:spPr>
        <p:txBody>
          <a:bodyPr>
            <a:normAutofit/>
          </a:bodyPr>
          <a:lstStyle/>
          <a:p>
            <a:pPr algn="just" rtl="1">
              <a:lnSpc>
                <a:spcPct val="200000"/>
              </a:lnSpc>
            </a:pPr>
            <a:r>
              <a:rPr lang="fa-IR" sz="2000" b="1" dirty="0">
                <a:latin typeface="Yekan Bakh" panose="01000504000000020004" pitchFamily="2" charset="-78"/>
                <a:ea typeface="Yekan Bakh" panose="01000504000000020004" pitchFamily="2" charset="-78"/>
                <a:cs typeface="Yekan Bakh" panose="01000504000000020004" pitchFamily="2" charset="-78"/>
              </a:rPr>
              <a:t>تگ یا همان برچسب در زبان نشانه گذاری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عناصری هستند که با یک سری حروف و علائم کد گذاری شده و شما با صدا زدن (فراخوانی) هرکدام می توانید کاری که قصد آن را دارید، انجام دهید. تگ های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در اصل قواعد زمین بازی هستند، هرکدام مفهومی خاص داشته و به ما امکان ایجاد، تغییر و ساخت عناصر و همچنین صفحات مختلف یک وبسایت را می‌دهند.</a:t>
            </a:r>
            <a:endParaRPr lang="en-US" sz="2800" b="1" dirty="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2438373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448595" y="945924"/>
            <a:ext cx="5111932" cy="96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l" rtl="1">
              <a:buNone/>
            </a:pPr>
            <a:r>
              <a:rPr lang="fa-IR" sz="3600" b="1" dirty="0" smtClean="0">
                <a:solidFill>
                  <a:schemeClr val="bg1"/>
                </a:solidFill>
              </a:rPr>
              <a:t>چطور کد </a:t>
            </a:r>
            <a:r>
              <a:rPr lang="en-US" sz="3600" b="1" dirty="0" smtClean="0">
                <a:solidFill>
                  <a:schemeClr val="bg1"/>
                </a:solidFill>
              </a:rPr>
              <a:t>Html</a:t>
            </a:r>
            <a:r>
              <a:rPr lang="fa-IR" sz="3600" b="1" dirty="0" smtClean="0">
                <a:solidFill>
                  <a:schemeClr val="bg1"/>
                </a:solidFill>
              </a:rPr>
              <a:t> را اجرا کنیم؟</a:t>
            </a:r>
            <a:endParaRPr lang="fa-IR" sz="3600" b="1" dirty="0">
              <a:solidFill>
                <a:schemeClr val="bg1"/>
              </a:solidFill>
            </a:endParaRPr>
          </a:p>
        </p:txBody>
      </p:sp>
      <p:sp>
        <p:nvSpPr>
          <p:cNvPr id="5" name="Content Placeholder 2"/>
          <p:cNvSpPr>
            <a:spLocks noGrp="1"/>
          </p:cNvSpPr>
          <p:nvPr>
            <p:ph idx="1"/>
          </p:nvPr>
        </p:nvSpPr>
        <p:spPr>
          <a:xfrm>
            <a:off x="888273" y="2276111"/>
            <a:ext cx="10572206" cy="845095"/>
          </a:xfrm>
        </p:spPr>
        <p:txBody>
          <a:bodyPr>
            <a:normAutofit/>
          </a:bodyPr>
          <a:lstStyle/>
          <a:p>
            <a:pPr algn="just" rtl="1">
              <a:lnSpc>
                <a:spcPct val="200000"/>
              </a:lnSpc>
            </a:pPr>
            <a:r>
              <a:rPr lang="fa-IR" sz="2000" b="1" dirty="0">
                <a:latin typeface="Bakh"/>
              </a:rPr>
              <a:t>تمامی المان ها و عناصری که می خواهید در صفحه وبسایت خود به نمایش بگذارید به کمک تگ &lt;&gt; اجرا می‌شوند.</a:t>
            </a:r>
            <a:endParaRPr lang="en-US" sz="3200" b="1" dirty="0">
              <a:latin typeface="Bakh"/>
              <a:ea typeface="Yekan Bakh" panose="01000504000000020004" pitchFamily="2" charset="-78"/>
              <a:cs typeface="Yekan Bakh" panose="01000504000000020004" pitchFamily="2" charset="-78"/>
            </a:endParaRPr>
          </a:p>
        </p:txBody>
      </p:sp>
      <p:pic>
        <p:nvPicPr>
          <p:cNvPr id="7" name="Picture 6"/>
          <p:cNvPicPr>
            <a:picLocks noChangeAspect="1"/>
          </p:cNvPicPr>
          <p:nvPr/>
        </p:nvPicPr>
        <p:blipFill>
          <a:blip r:embed="rId2"/>
          <a:stretch>
            <a:fillRect/>
          </a:stretch>
        </p:blipFill>
        <p:spPr>
          <a:xfrm>
            <a:off x="2864438" y="2894240"/>
            <a:ext cx="6619875" cy="2305050"/>
          </a:xfrm>
          <a:prstGeom prst="rect">
            <a:avLst/>
          </a:prstGeom>
        </p:spPr>
      </p:pic>
      <p:sp>
        <p:nvSpPr>
          <p:cNvPr id="8" name="Content Placeholder 2"/>
          <p:cNvSpPr txBox="1">
            <a:spLocks/>
          </p:cNvSpPr>
          <p:nvPr/>
        </p:nvSpPr>
        <p:spPr>
          <a:xfrm>
            <a:off x="1031965" y="5199290"/>
            <a:ext cx="10572206" cy="13054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rtl="1">
              <a:lnSpc>
                <a:spcPct val="200000"/>
              </a:lnSpc>
              <a:spcBef>
                <a:spcPts val="0"/>
              </a:spcBef>
            </a:pPr>
            <a:r>
              <a:rPr lang="fa-IR" sz="2000" b="1" dirty="0">
                <a:latin typeface="Yekan Bakh" panose="01000504000000020004" pitchFamily="2" charset="-78"/>
                <a:ea typeface="Yekan Bakh" panose="01000504000000020004" pitchFamily="2" charset="-78"/>
                <a:cs typeface="Yekan Bakh" panose="01000504000000020004" pitchFamily="2" charset="-78"/>
              </a:rPr>
              <a:t>برای اجرای این تکه کد کافی است آن را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در</a:t>
            </a:r>
            <a:r>
              <a:rPr lang="en-US" sz="2000" b="1" dirty="0" err="1" smtClean="0">
                <a:latin typeface="Yekan Bakh" panose="01000504000000020004" pitchFamily="2" charset="-78"/>
                <a:ea typeface="Yekan Bakh" panose="01000504000000020004" pitchFamily="2" charset="-78"/>
                <a:cs typeface="Yekan Bakh" panose="01000504000000020004" pitchFamily="2" charset="-78"/>
              </a:rPr>
              <a:t>notpad</a:t>
            </a:r>
            <a:r>
              <a:rPr lang="en-US" sz="2000" b="1" dirty="0" smtClean="0">
                <a:latin typeface="Yekan Bakh" panose="01000504000000020004" pitchFamily="2" charset="-78"/>
                <a:ea typeface="Yekan Bakh" panose="01000504000000020004" pitchFamily="2" charset="-78"/>
                <a:cs typeface="Yekan Bakh" panose="01000504000000020004" pitchFamily="2" charset="-78"/>
              </a:rPr>
              <a:t> </a:t>
            </a:r>
            <a:r>
              <a:rPr lang="fa-IR" sz="2000" b="1" dirty="0">
                <a:latin typeface="Yekan Bakh" panose="01000504000000020004" pitchFamily="2" charset="-78"/>
                <a:ea typeface="Yekan Bakh" panose="01000504000000020004" pitchFamily="2" charset="-78"/>
                <a:cs typeface="Yekan Bakh" panose="01000504000000020004" pitchFamily="2" charset="-78"/>
              </a:rPr>
              <a:t>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سیستم </a:t>
            </a:r>
            <a:r>
              <a:rPr lang="fa-IR" sz="2000" b="1" dirty="0">
                <a:latin typeface="Yekan Bakh" panose="01000504000000020004" pitchFamily="2" charset="-78"/>
                <a:ea typeface="Yekan Bakh" panose="01000504000000020004" pitchFamily="2" charset="-78"/>
                <a:cs typeface="Yekan Bakh" panose="01000504000000020004" pitchFamily="2" charset="-78"/>
              </a:rPr>
              <a:t>خود، کپی کرده و با تغییر پسوند فایل به </a:t>
            </a:r>
            <a:r>
              <a:rPr lang="en-US" sz="2000" b="1" dirty="0" smtClean="0">
                <a:latin typeface="Yekan Bakh" panose="01000504000000020004" pitchFamily="2" charset="-78"/>
                <a:ea typeface="Yekan Bakh" panose="01000504000000020004" pitchFamily="2" charset="-78"/>
                <a:cs typeface="Yekan Bakh" panose="01000504000000020004" pitchFamily="2" charset="-78"/>
              </a:rPr>
              <a:t>html </a:t>
            </a:r>
            <a:endParaRPr lang="fa-IR" sz="2000" b="1" dirty="0" smtClean="0">
              <a:latin typeface="Yekan Bakh" panose="01000504000000020004" pitchFamily="2" charset="-78"/>
              <a:ea typeface="Yekan Bakh" panose="01000504000000020004" pitchFamily="2" charset="-78"/>
              <a:cs typeface="Yekan Bakh" panose="01000504000000020004" pitchFamily="2" charset="-78"/>
            </a:endParaRPr>
          </a:p>
          <a:p>
            <a:pPr algn="just" rtl="1">
              <a:lnSpc>
                <a:spcPct val="200000"/>
              </a:lnSpc>
              <a:spcBef>
                <a:spcPts val="0"/>
              </a:spcBef>
            </a:pPr>
            <a:r>
              <a:rPr lang="fa-IR" sz="2000" b="1" dirty="0">
                <a:latin typeface="Yekan Bakh" panose="01000504000000020004" pitchFamily="2" charset="-78"/>
                <a:ea typeface="Yekan Bakh" panose="01000504000000020004" pitchFamily="2" charset="-78"/>
                <a:cs typeface="Yekan Bakh" panose="01000504000000020004" pitchFamily="2" charset="-78"/>
              </a:rPr>
              <a:t>ر</a:t>
            </a:r>
            <a:r>
              <a:rPr lang="fa-IR" sz="2000" b="1" dirty="0" smtClean="0">
                <a:latin typeface="Yekan Bakh" panose="01000504000000020004" pitchFamily="2" charset="-78"/>
                <a:ea typeface="Yekan Bakh" panose="01000504000000020004" pitchFamily="2" charset="-78"/>
                <a:cs typeface="Yekan Bakh" panose="01000504000000020004" pitchFamily="2" charset="-78"/>
              </a:rPr>
              <a:t>وی </a:t>
            </a:r>
            <a:r>
              <a:rPr lang="fa-IR" sz="2000" b="1" dirty="0">
                <a:latin typeface="Yekan Bakh" panose="01000504000000020004" pitchFamily="2" charset="-78"/>
                <a:ea typeface="Yekan Bakh" panose="01000504000000020004" pitchFamily="2" charset="-78"/>
                <a:cs typeface="Yekan Bakh" panose="01000504000000020004" pitchFamily="2" charset="-78"/>
              </a:rPr>
              <a:t>آن کلیک کنید و نتیجه را در مروگر خود مشاهده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نمایید</a:t>
            </a:r>
            <a:r>
              <a:rPr lang="en-US" sz="2000" b="1" dirty="0">
                <a:latin typeface="Yekan Bakh" panose="01000504000000020004" pitchFamily="2" charset="-78"/>
                <a:ea typeface="Yekan Bakh" panose="01000504000000020004" pitchFamily="2" charset="-78"/>
                <a:cs typeface="Yekan Bakh" panose="01000504000000020004" pitchFamily="2" charset="-78"/>
              </a:rPr>
              <a:t>.</a:t>
            </a:r>
            <a:endParaRPr lang="fa-IR" sz="2000" b="1" dirty="0" smtClean="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1972264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754880" y="963340"/>
            <a:ext cx="3030583" cy="96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l" rtl="1">
              <a:buNone/>
            </a:pPr>
            <a:r>
              <a:rPr lang="fa-IR" sz="3600" b="1" dirty="0" smtClean="0">
                <a:solidFill>
                  <a:schemeClr val="bg1"/>
                </a:solidFill>
              </a:rPr>
              <a:t>جمــع بنـــدی</a:t>
            </a:r>
            <a:endParaRPr lang="fa-IR" sz="3600" b="1" dirty="0">
              <a:solidFill>
                <a:schemeClr val="bg1"/>
              </a:solidFill>
            </a:endParaRPr>
          </a:p>
        </p:txBody>
      </p:sp>
      <p:sp>
        <p:nvSpPr>
          <p:cNvPr id="5" name="Content Placeholder 2"/>
          <p:cNvSpPr>
            <a:spLocks noGrp="1"/>
          </p:cNvSpPr>
          <p:nvPr>
            <p:ph idx="1"/>
          </p:nvPr>
        </p:nvSpPr>
        <p:spPr>
          <a:xfrm>
            <a:off x="992777" y="2394493"/>
            <a:ext cx="10276114" cy="3065781"/>
          </a:xfrm>
        </p:spPr>
        <p:txBody>
          <a:bodyPr>
            <a:noAutofit/>
          </a:bodyPr>
          <a:lstStyle/>
          <a:p>
            <a:pPr algn="just" rtl="1">
              <a:lnSpc>
                <a:spcPct val="200000"/>
              </a:lnSpc>
            </a:pPr>
            <a:r>
              <a:rPr lang="fa-IR" sz="2000" b="1" dirty="0">
                <a:latin typeface="Yekan Bakh" panose="01000504000000020004" pitchFamily="2" charset="-78"/>
                <a:ea typeface="Yekan Bakh" panose="01000504000000020004" pitchFamily="2" charset="-78"/>
                <a:cs typeface="Yekan Bakh" panose="01000504000000020004" pitchFamily="2" charset="-78"/>
              </a:rPr>
              <a:t>هرچه که شما در صفحات وب مشاهده می‌کنید به پشتوانه زبان نشانه گذاری ابر متن یا همان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  </a:t>
            </a:r>
            <a:r>
              <a:rPr lang="en-US" sz="2000" b="1" dirty="0" smtClean="0">
                <a:latin typeface="Yekan Bakh" panose="01000504000000020004" pitchFamily="2" charset="-78"/>
                <a:ea typeface="Yekan Bakh" panose="01000504000000020004" pitchFamily="2" charset="-78"/>
                <a:cs typeface="Yekan Bakh" panose="01000504000000020004" pitchFamily="2" charset="-78"/>
              </a:rPr>
              <a:t>html</a:t>
            </a:r>
            <a:r>
              <a:rPr lang="en-US" sz="2000" b="1" dirty="0">
                <a:latin typeface="Yekan Bakh" panose="01000504000000020004" pitchFamily="2" charset="-78"/>
                <a:ea typeface="Yekan Bakh" panose="01000504000000020004" pitchFamily="2" charset="-78"/>
                <a:cs typeface="Yekan Bakh" panose="01000504000000020004" pitchFamily="2" charset="-78"/>
              </a:rPr>
              <a:t> </a:t>
            </a:r>
            <a:r>
              <a:rPr lang="fa-IR" sz="2000" b="1" dirty="0">
                <a:latin typeface="Yekan Bakh" panose="01000504000000020004" pitchFamily="2" charset="-78"/>
                <a:ea typeface="Yekan Bakh" panose="01000504000000020004" pitchFamily="2" charset="-78"/>
                <a:cs typeface="Yekan Bakh" panose="01000504000000020004" pitchFamily="2" charset="-78"/>
              </a:rPr>
              <a:t>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 ایجاد </a:t>
            </a:r>
            <a:r>
              <a:rPr lang="fa-IR" sz="2000" b="1" dirty="0">
                <a:latin typeface="Yekan Bakh" panose="01000504000000020004" pitchFamily="2" charset="-78"/>
                <a:ea typeface="Yekan Bakh" panose="01000504000000020004" pitchFamily="2" charset="-78"/>
                <a:cs typeface="Yekan Bakh" panose="01000504000000020004" pitchFamily="2" charset="-78"/>
              </a:rPr>
              <a:t>شده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است. </a:t>
            </a:r>
            <a:r>
              <a:rPr lang="fa-IR" sz="2000" b="1" dirty="0">
                <a:latin typeface="Yekan Bakh" panose="01000504000000020004" pitchFamily="2" charset="-78"/>
                <a:ea typeface="Yekan Bakh" panose="01000504000000020004" pitchFamily="2" charset="-78"/>
                <a:cs typeface="Yekan Bakh" panose="01000504000000020004" pitchFamily="2" charset="-78"/>
              </a:rPr>
              <a:t>البته آنچه که شما ایجاد می کنید باید رنگ به خود بگیرد و جذابیت های بصری نیز به آن اضافه شود که این موضوع به مبحث  </a:t>
            </a:r>
            <a:r>
              <a:rPr lang="en-US" sz="2000" b="1" dirty="0" err="1">
                <a:latin typeface="Yekan Bakh" panose="01000504000000020004" pitchFamily="2" charset="-78"/>
                <a:ea typeface="Yekan Bakh" panose="01000504000000020004" pitchFamily="2" charset="-78"/>
                <a:cs typeface="Yekan Bakh" panose="01000504000000020004" pitchFamily="2" charset="-78"/>
              </a:rPr>
              <a:t>css</a:t>
            </a:r>
            <a:r>
              <a:rPr lang="en-US" sz="2000" b="1" dirty="0">
                <a:latin typeface="Yekan Bakh" panose="01000504000000020004" pitchFamily="2" charset="-78"/>
                <a:ea typeface="Yekan Bakh" panose="01000504000000020004" pitchFamily="2" charset="-78"/>
                <a:cs typeface="Yekan Bakh" panose="01000504000000020004" pitchFamily="2" charset="-78"/>
              </a:rPr>
              <a:t> </a:t>
            </a:r>
            <a:r>
              <a:rPr lang="fa-IR" sz="2000" b="1" dirty="0">
                <a:latin typeface="Yekan Bakh" panose="01000504000000020004" pitchFamily="2" charset="-78"/>
                <a:ea typeface="Yekan Bakh" panose="01000504000000020004" pitchFamily="2" charset="-78"/>
                <a:cs typeface="Yekan Bakh" panose="01000504000000020004" pitchFamily="2" charset="-78"/>
              </a:rPr>
              <a:t>و </a:t>
            </a:r>
            <a:r>
              <a:rPr lang="fa-IR" sz="2000" b="1" dirty="0" smtClean="0">
                <a:latin typeface="Yekan Bakh" panose="01000504000000020004" pitchFamily="2" charset="-78"/>
                <a:ea typeface="Yekan Bakh" panose="01000504000000020004" pitchFamily="2" charset="-78"/>
                <a:cs typeface="Yekan Bakh" panose="01000504000000020004" pitchFamily="2" charset="-78"/>
              </a:rPr>
              <a:t>جاوا اسکریپت مربوط </a:t>
            </a:r>
            <a:r>
              <a:rPr lang="fa-IR" sz="2000" b="1" dirty="0">
                <a:latin typeface="Yekan Bakh" panose="01000504000000020004" pitchFamily="2" charset="-78"/>
                <a:ea typeface="Yekan Bakh" panose="01000504000000020004" pitchFamily="2" charset="-78"/>
                <a:cs typeface="Yekan Bakh" panose="01000504000000020004" pitchFamily="2" charset="-78"/>
              </a:rPr>
              <a:t>می‌شود</a:t>
            </a:r>
            <a:r>
              <a:rPr lang="fa-IR" sz="2000" b="1" dirty="0" smtClean="0">
                <a:latin typeface="Yekan Bakh" panose="01000504000000020004" pitchFamily="2" charset="-78"/>
                <a:ea typeface="Yekan Bakh" panose="01000504000000020004" pitchFamily="2" charset="-78"/>
                <a:cs typeface="Yekan Bakh" panose="01000504000000020004" pitchFamily="2" charset="-78"/>
              </a:rPr>
              <a:t>.</a:t>
            </a:r>
            <a:r>
              <a:rPr lang="fa-IR" sz="2000" b="1" dirty="0">
                <a:latin typeface="Yekan Bakh" panose="01000504000000020004" pitchFamily="2" charset="-78"/>
                <a:ea typeface="Yekan Bakh" panose="01000504000000020004" pitchFamily="2" charset="-78"/>
                <a:cs typeface="Yekan Bakh" panose="01000504000000020004" pitchFamily="2" charset="-78"/>
              </a:rPr>
              <a:t> </a:t>
            </a:r>
            <a:r>
              <a:rPr lang="fa-IR" sz="2000" b="1" dirty="0">
                <a:solidFill>
                  <a:schemeClr val="accent2">
                    <a:lumMod val="75000"/>
                  </a:schemeClr>
                </a:solidFill>
                <a:latin typeface="Yekan Bakh" panose="01000504000000020004" pitchFamily="2" charset="-78"/>
                <a:ea typeface="Yekan Bakh" panose="01000504000000020004" pitchFamily="2" charset="-78"/>
                <a:cs typeface="Yekan Bakh" panose="01000504000000020004" pitchFamily="2" charset="-78"/>
              </a:rPr>
              <a:t>لازم به ذکر است</a:t>
            </a:r>
            <a:r>
              <a:rPr lang="fa-IR" sz="2000" b="1" dirty="0">
                <a:latin typeface="Yekan Bakh" panose="01000504000000020004" pitchFamily="2" charset="-78"/>
                <a:ea typeface="Yekan Bakh" panose="01000504000000020004" pitchFamily="2" charset="-78"/>
                <a:cs typeface="Yekan Bakh" panose="01000504000000020004" pitchFamily="2" charset="-78"/>
              </a:rPr>
              <a:t> که آخرین نسخه </a:t>
            </a:r>
            <a:r>
              <a:rPr lang="en-US" sz="2000" b="1" dirty="0">
                <a:latin typeface="Yekan Bakh" panose="01000504000000020004" pitchFamily="2" charset="-78"/>
                <a:ea typeface="Yekan Bakh" panose="01000504000000020004" pitchFamily="2" charset="-78"/>
                <a:cs typeface="Yekan Bakh" panose="01000504000000020004" pitchFamily="2" charset="-78"/>
              </a:rPr>
              <a:t>html </a:t>
            </a:r>
            <a:r>
              <a:rPr lang="fa-IR" sz="2000" b="1" dirty="0">
                <a:latin typeface="Yekan Bakh" panose="01000504000000020004" pitchFamily="2" charset="-78"/>
                <a:ea typeface="Yekan Bakh" panose="01000504000000020004" pitchFamily="2" charset="-78"/>
                <a:cs typeface="Yekan Bakh" panose="01000504000000020004" pitchFamily="2" charset="-78"/>
              </a:rPr>
              <a:t>تحت عنوان </a:t>
            </a:r>
            <a:r>
              <a:rPr lang="en-US" sz="2000" b="1" dirty="0">
                <a:latin typeface="Yekan Bakh" panose="01000504000000020004" pitchFamily="2" charset="-78"/>
                <a:ea typeface="Yekan Bakh" panose="01000504000000020004" pitchFamily="2" charset="-78"/>
                <a:cs typeface="Yekan Bakh" panose="01000504000000020004" pitchFamily="2" charset="-78"/>
              </a:rPr>
              <a:t>xhtml5 </a:t>
            </a:r>
            <a:r>
              <a:rPr lang="fa-IR" sz="2000" b="1" dirty="0">
                <a:latin typeface="Yekan Bakh" panose="01000504000000020004" pitchFamily="2" charset="-78"/>
                <a:ea typeface="Yekan Bakh" panose="01000504000000020004" pitchFamily="2" charset="-78"/>
                <a:cs typeface="Yekan Bakh" panose="01000504000000020004" pitchFamily="2" charset="-78"/>
              </a:rPr>
              <a:t>در سال ۲۰۱۴ ارائه شد که به نقش موثری در بالابردن کیفیت تجربه کاربری کاربران ایفا کرد چراکه طراحی سایت به ساختار منظم و ایده آل خودش نزدیک شد و برخی مفاهیم قدیمی نیز به حاشیه رانده شد.</a:t>
            </a:r>
            <a:endParaRPr lang="en-US" sz="2000" b="1" dirty="0">
              <a:latin typeface="Yekan Bakh" panose="01000504000000020004" pitchFamily="2" charset="-78"/>
              <a:ea typeface="Yekan Bakh" panose="01000504000000020004" pitchFamily="2" charset="-78"/>
              <a:cs typeface="Yekan Bakh" panose="01000504000000020004" pitchFamily="2" charset="-78"/>
            </a:endParaRPr>
          </a:p>
        </p:txBody>
      </p:sp>
    </p:spTree>
    <p:extLst>
      <p:ext uri="{BB962C8B-B14F-4D97-AF65-F5344CB8AC3E}">
        <p14:creationId xmlns:p14="http://schemas.microsoft.com/office/powerpoint/2010/main" val="2972983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243</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Bakh</vt:lpstr>
      <vt:lpstr>Century Gothic</vt:lpstr>
      <vt:lpstr>Wingdings 3</vt:lpstr>
      <vt:lpstr>Yekan Bakh</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Moorche</cp:lastModifiedBy>
  <cp:revision>9</cp:revision>
  <dcterms:created xsi:type="dcterms:W3CDTF">2024-05-26T19:29:03Z</dcterms:created>
  <dcterms:modified xsi:type="dcterms:W3CDTF">2024-05-27T05:05:21Z</dcterms:modified>
</cp:coreProperties>
</file>