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74" r:id="rId3"/>
    <p:sldId id="275" r:id="rId4"/>
    <p:sldId id="289" r:id="rId5"/>
    <p:sldId id="278" r:id="rId6"/>
    <p:sldId id="288" r:id="rId7"/>
    <p:sldId id="279" r:id="rId8"/>
    <p:sldId id="28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3774"/>
    <a:srgbClr val="FE4780"/>
    <a:srgbClr val="3A6FBB"/>
    <a:srgbClr val="B8F5F6"/>
    <a:srgbClr val="0FB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D0DF-073D-4A2C-8E62-36182540E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FC027-D0DB-49C3-B3C5-35F48DA31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08C6E-28F9-4E62-A535-54D57A7DD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2791-145B-43EF-B7F1-0C3170611E4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5389F-7495-4CFF-B6D8-5DC44663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31E13-2F6F-42F1-8026-385D2705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46EF-E2FA-4A07-BE51-E2EFC7BD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064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6866-BD5E-4091-B01F-6CBBEEF78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CEA7D-E680-4E3B-B3C5-C8DC48E54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0F8E9-E11A-4B00-A899-C63ECC239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2791-145B-43EF-B7F1-0C3170611E4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46621-BF8A-4920-8425-5EFBB36DA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1364A-1C1E-46CF-AC55-90B6B859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46EF-E2FA-4A07-BE51-E2EFC7BD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709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E1B9B2-CC26-4609-BD07-1CE452472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64EC9-62FE-4E22-9B08-AADFFEDF2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CE930-BAC3-4344-BF3F-D0F12F95E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2791-145B-43EF-B7F1-0C3170611E4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B3625-E447-4ED9-B9ED-8E1044EC9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6CEF1-98A2-491D-9C54-3BDF75C3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46EF-E2FA-4A07-BE51-E2EFC7BD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794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538BB-C854-4DB8-8036-C7046467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699F0-7902-41C8-80B4-5D69B0EC5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B8DE9-5F8C-46B3-8C1F-51DF95D97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2791-145B-43EF-B7F1-0C3170611E4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67B51-4ABE-48D7-8C04-C041DFF9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531DE-FD02-494B-9931-A77C846F2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46EF-E2FA-4A07-BE51-E2EFC7BD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018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972F-F1C0-44AF-8533-C6131AF9B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555EA-B952-450E-8598-2E48F7635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BE7B2-26D9-4194-84B6-19D1B7576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2791-145B-43EF-B7F1-0C3170611E4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0202E-E294-49E4-A8BB-6CCF19477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6D93F-97EE-4BB0-A883-D93405DBD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46EF-E2FA-4A07-BE51-E2EFC7BD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442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21425-1DE2-435A-85A6-B997AC43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FE734-5CDC-4F33-9007-4A5169F01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10F48-38ED-4684-B692-F77DE96AE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3AFD1-3F46-486B-B0AF-14CB6659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2791-145B-43EF-B7F1-0C3170611E4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FF4C6-0C86-4F96-810C-036BAA203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0A1AC-3513-4356-8FF4-53AC3793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46EF-E2FA-4A07-BE51-E2EFC7BD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103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84D49-51E8-40AE-B00F-8FA1EE7F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DAFD7-A169-4D38-9FF5-2DF75E53E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6E82F-0460-4C7B-B759-769E5E790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42D30B-0FD8-4C2F-8576-89CC1754E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734501-8123-4E4D-B521-49A141FD05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7B02E-0398-42ED-ADE3-64DD54B7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2791-145B-43EF-B7F1-0C3170611E4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40320F-3AF2-468E-94F9-46AE9C5ED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DC1F3C-4CF3-44F7-8EA6-BD3D1248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46EF-E2FA-4A07-BE51-E2EFC7BD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918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48984-E1C6-462B-A805-1C80AD794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3BD01-EDC6-4013-8EF5-0C6D79BB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2791-145B-43EF-B7F1-0C3170611E4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AE3E9-3AB2-47CE-A07C-7E3AA206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54810-439C-4AB7-90A2-3E8414361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46EF-E2FA-4A07-BE51-E2EFC7BD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144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7840FA-D6E3-4D01-8B2A-971CC6214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2791-145B-43EF-B7F1-0C3170611E4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0A7108-496C-4587-8A11-4E209A898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6D36B-E581-4921-953C-BBAA4903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46EF-E2FA-4A07-BE51-E2EFC7BD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077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C715-0411-44C8-A6FA-9CDA749BA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85B71-C706-4F0C-8254-8B8EA8849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87266-1C7A-49F4-A9F6-94EE6B034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835FB-74F5-46BC-A919-F6124D33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2791-145B-43EF-B7F1-0C3170611E4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27979-A652-43C4-BCF8-355284B4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E08D5-83FA-49BC-A971-4888CAA4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46EF-E2FA-4A07-BE51-E2EFC7BD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466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85F01-5110-49B8-9526-978098B09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A30D6D-554B-477C-BD33-59A0CEF8A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36F9B-0A2B-4EDD-8A83-0EACC4212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B9BC0-9B47-4586-B9F9-443CA9D69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2791-145B-43EF-B7F1-0C3170611E4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73211-27D8-414D-BA0A-6AD35AE4B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6632A-9355-4817-AB18-5188300C1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46EF-E2FA-4A07-BE51-E2EFC7BD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401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ACF413-3A43-4790-90F7-1C067AAE7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3A04C-5A61-4C1B-948C-36A3677BB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A8F4E-70AF-4F24-BFEE-69C5DD19A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82791-145B-43EF-B7F1-0C3170611E4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DD023-2876-479D-8C0A-4D1333E7E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7B843-2FC3-4633-9E67-EBCEBBA87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646EF-E2FA-4A07-BE51-E2EFC7BD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3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The Complete History Of The Honda Logo - Logo Design Magazine">
            <a:extLst>
              <a:ext uri="{FF2B5EF4-FFF2-40B4-BE49-F238E27FC236}">
                <a16:creationId xmlns:a16="http://schemas.microsoft.com/office/drawing/2014/main" id="{FE79C7E4-CE6E-417A-A304-F365AAF0F7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538" b="99385" l="0" r="98443">
                        <a14:foregroundMark x1="6142" y1="32000" x2="6142" y2="32000"/>
                        <a14:foregroundMark x1="5277" y1="33231" x2="5277" y2="33231"/>
                        <a14:foregroundMark x1="7612" y1="31846" x2="3374" y2="39692"/>
                        <a14:foregroundMark x1="3374" y1="39692" x2="3028" y2="41692"/>
                        <a14:foregroundMark x1="11332" y1="24154" x2="16609" y2="40000"/>
                        <a14:foregroundMark x1="9170" y1="54615" x2="15052" y2="59846"/>
                        <a14:foregroundMark x1="10035" y1="59231" x2="6142" y2="63846"/>
                        <a14:foregroundMark x1="6142" y1="63846" x2="3287" y2="80154"/>
                        <a14:foregroundMark x1="3287" y1="80154" x2="23010" y2="81077"/>
                        <a14:foregroundMark x1="23010" y1="81077" x2="39706" y2="76923"/>
                        <a14:foregroundMark x1="39706" y1="76923" x2="47578" y2="82000"/>
                        <a14:foregroundMark x1="51038" y1="88000" x2="46799" y2="87846"/>
                        <a14:foregroundMark x1="46799" y1="87846" x2="51990" y2="76769"/>
                        <a14:foregroundMark x1="51990" y1="76769" x2="52076" y2="71538"/>
                        <a14:foregroundMark x1="91436" y1="79846" x2="86073" y2="85231"/>
                        <a14:foregroundMark x1="89446" y1="77692" x2="98443" y2="84462"/>
                        <a14:foregroundMark x1="97318" y1="87077" x2="94723" y2="93538"/>
                        <a14:foregroundMark x1="70069" y1="86769" x2="29585" y2="72000"/>
                        <a14:foregroundMark x1="39879" y1="73385" x2="73183" y2="90000"/>
                        <a14:foregroundMark x1="73183" y1="90000" x2="73962" y2="88923"/>
                        <a14:foregroundMark x1="77163" y1="91077" x2="83391" y2="92154"/>
                        <a14:foregroundMark x1="77422" y1="90308" x2="82439" y2="89846"/>
                        <a14:foregroundMark x1="82439" y1="89846" x2="88495" y2="92000"/>
                        <a14:foregroundMark x1="88927" y1="94000" x2="91263" y2="99538"/>
                        <a14:foregroundMark x1="9775" y1="32615" x2="12976" y2="21385"/>
                        <a14:foregroundMark x1="9602" y1="24154" x2="9602" y2="24154"/>
                        <a14:foregroundMark x1="45329" y1="86154" x2="57699" y2="89538"/>
                        <a14:foregroundMark x1="59689" y1="89538" x2="77336" y2="96615"/>
                        <a14:foregroundMark x1="15571" y1="69692" x2="13581" y2="69692"/>
                        <a14:foregroundMark x1="26038" y1="85692" x2="32439" y2="85385"/>
                        <a14:foregroundMark x1="32439" y1="85385" x2="50606" y2="88308"/>
                        <a14:foregroundMark x1="50606" y1="88308" x2="26990" y2="88462"/>
                        <a14:foregroundMark x1="2249" y1="77538" x2="2249" y2="77538"/>
                        <a14:foregroundMark x1="2249" y1="68000" x2="433" y2="81692"/>
                        <a14:foregroundMark x1="12543" y1="50769" x2="8478" y2="48769"/>
                        <a14:foregroundMark x1="8478" y1="48769" x2="4066" y2="52462"/>
                        <a14:foregroundMark x1="4066" y1="52462" x2="3893" y2="53385"/>
                        <a14:foregroundMark x1="43339" y1="89538" x2="58131" y2="97077"/>
                        <a14:foregroundMark x1="9429" y1="18769" x2="9429" y2="18769"/>
                        <a14:foregroundMark x1="3806" y1="26000" x2="1384" y2="27538"/>
                        <a14:foregroundMark x1="3979" y1="24923" x2="8997" y2="19231"/>
                        <a14:foregroundMark x1="1125" y1="28308" x2="0" y2="29385"/>
                        <a14:foregroundMark x1="1990" y1="27846" x2="6920" y2="21385"/>
                        <a14:foregroundMark x1="10294" y1="18154" x2="13495" y2="18923"/>
                        <a14:foregroundMark x1="8564" y1="19538" x2="7439" y2="20615"/>
                        <a14:foregroundMark x1="9775" y1="17538" x2="8131" y2="20308"/>
                        <a14:backgroundMark x1="3547" y1="21077" x2="3547" y2="21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999" b="13521"/>
          <a:stretch/>
        </p:blipFill>
        <p:spPr bwMode="auto">
          <a:xfrm>
            <a:off x="0" y="3221837"/>
            <a:ext cx="12192000" cy="363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2A5434-72F6-4A6F-B75B-87528E50DD9F}"/>
              </a:ext>
            </a:extLst>
          </p:cNvPr>
          <p:cNvSpPr txBox="1"/>
          <p:nvPr/>
        </p:nvSpPr>
        <p:spPr>
          <a:xfrm>
            <a:off x="0" y="580883"/>
            <a:ext cx="12192000" cy="1446550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ALGORITHMIC APPROACH TO PREDICT HONDA’S STOCK MARKET TRENDS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E752-D27F-4911-B949-D9DE047373CD}"/>
              </a:ext>
            </a:extLst>
          </p:cNvPr>
          <p:cNvSpPr txBox="1"/>
          <p:nvPr/>
        </p:nvSpPr>
        <p:spPr>
          <a:xfrm rot="833390">
            <a:off x="1657820" y="5151986"/>
            <a:ext cx="4562502" cy="33855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en-US" sz="1600" b="1" i="1" u="none" strike="noStrike" dirty="0">
                <a:solidFill>
                  <a:srgbClr val="FD3774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FUNDAMENTAL OF INTELLIGENT SYSTEMS</a:t>
            </a:r>
            <a:endParaRPr lang="en-US" sz="1600" dirty="0">
              <a:solidFill>
                <a:srgbClr val="FD3774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0E3A94-0D1E-4C88-84C9-4774627E2279}"/>
              </a:ext>
            </a:extLst>
          </p:cNvPr>
          <p:cNvSpPr txBox="1"/>
          <p:nvPr/>
        </p:nvSpPr>
        <p:spPr>
          <a:xfrm rot="831810">
            <a:off x="1571585" y="4101101"/>
            <a:ext cx="402332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FD3774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Dr. Mahdi Aliyari-Shoorehdeli  Amir Mohammad Saffar</a:t>
            </a:r>
          </a:p>
        </p:txBody>
      </p:sp>
    </p:spTree>
    <p:extLst>
      <p:ext uri="{BB962C8B-B14F-4D97-AF65-F5344CB8AC3E}">
        <p14:creationId xmlns:p14="http://schemas.microsoft.com/office/powerpoint/2010/main" val="1121460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1A354CF-AE28-4DA2-BBA4-E124716E7A22}"/>
              </a:ext>
            </a:extLst>
          </p:cNvPr>
          <p:cNvSpPr/>
          <p:nvPr/>
        </p:nvSpPr>
        <p:spPr>
          <a:xfrm>
            <a:off x="0" y="4363009"/>
            <a:ext cx="2647950" cy="798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Results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2A1662-88A6-41A6-8C34-93DC5BC9D15A}"/>
              </a:ext>
            </a:extLst>
          </p:cNvPr>
          <p:cNvSpPr/>
          <p:nvPr/>
        </p:nvSpPr>
        <p:spPr>
          <a:xfrm>
            <a:off x="0" y="0"/>
            <a:ext cx="12192000" cy="788894"/>
          </a:xfrm>
          <a:prstGeom prst="rect">
            <a:avLst/>
          </a:prstGeom>
          <a:solidFill>
            <a:schemeClr val="accent6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552E16-3409-48BB-8106-DD7641363F3C}"/>
              </a:ext>
            </a:extLst>
          </p:cNvPr>
          <p:cNvSpPr txBox="1"/>
          <p:nvPr/>
        </p:nvSpPr>
        <p:spPr>
          <a:xfrm>
            <a:off x="0" y="2805392"/>
            <a:ext cx="2788024" cy="7888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Introduction: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CB112E-7966-4076-89E6-7773DD9A30E7}"/>
              </a:ext>
            </a:extLst>
          </p:cNvPr>
          <p:cNvSpPr txBox="1"/>
          <p:nvPr/>
        </p:nvSpPr>
        <p:spPr>
          <a:xfrm>
            <a:off x="0" y="3574115"/>
            <a:ext cx="2647950" cy="7888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/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Method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656720-FF79-47C8-9EE1-4F8CF7448481}"/>
              </a:ext>
            </a:extLst>
          </p:cNvPr>
          <p:cNvSpPr/>
          <p:nvPr/>
        </p:nvSpPr>
        <p:spPr>
          <a:xfrm>
            <a:off x="0" y="5161428"/>
            <a:ext cx="2647950" cy="798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Future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works</a:t>
            </a:r>
            <a:r>
              <a:rPr lang="en-US" dirty="0"/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7D390E-6F1F-4253-B004-643C91136117}"/>
              </a:ext>
            </a:extLst>
          </p:cNvPr>
          <p:cNvSpPr/>
          <p:nvPr/>
        </p:nvSpPr>
        <p:spPr>
          <a:xfrm>
            <a:off x="0" y="6719886"/>
            <a:ext cx="12192000" cy="13811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EF911A9-A151-445B-A714-2B1F907F0C97}" type="slidenum">
              <a:rPr lang="en-US" sz="11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fa-I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AA09A83-F56E-4DD2-A857-634CA29B694A}"/>
              </a:ext>
            </a:extLst>
          </p:cNvPr>
          <p:cNvGrpSpPr/>
          <p:nvPr/>
        </p:nvGrpSpPr>
        <p:grpSpPr>
          <a:xfrm>
            <a:off x="2788024" y="1362075"/>
            <a:ext cx="9280152" cy="5219700"/>
            <a:chOff x="2943224" y="1362075"/>
            <a:chExt cx="9124952" cy="521970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B6D0F93-AC37-48A7-BF6B-754414949358}"/>
                </a:ext>
              </a:extLst>
            </p:cNvPr>
            <p:cNvSpPr/>
            <p:nvPr/>
          </p:nvSpPr>
          <p:spPr>
            <a:xfrm>
              <a:off x="2943224" y="1362075"/>
              <a:ext cx="9124952" cy="5219700"/>
            </a:xfrm>
            <a:prstGeom prst="roundRect">
              <a:avLst>
                <a:gd name="adj" fmla="val 102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D7F202C-A14A-4BEF-8614-96E5CC3E16B5}"/>
                </a:ext>
              </a:extLst>
            </p:cNvPr>
            <p:cNvSpPr/>
            <p:nvPr/>
          </p:nvSpPr>
          <p:spPr>
            <a:xfrm>
              <a:off x="2943224" y="1362075"/>
              <a:ext cx="847725" cy="5219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E4E361D7-64CF-46C8-A85C-AB7DA00D9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3706" y="1697926"/>
            <a:ext cx="874878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Stock price forecasting takes a major part in financial market analysis, providing investors and traders with information for making meaningful decisions. The project aims to develop a deep learning-based approach for Long Short-Term Memory (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LSTM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stock price prediction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15F4F4-D921-4FB5-ACD5-F513803AA6C2}"/>
              </a:ext>
            </a:extLst>
          </p:cNvPr>
          <p:cNvSpPr/>
          <p:nvPr/>
        </p:nvSpPr>
        <p:spPr>
          <a:xfrm>
            <a:off x="0" y="788894"/>
            <a:ext cx="12192000" cy="45888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Algorithmic Approach to Predict Honda’s Stock Market Trends</a:t>
            </a:r>
          </a:p>
        </p:txBody>
      </p:sp>
      <p:pic>
        <p:nvPicPr>
          <p:cNvPr id="32" name="Picture 8" descr="People - Advanced Control Systems Laboratory">
            <a:extLst>
              <a:ext uri="{FF2B5EF4-FFF2-40B4-BE49-F238E27FC236}">
                <a16:creationId xmlns:a16="http://schemas.microsoft.com/office/drawing/2014/main" id="{3C35BFA5-7F8E-431E-98CF-F013A1C27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8" y="139541"/>
            <a:ext cx="1203322" cy="61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60A0343-8274-4E3E-989D-CCD024257E53}"/>
              </a:ext>
            </a:extLst>
          </p:cNvPr>
          <p:cNvSpPr txBox="1"/>
          <p:nvPr/>
        </p:nvSpPr>
        <p:spPr>
          <a:xfrm>
            <a:off x="2721257" y="77913"/>
            <a:ext cx="7858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FUNDAMENTAL OF INTELLIGENT SYSTEMS</a:t>
            </a:r>
          </a:p>
        </p:txBody>
      </p:sp>
      <p:pic>
        <p:nvPicPr>
          <p:cNvPr id="2050" name="Picture 2" descr="Predicting Stock Prices using Machine Learning | by Kunal ...">
            <a:extLst>
              <a:ext uri="{FF2B5EF4-FFF2-40B4-BE49-F238E27FC236}">
                <a16:creationId xmlns:a16="http://schemas.microsoft.com/office/drawing/2014/main" id="{F617083A-4446-4FC4-92EA-5024F4C33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024" y="3710801"/>
            <a:ext cx="3402666" cy="226663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accent6">
                <a:lumMod val="5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What is LSTM? Introduction to Long Short-Term Memory">
            <a:extLst>
              <a:ext uri="{FF2B5EF4-FFF2-40B4-BE49-F238E27FC236}">
                <a16:creationId xmlns:a16="http://schemas.microsoft.com/office/drawing/2014/main" id="{AD826A1B-C6A4-4037-BB58-1546E31B04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91C8D09-BDA1-4716-AB7E-30D3E7A392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648" b="6330"/>
          <a:stretch/>
        </p:blipFill>
        <p:spPr>
          <a:xfrm>
            <a:off x="7428099" y="4041087"/>
            <a:ext cx="4268658" cy="1936346"/>
          </a:xfrm>
          <a:prstGeom prst="rect">
            <a:avLst/>
          </a:prstGeom>
          <a:ln w="38100" cap="sq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6" name="Picture 2" descr="Honda Logo Animation by Quang Nguyen on Dribbble">
            <a:extLst>
              <a:ext uri="{FF2B5EF4-FFF2-40B4-BE49-F238E27FC236}">
                <a16:creationId xmlns:a16="http://schemas.microsoft.com/office/drawing/2014/main" id="{3A1CF430-31DA-4204-9BF4-5375853DD3E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14" y="1366415"/>
            <a:ext cx="1831722" cy="137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7092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1A354CF-AE28-4DA2-BBA4-E124716E7A22}"/>
              </a:ext>
            </a:extLst>
          </p:cNvPr>
          <p:cNvSpPr/>
          <p:nvPr/>
        </p:nvSpPr>
        <p:spPr>
          <a:xfrm>
            <a:off x="0" y="4363009"/>
            <a:ext cx="2647950" cy="798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Results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2A1662-88A6-41A6-8C34-93DC5BC9D15A}"/>
              </a:ext>
            </a:extLst>
          </p:cNvPr>
          <p:cNvSpPr/>
          <p:nvPr/>
        </p:nvSpPr>
        <p:spPr>
          <a:xfrm>
            <a:off x="0" y="0"/>
            <a:ext cx="12192000" cy="788894"/>
          </a:xfrm>
          <a:prstGeom prst="rect">
            <a:avLst/>
          </a:prstGeom>
          <a:solidFill>
            <a:schemeClr val="accent6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552E16-3409-48BB-8106-DD7641363F3C}"/>
              </a:ext>
            </a:extLst>
          </p:cNvPr>
          <p:cNvSpPr txBox="1"/>
          <p:nvPr/>
        </p:nvSpPr>
        <p:spPr>
          <a:xfrm>
            <a:off x="0" y="2805392"/>
            <a:ext cx="2647950" cy="7888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collection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CB112E-7966-4076-89E6-7773DD9A30E7}"/>
              </a:ext>
            </a:extLst>
          </p:cNvPr>
          <p:cNvSpPr txBox="1"/>
          <p:nvPr/>
        </p:nvSpPr>
        <p:spPr>
          <a:xfrm>
            <a:off x="0" y="3574115"/>
            <a:ext cx="2788024" cy="7888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/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Method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656720-FF79-47C8-9EE1-4F8CF7448481}"/>
              </a:ext>
            </a:extLst>
          </p:cNvPr>
          <p:cNvSpPr/>
          <p:nvPr/>
        </p:nvSpPr>
        <p:spPr>
          <a:xfrm>
            <a:off x="0" y="5161428"/>
            <a:ext cx="2647950" cy="798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Future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works</a:t>
            </a:r>
            <a:r>
              <a:rPr lang="en-US" dirty="0"/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7D390E-6F1F-4253-B004-643C91136117}"/>
              </a:ext>
            </a:extLst>
          </p:cNvPr>
          <p:cNvSpPr/>
          <p:nvPr/>
        </p:nvSpPr>
        <p:spPr>
          <a:xfrm>
            <a:off x="0" y="6719886"/>
            <a:ext cx="12192000" cy="13811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EF911A9-A151-445B-A714-2B1F907F0C97}" type="slidenum">
              <a:rPr lang="en-US" sz="11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fa-I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AA09A83-F56E-4DD2-A857-634CA29B694A}"/>
              </a:ext>
            </a:extLst>
          </p:cNvPr>
          <p:cNvGrpSpPr/>
          <p:nvPr/>
        </p:nvGrpSpPr>
        <p:grpSpPr>
          <a:xfrm>
            <a:off x="2647950" y="1358712"/>
            <a:ext cx="9280152" cy="5219700"/>
            <a:chOff x="2943224" y="1362075"/>
            <a:chExt cx="9124952" cy="5219700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B6D0F93-AC37-48A7-BF6B-754414949358}"/>
                </a:ext>
              </a:extLst>
            </p:cNvPr>
            <p:cNvSpPr/>
            <p:nvPr/>
          </p:nvSpPr>
          <p:spPr>
            <a:xfrm>
              <a:off x="2943224" y="1362075"/>
              <a:ext cx="9124952" cy="5219700"/>
            </a:xfrm>
            <a:prstGeom prst="roundRect">
              <a:avLst>
                <a:gd name="adj" fmla="val 102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D7F202C-A14A-4BEF-8614-96E5CC3E16B5}"/>
                </a:ext>
              </a:extLst>
            </p:cNvPr>
            <p:cNvSpPr/>
            <p:nvPr/>
          </p:nvSpPr>
          <p:spPr>
            <a:xfrm>
              <a:off x="2943224" y="1362075"/>
              <a:ext cx="847725" cy="5219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6DC359B2-09CB-4525-B91B-66A217E47E5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270377" y="1491705"/>
            <a:ext cx="5203170" cy="268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LSTM model is designed with: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12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LSTM Layer: 50 neurons with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ReLU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activation.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12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Dropout Layer: 20% dropout (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preventing overfit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12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Dense Output Layer: Single neuron for </a:t>
            </a:r>
            <a:endParaRPr lang="fa-IR" sz="16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R="0" lvl="0" algn="just">
              <a:lnSpc>
                <a:spcPct val="107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predicting the next day's price.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12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08E243-6D60-415F-B5A7-6DD0BCF006B6}"/>
              </a:ext>
            </a:extLst>
          </p:cNvPr>
          <p:cNvSpPr/>
          <p:nvPr/>
        </p:nvSpPr>
        <p:spPr>
          <a:xfrm>
            <a:off x="0" y="788894"/>
            <a:ext cx="12192000" cy="45888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Algorithmic Approach to Predict Honda’s Stock Market Trends</a:t>
            </a:r>
          </a:p>
        </p:txBody>
      </p:sp>
      <p:pic>
        <p:nvPicPr>
          <p:cNvPr id="28" name="Picture 8" descr="People - Advanced Control Systems Laboratory">
            <a:extLst>
              <a:ext uri="{FF2B5EF4-FFF2-40B4-BE49-F238E27FC236}">
                <a16:creationId xmlns:a16="http://schemas.microsoft.com/office/drawing/2014/main" id="{188A4F09-4B43-4168-9320-CCA33E826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8" y="139541"/>
            <a:ext cx="1203322" cy="61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5B80862-1EFB-4A52-95D5-BFE38DD35C75}"/>
              </a:ext>
            </a:extLst>
          </p:cNvPr>
          <p:cNvSpPr txBox="1"/>
          <p:nvPr/>
        </p:nvSpPr>
        <p:spPr>
          <a:xfrm>
            <a:off x="2721257" y="77913"/>
            <a:ext cx="7858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FUNDAMENTAL OF INTELLIGENT SYSTEMS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5D4264-1747-4B9B-BD22-E0AD8376F3EA}"/>
              </a:ext>
            </a:extLst>
          </p:cNvPr>
          <p:cNvSpPr txBox="1"/>
          <p:nvPr/>
        </p:nvSpPr>
        <p:spPr>
          <a:xfrm>
            <a:off x="2788024" y="1491705"/>
            <a:ext cx="4482353" cy="3862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12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Loss Function: Mean Squared Error (MSE).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12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Optimizer: Adam optimizer for </a:t>
            </a:r>
            <a:endParaRPr lang="fa-IR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R="0" lvl="0" algn="just">
              <a:lnSpc>
                <a:spcPct val="107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adaptive learning rate adjustment.</a:t>
            </a:r>
            <a:endParaRPr lang="fa-IR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 algn="just" rtl="0">
              <a:lnSpc>
                <a:spcPct val="107000"/>
              </a:lnSpc>
              <a:spcBef>
                <a:spcPts val="12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Epochs: 20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12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Batch Size: 32</a:t>
            </a:r>
            <a:endParaRPr lang="fa-IR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12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80% Training</a:t>
            </a:r>
            <a:endParaRPr lang="fa-IR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12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10% Validation</a:t>
            </a:r>
            <a:endParaRPr lang="fa-IR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12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10% Testing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7D6C5F-16A2-4F06-8DC1-E5CF0F0AE3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175" b="89825" l="2224" r="95870">
                        <a14:foregroundMark x1="7546" y1="14035" x2="7546" y2="14035"/>
                        <a14:foregroundMark x1="18824" y1="13333" x2="34313" y2="13333"/>
                        <a14:foregroundMark x1="44559" y1="14386" x2="53852" y2="14386"/>
                        <a14:foregroundMark x1="91581" y1="14035" x2="95870" y2="14035"/>
                        <a14:foregroundMark x1="2224" y1="10175" x2="4051" y2="11579"/>
                        <a14:foregroundMark x1="49245" y1="58596" x2="66402" y2="62105"/>
                        <a14:foregroundMark x1="50755" y1="48070" x2="66402" y2="67018"/>
                        <a14:foregroundMark x1="66402" y1="67018" x2="74424" y2="56491"/>
                        <a14:foregroundMark x1="80540" y1="67719" x2="78157" y2="76140"/>
                        <a14:foregroundMark x1="68864" y1="70175" x2="42176" y2="67719"/>
                        <a14:foregroundMark x1="42176" y1="67719" x2="50675" y2="79298"/>
                        <a14:foregroundMark x1="50675" y1="79298" x2="50119" y2="81754"/>
                        <a14:foregroundMark x1="45671" y1="76842" x2="41620" y2="56491"/>
                        <a14:foregroundMark x1="78554" y1="66316" x2="86418" y2="65965"/>
                        <a14:foregroundMark x1="86418" y1="65965" x2="86577" y2="70175"/>
                        <a14:backgroundMark x1="15806" y1="41404" x2="14138" y2="67719"/>
                        <a14:backgroundMark x1="16918" y1="63509" x2="36140" y2="33333"/>
                        <a14:backgroundMark x1="76886" y1="30526" x2="98650" y2="28070"/>
                      </a14:backgroundRemoval>
                    </a14:imgEffect>
                  </a14:imgLayer>
                </a14:imgProps>
              </a:ext>
            </a:extLst>
          </a:blip>
          <a:srcRect t="1664" b="1"/>
          <a:stretch/>
        </p:blipFill>
        <p:spPr>
          <a:xfrm>
            <a:off x="5098133" y="4363009"/>
            <a:ext cx="6483827" cy="1443316"/>
          </a:xfrm>
          <a:prstGeom prst="rect">
            <a:avLst/>
          </a:prstGeom>
        </p:spPr>
      </p:pic>
      <p:pic>
        <p:nvPicPr>
          <p:cNvPr id="31" name="Picture 2" descr="Honda Logo Animation by Quang Nguyen on Dribbble">
            <a:extLst>
              <a:ext uri="{FF2B5EF4-FFF2-40B4-BE49-F238E27FC236}">
                <a16:creationId xmlns:a16="http://schemas.microsoft.com/office/drawing/2014/main" id="{61C46E2D-8C3D-43DF-9A9F-E932EAD3628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14" y="1366415"/>
            <a:ext cx="1831722" cy="137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5723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1A354CF-AE28-4DA2-BBA4-E124716E7A22}"/>
              </a:ext>
            </a:extLst>
          </p:cNvPr>
          <p:cNvSpPr/>
          <p:nvPr/>
        </p:nvSpPr>
        <p:spPr>
          <a:xfrm>
            <a:off x="0" y="4363009"/>
            <a:ext cx="2788024" cy="798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Results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2A1662-88A6-41A6-8C34-93DC5BC9D15A}"/>
              </a:ext>
            </a:extLst>
          </p:cNvPr>
          <p:cNvSpPr/>
          <p:nvPr/>
        </p:nvSpPr>
        <p:spPr>
          <a:xfrm>
            <a:off x="0" y="0"/>
            <a:ext cx="12192000" cy="788894"/>
          </a:xfrm>
          <a:prstGeom prst="rect">
            <a:avLst/>
          </a:prstGeom>
          <a:solidFill>
            <a:schemeClr val="accent6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552E16-3409-48BB-8106-DD7641363F3C}"/>
              </a:ext>
            </a:extLst>
          </p:cNvPr>
          <p:cNvSpPr txBox="1"/>
          <p:nvPr/>
        </p:nvSpPr>
        <p:spPr>
          <a:xfrm>
            <a:off x="0" y="2805392"/>
            <a:ext cx="2647950" cy="7888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collection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CB112E-7966-4076-89E6-7773DD9A30E7}"/>
              </a:ext>
            </a:extLst>
          </p:cNvPr>
          <p:cNvSpPr txBox="1"/>
          <p:nvPr/>
        </p:nvSpPr>
        <p:spPr>
          <a:xfrm>
            <a:off x="0" y="3574115"/>
            <a:ext cx="2647950" cy="7888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/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Method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656720-FF79-47C8-9EE1-4F8CF7448481}"/>
              </a:ext>
            </a:extLst>
          </p:cNvPr>
          <p:cNvSpPr/>
          <p:nvPr/>
        </p:nvSpPr>
        <p:spPr>
          <a:xfrm>
            <a:off x="0" y="5161428"/>
            <a:ext cx="2647950" cy="798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Future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works</a:t>
            </a:r>
            <a:r>
              <a:rPr lang="en-US" dirty="0"/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7D390E-6F1F-4253-B004-643C91136117}"/>
              </a:ext>
            </a:extLst>
          </p:cNvPr>
          <p:cNvSpPr/>
          <p:nvPr/>
        </p:nvSpPr>
        <p:spPr>
          <a:xfrm>
            <a:off x="0" y="6719886"/>
            <a:ext cx="12192000" cy="13811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EF911A9-A151-445B-A714-2B1F907F0C97}" type="slidenum">
              <a:rPr lang="en-US" sz="11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fa-I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AA09A83-F56E-4DD2-A857-634CA29B694A}"/>
              </a:ext>
            </a:extLst>
          </p:cNvPr>
          <p:cNvGrpSpPr/>
          <p:nvPr/>
        </p:nvGrpSpPr>
        <p:grpSpPr>
          <a:xfrm>
            <a:off x="2788024" y="1362075"/>
            <a:ext cx="9280152" cy="5219700"/>
            <a:chOff x="2943224" y="1362075"/>
            <a:chExt cx="9124952" cy="52197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B6D0F93-AC37-48A7-BF6B-754414949358}"/>
                </a:ext>
              </a:extLst>
            </p:cNvPr>
            <p:cNvSpPr/>
            <p:nvPr/>
          </p:nvSpPr>
          <p:spPr>
            <a:xfrm>
              <a:off x="2943224" y="1362075"/>
              <a:ext cx="9124952" cy="5219700"/>
            </a:xfrm>
            <a:prstGeom prst="roundRect">
              <a:avLst>
                <a:gd name="adj" fmla="val 102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D7F202C-A14A-4BEF-8614-96E5CC3E16B5}"/>
                </a:ext>
              </a:extLst>
            </p:cNvPr>
            <p:cNvSpPr/>
            <p:nvPr/>
          </p:nvSpPr>
          <p:spPr>
            <a:xfrm>
              <a:off x="2943224" y="1362075"/>
              <a:ext cx="847725" cy="5219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2453B1D-ABC1-4508-A75E-8664E724064C}"/>
              </a:ext>
            </a:extLst>
          </p:cNvPr>
          <p:cNvSpPr/>
          <p:nvPr/>
        </p:nvSpPr>
        <p:spPr>
          <a:xfrm>
            <a:off x="0" y="788894"/>
            <a:ext cx="12192000" cy="45888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Algorithmic Approach to Predict Honda’s Stock Market Trends</a:t>
            </a:r>
          </a:p>
        </p:txBody>
      </p:sp>
      <p:pic>
        <p:nvPicPr>
          <p:cNvPr id="28" name="Picture 8" descr="People - Advanced Control Systems Laboratory">
            <a:extLst>
              <a:ext uri="{FF2B5EF4-FFF2-40B4-BE49-F238E27FC236}">
                <a16:creationId xmlns:a16="http://schemas.microsoft.com/office/drawing/2014/main" id="{65411BDC-0A54-42C6-BC84-ED541E50B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8" y="139541"/>
            <a:ext cx="1203322" cy="61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573BC7D-7B47-40E0-AB42-2272150737BB}"/>
              </a:ext>
            </a:extLst>
          </p:cNvPr>
          <p:cNvSpPr txBox="1"/>
          <p:nvPr/>
        </p:nvSpPr>
        <p:spPr>
          <a:xfrm>
            <a:off x="2721257" y="77913"/>
            <a:ext cx="7858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FUNDAMENTAL OF INTELLIGENT SYSTEMS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696A59-B4A0-41BF-9B19-27081936E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74" y="1568984"/>
            <a:ext cx="4424151" cy="1448127"/>
          </a:xfrm>
          <a:prstGeom prst="rect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C2E6D71-6980-4C02-9933-30F57E3D179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2" t="4731" r="8120" b="2716"/>
          <a:stretch/>
        </p:blipFill>
        <p:spPr bwMode="auto">
          <a:xfrm>
            <a:off x="3650498" y="3135171"/>
            <a:ext cx="5894032" cy="3236878"/>
          </a:xfrm>
          <a:prstGeom prst="rect">
            <a:avLst/>
          </a:prstGeom>
          <a:ln w="38100" cap="sq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Picture 2" descr="Honda Logo Animation by Quang Nguyen on Dribbble">
            <a:extLst>
              <a:ext uri="{FF2B5EF4-FFF2-40B4-BE49-F238E27FC236}">
                <a16:creationId xmlns:a16="http://schemas.microsoft.com/office/drawing/2014/main" id="{DCE92493-A10C-40B4-A231-1E0D8C25992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14" y="1366415"/>
            <a:ext cx="1831722" cy="137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630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1A354CF-AE28-4DA2-BBA4-E124716E7A22}"/>
              </a:ext>
            </a:extLst>
          </p:cNvPr>
          <p:cNvSpPr/>
          <p:nvPr/>
        </p:nvSpPr>
        <p:spPr>
          <a:xfrm>
            <a:off x="0" y="4363009"/>
            <a:ext cx="2788024" cy="798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Results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2A1662-88A6-41A6-8C34-93DC5BC9D15A}"/>
              </a:ext>
            </a:extLst>
          </p:cNvPr>
          <p:cNvSpPr/>
          <p:nvPr/>
        </p:nvSpPr>
        <p:spPr>
          <a:xfrm>
            <a:off x="0" y="0"/>
            <a:ext cx="12192000" cy="788894"/>
          </a:xfrm>
          <a:prstGeom prst="rect">
            <a:avLst/>
          </a:prstGeom>
          <a:solidFill>
            <a:schemeClr val="accent6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552E16-3409-48BB-8106-DD7641363F3C}"/>
              </a:ext>
            </a:extLst>
          </p:cNvPr>
          <p:cNvSpPr txBox="1"/>
          <p:nvPr/>
        </p:nvSpPr>
        <p:spPr>
          <a:xfrm>
            <a:off x="0" y="2805392"/>
            <a:ext cx="2647950" cy="7888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collection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CB112E-7966-4076-89E6-7773DD9A30E7}"/>
              </a:ext>
            </a:extLst>
          </p:cNvPr>
          <p:cNvSpPr txBox="1"/>
          <p:nvPr/>
        </p:nvSpPr>
        <p:spPr>
          <a:xfrm>
            <a:off x="0" y="3574115"/>
            <a:ext cx="2647950" cy="7888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/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Method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656720-FF79-47C8-9EE1-4F8CF7448481}"/>
              </a:ext>
            </a:extLst>
          </p:cNvPr>
          <p:cNvSpPr/>
          <p:nvPr/>
        </p:nvSpPr>
        <p:spPr>
          <a:xfrm>
            <a:off x="0" y="5161428"/>
            <a:ext cx="2647950" cy="798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Future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works</a:t>
            </a:r>
            <a:r>
              <a:rPr lang="en-US" dirty="0"/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7D390E-6F1F-4253-B004-643C91136117}"/>
              </a:ext>
            </a:extLst>
          </p:cNvPr>
          <p:cNvSpPr/>
          <p:nvPr/>
        </p:nvSpPr>
        <p:spPr>
          <a:xfrm>
            <a:off x="0" y="6719886"/>
            <a:ext cx="12192000" cy="13811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EF911A9-A151-445B-A714-2B1F907F0C97}" type="slidenum">
              <a:rPr lang="en-US" sz="11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fa-I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AA09A83-F56E-4DD2-A857-634CA29B694A}"/>
              </a:ext>
            </a:extLst>
          </p:cNvPr>
          <p:cNvGrpSpPr/>
          <p:nvPr/>
        </p:nvGrpSpPr>
        <p:grpSpPr>
          <a:xfrm>
            <a:off x="2788024" y="1362075"/>
            <a:ext cx="9280152" cy="5219700"/>
            <a:chOff x="2943224" y="1362075"/>
            <a:chExt cx="9124952" cy="52197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B6D0F93-AC37-48A7-BF6B-754414949358}"/>
                </a:ext>
              </a:extLst>
            </p:cNvPr>
            <p:cNvSpPr/>
            <p:nvPr/>
          </p:nvSpPr>
          <p:spPr>
            <a:xfrm>
              <a:off x="2943224" y="1362075"/>
              <a:ext cx="9124952" cy="5219700"/>
            </a:xfrm>
            <a:prstGeom prst="roundRect">
              <a:avLst>
                <a:gd name="adj" fmla="val 102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D7F202C-A14A-4BEF-8614-96E5CC3E16B5}"/>
                </a:ext>
              </a:extLst>
            </p:cNvPr>
            <p:cNvSpPr/>
            <p:nvPr/>
          </p:nvSpPr>
          <p:spPr>
            <a:xfrm>
              <a:off x="2943224" y="1362075"/>
              <a:ext cx="847725" cy="5219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2453B1D-ABC1-4508-A75E-8664E724064C}"/>
              </a:ext>
            </a:extLst>
          </p:cNvPr>
          <p:cNvSpPr/>
          <p:nvPr/>
        </p:nvSpPr>
        <p:spPr>
          <a:xfrm>
            <a:off x="0" y="788894"/>
            <a:ext cx="12192000" cy="45888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Algorithmic Approach to Predict Honda’s Stock Market Trends</a:t>
            </a:r>
          </a:p>
        </p:txBody>
      </p:sp>
      <p:pic>
        <p:nvPicPr>
          <p:cNvPr id="28" name="Picture 8" descr="People - Advanced Control Systems Laboratory">
            <a:extLst>
              <a:ext uri="{FF2B5EF4-FFF2-40B4-BE49-F238E27FC236}">
                <a16:creationId xmlns:a16="http://schemas.microsoft.com/office/drawing/2014/main" id="{65411BDC-0A54-42C6-BC84-ED541E50B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8" y="139541"/>
            <a:ext cx="1203322" cy="61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573BC7D-7B47-40E0-AB42-2272150737BB}"/>
              </a:ext>
            </a:extLst>
          </p:cNvPr>
          <p:cNvSpPr txBox="1"/>
          <p:nvPr/>
        </p:nvSpPr>
        <p:spPr>
          <a:xfrm>
            <a:off x="2721257" y="77913"/>
            <a:ext cx="7858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FUNDAMENTAL OF INTELLIGENT SYSTEMS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BB14C22-A5E8-4511-80A1-FE0D137AAA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7" t="6311" r="8538" b="3133"/>
          <a:stretch/>
        </p:blipFill>
        <p:spPr bwMode="auto">
          <a:xfrm>
            <a:off x="4172196" y="2159591"/>
            <a:ext cx="6649549" cy="3550927"/>
          </a:xfrm>
          <a:prstGeom prst="rect">
            <a:avLst/>
          </a:prstGeom>
          <a:ln w="38100" cap="sq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3" name="Picture 2" descr="Honda Logo Animation by Quang Nguyen on Dribbble">
            <a:extLst>
              <a:ext uri="{FF2B5EF4-FFF2-40B4-BE49-F238E27FC236}">
                <a16:creationId xmlns:a16="http://schemas.microsoft.com/office/drawing/2014/main" id="{5B2EEDA1-E492-4126-BC10-1CACF508E82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14" y="1366415"/>
            <a:ext cx="1831722" cy="137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6244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1A354CF-AE28-4DA2-BBA4-E124716E7A22}"/>
              </a:ext>
            </a:extLst>
          </p:cNvPr>
          <p:cNvSpPr/>
          <p:nvPr/>
        </p:nvSpPr>
        <p:spPr>
          <a:xfrm>
            <a:off x="0" y="4363009"/>
            <a:ext cx="2788024" cy="798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Results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2A1662-88A6-41A6-8C34-93DC5BC9D15A}"/>
              </a:ext>
            </a:extLst>
          </p:cNvPr>
          <p:cNvSpPr/>
          <p:nvPr/>
        </p:nvSpPr>
        <p:spPr>
          <a:xfrm>
            <a:off x="0" y="0"/>
            <a:ext cx="12192000" cy="788894"/>
          </a:xfrm>
          <a:prstGeom prst="rect">
            <a:avLst/>
          </a:prstGeom>
          <a:solidFill>
            <a:schemeClr val="accent6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552E16-3409-48BB-8106-DD7641363F3C}"/>
              </a:ext>
            </a:extLst>
          </p:cNvPr>
          <p:cNvSpPr txBox="1"/>
          <p:nvPr/>
        </p:nvSpPr>
        <p:spPr>
          <a:xfrm>
            <a:off x="0" y="2805392"/>
            <a:ext cx="2647950" cy="7888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collection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CB112E-7966-4076-89E6-7773DD9A30E7}"/>
              </a:ext>
            </a:extLst>
          </p:cNvPr>
          <p:cNvSpPr txBox="1"/>
          <p:nvPr/>
        </p:nvSpPr>
        <p:spPr>
          <a:xfrm>
            <a:off x="0" y="3574115"/>
            <a:ext cx="2647950" cy="7888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/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Method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656720-FF79-47C8-9EE1-4F8CF7448481}"/>
              </a:ext>
            </a:extLst>
          </p:cNvPr>
          <p:cNvSpPr/>
          <p:nvPr/>
        </p:nvSpPr>
        <p:spPr>
          <a:xfrm>
            <a:off x="0" y="5161428"/>
            <a:ext cx="2647950" cy="798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Future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works</a:t>
            </a:r>
            <a:r>
              <a:rPr lang="en-US" dirty="0"/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7D390E-6F1F-4253-B004-643C91136117}"/>
              </a:ext>
            </a:extLst>
          </p:cNvPr>
          <p:cNvSpPr/>
          <p:nvPr/>
        </p:nvSpPr>
        <p:spPr>
          <a:xfrm>
            <a:off x="0" y="6719886"/>
            <a:ext cx="12192000" cy="13811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EF911A9-A151-445B-A714-2B1F907F0C97}" type="slidenum">
              <a:rPr lang="en-US" sz="11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10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AA09A83-F56E-4DD2-A857-634CA29B694A}"/>
              </a:ext>
            </a:extLst>
          </p:cNvPr>
          <p:cNvGrpSpPr/>
          <p:nvPr/>
        </p:nvGrpSpPr>
        <p:grpSpPr>
          <a:xfrm>
            <a:off x="2788024" y="1362075"/>
            <a:ext cx="9280152" cy="5219700"/>
            <a:chOff x="2943224" y="1362075"/>
            <a:chExt cx="9124952" cy="52197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B6D0F93-AC37-48A7-BF6B-754414949358}"/>
                </a:ext>
              </a:extLst>
            </p:cNvPr>
            <p:cNvSpPr/>
            <p:nvPr/>
          </p:nvSpPr>
          <p:spPr>
            <a:xfrm>
              <a:off x="2943224" y="1362075"/>
              <a:ext cx="9124952" cy="5219700"/>
            </a:xfrm>
            <a:prstGeom prst="roundRect">
              <a:avLst>
                <a:gd name="adj" fmla="val 102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D7F202C-A14A-4BEF-8614-96E5CC3E16B5}"/>
                </a:ext>
              </a:extLst>
            </p:cNvPr>
            <p:cNvSpPr/>
            <p:nvPr/>
          </p:nvSpPr>
          <p:spPr>
            <a:xfrm>
              <a:off x="2943224" y="1362075"/>
              <a:ext cx="847725" cy="5219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2453B1D-ABC1-4508-A75E-8664E724064C}"/>
              </a:ext>
            </a:extLst>
          </p:cNvPr>
          <p:cNvSpPr/>
          <p:nvPr/>
        </p:nvSpPr>
        <p:spPr>
          <a:xfrm>
            <a:off x="0" y="788894"/>
            <a:ext cx="12192000" cy="45888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Algorithmic Approach to Predict Honda’s Stock Market Trends</a:t>
            </a:r>
          </a:p>
        </p:txBody>
      </p:sp>
      <p:pic>
        <p:nvPicPr>
          <p:cNvPr id="28" name="Picture 8" descr="People - Advanced Control Systems Laboratory">
            <a:extLst>
              <a:ext uri="{FF2B5EF4-FFF2-40B4-BE49-F238E27FC236}">
                <a16:creationId xmlns:a16="http://schemas.microsoft.com/office/drawing/2014/main" id="{65411BDC-0A54-42C6-BC84-ED541E50B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8" y="139541"/>
            <a:ext cx="1203322" cy="61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573BC7D-7B47-40E0-AB42-2272150737BB}"/>
              </a:ext>
            </a:extLst>
          </p:cNvPr>
          <p:cNvSpPr txBox="1"/>
          <p:nvPr/>
        </p:nvSpPr>
        <p:spPr>
          <a:xfrm>
            <a:off x="2721257" y="77913"/>
            <a:ext cx="7858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FUNDAMENTAL OF INTELLIGENT SYSTEMS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590C436-E1B1-4C46-B87E-587385C36B0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5" t="4702" r="8737" b="3333"/>
          <a:stretch/>
        </p:blipFill>
        <p:spPr bwMode="auto">
          <a:xfrm>
            <a:off x="4225567" y="2048268"/>
            <a:ext cx="6405066" cy="3447657"/>
          </a:xfrm>
          <a:prstGeom prst="rect">
            <a:avLst/>
          </a:prstGeom>
          <a:ln w="38100" cap="sq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Picture 2" descr="Honda Logo Animation by Quang Nguyen on Dribbble">
            <a:extLst>
              <a:ext uri="{FF2B5EF4-FFF2-40B4-BE49-F238E27FC236}">
                <a16:creationId xmlns:a16="http://schemas.microsoft.com/office/drawing/2014/main" id="{848AD3E0-32A8-41CC-BAA8-1D49EB2D125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14" y="1366415"/>
            <a:ext cx="1831722" cy="137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5305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1A354CF-AE28-4DA2-BBA4-E124716E7A22}"/>
              </a:ext>
            </a:extLst>
          </p:cNvPr>
          <p:cNvSpPr/>
          <p:nvPr/>
        </p:nvSpPr>
        <p:spPr>
          <a:xfrm>
            <a:off x="0" y="4363009"/>
            <a:ext cx="2647950" cy="798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Results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2A1662-88A6-41A6-8C34-93DC5BC9D15A}"/>
              </a:ext>
            </a:extLst>
          </p:cNvPr>
          <p:cNvSpPr/>
          <p:nvPr/>
        </p:nvSpPr>
        <p:spPr>
          <a:xfrm>
            <a:off x="0" y="0"/>
            <a:ext cx="12192000" cy="788894"/>
          </a:xfrm>
          <a:prstGeom prst="rect">
            <a:avLst/>
          </a:prstGeom>
          <a:solidFill>
            <a:schemeClr val="accent6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552E16-3409-48BB-8106-DD7641363F3C}"/>
              </a:ext>
            </a:extLst>
          </p:cNvPr>
          <p:cNvSpPr txBox="1"/>
          <p:nvPr/>
        </p:nvSpPr>
        <p:spPr>
          <a:xfrm>
            <a:off x="0" y="2805392"/>
            <a:ext cx="2647950" cy="7888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collection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CB112E-7966-4076-89E6-7773DD9A30E7}"/>
              </a:ext>
            </a:extLst>
          </p:cNvPr>
          <p:cNvSpPr txBox="1"/>
          <p:nvPr/>
        </p:nvSpPr>
        <p:spPr>
          <a:xfrm>
            <a:off x="0" y="3574115"/>
            <a:ext cx="2647950" cy="7888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/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Method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656720-FF79-47C8-9EE1-4F8CF7448481}"/>
              </a:ext>
            </a:extLst>
          </p:cNvPr>
          <p:cNvSpPr/>
          <p:nvPr/>
        </p:nvSpPr>
        <p:spPr>
          <a:xfrm>
            <a:off x="0" y="5161428"/>
            <a:ext cx="2788024" cy="798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Future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works</a:t>
            </a:r>
            <a:r>
              <a:rPr lang="en-US" dirty="0"/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7D390E-6F1F-4253-B004-643C91136117}"/>
              </a:ext>
            </a:extLst>
          </p:cNvPr>
          <p:cNvSpPr/>
          <p:nvPr/>
        </p:nvSpPr>
        <p:spPr>
          <a:xfrm>
            <a:off x="0" y="6719886"/>
            <a:ext cx="12192000" cy="13811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EF911A9-A151-445B-A714-2B1F907F0C97}" type="slidenum">
              <a:rPr lang="en-US" sz="11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10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AA09A83-F56E-4DD2-A857-634CA29B694A}"/>
              </a:ext>
            </a:extLst>
          </p:cNvPr>
          <p:cNvGrpSpPr/>
          <p:nvPr/>
        </p:nvGrpSpPr>
        <p:grpSpPr>
          <a:xfrm>
            <a:off x="2788024" y="1373980"/>
            <a:ext cx="9280152" cy="5219700"/>
            <a:chOff x="2943224" y="1362075"/>
            <a:chExt cx="9124952" cy="52197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B6D0F93-AC37-48A7-BF6B-754414949358}"/>
                </a:ext>
              </a:extLst>
            </p:cNvPr>
            <p:cNvSpPr/>
            <p:nvPr/>
          </p:nvSpPr>
          <p:spPr>
            <a:xfrm>
              <a:off x="2943224" y="1362075"/>
              <a:ext cx="9124952" cy="5219700"/>
            </a:xfrm>
            <a:prstGeom prst="roundRect">
              <a:avLst>
                <a:gd name="adj" fmla="val 102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D7F202C-A14A-4BEF-8614-96E5CC3E16B5}"/>
                </a:ext>
              </a:extLst>
            </p:cNvPr>
            <p:cNvSpPr/>
            <p:nvPr/>
          </p:nvSpPr>
          <p:spPr>
            <a:xfrm>
              <a:off x="2943224" y="1362075"/>
              <a:ext cx="847725" cy="5219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1">
            <a:extLst>
              <a:ext uri="{FF2B5EF4-FFF2-40B4-BE49-F238E27FC236}">
                <a16:creationId xmlns:a16="http://schemas.microsoft.com/office/drawing/2014/main" id="{C2E805AA-C75F-4525-8C1B-232745538ED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095625" y="1704767"/>
            <a:ext cx="7744469" cy="2828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rtl="0">
              <a:lnSpc>
                <a:spcPct val="107000"/>
              </a:lnSpc>
              <a:spcBef>
                <a:spcPts val="1200"/>
              </a:spcBef>
              <a:spcAft>
                <a:spcPts val="300"/>
              </a:spcAft>
              <a:buFont typeface="Wingdings" panose="05000000000000000000" pitchFamily="2" charset="2"/>
              <a:buChar char="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Using Bidirectional LSTM: By processing data in both forward and backward directions, Bidirectional LSTMs could enhance feature learning and prediction accuracy. But also, the runtime is going to increase significantly.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1200"/>
              </a:spcBef>
              <a:spcAft>
                <a:spcPts val="300"/>
              </a:spcAft>
              <a:buFont typeface="Wingdings" panose="05000000000000000000" pitchFamily="2" charset="2"/>
              <a:buChar char="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Experimenting with Different Sequence Lengths: Testing shorter or longer input sequences (30 or 90 days) might improve predictions depending on the dataset characteristics.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1200"/>
              </a:spcBef>
              <a:spcAft>
                <a:spcPts val="300"/>
              </a:spcAft>
              <a:buFont typeface="Wingdings" panose="05000000000000000000" pitchFamily="2" charset="2"/>
              <a:buChar char="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Adding More Features: Incorporating additional features like Open Price, Moving Averages.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569E35-4ADC-4CD6-B36A-8C92549A685A}"/>
              </a:ext>
            </a:extLst>
          </p:cNvPr>
          <p:cNvSpPr/>
          <p:nvPr/>
        </p:nvSpPr>
        <p:spPr>
          <a:xfrm>
            <a:off x="0" y="788894"/>
            <a:ext cx="12192000" cy="45888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Algorithmic Approach to Predict Honda’s Stock Market Trends</a:t>
            </a:r>
          </a:p>
        </p:txBody>
      </p:sp>
      <p:pic>
        <p:nvPicPr>
          <p:cNvPr id="28" name="Picture 8" descr="People - Advanced Control Systems Laboratory">
            <a:extLst>
              <a:ext uri="{FF2B5EF4-FFF2-40B4-BE49-F238E27FC236}">
                <a16:creationId xmlns:a16="http://schemas.microsoft.com/office/drawing/2014/main" id="{C9EC0623-A14C-49D7-AE38-CAA152ADE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8" y="139541"/>
            <a:ext cx="1203322" cy="61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A81D65F-E9A3-4CA5-91BE-E4AD637B7712}"/>
              </a:ext>
            </a:extLst>
          </p:cNvPr>
          <p:cNvSpPr txBox="1"/>
          <p:nvPr/>
        </p:nvSpPr>
        <p:spPr>
          <a:xfrm>
            <a:off x="2721257" y="77913"/>
            <a:ext cx="7858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FUNDAMENTAL OF INTELLIGENT SYSTEMS</a:t>
            </a:r>
          </a:p>
        </p:txBody>
      </p:sp>
      <p:pic>
        <p:nvPicPr>
          <p:cNvPr id="6146" name="Picture 2" descr="Honda Logo Animation by Quang Nguyen on Dribbble">
            <a:extLst>
              <a:ext uri="{FF2B5EF4-FFF2-40B4-BE49-F238E27FC236}">
                <a16:creationId xmlns:a16="http://schemas.microsoft.com/office/drawing/2014/main" id="{A452F1E5-58FF-4B15-8DFD-1BEB19FE5D3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14" y="1366415"/>
            <a:ext cx="1831722" cy="137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9677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2A1662-88A6-41A6-8C34-93DC5BC9D15A}"/>
              </a:ext>
            </a:extLst>
          </p:cNvPr>
          <p:cNvSpPr/>
          <p:nvPr/>
        </p:nvSpPr>
        <p:spPr>
          <a:xfrm>
            <a:off x="0" y="0"/>
            <a:ext cx="12192000" cy="788894"/>
          </a:xfrm>
          <a:prstGeom prst="rect">
            <a:avLst/>
          </a:prstGeom>
          <a:solidFill>
            <a:schemeClr val="accent6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eee - IEEE Logo - CleanPNG / KissPNG">
            <a:extLst>
              <a:ext uri="{FF2B5EF4-FFF2-40B4-BE49-F238E27FC236}">
                <a16:creationId xmlns:a16="http://schemas.microsoft.com/office/drawing/2014/main" id="{8D40AFBC-EF95-4541-B03F-CB8A44C91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7" b="96000" l="3000" r="96111">
                        <a14:foregroundMark x1="3222" y1="47667" x2="3222" y2="47667"/>
                        <a14:foregroundMark x1="24556" y1="90667" x2="24556" y2="90667"/>
                        <a14:foregroundMark x1="37778" y1="55000" x2="37778" y2="55000"/>
                        <a14:foregroundMark x1="46667" y1="50000" x2="46667" y2="50000"/>
                        <a14:foregroundMark x1="70556" y1="46000" x2="70556" y2="46000"/>
                        <a14:foregroundMark x1="91444" y1="46000" x2="91444" y2="46000"/>
                        <a14:foregroundMark x1="96444" y1="44333" x2="96444" y2="44333"/>
                        <a14:foregroundMark x1="15667" y1="6333" x2="15667" y2="6333"/>
                        <a14:foregroundMark x1="17000" y1="96333" x2="17000" y2="96333"/>
                        <a14:foregroundMark x1="17000" y1="68667" x2="17000" y2="68667"/>
                        <a14:foregroundMark x1="16556" y1="65333" x2="16556" y2="65333"/>
                        <a14:foregroundMark x1="16667" y1="49000" x2="16667" y2="49000"/>
                        <a14:foregroundMark x1="16556" y1="667" x2="16556" y2="667"/>
                        <a14:backgroundMark x1="1778" y1="8333" x2="1778" y2="8333"/>
                        <a14:backgroundMark x1="3111" y1="11333" x2="3111" y2="11333"/>
                        <a14:backgroundMark x1="3111" y1="11333" x2="5444" y2="14667"/>
                        <a14:backgroundMark x1="29333" y1="12333" x2="29333" y2="12333"/>
                        <a14:backgroundMark x1="29333" y1="12333" x2="29333" y2="12333"/>
                        <a14:backgroundMark x1="29444" y1="12333" x2="29444" y2="12333"/>
                        <a14:backgroundMark x1="29444" y1="12333" x2="29444" y2="12333"/>
                        <a14:backgroundMark x1="29000" y1="86667" x2="29000" y2="86667"/>
                        <a14:backgroundMark x1="29000" y1="86667" x2="29000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65" y="76200"/>
            <a:ext cx="1890436" cy="63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EEFF82-9DD1-45A5-8920-69641B7FFCF2}"/>
              </a:ext>
            </a:extLst>
          </p:cNvPr>
          <p:cNvSpPr txBox="1"/>
          <p:nvPr/>
        </p:nvSpPr>
        <p:spPr>
          <a:xfrm>
            <a:off x="2721257" y="77913"/>
            <a:ext cx="7858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29th International Computer Conference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csicc)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BC23E6-7C62-4308-8351-40898A776317}"/>
              </a:ext>
            </a:extLst>
          </p:cNvPr>
          <p:cNvSpPr/>
          <p:nvPr/>
        </p:nvSpPr>
        <p:spPr>
          <a:xfrm>
            <a:off x="0" y="788894"/>
            <a:ext cx="12192000" cy="45888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Motion-Based Human Spatial Problem-Solving Assessment Using Hand Movement Analysis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7D390E-6F1F-4253-B004-643C91136117}"/>
              </a:ext>
            </a:extLst>
          </p:cNvPr>
          <p:cNvSpPr/>
          <p:nvPr/>
        </p:nvSpPr>
        <p:spPr>
          <a:xfrm>
            <a:off x="0" y="6719886"/>
            <a:ext cx="12192000" cy="13811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EF911A9-A151-445B-A714-2B1F907F0C97}" type="slidenum">
              <a:rPr lang="en-US" sz="11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10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B6D0F93-AC37-48A7-BF6B-754414949358}"/>
              </a:ext>
            </a:extLst>
          </p:cNvPr>
          <p:cNvSpPr/>
          <p:nvPr/>
        </p:nvSpPr>
        <p:spPr>
          <a:xfrm>
            <a:off x="166965" y="1373980"/>
            <a:ext cx="11901211" cy="5219700"/>
          </a:xfrm>
          <a:prstGeom prst="roundRect">
            <a:avLst>
              <a:gd name="adj" fmla="val 1026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i="1" dirty="0">
                <a:solidFill>
                  <a:schemeClr val="accent6">
                    <a:lumMod val="50000"/>
                  </a:schemeClr>
                </a:solidFill>
                <a:latin typeface="High Tower Text" panose="02040502050506030303" pitchFamily="18" charset="0"/>
              </a:rPr>
              <a:t>Thank you for your attention!</a:t>
            </a:r>
          </a:p>
        </p:txBody>
      </p:sp>
      <p:pic>
        <p:nvPicPr>
          <p:cNvPr id="25" name="Picture 2" descr="انجمن کامپیوتر ایران رتبه بندی و جایگاه علمی">
            <a:extLst>
              <a:ext uri="{FF2B5EF4-FFF2-40B4-BE49-F238E27FC236}">
                <a16:creationId xmlns:a16="http://schemas.microsoft.com/office/drawing/2014/main" id="{628BE33C-F386-4127-8DA0-2679A2E60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3238" y="36042"/>
            <a:ext cx="781797" cy="78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7489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369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High Tower Text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 1</dc:creator>
  <cp:lastModifiedBy>Amir 1</cp:lastModifiedBy>
  <cp:revision>55</cp:revision>
  <dcterms:created xsi:type="dcterms:W3CDTF">2025-01-31T16:39:52Z</dcterms:created>
  <dcterms:modified xsi:type="dcterms:W3CDTF">2025-02-06T15:11:44Z</dcterms:modified>
</cp:coreProperties>
</file>