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75" r:id="rId5"/>
    <p:sldId id="264" r:id="rId6"/>
    <p:sldId id="259" r:id="rId7"/>
    <p:sldId id="272" r:id="rId8"/>
    <p:sldId id="260" r:id="rId9"/>
    <p:sldId id="261" r:id="rId10"/>
    <p:sldId id="271" r:id="rId11"/>
    <p:sldId id="288" r:id="rId12"/>
    <p:sldId id="282" r:id="rId13"/>
    <p:sldId id="283" r:id="rId14"/>
    <p:sldId id="262" r:id="rId15"/>
    <p:sldId id="263" r:id="rId16"/>
    <p:sldId id="289" r:id="rId17"/>
    <p:sldId id="284" r:id="rId18"/>
    <p:sldId id="285" r:id="rId19"/>
    <p:sldId id="266" r:id="rId20"/>
    <p:sldId id="267" r:id="rId21"/>
    <p:sldId id="290" r:id="rId22"/>
    <p:sldId id="286" r:id="rId23"/>
    <p:sldId id="287" r:id="rId24"/>
    <p:sldId id="269" r:id="rId25"/>
    <p:sldId id="270" r:id="rId26"/>
    <p:sldId id="27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4713" autoAdjust="0"/>
  </p:normalViewPr>
  <p:slideViewPr>
    <p:cSldViewPr snapToGrid="0">
      <p:cViewPr>
        <p:scale>
          <a:sx n="102" d="100"/>
          <a:sy n="102" d="100"/>
        </p:scale>
        <p:origin x="461" y="63"/>
      </p:cViewPr>
      <p:guideLst/>
    </p:cSldViewPr>
  </p:slideViewPr>
  <p:outlineViewPr>
    <p:cViewPr>
      <p:scale>
        <a:sx n="33" d="100"/>
        <a:sy n="33" d="100"/>
      </p:scale>
      <p:origin x="0" y="-10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6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C6E9E1-C9C7-4BA1-BE9A-9F6A8651EAA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5C40C7-7E6D-4FCD-B640-E26FCD8388B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99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E9E1-C9C7-4BA1-BE9A-9F6A8651EAA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40C7-7E6D-4FCD-B640-E26FCD83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7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E9E1-C9C7-4BA1-BE9A-9F6A8651EAA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40C7-7E6D-4FCD-B640-E26FCD83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6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E9E1-C9C7-4BA1-BE9A-9F6A8651EAA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40C7-7E6D-4FCD-B640-E26FCD83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7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E9E1-C9C7-4BA1-BE9A-9F6A8651EAA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40C7-7E6D-4FCD-B640-E26FCD8388B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30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E9E1-C9C7-4BA1-BE9A-9F6A8651EAA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40C7-7E6D-4FCD-B640-E26FCD83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6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E9E1-C9C7-4BA1-BE9A-9F6A8651EAA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40C7-7E6D-4FCD-B640-E26FCD83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E9E1-C9C7-4BA1-BE9A-9F6A8651EAA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40C7-7E6D-4FCD-B640-E26FCD83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5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E9E1-C9C7-4BA1-BE9A-9F6A8651EAA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40C7-7E6D-4FCD-B640-E26FCD83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2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E9E1-C9C7-4BA1-BE9A-9F6A8651EAA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40C7-7E6D-4FCD-B640-E26FCD83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9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E9E1-C9C7-4BA1-BE9A-9F6A8651EAA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40C7-7E6D-4FCD-B640-E26FCD83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6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4C6E9E1-C9C7-4BA1-BE9A-9F6A8651EAA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45C40C7-7E6D-4FCD-B640-E26FCD838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9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image" Target="../media/image47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image" Target="../media/image57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slide" Target="slide2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2A3083-6A13-4B7D-B65A-5B002FE95F45}"/>
              </a:ext>
            </a:extLst>
          </p:cNvPr>
          <p:cNvSpPr txBox="1"/>
          <p:nvPr/>
        </p:nvSpPr>
        <p:spPr>
          <a:xfrm>
            <a:off x="2800350" y="2721114"/>
            <a:ext cx="659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4000" dirty="0">
                <a:cs typeface="B Nazanin" panose="00000400000000000000" pitchFamily="2" charset="-78"/>
              </a:rPr>
              <a:t>کنترل شیوع کووید_19 در محیط کاری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2D80A-F2AF-442D-B63A-FEB0B73D2EC5}"/>
              </a:ext>
            </a:extLst>
          </p:cNvPr>
          <p:cNvSpPr txBox="1"/>
          <p:nvPr/>
        </p:nvSpPr>
        <p:spPr>
          <a:xfrm>
            <a:off x="2028825" y="3894364"/>
            <a:ext cx="81343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B Nazanin" panose="00000400000000000000" pitchFamily="2" charset="-78"/>
              </a:rPr>
              <a:t>استاد درس: دکتر درویش زاده</a:t>
            </a:r>
          </a:p>
          <a:p>
            <a:pPr algn="ctr"/>
            <a:endParaRPr lang="fa-IR" sz="2400" dirty="0">
              <a:cs typeface="B Nazanin" panose="00000400000000000000" pitchFamily="2" charset="-78"/>
            </a:endParaRPr>
          </a:p>
          <a:p>
            <a:pPr algn="ctr"/>
            <a:r>
              <a:rPr lang="fa-IR" sz="2400" dirty="0">
                <a:cs typeface="B Nazanin" panose="00000400000000000000" pitchFamily="2" charset="-78"/>
              </a:rPr>
              <a:t>اعضای گروه:</a:t>
            </a:r>
            <a:endParaRPr lang="en-US" sz="2400" dirty="0">
              <a:cs typeface="B Nazanin" panose="00000400000000000000" pitchFamily="2" charset="-78"/>
            </a:endParaRPr>
          </a:p>
          <a:p>
            <a:pPr algn="ctr"/>
            <a:r>
              <a:rPr lang="fa-IR" sz="2400" dirty="0">
                <a:cs typeface="B Nazanin" panose="00000400000000000000" pitchFamily="2" charset="-78"/>
              </a:rPr>
              <a:t>مریم حسینعلی</a:t>
            </a:r>
          </a:p>
          <a:p>
            <a:pPr algn="ctr"/>
            <a:r>
              <a:rPr lang="fa-IR" sz="2400" dirty="0">
                <a:cs typeface="B Nazanin" panose="00000400000000000000" pitchFamily="2" charset="-78"/>
              </a:rPr>
              <a:t>امیرعباس رضاسلطانی</a:t>
            </a:r>
          </a:p>
          <a:p>
            <a:pPr algn="ctr"/>
            <a:r>
              <a:rPr lang="fa-IR" sz="2400" dirty="0">
                <a:cs typeface="B Nazanin" panose="00000400000000000000" pitchFamily="2" charset="-78"/>
              </a:rPr>
              <a:t>پوریا حیدریان </a:t>
            </a:r>
          </a:p>
          <a:p>
            <a:pPr algn="ctr"/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11" name="Picture 10" descr="Icon&#10;&#10;Description automatically generated with medium confidence">
            <a:extLst>
              <a:ext uri="{FF2B5EF4-FFF2-40B4-BE49-F238E27FC236}">
                <a16:creationId xmlns:a16="http://schemas.microsoft.com/office/drawing/2014/main" id="{00F9C221-9065-4596-83D5-7501C21CD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32" y="477325"/>
            <a:ext cx="1788038" cy="177842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97E2A0-F9AA-4C12-A6B2-E14835914EB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8" y="3980221"/>
            <a:ext cx="2330335" cy="23303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9F9DB8-128E-48AF-AEB4-B0484EE189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78" b="89778" l="9778" r="92000">
                        <a14:foregroundMark x1="75556" y1="60000" x2="64889" y2="33333"/>
                        <a14:foregroundMark x1="64889" y1="33333" x2="55111" y2="21333"/>
                        <a14:foregroundMark x1="92000" y1="47111" x2="92000" y2="47111"/>
                        <a14:foregroundMark x1="75111" y1="58667" x2="75111" y2="58667"/>
                        <a14:foregroundMark x1="75111" y1="58667" x2="75111" y2="58667"/>
                        <a14:foregroundMark x1="60000" y1="30667" x2="60000" y2="30667"/>
                        <a14:foregroundMark x1="60444" y1="32444" x2="60444" y2="32444"/>
                        <a14:foregroundMark x1="60000" y1="33333" x2="56000" y2="28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932" y="3781919"/>
            <a:ext cx="2651352" cy="265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59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6D0CE9D-6EE7-4035-8DE1-36341BA19E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7359475"/>
                  </p:ext>
                </p:extLst>
              </p:nvPr>
            </p:nvGraphicFramePr>
            <p:xfrm>
              <a:off x="417864" y="282408"/>
              <a:ext cx="5536568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1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395635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80129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20229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-P, 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-P, </a:t>
                          </a:r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20229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6D0CE9D-6EE7-4035-8DE1-36341BA19E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7359475"/>
                  </p:ext>
                </p:extLst>
              </p:nvPr>
            </p:nvGraphicFramePr>
            <p:xfrm>
              <a:off x="417864" y="282408"/>
              <a:ext cx="5536568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1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395635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80129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20229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778" t="-78443" r="-60041" b="-1017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5972" t="-78443" r="-694" b="-1017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20229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778" t="-177381" r="-60041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5972" t="-177381" r="-694" b="-1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A69A8C78-DAA3-4B20-8E87-E5B2D7C94B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387457"/>
                  </p:ext>
                </p:extLst>
              </p:nvPr>
            </p:nvGraphicFramePr>
            <p:xfrm>
              <a:off x="6237570" y="282409"/>
              <a:ext cx="5536567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04842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-P, -P-15/1000.C,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-P,</a:t>
                          </a:r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-5/100.C, </a:t>
                          </a:r>
                          <a:endParaRPr lang="fa-IR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𝛼</m:t>
                                </m:r>
                                <m:r>
                                  <a:rPr lang="fa-IR" sz="1800" b="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lang="fa-IR" sz="1800" b="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-70/100.C-P,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-95/100.C,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A69A8C78-DAA3-4B20-8E87-E5B2D7C94B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387457"/>
                  </p:ext>
                </p:extLst>
              </p:nvPr>
            </p:nvGraphicFramePr>
            <p:xfrm>
              <a:off x="6237570" y="282409"/>
              <a:ext cx="5536567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04842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778" t="-79042" r="-60041" b="-10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5972" t="-79042" r="-694" b="-101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778" t="-179042" r="-60041" b="-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5972" t="-179042" r="-694" b="-1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1FE6A9FE-A15F-4229-A8E1-A6CC791445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9057353"/>
                  </p:ext>
                </p:extLst>
              </p:nvPr>
            </p:nvGraphicFramePr>
            <p:xfrm>
              <a:off x="417865" y="3475396"/>
              <a:ext cx="5536567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04842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-P-15/1000.C, 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-P-70/100.C, </a:t>
                          </a:r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-5/100.C, 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-95/100.C, </a:t>
                          </a:r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1FE6A9FE-A15F-4229-A8E1-A6CC791445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9057353"/>
                  </p:ext>
                </p:extLst>
              </p:nvPr>
            </p:nvGraphicFramePr>
            <p:xfrm>
              <a:off x="417865" y="3475396"/>
              <a:ext cx="5536567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04842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8778" t="-79042" r="-60041" b="-10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15972" t="-79042" r="-694" b="-101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8778" t="-179042" r="-60041" b="-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15972" t="-179042" r="-694" b="-1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4">
                <a:extLst>
                  <a:ext uri="{FF2B5EF4-FFF2-40B4-BE49-F238E27FC236}">
                    <a16:creationId xmlns:a16="http://schemas.microsoft.com/office/drawing/2014/main" id="{6EAA3329-07AE-4FA6-9878-DCBFE1F983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8078019"/>
                  </p:ext>
                </p:extLst>
              </p:nvPr>
            </p:nvGraphicFramePr>
            <p:xfrm>
              <a:off x="6237568" y="3494507"/>
              <a:ext cx="5536567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04842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-P, 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-P, </a:t>
                          </a:r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4">
                <a:extLst>
                  <a:ext uri="{FF2B5EF4-FFF2-40B4-BE49-F238E27FC236}">
                    <a16:creationId xmlns:a16="http://schemas.microsoft.com/office/drawing/2014/main" id="{6EAA3329-07AE-4FA6-9878-DCBFE1F983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8078019"/>
                  </p:ext>
                </p:extLst>
              </p:nvPr>
            </p:nvGraphicFramePr>
            <p:xfrm>
              <a:off x="6237568" y="3494507"/>
              <a:ext cx="5536567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04842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8778" t="-79042" r="-60041" b="-10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15972" t="-79042" r="-694" b="-101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8778" t="-179042" r="-60041" b="-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15972" t="-179042" r="-694" b="-1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500E7FE-430F-4F5C-B3A1-F27AD0AEC1B5}"/>
              </a:ext>
            </a:extLst>
          </p:cNvPr>
          <p:cNvSpPr txBox="1"/>
          <p:nvPr/>
        </p:nvSpPr>
        <p:spPr>
          <a:xfrm>
            <a:off x="2268934" y="3029962"/>
            <a:ext cx="223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B Nazanin" panose="00000400000000000000" pitchFamily="2" charset="-78"/>
              </a:rPr>
              <a:t>ماتریس 5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41C54B-4A74-4D2F-8682-D27A98C2B333}"/>
              </a:ext>
            </a:extLst>
          </p:cNvPr>
          <p:cNvSpPr txBox="1"/>
          <p:nvPr/>
        </p:nvSpPr>
        <p:spPr>
          <a:xfrm>
            <a:off x="2268934" y="6260631"/>
            <a:ext cx="223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B Nazanin" panose="00000400000000000000" pitchFamily="2" charset="-78"/>
              </a:rPr>
              <a:t>ماتریس 7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AE21B-1EA2-452C-B112-237E41D4DC61}"/>
              </a:ext>
            </a:extLst>
          </p:cNvPr>
          <p:cNvSpPr txBox="1"/>
          <p:nvPr/>
        </p:nvSpPr>
        <p:spPr>
          <a:xfrm>
            <a:off x="8039481" y="3050526"/>
            <a:ext cx="223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B Nazanin" panose="00000400000000000000" pitchFamily="2" charset="-78"/>
              </a:rPr>
              <a:t>ماتریس 6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385759-7289-4050-9298-F733BC542852}"/>
              </a:ext>
            </a:extLst>
          </p:cNvPr>
          <p:cNvSpPr txBox="1"/>
          <p:nvPr/>
        </p:nvSpPr>
        <p:spPr>
          <a:xfrm>
            <a:off x="7990326" y="6260631"/>
            <a:ext cx="223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B Nazanin" panose="00000400000000000000" pitchFamily="2" charset="-78"/>
              </a:rPr>
              <a:t>ماتریس 8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2503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40D2CC-4E57-406D-8F83-5C0A5435B6CD}"/>
              </a:ext>
            </a:extLst>
          </p:cNvPr>
          <p:cNvCxnSpPr>
            <a:cxnSpLocks/>
          </p:cNvCxnSpPr>
          <p:nvPr/>
        </p:nvCxnSpPr>
        <p:spPr>
          <a:xfrm>
            <a:off x="3431723" y="2482531"/>
            <a:ext cx="1534885" cy="914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7BDFD0F-C8CC-4A5A-A7A6-93AC75641C14}"/>
              </a:ext>
            </a:extLst>
          </p:cNvPr>
          <p:cNvCxnSpPr>
            <a:cxnSpLocks/>
          </p:cNvCxnSpPr>
          <p:nvPr/>
        </p:nvCxnSpPr>
        <p:spPr>
          <a:xfrm flipV="1">
            <a:off x="1896836" y="2482528"/>
            <a:ext cx="1534887" cy="914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DE4815-0756-4F97-B3A4-F1705B624F52}"/>
              </a:ext>
            </a:extLst>
          </p:cNvPr>
          <p:cNvCxnSpPr>
            <a:cxnSpLocks/>
          </p:cNvCxnSpPr>
          <p:nvPr/>
        </p:nvCxnSpPr>
        <p:spPr>
          <a:xfrm flipV="1">
            <a:off x="3431179" y="929146"/>
            <a:ext cx="2664821" cy="1553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7D9EB0-4313-4684-88D8-56A0B557355D}"/>
              </a:ext>
            </a:extLst>
          </p:cNvPr>
          <p:cNvCxnSpPr>
            <a:cxnSpLocks/>
          </p:cNvCxnSpPr>
          <p:nvPr/>
        </p:nvCxnSpPr>
        <p:spPr>
          <a:xfrm>
            <a:off x="4966609" y="3396929"/>
            <a:ext cx="620486" cy="197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1846EB-19D4-4568-BF2A-5BADDBAE1D44}"/>
              </a:ext>
            </a:extLst>
          </p:cNvPr>
          <p:cNvCxnSpPr>
            <a:cxnSpLocks/>
          </p:cNvCxnSpPr>
          <p:nvPr/>
        </p:nvCxnSpPr>
        <p:spPr>
          <a:xfrm flipV="1">
            <a:off x="4346123" y="3396928"/>
            <a:ext cx="620486" cy="1975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929E2A2-6337-4D6E-8453-D9CB80F3E679}"/>
              </a:ext>
            </a:extLst>
          </p:cNvPr>
          <p:cNvCxnSpPr>
            <a:cxnSpLocks/>
          </p:cNvCxnSpPr>
          <p:nvPr/>
        </p:nvCxnSpPr>
        <p:spPr>
          <a:xfrm>
            <a:off x="1896837" y="3396930"/>
            <a:ext cx="620486" cy="197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46863B-0DE7-4494-89D0-7F0283EBF721}"/>
              </a:ext>
            </a:extLst>
          </p:cNvPr>
          <p:cNvCxnSpPr>
            <a:cxnSpLocks/>
          </p:cNvCxnSpPr>
          <p:nvPr/>
        </p:nvCxnSpPr>
        <p:spPr>
          <a:xfrm flipV="1">
            <a:off x="1276351" y="3396929"/>
            <a:ext cx="620486" cy="197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4171CD7-94FA-4755-A6F3-BA01341DA3A7}"/>
              </a:ext>
            </a:extLst>
          </p:cNvPr>
          <p:cNvCxnSpPr>
            <a:cxnSpLocks/>
          </p:cNvCxnSpPr>
          <p:nvPr/>
        </p:nvCxnSpPr>
        <p:spPr>
          <a:xfrm>
            <a:off x="8749933" y="2452033"/>
            <a:ext cx="1534885" cy="914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43D8DA8-7324-43A1-850C-3A37C4E3053E}"/>
              </a:ext>
            </a:extLst>
          </p:cNvPr>
          <p:cNvCxnSpPr>
            <a:cxnSpLocks/>
          </p:cNvCxnSpPr>
          <p:nvPr/>
        </p:nvCxnSpPr>
        <p:spPr>
          <a:xfrm flipV="1">
            <a:off x="7225933" y="2452030"/>
            <a:ext cx="1534887" cy="914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AB20021-14E3-4635-BFEA-2E35560190FA}"/>
              </a:ext>
            </a:extLst>
          </p:cNvPr>
          <p:cNvCxnSpPr>
            <a:cxnSpLocks/>
          </p:cNvCxnSpPr>
          <p:nvPr/>
        </p:nvCxnSpPr>
        <p:spPr>
          <a:xfrm>
            <a:off x="10284819" y="3366431"/>
            <a:ext cx="620486" cy="197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E5D53F2-D993-4D32-9AAF-9B81865FB427}"/>
              </a:ext>
            </a:extLst>
          </p:cNvPr>
          <p:cNvCxnSpPr>
            <a:cxnSpLocks/>
          </p:cNvCxnSpPr>
          <p:nvPr/>
        </p:nvCxnSpPr>
        <p:spPr>
          <a:xfrm flipV="1">
            <a:off x="9664333" y="3366430"/>
            <a:ext cx="620486" cy="1975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9FC8AE8-8DED-4F72-9311-B173117210FA}"/>
              </a:ext>
            </a:extLst>
          </p:cNvPr>
          <p:cNvCxnSpPr>
            <a:cxnSpLocks/>
          </p:cNvCxnSpPr>
          <p:nvPr/>
        </p:nvCxnSpPr>
        <p:spPr>
          <a:xfrm>
            <a:off x="7215047" y="3366432"/>
            <a:ext cx="620486" cy="197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CF1BB9E-08BC-4A3E-A2BA-3C27C05365CC}"/>
              </a:ext>
            </a:extLst>
          </p:cNvPr>
          <p:cNvCxnSpPr>
            <a:cxnSpLocks/>
          </p:cNvCxnSpPr>
          <p:nvPr/>
        </p:nvCxnSpPr>
        <p:spPr>
          <a:xfrm flipV="1">
            <a:off x="6594561" y="3366431"/>
            <a:ext cx="620486" cy="197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152D8AF-FAF0-466C-A259-3B960CAB553A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6096000" y="910646"/>
            <a:ext cx="2664820" cy="1541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8F4F40A-6C12-45A5-B69C-172E7DD25B99}"/>
              </a:ext>
            </a:extLst>
          </p:cNvPr>
          <p:cNvSpPr txBox="1"/>
          <p:nvPr/>
        </p:nvSpPr>
        <p:spPr>
          <a:xfrm>
            <a:off x="5563145" y="572092"/>
            <a:ext cx="10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مدیر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D9E37F4-A735-4BAA-BB75-B8435725821C}"/>
              </a:ext>
            </a:extLst>
          </p:cNvPr>
          <p:cNvSpPr txBox="1"/>
          <p:nvPr/>
        </p:nvSpPr>
        <p:spPr>
          <a:xfrm>
            <a:off x="8354781" y="2143971"/>
            <a:ext cx="10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AB390D-2191-4254-823E-0595F55566C4}"/>
              </a:ext>
            </a:extLst>
          </p:cNvPr>
          <p:cNvSpPr txBox="1"/>
          <p:nvPr/>
        </p:nvSpPr>
        <p:spPr>
          <a:xfrm>
            <a:off x="2677887" y="2143972"/>
            <a:ext cx="10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11BD6D-AC6B-41BA-8DAC-56DBB44262C5}"/>
              </a:ext>
            </a:extLst>
          </p:cNvPr>
          <p:cNvSpPr txBox="1"/>
          <p:nvPr/>
        </p:nvSpPr>
        <p:spPr>
          <a:xfrm>
            <a:off x="6644637" y="2997380"/>
            <a:ext cx="1065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F4C81D-C5F4-45D0-BBFC-6085C4E76EAD}"/>
              </a:ext>
            </a:extLst>
          </p:cNvPr>
          <p:cNvSpPr txBox="1"/>
          <p:nvPr/>
        </p:nvSpPr>
        <p:spPr>
          <a:xfrm>
            <a:off x="1162054" y="3058374"/>
            <a:ext cx="10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6147163-B5D9-4DF6-8848-8EDA070E1D8A}"/>
              </a:ext>
            </a:extLst>
          </p:cNvPr>
          <p:cNvSpPr txBox="1"/>
          <p:nvPr/>
        </p:nvSpPr>
        <p:spPr>
          <a:xfrm>
            <a:off x="10024639" y="3027876"/>
            <a:ext cx="10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AD4EA43-8257-4F62-A838-572C67A2B158}"/>
              </a:ext>
            </a:extLst>
          </p:cNvPr>
          <p:cNvSpPr txBox="1"/>
          <p:nvPr/>
        </p:nvSpPr>
        <p:spPr>
          <a:xfrm>
            <a:off x="4513212" y="3056698"/>
            <a:ext cx="1065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8B3705-998C-4A59-ACEB-67A887FE2E71}"/>
              </a:ext>
            </a:extLst>
          </p:cNvPr>
          <p:cNvSpPr txBox="1"/>
          <p:nvPr/>
        </p:nvSpPr>
        <p:spPr>
          <a:xfrm rot="19799147">
            <a:off x="4222690" y="1314975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اعمال جریمه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4BE3E94-8362-4BF8-AFF7-AF52B9611C06}"/>
              </a:ext>
            </a:extLst>
          </p:cNvPr>
          <p:cNvSpPr txBox="1"/>
          <p:nvPr/>
        </p:nvSpPr>
        <p:spPr>
          <a:xfrm rot="19799147">
            <a:off x="2078518" y="2601176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½(مبتلا)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9414FC7-2361-4B30-8D59-6BF5F5B50690}"/>
              </a:ext>
            </a:extLst>
          </p:cNvPr>
          <p:cNvSpPr txBox="1"/>
          <p:nvPr/>
        </p:nvSpPr>
        <p:spPr>
          <a:xfrm rot="1762259">
            <a:off x="7020944" y="1504005"/>
            <a:ext cx="140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عدم اعمال جریمه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7FF0C6B-406C-4718-854E-B0B14404F928}"/>
              </a:ext>
            </a:extLst>
          </p:cNvPr>
          <p:cNvSpPr txBox="1"/>
          <p:nvPr/>
        </p:nvSpPr>
        <p:spPr>
          <a:xfrm>
            <a:off x="788242" y="5415281"/>
            <a:ext cx="801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ماتریس 1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1D81BFB-14B9-48A5-8405-5ABAB056F140}"/>
              </a:ext>
            </a:extLst>
          </p:cNvPr>
          <p:cNvSpPr txBox="1"/>
          <p:nvPr/>
        </p:nvSpPr>
        <p:spPr>
          <a:xfrm>
            <a:off x="2116386" y="5420674"/>
            <a:ext cx="801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ماتریس 2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E0086B8-D765-4AA9-97FC-254361507CB6}"/>
              </a:ext>
            </a:extLst>
          </p:cNvPr>
          <p:cNvSpPr txBox="1"/>
          <p:nvPr/>
        </p:nvSpPr>
        <p:spPr>
          <a:xfrm>
            <a:off x="3798226" y="5343584"/>
            <a:ext cx="801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ماتریس 3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FD869F5-0C6D-4564-8833-D11D72FD9583}"/>
              </a:ext>
            </a:extLst>
          </p:cNvPr>
          <p:cNvSpPr txBox="1"/>
          <p:nvPr/>
        </p:nvSpPr>
        <p:spPr>
          <a:xfrm>
            <a:off x="5126370" y="5348977"/>
            <a:ext cx="801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ماتریس 4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30E1A4C-0B47-4CE4-ADAF-09A921C7C0D5}"/>
              </a:ext>
            </a:extLst>
          </p:cNvPr>
          <p:cNvSpPr txBox="1"/>
          <p:nvPr/>
        </p:nvSpPr>
        <p:spPr>
          <a:xfrm>
            <a:off x="6203687" y="5333352"/>
            <a:ext cx="801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ماتریس 5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51B6622-3E7C-4128-BEE2-87D23D4CF61B}"/>
              </a:ext>
            </a:extLst>
          </p:cNvPr>
          <p:cNvSpPr txBox="1"/>
          <p:nvPr/>
        </p:nvSpPr>
        <p:spPr>
          <a:xfrm>
            <a:off x="7531831" y="5338745"/>
            <a:ext cx="801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ماتریس 6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AB7BCFF-173A-4257-975F-C53F2D91C2DE}"/>
              </a:ext>
            </a:extLst>
          </p:cNvPr>
          <p:cNvSpPr txBox="1"/>
          <p:nvPr/>
        </p:nvSpPr>
        <p:spPr>
          <a:xfrm>
            <a:off x="9178182" y="5342188"/>
            <a:ext cx="801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ماتریس 7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4A7E0AE-5E0E-43D4-8B91-ED79757B874B}"/>
              </a:ext>
            </a:extLst>
          </p:cNvPr>
          <p:cNvSpPr txBox="1"/>
          <p:nvPr/>
        </p:nvSpPr>
        <p:spPr>
          <a:xfrm>
            <a:off x="10506326" y="5347581"/>
            <a:ext cx="801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ماتریس 8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4306EB3-3DD3-425B-BBB0-67BD2F66F335}"/>
              </a:ext>
            </a:extLst>
          </p:cNvPr>
          <p:cNvSpPr txBox="1"/>
          <p:nvPr/>
        </p:nvSpPr>
        <p:spPr>
          <a:xfrm rot="19799147">
            <a:off x="7292115" y="2682300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½(مبتلا)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0D28011-84CF-4F55-8407-B2C9410B54DC}"/>
              </a:ext>
            </a:extLst>
          </p:cNvPr>
          <p:cNvSpPr txBox="1"/>
          <p:nvPr/>
        </p:nvSpPr>
        <p:spPr>
          <a:xfrm rot="1867488">
            <a:off x="3731225" y="2611558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½(سالم)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4C7D52A-740E-449A-8F08-549C779B2623}"/>
              </a:ext>
            </a:extLst>
          </p:cNvPr>
          <p:cNvSpPr txBox="1"/>
          <p:nvPr/>
        </p:nvSpPr>
        <p:spPr>
          <a:xfrm rot="1867488">
            <a:off x="9063496" y="2599801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½(سالم)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A364AF1-6B1B-4002-BAD6-508BE387F203}"/>
              </a:ext>
            </a:extLst>
          </p:cNvPr>
          <p:cNvSpPr txBox="1"/>
          <p:nvPr/>
        </p:nvSpPr>
        <p:spPr>
          <a:xfrm rot="4363761">
            <a:off x="1865422" y="4186696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½(سالم)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AB467A-E63E-4C0A-B022-D324A9B63E84}"/>
              </a:ext>
            </a:extLst>
          </p:cNvPr>
          <p:cNvSpPr txBox="1"/>
          <p:nvPr/>
        </p:nvSpPr>
        <p:spPr>
          <a:xfrm rot="4363761">
            <a:off x="10236857" y="4215529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½(سالم)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3A45C1B-0988-48C1-BBCD-FB1EA1956F44}"/>
              </a:ext>
            </a:extLst>
          </p:cNvPr>
          <p:cNvSpPr txBox="1"/>
          <p:nvPr/>
        </p:nvSpPr>
        <p:spPr>
          <a:xfrm rot="4363761">
            <a:off x="7185283" y="4128936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½(سالم)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B739924-C099-4DAC-8593-6232DE5D700F}"/>
              </a:ext>
            </a:extLst>
          </p:cNvPr>
          <p:cNvSpPr txBox="1"/>
          <p:nvPr/>
        </p:nvSpPr>
        <p:spPr>
          <a:xfrm rot="4363761">
            <a:off x="4940101" y="4139346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½(سالم)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8EA9ED6-B43E-400C-88FE-1574A8EBE78F}"/>
              </a:ext>
            </a:extLst>
          </p:cNvPr>
          <p:cNvSpPr txBox="1"/>
          <p:nvPr/>
        </p:nvSpPr>
        <p:spPr>
          <a:xfrm rot="17557942">
            <a:off x="3960988" y="4128935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½(مبتلا)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17B7220-CA89-481E-85C8-7B9C538192B6}"/>
              </a:ext>
            </a:extLst>
          </p:cNvPr>
          <p:cNvSpPr txBox="1"/>
          <p:nvPr/>
        </p:nvSpPr>
        <p:spPr>
          <a:xfrm rot="17366749">
            <a:off x="861372" y="4187038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½(مبتلا)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76DBA7E-CC71-414D-8419-8C02EA904EC0}"/>
              </a:ext>
            </a:extLst>
          </p:cNvPr>
          <p:cNvSpPr txBox="1"/>
          <p:nvPr/>
        </p:nvSpPr>
        <p:spPr>
          <a:xfrm rot="17366749">
            <a:off x="6225699" y="4139688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½(مبتلا)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62C7280-66E4-44B2-B065-E98D71351E59}"/>
              </a:ext>
            </a:extLst>
          </p:cNvPr>
          <p:cNvSpPr txBox="1"/>
          <p:nvPr/>
        </p:nvSpPr>
        <p:spPr>
          <a:xfrm rot="17366749">
            <a:off x="9273015" y="4215529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½(مبتلا)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9E6DF3-92F5-4751-A725-6ABC4856F0E0}"/>
              </a:ext>
            </a:extLst>
          </p:cNvPr>
          <p:cNvSpPr txBox="1"/>
          <p:nvPr/>
        </p:nvSpPr>
        <p:spPr>
          <a:xfrm>
            <a:off x="4779829" y="173678"/>
            <a:ext cx="283577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fa-I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اگر: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 &lt; Q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6279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  <p:bldP spid="68" grpId="0"/>
      <p:bldP spid="69" grpId="0"/>
      <p:bldP spid="70" grpId="0"/>
      <p:bldP spid="71" grpId="0"/>
      <p:bldP spid="77" grpId="0"/>
      <p:bldP spid="80" grpId="0"/>
      <p:bldP spid="83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7" grpId="0"/>
      <p:bldP spid="108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2FCD5B4E-B3D9-4B39-85FF-80CB8AAF26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1072559"/>
                  </p:ext>
                </p:extLst>
              </p:nvPr>
            </p:nvGraphicFramePr>
            <p:xfrm>
              <a:off x="417862" y="295397"/>
              <a:ext cx="5536568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1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395635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80129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20229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-P, -P, </a:t>
                          </a:r>
                          <a14:m>
                            <m:oMath xmlns:m="http://schemas.openxmlformats.org/officeDocument/2006/math">
                              <m:r>
                                <a:rPr lang="fa-I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2</m:t>
                              </m:r>
                              <m:r>
                                <a:rPr lang="fa-I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-P, -Q,</a:t>
                          </a:r>
                          <a:r>
                            <a:rPr lang="fa-IR" b="1" baseline="0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20229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-Q, 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-Q, -Q,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2FCD5B4E-B3D9-4B39-85FF-80CB8AAF26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1072559"/>
                  </p:ext>
                </p:extLst>
              </p:nvPr>
            </p:nvGraphicFramePr>
            <p:xfrm>
              <a:off x="417862" y="295397"/>
              <a:ext cx="5536568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1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395635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80129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20229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778" t="-78443" r="-60041" b="-1017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5972" t="-78443" r="-694" b="-1017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20229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778" t="-177381" r="-60041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-Q, -Q,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D306EBF-3DAE-4D17-ADA0-F635E475892C}"/>
              </a:ext>
            </a:extLst>
          </p:cNvPr>
          <p:cNvSpPr txBox="1"/>
          <p:nvPr/>
        </p:nvSpPr>
        <p:spPr>
          <a:xfrm>
            <a:off x="2067640" y="3056181"/>
            <a:ext cx="223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B Nazanin" panose="00000400000000000000" pitchFamily="2" charset="-78"/>
              </a:rPr>
              <a:t>ماتریس 1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865348-FC67-45B1-B3BE-B9AA377BA0E7}"/>
              </a:ext>
            </a:extLst>
          </p:cNvPr>
          <p:cNvSpPr txBox="1"/>
          <p:nvPr/>
        </p:nvSpPr>
        <p:spPr>
          <a:xfrm>
            <a:off x="2143957" y="6310729"/>
            <a:ext cx="223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B Nazanin" panose="00000400000000000000" pitchFamily="2" charset="-78"/>
              </a:rPr>
              <a:t>ماتریس 3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69B94D-2E6C-4218-ACEF-E199F299071A}"/>
              </a:ext>
            </a:extLst>
          </p:cNvPr>
          <p:cNvSpPr txBox="1"/>
          <p:nvPr/>
        </p:nvSpPr>
        <p:spPr>
          <a:xfrm>
            <a:off x="7865349" y="6310729"/>
            <a:ext cx="223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B Nazanin" panose="00000400000000000000" pitchFamily="2" charset="-78"/>
              </a:rPr>
              <a:t>ماتریس 4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F32752-5E07-470D-9051-EB8B9ADDBCFE}"/>
              </a:ext>
            </a:extLst>
          </p:cNvPr>
          <p:cNvSpPr txBox="1"/>
          <p:nvPr/>
        </p:nvSpPr>
        <p:spPr>
          <a:xfrm>
            <a:off x="7811028" y="3098631"/>
            <a:ext cx="223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B Nazanin" panose="00000400000000000000" pitchFamily="2" charset="-78"/>
              </a:rPr>
              <a:t>ماتریس 2</a:t>
            </a:r>
            <a:endParaRPr lang="en-US" sz="2400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4">
                <a:extLst>
                  <a:ext uri="{FF2B5EF4-FFF2-40B4-BE49-F238E27FC236}">
                    <a16:creationId xmlns:a16="http://schemas.microsoft.com/office/drawing/2014/main" id="{05D3F463-EA40-43A7-889B-8E705B5938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2734831"/>
                  </p:ext>
                </p:extLst>
              </p:nvPr>
            </p:nvGraphicFramePr>
            <p:xfrm>
              <a:off x="6237570" y="282409"/>
              <a:ext cx="5536567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04842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-P, -P-15/1000.C, </a:t>
                          </a:r>
                          <a14:m>
                            <m:oMath xmlns:m="http://schemas.openxmlformats.org/officeDocument/2006/math">
                              <m:r>
                                <a:rPr lang="fa-I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2</m:t>
                              </m:r>
                              <m:r>
                                <a:rPr lang="fa-I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-P,-Q-5/100.C,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-Q, -70/100.C-P,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-Q, -Q-95/100.C,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4">
                <a:extLst>
                  <a:ext uri="{FF2B5EF4-FFF2-40B4-BE49-F238E27FC236}">
                    <a16:creationId xmlns:a16="http://schemas.microsoft.com/office/drawing/2014/main" id="{05D3F463-EA40-43A7-889B-8E705B5938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2734831"/>
                  </p:ext>
                </p:extLst>
              </p:nvPr>
            </p:nvGraphicFramePr>
            <p:xfrm>
              <a:off x="6237570" y="282409"/>
              <a:ext cx="5536567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04842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778" t="-79042" r="-60041" b="-10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5972" t="-79042" r="-694" b="-101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778" t="-179042" r="-60041" b="-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-Q, -Q-95/100.C,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le 4">
                <a:extLst>
                  <a:ext uri="{FF2B5EF4-FFF2-40B4-BE49-F238E27FC236}">
                    <a16:creationId xmlns:a16="http://schemas.microsoft.com/office/drawing/2014/main" id="{008101A2-3EFB-45F4-827E-DDB3914376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2589067"/>
                  </p:ext>
                </p:extLst>
              </p:nvPr>
            </p:nvGraphicFramePr>
            <p:xfrm>
              <a:off x="417863" y="3485980"/>
              <a:ext cx="5536567" cy="282474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13369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-P-15/1000.C, -P, </a:t>
                          </a:r>
                          <a14:m>
                            <m:oMath xmlns:m="http://schemas.openxmlformats.org/officeDocument/2006/math">
                              <m:r>
                                <a:rPr lang="fa-I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2</m:t>
                              </m:r>
                              <m:r>
                                <a:rPr lang="fa-I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-P-70/100.C,      -Q,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-Q-5/100.C, 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-Q-95/100.C,     -Q,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le 4">
                <a:extLst>
                  <a:ext uri="{FF2B5EF4-FFF2-40B4-BE49-F238E27FC236}">
                    <a16:creationId xmlns:a16="http://schemas.microsoft.com/office/drawing/2014/main" id="{008101A2-3EFB-45F4-827E-DDB3914376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2589067"/>
                  </p:ext>
                </p:extLst>
              </p:nvPr>
            </p:nvGraphicFramePr>
            <p:xfrm>
              <a:off x="417863" y="3485980"/>
              <a:ext cx="5536567" cy="282474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13369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8778" t="-80240" r="-60041" b="-10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15972" t="-80240" r="-694" b="-101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8778" t="-180240" r="-60041" b="-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-Q-95/100.C,     -Q,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le 4">
                <a:extLst>
                  <a:ext uri="{FF2B5EF4-FFF2-40B4-BE49-F238E27FC236}">
                    <a16:creationId xmlns:a16="http://schemas.microsoft.com/office/drawing/2014/main" id="{745ED096-6300-4D66-AD4E-240745472A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9396075"/>
                  </p:ext>
                </p:extLst>
              </p:nvPr>
            </p:nvGraphicFramePr>
            <p:xfrm>
              <a:off x="6237568" y="3494507"/>
              <a:ext cx="5536567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04842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-P, -P, </a:t>
                          </a:r>
                          <a14:m>
                            <m:oMath xmlns:m="http://schemas.openxmlformats.org/officeDocument/2006/math">
                              <m:r>
                                <a:rPr lang="fa-I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2</m:t>
                              </m:r>
                              <m:r>
                                <a:rPr lang="fa-I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-P, -Q,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-Q, 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-Q, -Q, 0</a:t>
                          </a:r>
                        </a:p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le 4">
                <a:extLst>
                  <a:ext uri="{FF2B5EF4-FFF2-40B4-BE49-F238E27FC236}">
                    <a16:creationId xmlns:a16="http://schemas.microsoft.com/office/drawing/2014/main" id="{745ED096-6300-4D66-AD4E-240745472A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9396075"/>
                  </p:ext>
                </p:extLst>
              </p:nvPr>
            </p:nvGraphicFramePr>
            <p:xfrm>
              <a:off x="6237568" y="3494507"/>
              <a:ext cx="5536567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04842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8778" t="-79042" r="-60041" b="-10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15972" t="-79042" r="-694" b="-101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8778" t="-179042" r="-60041" b="-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-Q, -Q, 0</a:t>
                          </a:r>
                        </a:p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Rectangle: Rounded Corners 12">
            <a:hlinkClick r:id="rId6" action="ppaction://hlinksldjump"/>
            <a:extLst>
              <a:ext uri="{FF2B5EF4-FFF2-40B4-BE49-F238E27FC236}">
                <a16:creationId xmlns:a16="http://schemas.microsoft.com/office/drawing/2014/main" id="{695077F3-2D43-4D78-B30D-AC9E7EB8E9AA}"/>
              </a:ext>
            </a:extLst>
          </p:cNvPr>
          <p:cNvSpPr/>
          <p:nvPr/>
        </p:nvSpPr>
        <p:spPr>
          <a:xfrm>
            <a:off x="123950" y="6491463"/>
            <a:ext cx="293914" cy="305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6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6D0CE9D-6EE7-4035-8DE1-36341BA19E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7463472"/>
                  </p:ext>
                </p:extLst>
              </p:nvPr>
            </p:nvGraphicFramePr>
            <p:xfrm>
              <a:off x="417864" y="282408"/>
              <a:ext cx="5536568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1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395635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80129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20229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-P, 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-P, </a:t>
                          </a:r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20229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6D0CE9D-6EE7-4035-8DE1-36341BA19E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7463472"/>
                  </p:ext>
                </p:extLst>
              </p:nvPr>
            </p:nvGraphicFramePr>
            <p:xfrm>
              <a:off x="417864" y="282408"/>
              <a:ext cx="5536568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1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395635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80129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20229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778" t="-78443" r="-60041" b="-1017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5972" t="-78443" r="-694" b="-1017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20229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778" t="-177381" r="-60041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5972" t="-177381" r="-694" b="-1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A69A8C78-DAA3-4B20-8E87-E5B2D7C94B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7750021"/>
                  </p:ext>
                </p:extLst>
              </p:nvPr>
            </p:nvGraphicFramePr>
            <p:xfrm>
              <a:off x="6237570" y="282409"/>
              <a:ext cx="5536567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04842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-P, -P-15/1000.C,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-P,</a:t>
                          </a:r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-5/100.C, </a:t>
                          </a:r>
                          <a:endParaRPr lang="fa-IR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𝛼</m:t>
                                </m:r>
                                <m:r>
                                  <a:rPr lang="fa-IR" sz="1800" b="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lang="fa-IR" sz="1800" b="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-70/100.C-P,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-95/100.C,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A69A8C78-DAA3-4B20-8E87-E5B2D7C94B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7750021"/>
                  </p:ext>
                </p:extLst>
              </p:nvPr>
            </p:nvGraphicFramePr>
            <p:xfrm>
              <a:off x="6237570" y="282409"/>
              <a:ext cx="5536567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04842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778" t="-79042" r="-60041" b="-10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5972" t="-79042" r="-694" b="-101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778" t="-179042" r="-60041" b="-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5972" t="-179042" r="-694" b="-1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1FE6A9FE-A15F-4229-A8E1-A6CC791445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1577675"/>
                  </p:ext>
                </p:extLst>
              </p:nvPr>
            </p:nvGraphicFramePr>
            <p:xfrm>
              <a:off x="417865" y="3475396"/>
              <a:ext cx="5536567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04842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-P-15/1000.C, 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-P-70/100.C, </a:t>
                          </a:r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-5/100.C, 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-95/100.C, </a:t>
                          </a:r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1FE6A9FE-A15F-4229-A8E1-A6CC791445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1577675"/>
                  </p:ext>
                </p:extLst>
              </p:nvPr>
            </p:nvGraphicFramePr>
            <p:xfrm>
              <a:off x="417865" y="3475396"/>
              <a:ext cx="5536567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04842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8778" t="-79042" r="-60041" b="-10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15972" t="-79042" r="-694" b="-101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8778" t="-179042" r="-60041" b="-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15972" t="-179042" r="-694" b="-1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4">
                <a:extLst>
                  <a:ext uri="{FF2B5EF4-FFF2-40B4-BE49-F238E27FC236}">
                    <a16:creationId xmlns:a16="http://schemas.microsoft.com/office/drawing/2014/main" id="{6EAA3329-07AE-4FA6-9878-DCBFE1F983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21409"/>
                  </p:ext>
                </p:extLst>
              </p:nvPr>
            </p:nvGraphicFramePr>
            <p:xfrm>
              <a:off x="6237568" y="3494507"/>
              <a:ext cx="5536567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04842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-P, 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-P, </a:t>
                          </a:r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4">
                <a:extLst>
                  <a:ext uri="{FF2B5EF4-FFF2-40B4-BE49-F238E27FC236}">
                    <a16:creationId xmlns:a16="http://schemas.microsoft.com/office/drawing/2014/main" id="{6EAA3329-07AE-4FA6-9878-DCBFE1F983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21409"/>
                  </p:ext>
                </p:extLst>
              </p:nvPr>
            </p:nvGraphicFramePr>
            <p:xfrm>
              <a:off x="6237568" y="3494507"/>
              <a:ext cx="5536567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04842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8778" t="-79042" r="-60041" b="-10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15972" t="-79042" r="-694" b="-101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8778" t="-179042" r="-60041" b="-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15972" t="-179042" r="-694" b="-1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500E7FE-430F-4F5C-B3A1-F27AD0AEC1B5}"/>
              </a:ext>
            </a:extLst>
          </p:cNvPr>
          <p:cNvSpPr txBox="1"/>
          <p:nvPr/>
        </p:nvSpPr>
        <p:spPr>
          <a:xfrm>
            <a:off x="2268934" y="3029962"/>
            <a:ext cx="223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B Nazanin" panose="00000400000000000000" pitchFamily="2" charset="-78"/>
              </a:rPr>
              <a:t>ماتریس 5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41C54B-4A74-4D2F-8682-D27A98C2B333}"/>
              </a:ext>
            </a:extLst>
          </p:cNvPr>
          <p:cNvSpPr txBox="1"/>
          <p:nvPr/>
        </p:nvSpPr>
        <p:spPr>
          <a:xfrm>
            <a:off x="2268934" y="6260631"/>
            <a:ext cx="223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B Nazanin" panose="00000400000000000000" pitchFamily="2" charset="-78"/>
              </a:rPr>
              <a:t>ماتریس 7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AE21B-1EA2-452C-B112-237E41D4DC61}"/>
              </a:ext>
            </a:extLst>
          </p:cNvPr>
          <p:cNvSpPr txBox="1"/>
          <p:nvPr/>
        </p:nvSpPr>
        <p:spPr>
          <a:xfrm>
            <a:off x="8039481" y="3050526"/>
            <a:ext cx="223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B Nazanin" panose="00000400000000000000" pitchFamily="2" charset="-78"/>
              </a:rPr>
              <a:t>ماتریس 6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385759-7289-4050-9298-F733BC542852}"/>
              </a:ext>
            </a:extLst>
          </p:cNvPr>
          <p:cNvSpPr txBox="1"/>
          <p:nvPr/>
        </p:nvSpPr>
        <p:spPr>
          <a:xfrm>
            <a:off x="7990326" y="6260631"/>
            <a:ext cx="223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B Nazanin" panose="00000400000000000000" pitchFamily="2" charset="-78"/>
              </a:rPr>
              <a:t>ماتریس 8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8296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CE4A6F-2151-4185-8FFB-FDD4BDA9545E}"/>
              </a:ext>
            </a:extLst>
          </p:cNvPr>
          <p:cNvCxnSpPr>
            <a:cxnSpLocks/>
          </p:cNvCxnSpPr>
          <p:nvPr/>
        </p:nvCxnSpPr>
        <p:spPr>
          <a:xfrm>
            <a:off x="3431723" y="2482531"/>
            <a:ext cx="1534885" cy="914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C411D0-FF9A-4DFE-BF02-1CC364D96048}"/>
              </a:ext>
            </a:extLst>
          </p:cNvPr>
          <p:cNvCxnSpPr>
            <a:cxnSpLocks/>
          </p:cNvCxnSpPr>
          <p:nvPr/>
        </p:nvCxnSpPr>
        <p:spPr>
          <a:xfrm flipV="1">
            <a:off x="1896836" y="2482528"/>
            <a:ext cx="1534887" cy="914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94B2B5-2BEF-4356-805A-815EF7A21C98}"/>
              </a:ext>
            </a:extLst>
          </p:cNvPr>
          <p:cNvCxnSpPr>
            <a:cxnSpLocks/>
          </p:cNvCxnSpPr>
          <p:nvPr/>
        </p:nvCxnSpPr>
        <p:spPr>
          <a:xfrm flipV="1">
            <a:off x="3431179" y="929146"/>
            <a:ext cx="2664821" cy="1553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468142-AA6E-4743-A69E-189E718D6AA2}"/>
              </a:ext>
            </a:extLst>
          </p:cNvPr>
          <p:cNvCxnSpPr>
            <a:cxnSpLocks/>
          </p:cNvCxnSpPr>
          <p:nvPr/>
        </p:nvCxnSpPr>
        <p:spPr>
          <a:xfrm>
            <a:off x="4966609" y="3396929"/>
            <a:ext cx="620486" cy="197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72DCC5-E8CC-4518-9586-E3EE1F767524}"/>
              </a:ext>
            </a:extLst>
          </p:cNvPr>
          <p:cNvCxnSpPr>
            <a:cxnSpLocks/>
          </p:cNvCxnSpPr>
          <p:nvPr/>
        </p:nvCxnSpPr>
        <p:spPr>
          <a:xfrm flipV="1">
            <a:off x="4346123" y="3396928"/>
            <a:ext cx="620486" cy="1975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DDA056-00CA-4C81-A250-36FDD2566A9F}"/>
              </a:ext>
            </a:extLst>
          </p:cNvPr>
          <p:cNvCxnSpPr>
            <a:cxnSpLocks/>
          </p:cNvCxnSpPr>
          <p:nvPr/>
        </p:nvCxnSpPr>
        <p:spPr>
          <a:xfrm>
            <a:off x="1896837" y="3396930"/>
            <a:ext cx="620486" cy="197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3E6915-0CC8-442F-8E8E-DC476600E4FA}"/>
              </a:ext>
            </a:extLst>
          </p:cNvPr>
          <p:cNvCxnSpPr>
            <a:cxnSpLocks/>
          </p:cNvCxnSpPr>
          <p:nvPr/>
        </p:nvCxnSpPr>
        <p:spPr>
          <a:xfrm flipV="1">
            <a:off x="1276351" y="3396929"/>
            <a:ext cx="620486" cy="197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3D0B8C-2ABE-4D56-A700-91E55B2AB2DF}"/>
              </a:ext>
            </a:extLst>
          </p:cNvPr>
          <p:cNvCxnSpPr>
            <a:cxnSpLocks/>
          </p:cNvCxnSpPr>
          <p:nvPr/>
        </p:nvCxnSpPr>
        <p:spPr>
          <a:xfrm>
            <a:off x="8749933" y="2452033"/>
            <a:ext cx="1534885" cy="914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1BC29-2830-46AD-8631-DAA5AF626F7E}"/>
              </a:ext>
            </a:extLst>
          </p:cNvPr>
          <p:cNvCxnSpPr>
            <a:cxnSpLocks/>
          </p:cNvCxnSpPr>
          <p:nvPr/>
        </p:nvCxnSpPr>
        <p:spPr>
          <a:xfrm flipV="1">
            <a:off x="7225933" y="2452030"/>
            <a:ext cx="1534887" cy="914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D81B27-BA9F-4825-863F-79EEC6CFDC7C}"/>
              </a:ext>
            </a:extLst>
          </p:cNvPr>
          <p:cNvCxnSpPr>
            <a:cxnSpLocks/>
          </p:cNvCxnSpPr>
          <p:nvPr/>
        </p:nvCxnSpPr>
        <p:spPr>
          <a:xfrm>
            <a:off x="10284819" y="3366431"/>
            <a:ext cx="620486" cy="197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9B7195-D753-4993-A5EB-8FB22C405C9F}"/>
              </a:ext>
            </a:extLst>
          </p:cNvPr>
          <p:cNvCxnSpPr>
            <a:cxnSpLocks/>
          </p:cNvCxnSpPr>
          <p:nvPr/>
        </p:nvCxnSpPr>
        <p:spPr>
          <a:xfrm flipV="1">
            <a:off x="9664333" y="3366430"/>
            <a:ext cx="620486" cy="1975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77A665-4171-475C-A4A2-CC0DAC1E5705}"/>
              </a:ext>
            </a:extLst>
          </p:cNvPr>
          <p:cNvCxnSpPr>
            <a:cxnSpLocks/>
          </p:cNvCxnSpPr>
          <p:nvPr/>
        </p:nvCxnSpPr>
        <p:spPr>
          <a:xfrm>
            <a:off x="7215047" y="3366432"/>
            <a:ext cx="620486" cy="197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4DDB59-DAEF-4D43-B53F-9747E9A1D590}"/>
              </a:ext>
            </a:extLst>
          </p:cNvPr>
          <p:cNvCxnSpPr>
            <a:cxnSpLocks/>
          </p:cNvCxnSpPr>
          <p:nvPr/>
        </p:nvCxnSpPr>
        <p:spPr>
          <a:xfrm flipV="1">
            <a:off x="6594561" y="3366431"/>
            <a:ext cx="620486" cy="197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3749B4-7CDF-4193-93C4-38117D6FB14A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096000" y="910646"/>
            <a:ext cx="2664820" cy="1541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4E80C54-96F6-4CD4-8F02-53EEB947D6AB}"/>
              </a:ext>
            </a:extLst>
          </p:cNvPr>
          <p:cNvSpPr txBox="1"/>
          <p:nvPr/>
        </p:nvSpPr>
        <p:spPr>
          <a:xfrm>
            <a:off x="5563145" y="572092"/>
            <a:ext cx="10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مدیر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15D523-CB49-447B-8BDE-3093AF40B528}"/>
              </a:ext>
            </a:extLst>
          </p:cNvPr>
          <p:cNvSpPr txBox="1"/>
          <p:nvPr/>
        </p:nvSpPr>
        <p:spPr>
          <a:xfrm>
            <a:off x="8354781" y="2143971"/>
            <a:ext cx="10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01395C-1B89-439A-916C-9808EAC176C3}"/>
              </a:ext>
            </a:extLst>
          </p:cNvPr>
          <p:cNvSpPr txBox="1"/>
          <p:nvPr/>
        </p:nvSpPr>
        <p:spPr>
          <a:xfrm>
            <a:off x="2677887" y="2143972"/>
            <a:ext cx="10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552A8F-E6B3-4D10-985C-00E0DBE3EC35}"/>
              </a:ext>
            </a:extLst>
          </p:cNvPr>
          <p:cNvSpPr txBox="1"/>
          <p:nvPr/>
        </p:nvSpPr>
        <p:spPr>
          <a:xfrm>
            <a:off x="6644637" y="2997380"/>
            <a:ext cx="1065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A48E97-A657-4185-AD3A-2061659EBF58}"/>
              </a:ext>
            </a:extLst>
          </p:cNvPr>
          <p:cNvSpPr txBox="1"/>
          <p:nvPr/>
        </p:nvSpPr>
        <p:spPr>
          <a:xfrm>
            <a:off x="1162054" y="3058374"/>
            <a:ext cx="10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3FAF47-BBF6-4675-B4AE-4415F771F117}"/>
              </a:ext>
            </a:extLst>
          </p:cNvPr>
          <p:cNvSpPr txBox="1"/>
          <p:nvPr/>
        </p:nvSpPr>
        <p:spPr>
          <a:xfrm>
            <a:off x="10024639" y="3027876"/>
            <a:ext cx="10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A342E-E1B5-4604-8697-22C5F45236D0}"/>
              </a:ext>
            </a:extLst>
          </p:cNvPr>
          <p:cNvSpPr txBox="1"/>
          <p:nvPr/>
        </p:nvSpPr>
        <p:spPr>
          <a:xfrm>
            <a:off x="4513212" y="3056698"/>
            <a:ext cx="1065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F19009-C4FB-4CFA-AB37-E862E09638DA}"/>
              </a:ext>
            </a:extLst>
          </p:cNvPr>
          <p:cNvSpPr txBox="1"/>
          <p:nvPr/>
        </p:nvSpPr>
        <p:spPr>
          <a:xfrm rot="19799147">
            <a:off x="4211603" y="1326416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اعمال جریمه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A760ED-D979-4886-96CA-9DDA29C1BB74}"/>
              </a:ext>
            </a:extLst>
          </p:cNvPr>
          <p:cNvSpPr txBox="1"/>
          <p:nvPr/>
        </p:nvSpPr>
        <p:spPr>
          <a:xfrm rot="19799147">
            <a:off x="2078518" y="2601176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½(مبتلا)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D4D536-87BF-4B46-8B4F-BA280D2568BC}"/>
              </a:ext>
            </a:extLst>
          </p:cNvPr>
          <p:cNvSpPr txBox="1"/>
          <p:nvPr/>
        </p:nvSpPr>
        <p:spPr>
          <a:xfrm rot="1762259">
            <a:off x="7020944" y="1504005"/>
            <a:ext cx="140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عدم اعمال جریمه</a:t>
            </a:r>
            <a:endParaRPr lang="en-US" sz="1600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E295131-6DE6-46BE-A89C-4D06074FF3F2}"/>
                  </a:ext>
                </a:extLst>
              </p:cNvPr>
              <p:cNvSpPr txBox="1"/>
              <p:nvPr/>
            </p:nvSpPr>
            <p:spPr>
              <a:xfrm>
                <a:off x="536086" y="5431639"/>
                <a:ext cx="13171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-P, -P, </a:t>
                </a:r>
                <a14:m>
                  <m:oMath xmlns:m="http://schemas.openxmlformats.org/officeDocument/2006/math">
                    <m:r>
                      <a:rPr lang="fa-IR" sz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fa-IR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𝛽</m:t>
                    </m:r>
                  </m:oMath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E295131-6DE6-46BE-A89C-4D06074FF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86" y="5431639"/>
                <a:ext cx="1317172" cy="276999"/>
              </a:xfrm>
              <a:prstGeom prst="rect">
                <a:avLst/>
              </a:prstGeom>
              <a:blipFill>
                <a:blip r:embed="rId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CADD7A-C2F6-45AA-8033-CA5BA6B9E13D}"/>
                  </a:ext>
                </a:extLst>
              </p:cNvPr>
              <p:cNvSpPr txBox="1"/>
              <p:nvPr/>
            </p:nvSpPr>
            <p:spPr>
              <a:xfrm>
                <a:off x="5951531" y="5349710"/>
                <a:ext cx="13171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0, 0, </a:t>
                </a:r>
                <a14:m>
                  <m:oMath xmlns:m="http://schemas.openxmlformats.org/officeDocument/2006/math">
                    <m:r>
                      <a:rPr lang="fa-IR" sz="1200" i="1"/>
                      <m:t>𝛼</m:t>
                    </m:r>
                  </m:oMath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CADD7A-C2F6-45AA-8033-CA5BA6B9E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531" y="5349710"/>
                <a:ext cx="1317172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4E8BBDA-8117-41F9-ADD9-B3F00AB9889A}"/>
                  </a:ext>
                </a:extLst>
              </p:cNvPr>
              <p:cNvSpPr txBox="1"/>
              <p:nvPr/>
            </p:nvSpPr>
            <p:spPr>
              <a:xfrm>
                <a:off x="7279675" y="5355103"/>
                <a:ext cx="13171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 -95/100.C, </a:t>
                </a:r>
                <a14:m>
                  <m:oMath xmlns:m="http://schemas.openxmlformats.org/officeDocument/2006/math">
                    <m:r>
                      <a:rPr lang="fa-IR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4E8BBDA-8117-41F9-ADD9-B3F00AB98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675" y="5355103"/>
                <a:ext cx="1317172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C0F8DE4-C0D2-43DE-A055-C420F4A2E44B}"/>
                  </a:ext>
                </a:extLst>
              </p:cNvPr>
              <p:cNvSpPr txBox="1"/>
              <p:nvPr/>
            </p:nvSpPr>
            <p:spPr>
              <a:xfrm>
                <a:off x="8825593" y="5358546"/>
                <a:ext cx="14176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-95/100.C, 0, </a:t>
                </a:r>
                <a14:m>
                  <m:oMath xmlns:m="http://schemas.openxmlformats.org/officeDocument/2006/math">
                    <m:r>
                      <a:rPr lang="fa-IR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C0F8DE4-C0D2-43DE-A055-C420F4A2E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593" y="5358546"/>
                <a:ext cx="1417605" cy="276999"/>
              </a:xfrm>
              <a:prstGeom prst="rect">
                <a:avLst/>
              </a:prstGeom>
              <a:blipFill>
                <a:blip r:embed="rId5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740718-8A75-4946-B90D-561DB90E757D}"/>
                  </a:ext>
                </a:extLst>
              </p:cNvPr>
              <p:cNvSpPr txBox="1"/>
              <p:nvPr/>
            </p:nvSpPr>
            <p:spPr>
              <a:xfrm>
                <a:off x="10254170" y="5363939"/>
                <a:ext cx="13171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0, 0, </a:t>
                </a:r>
                <a14:m>
                  <m:oMath xmlns:m="http://schemas.openxmlformats.org/officeDocument/2006/math">
                    <m:r>
                      <a:rPr lang="fa-IR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740718-8A75-4946-B90D-561DB90E7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4170" y="5363939"/>
                <a:ext cx="1317172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51E1548-4D51-4512-A8D5-056AE095DB38}"/>
              </a:ext>
            </a:extLst>
          </p:cNvPr>
          <p:cNvSpPr txBox="1"/>
          <p:nvPr/>
        </p:nvSpPr>
        <p:spPr>
          <a:xfrm rot="19799147">
            <a:off x="7292115" y="2682300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½(مبتلا)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DC9C9B-700C-48E0-BFBF-3482F282B838}"/>
              </a:ext>
            </a:extLst>
          </p:cNvPr>
          <p:cNvSpPr txBox="1"/>
          <p:nvPr/>
        </p:nvSpPr>
        <p:spPr>
          <a:xfrm rot="1867488">
            <a:off x="3731225" y="2611558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½(سالم)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9EA488-5001-4888-AEC7-988E4E607CD5}"/>
              </a:ext>
            </a:extLst>
          </p:cNvPr>
          <p:cNvSpPr txBox="1"/>
          <p:nvPr/>
        </p:nvSpPr>
        <p:spPr>
          <a:xfrm rot="1867488">
            <a:off x="9063496" y="2599801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½(سالم)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C3FFC5-2475-4C79-8C4F-56C350510EAF}"/>
              </a:ext>
            </a:extLst>
          </p:cNvPr>
          <p:cNvSpPr txBox="1"/>
          <p:nvPr/>
        </p:nvSpPr>
        <p:spPr>
          <a:xfrm rot="4363761">
            <a:off x="1865422" y="4186696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½(سالم)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545761-5BA2-4899-A700-95DB4C0566A5}"/>
              </a:ext>
            </a:extLst>
          </p:cNvPr>
          <p:cNvSpPr txBox="1"/>
          <p:nvPr/>
        </p:nvSpPr>
        <p:spPr>
          <a:xfrm rot="4363761">
            <a:off x="10236857" y="4215529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½(سالم)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B133D1-F10A-4632-9A1B-C66B8CA0F100}"/>
              </a:ext>
            </a:extLst>
          </p:cNvPr>
          <p:cNvSpPr txBox="1"/>
          <p:nvPr/>
        </p:nvSpPr>
        <p:spPr>
          <a:xfrm rot="4363761">
            <a:off x="7185283" y="4128936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½(سالم)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53D5A0-58CB-4245-97CA-52E324D20C56}"/>
              </a:ext>
            </a:extLst>
          </p:cNvPr>
          <p:cNvSpPr txBox="1"/>
          <p:nvPr/>
        </p:nvSpPr>
        <p:spPr>
          <a:xfrm rot="4363761">
            <a:off x="4940101" y="4139346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½(سالم)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5BB009-750F-467B-B997-A922E14D68D1}"/>
              </a:ext>
            </a:extLst>
          </p:cNvPr>
          <p:cNvSpPr txBox="1"/>
          <p:nvPr/>
        </p:nvSpPr>
        <p:spPr>
          <a:xfrm rot="17557942">
            <a:off x="3960988" y="4128935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½(مبتلا)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C51CF5-7D08-46DE-9CCC-3936FE2061FF}"/>
              </a:ext>
            </a:extLst>
          </p:cNvPr>
          <p:cNvSpPr txBox="1"/>
          <p:nvPr/>
        </p:nvSpPr>
        <p:spPr>
          <a:xfrm rot="17366749">
            <a:off x="861372" y="4187038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½(مبتلا)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11A3B4-4928-4A63-9843-5AD9E142F3A4}"/>
              </a:ext>
            </a:extLst>
          </p:cNvPr>
          <p:cNvSpPr txBox="1"/>
          <p:nvPr/>
        </p:nvSpPr>
        <p:spPr>
          <a:xfrm rot="17366749">
            <a:off x="6225699" y="4139688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½(مبتلا)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382EDF-3BA2-456B-98C3-1CB397EC3737}"/>
              </a:ext>
            </a:extLst>
          </p:cNvPr>
          <p:cNvSpPr txBox="1"/>
          <p:nvPr/>
        </p:nvSpPr>
        <p:spPr>
          <a:xfrm rot="17366749">
            <a:off x="9273015" y="4215529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½(مبتلا)</a:t>
            </a:r>
            <a:endParaRPr lang="en-US" sz="1600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2B8B9D3-C602-46B6-8526-46B86AC013FF}"/>
                  </a:ext>
                </a:extLst>
              </p:cNvPr>
              <p:cNvSpPr txBox="1"/>
              <p:nvPr/>
            </p:nvSpPr>
            <p:spPr>
              <a:xfrm>
                <a:off x="4880545" y="5389044"/>
                <a:ext cx="13171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-P, -P, </a:t>
                </a:r>
                <a14:m>
                  <m:oMath xmlns:m="http://schemas.openxmlformats.org/officeDocument/2006/math">
                    <m:r>
                      <a:rPr lang="fa-IR" sz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fa-IR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𝛽</m:t>
                    </m:r>
                  </m:oMath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2B8B9D3-C602-46B6-8526-46B86AC01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545" y="5389044"/>
                <a:ext cx="1317172" cy="276999"/>
              </a:xfrm>
              <a:prstGeom prst="rect">
                <a:avLst/>
              </a:prstGeom>
              <a:blipFill>
                <a:blip r:embed="rId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7731D32-D22B-4E81-B321-2737C00B42CC}"/>
                  </a:ext>
                </a:extLst>
              </p:cNvPr>
              <p:cNvSpPr txBox="1"/>
              <p:nvPr/>
            </p:nvSpPr>
            <p:spPr>
              <a:xfrm>
                <a:off x="1739000" y="5431638"/>
                <a:ext cx="17279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-P, -15/1000.C-P, </a:t>
                </a:r>
                <a14:m>
                  <m:oMath xmlns:m="http://schemas.openxmlformats.org/officeDocument/2006/math">
                    <m:r>
                      <a:rPr lang="fa-IR" sz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fa-IR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𝛽</m:t>
                    </m:r>
                  </m:oMath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7731D32-D22B-4E81-B321-2737C00B4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000" y="5431638"/>
                <a:ext cx="1727900" cy="276999"/>
              </a:xfrm>
              <a:prstGeom prst="rect">
                <a:avLst/>
              </a:prstGeom>
              <a:blipFill>
                <a:blip r:embed="rId6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D6BE1EF-568D-48C6-AE1A-5153DC0B87F6}"/>
                  </a:ext>
                </a:extLst>
              </p:cNvPr>
              <p:cNvSpPr txBox="1"/>
              <p:nvPr/>
            </p:nvSpPr>
            <p:spPr>
              <a:xfrm>
                <a:off x="3562358" y="5394971"/>
                <a:ext cx="17279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-15/1000.C-P, -P, </a:t>
                </a:r>
                <a14:m>
                  <m:oMath xmlns:m="http://schemas.openxmlformats.org/officeDocument/2006/math">
                    <m:r>
                      <a:rPr lang="fa-IR" sz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fa-IR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𝛽</m:t>
                    </m:r>
                  </m:oMath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D6BE1EF-568D-48C6-AE1A-5153DC0B8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358" y="5394971"/>
                <a:ext cx="1727900" cy="276999"/>
              </a:xfrm>
              <a:prstGeom prst="rect">
                <a:avLst/>
              </a:prstGeom>
              <a:blipFill>
                <a:blip r:embed="rId7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7A5F1E96-EFFD-4575-814E-68D7D0DDF6A7}"/>
              </a:ext>
            </a:extLst>
          </p:cNvPr>
          <p:cNvSpPr txBox="1"/>
          <p:nvPr/>
        </p:nvSpPr>
        <p:spPr>
          <a:xfrm>
            <a:off x="4779829" y="173678"/>
            <a:ext cx="283577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fa-I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اگر: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 &lt; Q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098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8" grpId="0"/>
      <p:bldP spid="50" grpId="0"/>
      <p:bldP spid="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5504DB-F644-479E-8C52-F8CD1CF59A31}"/>
              </a:ext>
            </a:extLst>
          </p:cNvPr>
          <p:cNvCxnSpPr>
            <a:cxnSpLocks/>
          </p:cNvCxnSpPr>
          <p:nvPr/>
        </p:nvCxnSpPr>
        <p:spPr>
          <a:xfrm flipV="1">
            <a:off x="3431179" y="2091375"/>
            <a:ext cx="2664821" cy="1553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2D7FE0-5A53-4061-ADB3-AE0CC4525FD6}"/>
              </a:ext>
            </a:extLst>
          </p:cNvPr>
          <p:cNvCxnSpPr>
            <a:cxnSpLocks/>
          </p:cNvCxnSpPr>
          <p:nvPr/>
        </p:nvCxnSpPr>
        <p:spPr>
          <a:xfrm>
            <a:off x="6095999" y="2091373"/>
            <a:ext cx="2664820" cy="1541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77692F3-7159-403F-9AAA-14B0C9D72A44}"/>
              </a:ext>
            </a:extLst>
          </p:cNvPr>
          <p:cNvSpPr txBox="1"/>
          <p:nvPr/>
        </p:nvSpPr>
        <p:spPr>
          <a:xfrm rot="19799147">
            <a:off x="3784433" y="2572383"/>
            <a:ext cx="1535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>
                <a:cs typeface="B Nazanin" panose="00000400000000000000" pitchFamily="2" charset="-78"/>
              </a:rPr>
              <a:t>اعمال جریمه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66704B-C1D3-48FB-B823-999C343447E3}"/>
              </a:ext>
            </a:extLst>
          </p:cNvPr>
          <p:cNvSpPr txBox="1"/>
          <p:nvPr/>
        </p:nvSpPr>
        <p:spPr>
          <a:xfrm rot="1762259">
            <a:off x="6706527" y="2553055"/>
            <a:ext cx="174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>
                <a:cs typeface="B Nazanin" panose="00000400000000000000" pitchFamily="2" charset="-78"/>
              </a:rPr>
              <a:t>عدم اعمال جریمه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9890DC-80E6-402B-8746-8557B54F0739}"/>
              </a:ext>
            </a:extLst>
          </p:cNvPr>
          <p:cNvSpPr txBox="1"/>
          <p:nvPr/>
        </p:nvSpPr>
        <p:spPr>
          <a:xfrm>
            <a:off x="5435898" y="1613474"/>
            <a:ext cx="1320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مدیر</a:t>
            </a:r>
            <a:endParaRPr lang="en-US" sz="2000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3D808E-72F1-4B66-93C8-025489D5C8F3}"/>
                  </a:ext>
                </a:extLst>
              </p:cNvPr>
              <p:cNvSpPr txBox="1"/>
              <p:nvPr/>
            </p:nvSpPr>
            <p:spPr>
              <a:xfrm>
                <a:off x="1736967" y="3715036"/>
                <a:ext cx="3070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-3/400.C-P, -3/400.C-P, </a:t>
                </a:r>
                <a14:m>
                  <m:oMath xmlns:m="http://schemas.openxmlformats.org/officeDocument/2006/math">
                    <m:r>
                      <a:rPr lang="fa-IR"/>
                      <m:t>2</m:t>
                    </m:r>
                    <m:r>
                      <a:rPr lang="fa-IR" i="1"/>
                      <m:t>𝛽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3D808E-72F1-4B66-93C8-025489D5C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967" y="3715036"/>
                <a:ext cx="3070164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F892C8-9995-4A71-98BB-DAF5EF9F3EDD}"/>
                  </a:ext>
                </a:extLst>
              </p:cNvPr>
              <p:cNvSpPr txBox="1"/>
              <p:nvPr/>
            </p:nvSpPr>
            <p:spPr>
              <a:xfrm>
                <a:off x="7209784" y="3715036"/>
                <a:ext cx="26748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-95/400.C, -95/400.C, </a:t>
                </a:r>
                <a14:m>
                  <m:oMath xmlns:m="http://schemas.openxmlformats.org/officeDocument/2006/math">
                    <m:r>
                      <a:rPr lang="fa-IR" i="1"/>
                      <m:t>𝛼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F892C8-9995-4A71-98BB-DAF5EF9F3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784" y="3715036"/>
                <a:ext cx="2674806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67364DF-9591-4E20-8C39-79DAED39A47D}"/>
              </a:ext>
            </a:extLst>
          </p:cNvPr>
          <p:cNvSpPr txBox="1"/>
          <p:nvPr/>
        </p:nvSpPr>
        <p:spPr>
          <a:xfrm>
            <a:off x="3135085" y="3295758"/>
            <a:ext cx="63080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2000" dirty="0">
                <a:solidFill>
                  <a:srgbClr val="00B050"/>
                </a:solidFill>
                <a:cs typeface="B Nazanin" panose="00000400000000000000" pitchFamily="2" charset="-78"/>
              </a:rPr>
              <a:t>✔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986118-DF4B-4BD8-A26D-E59C06BC2FB1}"/>
              </a:ext>
            </a:extLst>
          </p:cNvPr>
          <p:cNvSpPr txBox="1"/>
          <p:nvPr/>
        </p:nvSpPr>
        <p:spPr>
          <a:xfrm>
            <a:off x="4779829" y="173678"/>
            <a:ext cx="283577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fa-I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اگر: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 &lt; Q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7081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40D2CC-4E57-406D-8F83-5C0A5435B6CD}"/>
              </a:ext>
            </a:extLst>
          </p:cNvPr>
          <p:cNvCxnSpPr>
            <a:cxnSpLocks/>
          </p:cNvCxnSpPr>
          <p:nvPr/>
        </p:nvCxnSpPr>
        <p:spPr>
          <a:xfrm>
            <a:off x="3431723" y="2482531"/>
            <a:ext cx="1534885" cy="914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7BDFD0F-C8CC-4A5A-A7A6-93AC75641C14}"/>
              </a:ext>
            </a:extLst>
          </p:cNvPr>
          <p:cNvCxnSpPr>
            <a:cxnSpLocks/>
          </p:cNvCxnSpPr>
          <p:nvPr/>
        </p:nvCxnSpPr>
        <p:spPr>
          <a:xfrm flipV="1">
            <a:off x="1896836" y="2482528"/>
            <a:ext cx="1534887" cy="914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DE4815-0756-4F97-B3A4-F1705B624F52}"/>
              </a:ext>
            </a:extLst>
          </p:cNvPr>
          <p:cNvCxnSpPr>
            <a:cxnSpLocks/>
          </p:cNvCxnSpPr>
          <p:nvPr/>
        </p:nvCxnSpPr>
        <p:spPr>
          <a:xfrm flipV="1">
            <a:off x="3431179" y="929146"/>
            <a:ext cx="2664821" cy="1553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7D9EB0-4313-4684-88D8-56A0B557355D}"/>
              </a:ext>
            </a:extLst>
          </p:cNvPr>
          <p:cNvCxnSpPr>
            <a:cxnSpLocks/>
          </p:cNvCxnSpPr>
          <p:nvPr/>
        </p:nvCxnSpPr>
        <p:spPr>
          <a:xfrm>
            <a:off x="4966609" y="3396929"/>
            <a:ext cx="620486" cy="197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1846EB-19D4-4568-BF2A-5BADDBAE1D44}"/>
              </a:ext>
            </a:extLst>
          </p:cNvPr>
          <p:cNvCxnSpPr>
            <a:cxnSpLocks/>
          </p:cNvCxnSpPr>
          <p:nvPr/>
        </p:nvCxnSpPr>
        <p:spPr>
          <a:xfrm flipV="1">
            <a:off x="4346123" y="3396928"/>
            <a:ext cx="620486" cy="1975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929E2A2-6337-4D6E-8453-D9CB80F3E679}"/>
              </a:ext>
            </a:extLst>
          </p:cNvPr>
          <p:cNvCxnSpPr>
            <a:cxnSpLocks/>
          </p:cNvCxnSpPr>
          <p:nvPr/>
        </p:nvCxnSpPr>
        <p:spPr>
          <a:xfrm>
            <a:off x="1896837" y="3396930"/>
            <a:ext cx="620486" cy="197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46863B-0DE7-4494-89D0-7F0283EBF721}"/>
              </a:ext>
            </a:extLst>
          </p:cNvPr>
          <p:cNvCxnSpPr>
            <a:cxnSpLocks/>
          </p:cNvCxnSpPr>
          <p:nvPr/>
        </p:nvCxnSpPr>
        <p:spPr>
          <a:xfrm flipV="1">
            <a:off x="1276351" y="3396929"/>
            <a:ext cx="620486" cy="197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4171CD7-94FA-4755-A6F3-BA01341DA3A7}"/>
              </a:ext>
            </a:extLst>
          </p:cNvPr>
          <p:cNvCxnSpPr>
            <a:cxnSpLocks/>
          </p:cNvCxnSpPr>
          <p:nvPr/>
        </p:nvCxnSpPr>
        <p:spPr>
          <a:xfrm>
            <a:off x="8749933" y="2452033"/>
            <a:ext cx="1534885" cy="914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43D8DA8-7324-43A1-850C-3A37C4E3053E}"/>
              </a:ext>
            </a:extLst>
          </p:cNvPr>
          <p:cNvCxnSpPr>
            <a:cxnSpLocks/>
          </p:cNvCxnSpPr>
          <p:nvPr/>
        </p:nvCxnSpPr>
        <p:spPr>
          <a:xfrm flipV="1">
            <a:off x="7225933" y="2452030"/>
            <a:ext cx="1534887" cy="914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AB20021-14E3-4635-BFEA-2E35560190FA}"/>
              </a:ext>
            </a:extLst>
          </p:cNvPr>
          <p:cNvCxnSpPr>
            <a:cxnSpLocks/>
          </p:cNvCxnSpPr>
          <p:nvPr/>
        </p:nvCxnSpPr>
        <p:spPr>
          <a:xfrm>
            <a:off x="10284819" y="3366431"/>
            <a:ext cx="620486" cy="197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E5D53F2-D993-4D32-9AAF-9B81865FB427}"/>
              </a:ext>
            </a:extLst>
          </p:cNvPr>
          <p:cNvCxnSpPr>
            <a:cxnSpLocks/>
          </p:cNvCxnSpPr>
          <p:nvPr/>
        </p:nvCxnSpPr>
        <p:spPr>
          <a:xfrm flipV="1">
            <a:off x="9664333" y="3366430"/>
            <a:ext cx="620486" cy="1975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9FC8AE8-8DED-4F72-9311-B173117210FA}"/>
              </a:ext>
            </a:extLst>
          </p:cNvPr>
          <p:cNvCxnSpPr>
            <a:cxnSpLocks/>
          </p:cNvCxnSpPr>
          <p:nvPr/>
        </p:nvCxnSpPr>
        <p:spPr>
          <a:xfrm>
            <a:off x="7215047" y="3366432"/>
            <a:ext cx="620486" cy="197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CF1BB9E-08BC-4A3E-A2BA-3C27C05365CC}"/>
              </a:ext>
            </a:extLst>
          </p:cNvPr>
          <p:cNvCxnSpPr>
            <a:cxnSpLocks/>
          </p:cNvCxnSpPr>
          <p:nvPr/>
        </p:nvCxnSpPr>
        <p:spPr>
          <a:xfrm flipV="1">
            <a:off x="6594561" y="3366431"/>
            <a:ext cx="620486" cy="197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152D8AF-FAF0-466C-A259-3B960CAB553A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6096000" y="910646"/>
            <a:ext cx="2664820" cy="1541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8F4F40A-6C12-45A5-B69C-172E7DD25B99}"/>
              </a:ext>
            </a:extLst>
          </p:cNvPr>
          <p:cNvSpPr txBox="1"/>
          <p:nvPr/>
        </p:nvSpPr>
        <p:spPr>
          <a:xfrm>
            <a:off x="5563145" y="572092"/>
            <a:ext cx="10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مدیر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D9E37F4-A735-4BAA-BB75-B8435725821C}"/>
              </a:ext>
            </a:extLst>
          </p:cNvPr>
          <p:cNvSpPr txBox="1"/>
          <p:nvPr/>
        </p:nvSpPr>
        <p:spPr>
          <a:xfrm>
            <a:off x="8354781" y="2143971"/>
            <a:ext cx="10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AB390D-2191-4254-823E-0595F55566C4}"/>
              </a:ext>
            </a:extLst>
          </p:cNvPr>
          <p:cNvSpPr txBox="1"/>
          <p:nvPr/>
        </p:nvSpPr>
        <p:spPr>
          <a:xfrm>
            <a:off x="2677887" y="2143972"/>
            <a:ext cx="10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11BD6D-AC6B-41BA-8DAC-56DBB44262C5}"/>
              </a:ext>
            </a:extLst>
          </p:cNvPr>
          <p:cNvSpPr txBox="1"/>
          <p:nvPr/>
        </p:nvSpPr>
        <p:spPr>
          <a:xfrm>
            <a:off x="6644637" y="2997380"/>
            <a:ext cx="1065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F4C81D-C5F4-45D0-BBFC-6085C4E76EAD}"/>
              </a:ext>
            </a:extLst>
          </p:cNvPr>
          <p:cNvSpPr txBox="1"/>
          <p:nvPr/>
        </p:nvSpPr>
        <p:spPr>
          <a:xfrm>
            <a:off x="1162054" y="3058374"/>
            <a:ext cx="10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6147163-B5D9-4DF6-8848-8EDA070E1D8A}"/>
              </a:ext>
            </a:extLst>
          </p:cNvPr>
          <p:cNvSpPr txBox="1"/>
          <p:nvPr/>
        </p:nvSpPr>
        <p:spPr>
          <a:xfrm>
            <a:off x="10024639" y="3027876"/>
            <a:ext cx="10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AD4EA43-8257-4F62-A838-572C67A2B158}"/>
              </a:ext>
            </a:extLst>
          </p:cNvPr>
          <p:cNvSpPr txBox="1"/>
          <p:nvPr/>
        </p:nvSpPr>
        <p:spPr>
          <a:xfrm>
            <a:off x="4513212" y="3056698"/>
            <a:ext cx="1065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8B3705-998C-4A59-ACEB-67A887FE2E71}"/>
              </a:ext>
            </a:extLst>
          </p:cNvPr>
          <p:cNvSpPr txBox="1"/>
          <p:nvPr/>
        </p:nvSpPr>
        <p:spPr>
          <a:xfrm rot="19799147">
            <a:off x="4222690" y="1314975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اعمال جریمه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4BE3E94-8362-4BF8-AFF7-AF52B9611C06}"/>
              </a:ext>
            </a:extLst>
          </p:cNvPr>
          <p:cNvSpPr txBox="1"/>
          <p:nvPr/>
        </p:nvSpPr>
        <p:spPr>
          <a:xfrm rot="19799147">
            <a:off x="2078518" y="2601176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½(مبتلا)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9414FC7-2361-4B30-8D59-6BF5F5B50690}"/>
              </a:ext>
            </a:extLst>
          </p:cNvPr>
          <p:cNvSpPr txBox="1"/>
          <p:nvPr/>
        </p:nvSpPr>
        <p:spPr>
          <a:xfrm rot="1762259">
            <a:off x="7020944" y="1504005"/>
            <a:ext cx="140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عدم اعمال جریمه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7FF0C6B-406C-4718-854E-B0B14404F928}"/>
              </a:ext>
            </a:extLst>
          </p:cNvPr>
          <p:cNvSpPr txBox="1"/>
          <p:nvPr/>
        </p:nvSpPr>
        <p:spPr>
          <a:xfrm>
            <a:off x="788242" y="5415281"/>
            <a:ext cx="801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ماتریس 1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1D81BFB-14B9-48A5-8405-5ABAB056F140}"/>
              </a:ext>
            </a:extLst>
          </p:cNvPr>
          <p:cNvSpPr txBox="1"/>
          <p:nvPr/>
        </p:nvSpPr>
        <p:spPr>
          <a:xfrm>
            <a:off x="2116386" y="5420674"/>
            <a:ext cx="801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ماتریس 2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E0086B8-D765-4AA9-97FC-254361507CB6}"/>
              </a:ext>
            </a:extLst>
          </p:cNvPr>
          <p:cNvSpPr txBox="1"/>
          <p:nvPr/>
        </p:nvSpPr>
        <p:spPr>
          <a:xfrm>
            <a:off x="3798226" y="5343584"/>
            <a:ext cx="801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ماتریس 3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FD869F5-0C6D-4564-8833-D11D72FD9583}"/>
              </a:ext>
            </a:extLst>
          </p:cNvPr>
          <p:cNvSpPr txBox="1"/>
          <p:nvPr/>
        </p:nvSpPr>
        <p:spPr>
          <a:xfrm>
            <a:off x="5126370" y="5348977"/>
            <a:ext cx="801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ماتریس 4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30E1A4C-0B47-4CE4-ADAF-09A921C7C0D5}"/>
              </a:ext>
            </a:extLst>
          </p:cNvPr>
          <p:cNvSpPr txBox="1"/>
          <p:nvPr/>
        </p:nvSpPr>
        <p:spPr>
          <a:xfrm>
            <a:off x="6203687" y="5333352"/>
            <a:ext cx="801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ماتریس 5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51B6622-3E7C-4128-BEE2-87D23D4CF61B}"/>
              </a:ext>
            </a:extLst>
          </p:cNvPr>
          <p:cNvSpPr txBox="1"/>
          <p:nvPr/>
        </p:nvSpPr>
        <p:spPr>
          <a:xfrm>
            <a:off x="7531831" y="5338745"/>
            <a:ext cx="801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ماتریس 6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AB7BCFF-173A-4257-975F-C53F2D91C2DE}"/>
              </a:ext>
            </a:extLst>
          </p:cNvPr>
          <p:cNvSpPr txBox="1"/>
          <p:nvPr/>
        </p:nvSpPr>
        <p:spPr>
          <a:xfrm>
            <a:off x="9178182" y="5342188"/>
            <a:ext cx="801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ماتریس 7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4A7E0AE-5E0E-43D4-8B91-ED79757B874B}"/>
              </a:ext>
            </a:extLst>
          </p:cNvPr>
          <p:cNvSpPr txBox="1"/>
          <p:nvPr/>
        </p:nvSpPr>
        <p:spPr>
          <a:xfrm>
            <a:off x="10506326" y="5347581"/>
            <a:ext cx="801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ماتریس 8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4306EB3-3DD3-425B-BBB0-67BD2F66F335}"/>
              </a:ext>
            </a:extLst>
          </p:cNvPr>
          <p:cNvSpPr txBox="1"/>
          <p:nvPr/>
        </p:nvSpPr>
        <p:spPr>
          <a:xfrm rot="19799147">
            <a:off x="7292115" y="2682300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½(مبتلا)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0D28011-84CF-4F55-8407-B2C9410B54DC}"/>
              </a:ext>
            </a:extLst>
          </p:cNvPr>
          <p:cNvSpPr txBox="1"/>
          <p:nvPr/>
        </p:nvSpPr>
        <p:spPr>
          <a:xfrm rot="1867488">
            <a:off x="3731225" y="2611558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½(سالم)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4C7D52A-740E-449A-8F08-549C779B2623}"/>
              </a:ext>
            </a:extLst>
          </p:cNvPr>
          <p:cNvSpPr txBox="1"/>
          <p:nvPr/>
        </p:nvSpPr>
        <p:spPr>
          <a:xfrm rot="1867488">
            <a:off x="9063496" y="2599801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½(سالم)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A364AF1-6B1B-4002-BAD6-508BE387F203}"/>
              </a:ext>
            </a:extLst>
          </p:cNvPr>
          <p:cNvSpPr txBox="1"/>
          <p:nvPr/>
        </p:nvSpPr>
        <p:spPr>
          <a:xfrm rot="4363761">
            <a:off x="1865422" y="4186696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½(سالم)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AB467A-E63E-4C0A-B022-D324A9B63E84}"/>
              </a:ext>
            </a:extLst>
          </p:cNvPr>
          <p:cNvSpPr txBox="1"/>
          <p:nvPr/>
        </p:nvSpPr>
        <p:spPr>
          <a:xfrm rot="4363761">
            <a:off x="10236857" y="4215529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½(سالم)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3A45C1B-0988-48C1-BBCD-FB1EA1956F44}"/>
              </a:ext>
            </a:extLst>
          </p:cNvPr>
          <p:cNvSpPr txBox="1"/>
          <p:nvPr/>
        </p:nvSpPr>
        <p:spPr>
          <a:xfrm rot="4363761">
            <a:off x="7185283" y="4128936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½(سالم)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B739924-C099-4DAC-8593-6232DE5D700F}"/>
              </a:ext>
            </a:extLst>
          </p:cNvPr>
          <p:cNvSpPr txBox="1"/>
          <p:nvPr/>
        </p:nvSpPr>
        <p:spPr>
          <a:xfrm rot="4363761">
            <a:off x="4940101" y="4139346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½(سالم)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8EA9ED6-B43E-400C-88FE-1574A8EBE78F}"/>
              </a:ext>
            </a:extLst>
          </p:cNvPr>
          <p:cNvSpPr txBox="1"/>
          <p:nvPr/>
        </p:nvSpPr>
        <p:spPr>
          <a:xfrm rot="17557942">
            <a:off x="3960988" y="4128935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½(مبتلا)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17B7220-CA89-481E-85C8-7B9C538192B6}"/>
              </a:ext>
            </a:extLst>
          </p:cNvPr>
          <p:cNvSpPr txBox="1"/>
          <p:nvPr/>
        </p:nvSpPr>
        <p:spPr>
          <a:xfrm rot="17366749">
            <a:off x="861372" y="4187038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½(مبتلا)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76DBA7E-CC71-414D-8419-8C02EA904EC0}"/>
              </a:ext>
            </a:extLst>
          </p:cNvPr>
          <p:cNvSpPr txBox="1"/>
          <p:nvPr/>
        </p:nvSpPr>
        <p:spPr>
          <a:xfrm rot="17366749">
            <a:off x="6225699" y="4139688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½(مبتلا)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62C7280-66E4-44B2-B065-E98D71351E59}"/>
              </a:ext>
            </a:extLst>
          </p:cNvPr>
          <p:cNvSpPr txBox="1"/>
          <p:nvPr/>
        </p:nvSpPr>
        <p:spPr>
          <a:xfrm rot="17366749">
            <a:off x="9273015" y="4215529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½(مبتلا)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0BB3DF-92AA-437F-92D7-4CACB82BB5C4}"/>
              </a:ext>
            </a:extLst>
          </p:cNvPr>
          <p:cNvSpPr txBox="1"/>
          <p:nvPr/>
        </p:nvSpPr>
        <p:spPr>
          <a:xfrm>
            <a:off x="4779829" y="173678"/>
            <a:ext cx="283577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اگر: 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&gt; Q </a:t>
            </a:r>
            <a:r>
              <a:rPr lang="fa-I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 + 4Q) / 4 &gt; P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4346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  <p:bldP spid="68" grpId="0"/>
      <p:bldP spid="69" grpId="0"/>
      <p:bldP spid="70" grpId="0"/>
      <p:bldP spid="71" grpId="0"/>
      <p:bldP spid="77" grpId="0"/>
      <p:bldP spid="80" grpId="0"/>
      <p:bldP spid="83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7" grpId="0"/>
      <p:bldP spid="108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2FCD5B4E-B3D9-4B39-85FF-80CB8AAF26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6090363"/>
                  </p:ext>
                </p:extLst>
              </p:nvPr>
            </p:nvGraphicFramePr>
            <p:xfrm>
              <a:off x="417862" y="295397"/>
              <a:ext cx="5536568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1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395635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80129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20229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-P, -P, </a:t>
                          </a:r>
                          <a14:m>
                            <m:oMath xmlns:m="http://schemas.openxmlformats.org/officeDocument/2006/math">
                              <m:r>
                                <a:rPr lang="fa-I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2</m:t>
                              </m:r>
                              <m:r>
                                <a:rPr lang="fa-I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-P, -Q,</a:t>
                          </a:r>
                          <a:r>
                            <a:rPr lang="fa-IR" b="1" baseline="0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20229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-Q, 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-Q, -Q,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2FCD5B4E-B3D9-4B39-85FF-80CB8AAF26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6090363"/>
                  </p:ext>
                </p:extLst>
              </p:nvPr>
            </p:nvGraphicFramePr>
            <p:xfrm>
              <a:off x="417862" y="295397"/>
              <a:ext cx="5536568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1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395635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80129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20229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778" t="-78443" r="-60041" b="-1017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5972" t="-78443" r="-694" b="-1017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20229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778" t="-177381" r="-60041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-Q, -Q,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D306EBF-3DAE-4D17-ADA0-F635E475892C}"/>
              </a:ext>
            </a:extLst>
          </p:cNvPr>
          <p:cNvSpPr txBox="1"/>
          <p:nvPr/>
        </p:nvSpPr>
        <p:spPr>
          <a:xfrm>
            <a:off x="2067640" y="3056181"/>
            <a:ext cx="223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B Nazanin" panose="00000400000000000000" pitchFamily="2" charset="-78"/>
              </a:rPr>
              <a:t>ماتریس 1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865348-FC67-45B1-B3BE-B9AA377BA0E7}"/>
              </a:ext>
            </a:extLst>
          </p:cNvPr>
          <p:cNvSpPr txBox="1"/>
          <p:nvPr/>
        </p:nvSpPr>
        <p:spPr>
          <a:xfrm>
            <a:off x="2143957" y="6310729"/>
            <a:ext cx="223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B Nazanin" panose="00000400000000000000" pitchFamily="2" charset="-78"/>
              </a:rPr>
              <a:t>ماتریس 3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69B94D-2E6C-4218-ACEF-E199F299071A}"/>
              </a:ext>
            </a:extLst>
          </p:cNvPr>
          <p:cNvSpPr txBox="1"/>
          <p:nvPr/>
        </p:nvSpPr>
        <p:spPr>
          <a:xfrm>
            <a:off x="7865349" y="6310729"/>
            <a:ext cx="223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B Nazanin" panose="00000400000000000000" pitchFamily="2" charset="-78"/>
              </a:rPr>
              <a:t>ماتریس 4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F32752-5E07-470D-9051-EB8B9ADDBCFE}"/>
              </a:ext>
            </a:extLst>
          </p:cNvPr>
          <p:cNvSpPr txBox="1"/>
          <p:nvPr/>
        </p:nvSpPr>
        <p:spPr>
          <a:xfrm>
            <a:off x="7811028" y="3098631"/>
            <a:ext cx="223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B Nazanin" panose="00000400000000000000" pitchFamily="2" charset="-78"/>
              </a:rPr>
              <a:t>ماتریس 2</a:t>
            </a:r>
            <a:endParaRPr lang="en-US" sz="2400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4">
                <a:extLst>
                  <a:ext uri="{FF2B5EF4-FFF2-40B4-BE49-F238E27FC236}">
                    <a16:creationId xmlns:a16="http://schemas.microsoft.com/office/drawing/2014/main" id="{05D3F463-EA40-43A7-889B-8E705B5938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4967429"/>
                  </p:ext>
                </p:extLst>
              </p:nvPr>
            </p:nvGraphicFramePr>
            <p:xfrm>
              <a:off x="6237570" y="282409"/>
              <a:ext cx="5536567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04842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-P, -P-15/1000.C, </a:t>
                          </a:r>
                          <a14:m>
                            <m:oMath xmlns:m="http://schemas.openxmlformats.org/officeDocument/2006/math">
                              <m:r>
                                <a:rPr lang="fa-I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2</m:t>
                              </m:r>
                              <m:r>
                                <a:rPr lang="fa-I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-P,-Q-5/100.C,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-Q, -70/100.C-P,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-Q, -Q-95/100.C,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4">
                <a:extLst>
                  <a:ext uri="{FF2B5EF4-FFF2-40B4-BE49-F238E27FC236}">
                    <a16:creationId xmlns:a16="http://schemas.microsoft.com/office/drawing/2014/main" id="{05D3F463-EA40-43A7-889B-8E705B5938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4967429"/>
                  </p:ext>
                </p:extLst>
              </p:nvPr>
            </p:nvGraphicFramePr>
            <p:xfrm>
              <a:off x="6237570" y="282409"/>
              <a:ext cx="5536567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04842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778" t="-79042" r="-60041" b="-10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5972" t="-79042" r="-694" b="-101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778" t="-179042" r="-60041" b="-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-Q, -Q-95/100.C,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le 4">
                <a:extLst>
                  <a:ext uri="{FF2B5EF4-FFF2-40B4-BE49-F238E27FC236}">
                    <a16:creationId xmlns:a16="http://schemas.microsoft.com/office/drawing/2014/main" id="{008101A2-3EFB-45F4-827E-DDB3914376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1933978"/>
                  </p:ext>
                </p:extLst>
              </p:nvPr>
            </p:nvGraphicFramePr>
            <p:xfrm>
              <a:off x="417863" y="3485980"/>
              <a:ext cx="5536567" cy="282474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13369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-P-15/1000.C, -P, </a:t>
                          </a:r>
                          <a14:m>
                            <m:oMath xmlns:m="http://schemas.openxmlformats.org/officeDocument/2006/math">
                              <m:r>
                                <a:rPr lang="fa-I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2</m:t>
                              </m:r>
                              <m:r>
                                <a:rPr lang="fa-I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-P-70/100.C,      -Q,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-Q-5/100.C, 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-Q-95/100.C,     -Q,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le 4">
                <a:extLst>
                  <a:ext uri="{FF2B5EF4-FFF2-40B4-BE49-F238E27FC236}">
                    <a16:creationId xmlns:a16="http://schemas.microsoft.com/office/drawing/2014/main" id="{008101A2-3EFB-45F4-827E-DDB3914376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1933978"/>
                  </p:ext>
                </p:extLst>
              </p:nvPr>
            </p:nvGraphicFramePr>
            <p:xfrm>
              <a:off x="417863" y="3485980"/>
              <a:ext cx="5536567" cy="282474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13369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8778" t="-80240" r="-60041" b="-10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15972" t="-80240" r="-694" b="-101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8778" t="-180240" r="-60041" b="-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-Q-95/100.C,     -Q,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le 4">
                <a:extLst>
                  <a:ext uri="{FF2B5EF4-FFF2-40B4-BE49-F238E27FC236}">
                    <a16:creationId xmlns:a16="http://schemas.microsoft.com/office/drawing/2014/main" id="{745ED096-6300-4D66-AD4E-240745472A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1733340"/>
                  </p:ext>
                </p:extLst>
              </p:nvPr>
            </p:nvGraphicFramePr>
            <p:xfrm>
              <a:off x="6237568" y="3494507"/>
              <a:ext cx="5536567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04842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-P, -P, </a:t>
                          </a:r>
                          <a14:m>
                            <m:oMath xmlns:m="http://schemas.openxmlformats.org/officeDocument/2006/math">
                              <m:r>
                                <a:rPr lang="fa-I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2</m:t>
                              </m:r>
                              <m:r>
                                <a:rPr lang="fa-I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-P, -Q,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-Q, 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-Q, -Q, 0</a:t>
                          </a:r>
                        </a:p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le 4">
                <a:extLst>
                  <a:ext uri="{FF2B5EF4-FFF2-40B4-BE49-F238E27FC236}">
                    <a16:creationId xmlns:a16="http://schemas.microsoft.com/office/drawing/2014/main" id="{745ED096-6300-4D66-AD4E-240745472A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1733340"/>
                  </p:ext>
                </p:extLst>
              </p:nvPr>
            </p:nvGraphicFramePr>
            <p:xfrm>
              <a:off x="6237568" y="3494507"/>
              <a:ext cx="5536567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04842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8778" t="-79042" r="-60041" b="-10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15972" t="-79042" r="-694" b="-101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8778" t="-179042" r="-60041" b="-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-Q, -Q, 0</a:t>
                          </a:r>
                        </a:p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Rectangle: Rounded Corners 12">
            <a:hlinkClick r:id="rId6" action="ppaction://hlinksldjump"/>
            <a:extLst>
              <a:ext uri="{FF2B5EF4-FFF2-40B4-BE49-F238E27FC236}">
                <a16:creationId xmlns:a16="http://schemas.microsoft.com/office/drawing/2014/main" id="{9BB168B9-3798-4F3E-AE27-536F9D9B2B04}"/>
              </a:ext>
            </a:extLst>
          </p:cNvPr>
          <p:cNvSpPr/>
          <p:nvPr/>
        </p:nvSpPr>
        <p:spPr>
          <a:xfrm>
            <a:off x="123950" y="6491463"/>
            <a:ext cx="293914" cy="305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6D0CE9D-6EE7-4035-8DE1-36341BA19E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8566105"/>
                  </p:ext>
                </p:extLst>
              </p:nvPr>
            </p:nvGraphicFramePr>
            <p:xfrm>
              <a:off x="417864" y="282408"/>
              <a:ext cx="5536568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1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395635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80129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20229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-P, 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-P, </a:t>
                          </a:r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20229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6D0CE9D-6EE7-4035-8DE1-36341BA19E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8566105"/>
                  </p:ext>
                </p:extLst>
              </p:nvPr>
            </p:nvGraphicFramePr>
            <p:xfrm>
              <a:off x="417864" y="282408"/>
              <a:ext cx="5536568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1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395635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80129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20229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778" t="-78443" r="-60041" b="-1017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5972" t="-78443" r="-694" b="-1017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20229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778" t="-177381" r="-60041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5972" t="-177381" r="-694" b="-1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A69A8C78-DAA3-4B20-8E87-E5B2D7C94B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816142"/>
                  </p:ext>
                </p:extLst>
              </p:nvPr>
            </p:nvGraphicFramePr>
            <p:xfrm>
              <a:off x="6237570" y="282409"/>
              <a:ext cx="5536567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04842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-P, -P-15/1000.C,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-P,</a:t>
                          </a:r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-5/100.C, </a:t>
                          </a:r>
                          <a:endParaRPr lang="fa-IR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𝛼</m:t>
                                </m:r>
                                <m:r>
                                  <a:rPr lang="fa-IR" sz="1800" b="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lang="fa-IR" sz="1800" b="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-70/100.C-P,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-95/100.C,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A69A8C78-DAA3-4B20-8E87-E5B2D7C94B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816142"/>
                  </p:ext>
                </p:extLst>
              </p:nvPr>
            </p:nvGraphicFramePr>
            <p:xfrm>
              <a:off x="6237570" y="282409"/>
              <a:ext cx="5536567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04842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778" t="-79042" r="-60041" b="-10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5972" t="-79042" r="-694" b="-101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778" t="-179042" r="-60041" b="-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5972" t="-179042" r="-694" b="-1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1FE6A9FE-A15F-4229-A8E1-A6CC791445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3710186"/>
                  </p:ext>
                </p:extLst>
              </p:nvPr>
            </p:nvGraphicFramePr>
            <p:xfrm>
              <a:off x="417865" y="3475396"/>
              <a:ext cx="5536567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04842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-P-15/1000.C, 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-P-70/100.C, </a:t>
                          </a:r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-5/100.C, 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-95/100.C, </a:t>
                          </a:r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1FE6A9FE-A15F-4229-A8E1-A6CC791445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3710186"/>
                  </p:ext>
                </p:extLst>
              </p:nvPr>
            </p:nvGraphicFramePr>
            <p:xfrm>
              <a:off x="417865" y="3475396"/>
              <a:ext cx="5536567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04842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8778" t="-79042" r="-60041" b="-10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15972" t="-79042" r="-694" b="-101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8778" t="-179042" r="-60041" b="-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15972" t="-179042" r="-694" b="-1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4">
                <a:extLst>
                  <a:ext uri="{FF2B5EF4-FFF2-40B4-BE49-F238E27FC236}">
                    <a16:creationId xmlns:a16="http://schemas.microsoft.com/office/drawing/2014/main" id="{6EAA3329-07AE-4FA6-9878-DCBFE1F983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4389237"/>
                  </p:ext>
                </p:extLst>
              </p:nvPr>
            </p:nvGraphicFramePr>
            <p:xfrm>
              <a:off x="6237568" y="3494507"/>
              <a:ext cx="5536567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04842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-P, 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-P, </a:t>
                          </a:r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4">
                <a:extLst>
                  <a:ext uri="{FF2B5EF4-FFF2-40B4-BE49-F238E27FC236}">
                    <a16:creationId xmlns:a16="http://schemas.microsoft.com/office/drawing/2014/main" id="{6EAA3329-07AE-4FA6-9878-DCBFE1F983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4389237"/>
                  </p:ext>
                </p:extLst>
              </p:nvPr>
            </p:nvGraphicFramePr>
            <p:xfrm>
              <a:off x="6237568" y="3494507"/>
              <a:ext cx="5536567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04842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8778" t="-79042" r="-60041" b="-10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15972" t="-79042" r="-694" b="-101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8778" t="-179042" r="-60041" b="-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15972" t="-179042" r="-694" b="-1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500E7FE-430F-4F5C-B3A1-F27AD0AEC1B5}"/>
              </a:ext>
            </a:extLst>
          </p:cNvPr>
          <p:cNvSpPr txBox="1"/>
          <p:nvPr/>
        </p:nvSpPr>
        <p:spPr>
          <a:xfrm>
            <a:off x="2268934" y="3029962"/>
            <a:ext cx="223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B Nazanin" panose="00000400000000000000" pitchFamily="2" charset="-78"/>
              </a:rPr>
              <a:t>ماتریس 5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41C54B-4A74-4D2F-8682-D27A98C2B333}"/>
              </a:ext>
            </a:extLst>
          </p:cNvPr>
          <p:cNvSpPr txBox="1"/>
          <p:nvPr/>
        </p:nvSpPr>
        <p:spPr>
          <a:xfrm>
            <a:off x="2268934" y="6260631"/>
            <a:ext cx="223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B Nazanin" panose="00000400000000000000" pitchFamily="2" charset="-78"/>
              </a:rPr>
              <a:t>ماتریس 7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AE21B-1EA2-452C-B112-237E41D4DC61}"/>
              </a:ext>
            </a:extLst>
          </p:cNvPr>
          <p:cNvSpPr txBox="1"/>
          <p:nvPr/>
        </p:nvSpPr>
        <p:spPr>
          <a:xfrm>
            <a:off x="8039481" y="3050526"/>
            <a:ext cx="223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B Nazanin" panose="00000400000000000000" pitchFamily="2" charset="-78"/>
              </a:rPr>
              <a:t>ماتریس 6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385759-7289-4050-9298-F733BC542852}"/>
              </a:ext>
            </a:extLst>
          </p:cNvPr>
          <p:cNvSpPr txBox="1"/>
          <p:nvPr/>
        </p:nvSpPr>
        <p:spPr>
          <a:xfrm>
            <a:off x="7990326" y="6260631"/>
            <a:ext cx="223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B Nazanin" panose="00000400000000000000" pitchFamily="2" charset="-78"/>
              </a:rPr>
              <a:t>ماتریس 8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7684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CE4A6F-2151-4185-8FFB-FDD4BDA9545E}"/>
              </a:ext>
            </a:extLst>
          </p:cNvPr>
          <p:cNvCxnSpPr>
            <a:cxnSpLocks/>
          </p:cNvCxnSpPr>
          <p:nvPr/>
        </p:nvCxnSpPr>
        <p:spPr>
          <a:xfrm>
            <a:off x="3431723" y="2482531"/>
            <a:ext cx="1534885" cy="914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C411D0-FF9A-4DFE-BF02-1CC364D96048}"/>
              </a:ext>
            </a:extLst>
          </p:cNvPr>
          <p:cNvCxnSpPr>
            <a:cxnSpLocks/>
          </p:cNvCxnSpPr>
          <p:nvPr/>
        </p:nvCxnSpPr>
        <p:spPr>
          <a:xfrm flipV="1">
            <a:off x="1896836" y="2482528"/>
            <a:ext cx="1534887" cy="914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94B2B5-2BEF-4356-805A-815EF7A21C98}"/>
              </a:ext>
            </a:extLst>
          </p:cNvPr>
          <p:cNvCxnSpPr>
            <a:cxnSpLocks/>
          </p:cNvCxnSpPr>
          <p:nvPr/>
        </p:nvCxnSpPr>
        <p:spPr>
          <a:xfrm flipV="1">
            <a:off x="3431179" y="929146"/>
            <a:ext cx="2664821" cy="1553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468142-AA6E-4743-A69E-189E718D6AA2}"/>
              </a:ext>
            </a:extLst>
          </p:cNvPr>
          <p:cNvCxnSpPr>
            <a:cxnSpLocks/>
          </p:cNvCxnSpPr>
          <p:nvPr/>
        </p:nvCxnSpPr>
        <p:spPr>
          <a:xfrm>
            <a:off x="4966609" y="3396929"/>
            <a:ext cx="620486" cy="197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72DCC5-E8CC-4518-9586-E3EE1F767524}"/>
              </a:ext>
            </a:extLst>
          </p:cNvPr>
          <p:cNvCxnSpPr>
            <a:cxnSpLocks/>
          </p:cNvCxnSpPr>
          <p:nvPr/>
        </p:nvCxnSpPr>
        <p:spPr>
          <a:xfrm flipV="1">
            <a:off x="4346123" y="3396928"/>
            <a:ext cx="620486" cy="1975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DDA056-00CA-4C81-A250-36FDD2566A9F}"/>
              </a:ext>
            </a:extLst>
          </p:cNvPr>
          <p:cNvCxnSpPr>
            <a:cxnSpLocks/>
          </p:cNvCxnSpPr>
          <p:nvPr/>
        </p:nvCxnSpPr>
        <p:spPr>
          <a:xfrm>
            <a:off x="1896837" y="3396930"/>
            <a:ext cx="620486" cy="197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3E6915-0CC8-442F-8E8E-DC476600E4FA}"/>
              </a:ext>
            </a:extLst>
          </p:cNvPr>
          <p:cNvCxnSpPr>
            <a:cxnSpLocks/>
          </p:cNvCxnSpPr>
          <p:nvPr/>
        </p:nvCxnSpPr>
        <p:spPr>
          <a:xfrm flipV="1">
            <a:off x="1276351" y="3396929"/>
            <a:ext cx="620486" cy="197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3D0B8C-2ABE-4D56-A700-91E55B2AB2DF}"/>
              </a:ext>
            </a:extLst>
          </p:cNvPr>
          <p:cNvCxnSpPr>
            <a:cxnSpLocks/>
          </p:cNvCxnSpPr>
          <p:nvPr/>
        </p:nvCxnSpPr>
        <p:spPr>
          <a:xfrm>
            <a:off x="8749933" y="2452033"/>
            <a:ext cx="1534885" cy="914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1BC29-2830-46AD-8631-DAA5AF626F7E}"/>
              </a:ext>
            </a:extLst>
          </p:cNvPr>
          <p:cNvCxnSpPr>
            <a:cxnSpLocks/>
          </p:cNvCxnSpPr>
          <p:nvPr/>
        </p:nvCxnSpPr>
        <p:spPr>
          <a:xfrm flipV="1">
            <a:off x="7225933" y="2452030"/>
            <a:ext cx="1534887" cy="914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D81B27-BA9F-4825-863F-79EEC6CFDC7C}"/>
              </a:ext>
            </a:extLst>
          </p:cNvPr>
          <p:cNvCxnSpPr>
            <a:cxnSpLocks/>
          </p:cNvCxnSpPr>
          <p:nvPr/>
        </p:nvCxnSpPr>
        <p:spPr>
          <a:xfrm>
            <a:off x="10284819" y="3366431"/>
            <a:ext cx="620486" cy="197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9B7195-D753-4993-A5EB-8FB22C405C9F}"/>
              </a:ext>
            </a:extLst>
          </p:cNvPr>
          <p:cNvCxnSpPr>
            <a:cxnSpLocks/>
          </p:cNvCxnSpPr>
          <p:nvPr/>
        </p:nvCxnSpPr>
        <p:spPr>
          <a:xfrm flipV="1">
            <a:off x="9664333" y="3366430"/>
            <a:ext cx="620486" cy="1975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77A665-4171-475C-A4A2-CC0DAC1E5705}"/>
              </a:ext>
            </a:extLst>
          </p:cNvPr>
          <p:cNvCxnSpPr>
            <a:cxnSpLocks/>
          </p:cNvCxnSpPr>
          <p:nvPr/>
        </p:nvCxnSpPr>
        <p:spPr>
          <a:xfrm>
            <a:off x="7215047" y="3366432"/>
            <a:ext cx="620486" cy="197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4DDB59-DAEF-4D43-B53F-9747E9A1D590}"/>
              </a:ext>
            </a:extLst>
          </p:cNvPr>
          <p:cNvCxnSpPr>
            <a:cxnSpLocks/>
          </p:cNvCxnSpPr>
          <p:nvPr/>
        </p:nvCxnSpPr>
        <p:spPr>
          <a:xfrm flipV="1">
            <a:off x="6594561" y="3366431"/>
            <a:ext cx="620486" cy="197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3749B4-7CDF-4193-93C4-38117D6FB14A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096000" y="910646"/>
            <a:ext cx="2664820" cy="1541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4E80C54-96F6-4CD4-8F02-53EEB947D6AB}"/>
              </a:ext>
            </a:extLst>
          </p:cNvPr>
          <p:cNvSpPr txBox="1"/>
          <p:nvPr/>
        </p:nvSpPr>
        <p:spPr>
          <a:xfrm>
            <a:off x="5563145" y="572092"/>
            <a:ext cx="10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مدیر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15D523-CB49-447B-8BDE-3093AF40B528}"/>
              </a:ext>
            </a:extLst>
          </p:cNvPr>
          <p:cNvSpPr txBox="1"/>
          <p:nvPr/>
        </p:nvSpPr>
        <p:spPr>
          <a:xfrm>
            <a:off x="8354781" y="2143971"/>
            <a:ext cx="10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01395C-1B89-439A-916C-9808EAC176C3}"/>
              </a:ext>
            </a:extLst>
          </p:cNvPr>
          <p:cNvSpPr txBox="1"/>
          <p:nvPr/>
        </p:nvSpPr>
        <p:spPr>
          <a:xfrm>
            <a:off x="2677887" y="2143972"/>
            <a:ext cx="10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552A8F-E6B3-4D10-985C-00E0DBE3EC35}"/>
              </a:ext>
            </a:extLst>
          </p:cNvPr>
          <p:cNvSpPr txBox="1"/>
          <p:nvPr/>
        </p:nvSpPr>
        <p:spPr>
          <a:xfrm>
            <a:off x="6644637" y="2997380"/>
            <a:ext cx="1065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A48E97-A657-4185-AD3A-2061659EBF58}"/>
              </a:ext>
            </a:extLst>
          </p:cNvPr>
          <p:cNvSpPr txBox="1"/>
          <p:nvPr/>
        </p:nvSpPr>
        <p:spPr>
          <a:xfrm>
            <a:off x="1162054" y="3058374"/>
            <a:ext cx="10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3FAF47-BBF6-4675-B4AE-4415F771F117}"/>
              </a:ext>
            </a:extLst>
          </p:cNvPr>
          <p:cNvSpPr txBox="1"/>
          <p:nvPr/>
        </p:nvSpPr>
        <p:spPr>
          <a:xfrm>
            <a:off x="10024639" y="3027876"/>
            <a:ext cx="10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A342E-E1B5-4604-8697-22C5F45236D0}"/>
              </a:ext>
            </a:extLst>
          </p:cNvPr>
          <p:cNvSpPr txBox="1"/>
          <p:nvPr/>
        </p:nvSpPr>
        <p:spPr>
          <a:xfrm>
            <a:off x="4513212" y="3056698"/>
            <a:ext cx="1065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F19009-C4FB-4CFA-AB37-E862E09638DA}"/>
              </a:ext>
            </a:extLst>
          </p:cNvPr>
          <p:cNvSpPr txBox="1"/>
          <p:nvPr/>
        </p:nvSpPr>
        <p:spPr>
          <a:xfrm rot="19799147">
            <a:off x="4211603" y="1326416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اعمال جریمه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A760ED-D979-4886-96CA-9DDA29C1BB74}"/>
              </a:ext>
            </a:extLst>
          </p:cNvPr>
          <p:cNvSpPr txBox="1"/>
          <p:nvPr/>
        </p:nvSpPr>
        <p:spPr>
          <a:xfrm rot="19799147">
            <a:off x="2078518" y="2601176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½(مبتلا)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D4D536-87BF-4B46-8B4F-BA280D2568BC}"/>
              </a:ext>
            </a:extLst>
          </p:cNvPr>
          <p:cNvSpPr txBox="1"/>
          <p:nvPr/>
        </p:nvSpPr>
        <p:spPr>
          <a:xfrm rot="1762259">
            <a:off x="7020944" y="1504005"/>
            <a:ext cx="140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عدم اعمال جریمه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1E1548-4D51-4512-A8D5-056AE095DB38}"/>
              </a:ext>
            </a:extLst>
          </p:cNvPr>
          <p:cNvSpPr txBox="1"/>
          <p:nvPr/>
        </p:nvSpPr>
        <p:spPr>
          <a:xfrm rot="19799147">
            <a:off x="7292115" y="2682300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½(مبتلا)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DC9C9B-700C-48E0-BFBF-3482F282B838}"/>
              </a:ext>
            </a:extLst>
          </p:cNvPr>
          <p:cNvSpPr txBox="1"/>
          <p:nvPr/>
        </p:nvSpPr>
        <p:spPr>
          <a:xfrm rot="1867488">
            <a:off x="3731225" y="2611558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½(سالم)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9EA488-5001-4888-AEC7-988E4E607CD5}"/>
              </a:ext>
            </a:extLst>
          </p:cNvPr>
          <p:cNvSpPr txBox="1"/>
          <p:nvPr/>
        </p:nvSpPr>
        <p:spPr>
          <a:xfrm rot="1867488">
            <a:off x="9063496" y="2599801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½(سالم)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C3FFC5-2475-4C79-8C4F-56C350510EAF}"/>
              </a:ext>
            </a:extLst>
          </p:cNvPr>
          <p:cNvSpPr txBox="1"/>
          <p:nvPr/>
        </p:nvSpPr>
        <p:spPr>
          <a:xfrm rot="4363761">
            <a:off x="1865075" y="4215188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½(سالم)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545761-5BA2-4899-A700-95DB4C0566A5}"/>
              </a:ext>
            </a:extLst>
          </p:cNvPr>
          <p:cNvSpPr txBox="1"/>
          <p:nvPr/>
        </p:nvSpPr>
        <p:spPr>
          <a:xfrm rot="4363761">
            <a:off x="10236857" y="4215529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½(سالم)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B133D1-F10A-4632-9A1B-C66B8CA0F100}"/>
              </a:ext>
            </a:extLst>
          </p:cNvPr>
          <p:cNvSpPr txBox="1"/>
          <p:nvPr/>
        </p:nvSpPr>
        <p:spPr>
          <a:xfrm rot="4363761">
            <a:off x="7185283" y="4128936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½(سالم)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53D5A0-58CB-4245-97CA-52E324D20C56}"/>
              </a:ext>
            </a:extLst>
          </p:cNvPr>
          <p:cNvSpPr txBox="1"/>
          <p:nvPr/>
        </p:nvSpPr>
        <p:spPr>
          <a:xfrm rot="4363761">
            <a:off x="4940101" y="4139346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½(سالم)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5BB009-750F-467B-B997-A922E14D68D1}"/>
              </a:ext>
            </a:extLst>
          </p:cNvPr>
          <p:cNvSpPr txBox="1"/>
          <p:nvPr/>
        </p:nvSpPr>
        <p:spPr>
          <a:xfrm rot="17557942">
            <a:off x="3960988" y="4128935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½(مبتلا)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C51CF5-7D08-46DE-9CCC-3936FE2061FF}"/>
              </a:ext>
            </a:extLst>
          </p:cNvPr>
          <p:cNvSpPr txBox="1"/>
          <p:nvPr/>
        </p:nvSpPr>
        <p:spPr>
          <a:xfrm rot="17366749">
            <a:off x="861372" y="4187038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½(مبتلا)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11A3B4-4928-4A63-9843-5AD9E142F3A4}"/>
              </a:ext>
            </a:extLst>
          </p:cNvPr>
          <p:cNvSpPr txBox="1"/>
          <p:nvPr/>
        </p:nvSpPr>
        <p:spPr>
          <a:xfrm rot="17366749">
            <a:off x="6225699" y="4139688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½(مبتلا)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382EDF-3BA2-456B-98C3-1CB397EC3737}"/>
              </a:ext>
            </a:extLst>
          </p:cNvPr>
          <p:cNvSpPr txBox="1"/>
          <p:nvPr/>
        </p:nvSpPr>
        <p:spPr>
          <a:xfrm rot="17366749">
            <a:off x="9273015" y="4215529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½(مبتلا)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619B8F-08D7-4775-98DB-BDA72001EFD5}"/>
              </a:ext>
            </a:extLst>
          </p:cNvPr>
          <p:cNvSpPr txBox="1"/>
          <p:nvPr/>
        </p:nvSpPr>
        <p:spPr>
          <a:xfrm>
            <a:off x="523023" y="5444702"/>
            <a:ext cx="131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-Q, -Q, 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82D2C6-71F0-472E-AA46-8CE8ADC66B03}"/>
              </a:ext>
            </a:extLst>
          </p:cNvPr>
          <p:cNvSpPr txBox="1"/>
          <p:nvPr/>
        </p:nvSpPr>
        <p:spPr>
          <a:xfrm>
            <a:off x="4880545" y="5389044"/>
            <a:ext cx="131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-Q, -Q,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41F79-5D2F-4855-8D30-1E17A2729E8E}"/>
                  </a:ext>
                </a:extLst>
              </p:cNvPr>
              <p:cNvSpPr txBox="1"/>
              <p:nvPr/>
            </p:nvSpPr>
            <p:spPr>
              <a:xfrm>
                <a:off x="1739000" y="5431638"/>
                <a:ext cx="17279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-Q, -70/100.C-P, </a:t>
                </a:r>
                <a14:m>
                  <m:oMath xmlns:m="http://schemas.openxmlformats.org/officeDocument/2006/math">
                    <m:r>
                      <a:rPr lang="fa-IR" sz="1200" i="1"/>
                      <m:t>𝛽</m:t>
                    </m:r>
                  </m:oMath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41F79-5D2F-4855-8D30-1E17A2729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000" y="5431638"/>
                <a:ext cx="1727900" cy="276999"/>
              </a:xfrm>
              <a:prstGeom prst="rect">
                <a:avLst/>
              </a:prstGeom>
              <a:blipFill>
                <a:blip r:embed="rId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1DD03B7-F579-4415-A0F7-71BE5AA6AA3D}"/>
                  </a:ext>
                </a:extLst>
              </p:cNvPr>
              <p:cNvSpPr txBox="1"/>
              <p:nvPr/>
            </p:nvSpPr>
            <p:spPr>
              <a:xfrm>
                <a:off x="3562358" y="5394971"/>
                <a:ext cx="17279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-70/100.C-P, -Q, </a:t>
                </a:r>
                <a14:m>
                  <m:oMath xmlns:m="http://schemas.openxmlformats.org/officeDocument/2006/math">
                    <m:r>
                      <a:rPr lang="fa-IR" sz="12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1DD03B7-F579-4415-A0F7-71BE5AA6A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358" y="5394971"/>
                <a:ext cx="1727900" cy="276999"/>
              </a:xfrm>
              <a:prstGeom prst="rect">
                <a:avLst/>
              </a:prstGeom>
              <a:blipFill>
                <a:blip r:embed="rId3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4957C87B-C28C-4DD0-BAEF-F973CF3A8E46}"/>
              </a:ext>
            </a:extLst>
          </p:cNvPr>
          <p:cNvSpPr txBox="1"/>
          <p:nvPr/>
        </p:nvSpPr>
        <p:spPr>
          <a:xfrm>
            <a:off x="4779829" y="173678"/>
            <a:ext cx="283577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اگر: 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&gt; Q </a:t>
            </a:r>
            <a:r>
              <a:rPr lang="fa-I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 + 4Q) / 4 &gt; P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E075BF9-B581-4590-844A-C34CC2B62FA5}"/>
                  </a:ext>
                </a:extLst>
              </p:cNvPr>
              <p:cNvSpPr txBox="1"/>
              <p:nvPr/>
            </p:nvSpPr>
            <p:spPr>
              <a:xfrm>
                <a:off x="5951531" y="5349710"/>
                <a:ext cx="13171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0, 0, </a:t>
                </a:r>
                <a14:m>
                  <m:oMath xmlns:m="http://schemas.openxmlformats.org/officeDocument/2006/math">
                    <m:r>
                      <a:rPr lang="fa-IR" sz="1200" i="1"/>
                      <m:t>𝛼</m:t>
                    </m:r>
                  </m:oMath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E075BF9-B581-4590-844A-C34CC2B62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531" y="5349710"/>
                <a:ext cx="1317172" cy="276999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81D688E-D1AB-464E-9B77-B202146B4A3F}"/>
                  </a:ext>
                </a:extLst>
              </p:cNvPr>
              <p:cNvSpPr txBox="1"/>
              <p:nvPr/>
            </p:nvSpPr>
            <p:spPr>
              <a:xfrm>
                <a:off x="7279675" y="5355103"/>
                <a:ext cx="13171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 -95/100.C, </a:t>
                </a:r>
                <a14:m>
                  <m:oMath xmlns:m="http://schemas.openxmlformats.org/officeDocument/2006/math">
                    <m:r>
                      <a:rPr lang="fa-IR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81D688E-D1AB-464E-9B77-B202146B4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675" y="5355103"/>
                <a:ext cx="1317172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D5AAE21-1002-49BD-8120-446CACFB662D}"/>
                  </a:ext>
                </a:extLst>
              </p:cNvPr>
              <p:cNvSpPr txBox="1"/>
              <p:nvPr/>
            </p:nvSpPr>
            <p:spPr>
              <a:xfrm>
                <a:off x="8825593" y="5358546"/>
                <a:ext cx="14176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-95/100.C, 0, </a:t>
                </a:r>
                <a14:m>
                  <m:oMath xmlns:m="http://schemas.openxmlformats.org/officeDocument/2006/math">
                    <m:r>
                      <a:rPr lang="fa-IR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D5AAE21-1002-49BD-8120-446CACFB6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593" y="5358546"/>
                <a:ext cx="1417605" cy="276999"/>
              </a:xfrm>
              <a:prstGeom prst="rect">
                <a:avLst/>
              </a:prstGeom>
              <a:blipFill>
                <a:blip r:embed="rId6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F9FDC3B-E6B3-43DE-876D-4D6F6299FB17}"/>
                  </a:ext>
                </a:extLst>
              </p:cNvPr>
              <p:cNvSpPr txBox="1"/>
              <p:nvPr/>
            </p:nvSpPr>
            <p:spPr>
              <a:xfrm>
                <a:off x="10254170" y="5363939"/>
                <a:ext cx="13171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0, 0, </a:t>
                </a:r>
                <a14:m>
                  <m:oMath xmlns:m="http://schemas.openxmlformats.org/officeDocument/2006/math">
                    <m:r>
                      <a:rPr lang="fa-IR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F9FDC3B-E6B3-43DE-876D-4D6F6299F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4170" y="5363939"/>
                <a:ext cx="1317172" cy="276999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59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52" grpId="0"/>
      <p:bldP spid="53" grpId="0"/>
      <p:bldP spid="54" grpId="0"/>
      <p:bldP spid="49" grpId="0"/>
      <p:bldP spid="57" grpId="0"/>
      <p:bldP spid="58" grpId="0"/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E39081-3615-419E-83EF-B0A0DB1428D7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fa-IR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انگیزه و هدف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FE0CDB-1511-471F-9E6D-EF68BB0FC53F}"/>
              </a:ext>
            </a:extLst>
          </p:cNvPr>
          <p:cNvSpPr txBox="1"/>
          <p:nvPr/>
        </p:nvSpPr>
        <p:spPr>
          <a:xfrm>
            <a:off x="0" y="1012954"/>
            <a:ext cx="115585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rtl="1">
              <a:buFont typeface="Arial" panose="020B0604020202020204" pitchFamily="34" charset="0"/>
              <a:buChar char="•"/>
            </a:pPr>
            <a:r>
              <a:rPr lang="fa-IR" sz="2800" dirty="0">
                <a:cs typeface="B Nazanin" panose="00000400000000000000" pitchFamily="2" charset="-78"/>
              </a:rPr>
              <a:t>برگشت به زندگی عادی </a:t>
            </a:r>
          </a:p>
          <a:p>
            <a:pPr marL="457200" indent="-457200" algn="just" rtl="1">
              <a:buFont typeface="Arial" panose="020B0604020202020204" pitchFamily="34" charset="0"/>
              <a:buChar char="•"/>
            </a:pPr>
            <a:endParaRPr lang="fa-IR" sz="2800" dirty="0">
              <a:cs typeface="B Nazanin" panose="00000400000000000000" pitchFamily="2" charset="-78"/>
            </a:endParaRPr>
          </a:p>
          <a:p>
            <a:pPr marL="457200" indent="-457200" algn="just" rtl="1">
              <a:buFont typeface="Arial" panose="020B0604020202020204" pitchFamily="34" charset="0"/>
              <a:buChar char="•"/>
            </a:pPr>
            <a:r>
              <a:rPr lang="fa-IR" sz="2800" dirty="0">
                <a:cs typeface="B Nazanin" panose="00000400000000000000" pitchFamily="2" charset="-78"/>
              </a:rPr>
              <a:t>شرایط خطر شیوع کرونا در محیط های بسته</a:t>
            </a:r>
          </a:p>
          <a:p>
            <a:pPr marL="457200" indent="-457200" algn="just" rtl="1">
              <a:buFont typeface="Arial" panose="020B0604020202020204" pitchFamily="34" charset="0"/>
              <a:buChar char="•"/>
            </a:pPr>
            <a:endParaRPr lang="fa-IR" sz="2800" dirty="0">
              <a:cs typeface="B Nazanin" panose="00000400000000000000" pitchFamily="2" charset="-78"/>
            </a:endParaRPr>
          </a:p>
          <a:p>
            <a:pPr marL="457200" indent="-457200" algn="just" rtl="1">
              <a:buFont typeface="Arial" panose="020B0604020202020204" pitchFamily="34" charset="0"/>
              <a:buChar char="•"/>
            </a:pPr>
            <a:r>
              <a:rPr lang="fa-IR" sz="2800" dirty="0">
                <a:cs typeface="B Nazanin" panose="00000400000000000000" pitchFamily="2" charset="-78"/>
              </a:rPr>
              <a:t>تبعات ابتلا به کرونا در محیط کاری</a:t>
            </a:r>
          </a:p>
          <a:p>
            <a:pPr marL="457200" indent="-457200" algn="just" rtl="1">
              <a:buFont typeface="Arial" panose="020B0604020202020204" pitchFamily="34" charset="0"/>
              <a:buChar char="•"/>
            </a:pPr>
            <a:endParaRPr lang="fa-IR" sz="2800" dirty="0">
              <a:cs typeface="B Nazanin" panose="00000400000000000000" pitchFamily="2" charset="-78"/>
            </a:endParaRPr>
          </a:p>
          <a:p>
            <a:pPr marL="457200" indent="-457200" algn="just" rtl="1">
              <a:buFont typeface="Arial" panose="020B0604020202020204" pitchFamily="34" charset="0"/>
              <a:buChar char="•"/>
            </a:pPr>
            <a:r>
              <a:rPr lang="fa-IR" sz="2800" dirty="0">
                <a:cs typeface="B Nazanin" panose="00000400000000000000" pitchFamily="2" charset="-78"/>
              </a:rPr>
              <a:t>میزان رعایت پروتکل توسط کارمندان</a:t>
            </a:r>
            <a:endParaRPr lang="en-US" sz="2800" dirty="0">
              <a:cs typeface="B Nazanin" panose="00000400000000000000" pitchFamily="2" charset="-78"/>
            </a:endParaRPr>
          </a:p>
          <a:p>
            <a:pPr marL="457200" indent="-457200" algn="just" rtl="1">
              <a:buFont typeface="Arial" panose="020B0604020202020204" pitchFamily="34" charset="0"/>
              <a:buChar char="•"/>
            </a:pPr>
            <a:endParaRPr lang="en-US" sz="2800" dirty="0">
              <a:cs typeface="B Nazanin" panose="00000400000000000000" pitchFamily="2" charset="-78"/>
            </a:endParaRPr>
          </a:p>
          <a:p>
            <a:pPr marL="457200" indent="-457200" algn="just" rtl="1">
              <a:buFont typeface="Arial" panose="020B0604020202020204" pitchFamily="34" charset="0"/>
              <a:buChar char="•"/>
            </a:pPr>
            <a:r>
              <a:rPr lang="fa-IR" sz="2800" dirty="0">
                <a:cs typeface="B Nazanin" panose="00000400000000000000" pitchFamily="2" charset="-78"/>
              </a:rPr>
              <a:t>هدف پروژه</a:t>
            </a:r>
          </a:p>
          <a:p>
            <a:pPr marL="457200" indent="-457200" algn="just" rtl="1">
              <a:buFont typeface="Arial" panose="020B0604020202020204" pitchFamily="34" charset="0"/>
              <a:buChar char="•"/>
            </a:pPr>
            <a:endParaRPr lang="fa-IR" sz="2800" dirty="0">
              <a:cs typeface="B Nazanin" panose="00000400000000000000" pitchFamily="2" charset="-78"/>
            </a:endParaRPr>
          </a:p>
          <a:p>
            <a:pPr marL="457200" indent="-457200" algn="just" rtl="1">
              <a:buFont typeface="Arial" panose="020B0604020202020204" pitchFamily="34" charset="0"/>
              <a:buChar char="•"/>
            </a:pPr>
            <a:r>
              <a:rPr lang="fa-IR" sz="2800" dirty="0">
                <a:cs typeface="B Nazanin" panose="00000400000000000000" pitchFamily="2" charset="-78"/>
              </a:rPr>
              <a:t>استراتژی بهینه برای پیشگیری شیوع کرونا؟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81F832-79D0-4C71-A030-81861E5AC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78" b="89778" l="4889" r="89778">
                        <a14:foregroundMark x1="44000" y1="20889" x2="10222" y2="16889"/>
                        <a14:foregroundMark x1="27556" y1="5778" x2="23556" y2="35111"/>
                        <a14:foregroundMark x1="23556" y1="35111" x2="24889" y2="39556"/>
                        <a14:foregroundMark x1="36444" y1="36444" x2="18667" y2="7556"/>
                        <a14:foregroundMark x1="32000" y1="20444" x2="24000" y2="29333"/>
                        <a14:foregroundMark x1="8000" y1="22667" x2="8000" y2="27556"/>
                        <a14:foregroundMark x1="4889" y1="24444" x2="5333" y2="28889"/>
                        <a14:foregroundMark x1="34667" y1="30667" x2="28889" y2="35556"/>
                        <a14:foregroundMark x1="30667" y1="41333" x2="30667" y2="28000"/>
                        <a14:foregroundMark x1="28000" y1="33778" x2="21961" y2="39817"/>
                        <a14:foregroundMark x1="19145" y1="46052" x2="28889" y2="39556"/>
                        <a14:backgroundMark x1="16444" y1="48889" x2="13333" y2="47556"/>
                        <a14:backgroundMark x1="13333" y1="56889" x2="6667" y2="46667"/>
                        <a14:backgroundMark x1="9778" y1="53778" x2="18667" y2="47111"/>
                        <a14:backgroundMark x1="13333" y1="49333" x2="15111" y2="52889"/>
                        <a14:backgroundMark x1="77333" y1="20889" x2="76889" y2="42222"/>
                        <a14:backgroundMark x1="74667" y1="16000" x2="74667" y2="1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429" b="47313"/>
          <a:stretch/>
        </p:blipFill>
        <p:spPr>
          <a:xfrm>
            <a:off x="184624" y="1773957"/>
            <a:ext cx="2184472" cy="19650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801179-F56C-4EDD-8F55-9FFD67EC45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89" b="44889" l="54222" r="94667">
                        <a14:foregroundMark x1="54222" y1="23111" x2="54222" y2="29778"/>
                        <a14:foregroundMark x1="78222" y1="44889" x2="72444" y2="4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0000"/>
          <a:stretch/>
        </p:blipFill>
        <p:spPr>
          <a:xfrm>
            <a:off x="2369098" y="1864695"/>
            <a:ext cx="1763477" cy="17634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3619ED-514C-4DC9-B5C9-0E9F2AFE51F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667" b="94667" l="4889" r="46667">
                        <a14:foregroundMark x1="21333" y1="68889" x2="24000" y2="57333"/>
                        <a14:foregroundMark x1="24444" y1="58667" x2="21778" y2="63556"/>
                        <a14:foregroundMark x1="29778" y1="60000" x2="20889" y2="60000"/>
                        <a14:foregroundMark x1="17333" y1="61778" x2="32000" y2="60889"/>
                        <a14:foregroundMark x1="46667" y1="76000" x2="46667" y2="7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0000"/>
          <a:stretch/>
        </p:blipFill>
        <p:spPr>
          <a:xfrm>
            <a:off x="341453" y="3839748"/>
            <a:ext cx="1763479" cy="17634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E6F327-1325-4A80-9E3F-ED0CDDF3F33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778" b="94667" l="54667" r="94667">
                        <a14:foregroundMark x1="76889" y1="53778" x2="76889" y2="5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2369096" y="3829715"/>
            <a:ext cx="1763479" cy="176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5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5504DB-F644-479E-8C52-F8CD1CF59A31}"/>
              </a:ext>
            </a:extLst>
          </p:cNvPr>
          <p:cNvCxnSpPr>
            <a:cxnSpLocks/>
          </p:cNvCxnSpPr>
          <p:nvPr/>
        </p:nvCxnSpPr>
        <p:spPr>
          <a:xfrm flipV="1">
            <a:off x="3431179" y="2091374"/>
            <a:ext cx="2664821" cy="1553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2D7FE0-5A53-4061-ADB3-AE0CC4525FD6}"/>
              </a:ext>
            </a:extLst>
          </p:cNvPr>
          <p:cNvCxnSpPr>
            <a:cxnSpLocks/>
          </p:cNvCxnSpPr>
          <p:nvPr/>
        </p:nvCxnSpPr>
        <p:spPr>
          <a:xfrm>
            <a:off x="6095999" y="2091373"/>
            <a:ext cx="2664820" cy="1541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77692F3-7159-403F-9AAA-14B0C9D72A44}"/>
              </a:ext>
            </a:extLst>
          </p:cNvPr>
          <p:cNvSpPr txBox="1"/>
          <p:nvPr/>
        </p:nvSpPr>
        <p:spPr>
          <a:xfrm rot="19799147">
            <a:off x="4211603" y="2488644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اعمال جریمه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66704B-C1D3-48FB-B823-999C343447E3}"/>
              </a:ext>
            </a:extLst>
          </p:cNvPr>
          <p:cNvSpPr txBox="1"/>
          <p:nvPr/>
        </p:nvSpPr>
        <p:spPr>
          <a:xfrm rot="1762259">
            <a:off x="7020944" y="2666233"/>
            <a:ext cx="140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عدم اعمال جریمه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9890DC-80E6-402B-8746-8557B54F0739}"/>
              </a:ext>
            </a:extLst>
          </p:cNvPr>
          <p:cNvSpPr txBox="1"/>
          <p:nvPr/>
        </p:nvSpPr>
        <p:spPr>
          <a:xfrm>
            <a:off x="5563145" y="1725070"/>
            <a:ext cx="10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مدیر</a:t>
            </a:r>
            <a:endParaRPr lang="en-US" sz="1600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3D808E-72F1-4B66-93C8-025489D5C8F3}"/>
                  </a:ext>
                </a:extLst>
              </p:cNvPr>
              <p:cNvSpPr txBox="1"/>
              <p:nvPr/>
            </p:nvSpPr>
            <p:spPr>
              <a:xfrm>
                <a:off x="1338411" y="3716319"/>
                <a:ext cx="4185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-3/4.Q-70/400.C-P/4, -3/4.Q-70/400.C-P/4, </a:t>
                </a:r>
                <a14:m>
                  <m:oMath xmlns:m="http://schemas.openxmlformats.org/officeDocument/2006/math">
                    <m:r>
                      <a:rPr lang="fa-IR" i="1"/>
                      <m:t>𝛽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/2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3D808E-72F1-4B66-93C8-025489D5C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411" y="3716319"/>
                <a:ext cx="4185536" cy="369332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F892C8-9995-4A71-98BB-DAF5EF9F3EDD}"/>
                  </a:ext>
                </a:extLst>
              </p:cNvPr>
              <p:cNvSpPr txBox="1"/>
              <p:nvPr/>
            </p:nvSpPr>
            <p:spPr>
              <a:xfrm>
                <a:off x="7470321" y="3715036"/>
                <a:ext cx="24142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-95/400.C, -95/400.C, </a:t>
                </a:r>
                <a14:m>
                  <m:oMath xmlns:m="http://schemas.openxmlformats.org/officeDocument/2006/math">
                    <m:r>
                      <a:rPr lang="fa-IR" i="1"/>
                      <m:t>𝛼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F892C8-9995-4A71-98BB-DAF5EF9F3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321" y="3715036"/>
                <a:ext cx="2414269" cy="369332"/>
              </a:xfrm>
              <a:prstGeom prst="rect">
                <a:avLst/>
              </a:prstGeom>
              <a:blipFill>
                <a:blip r:embed="rId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67364DF-9591-4E20-8C39-79DAED39A47D}"/>
              </a:ext>
            </a:extLst>
          </p:cNvPr>
          <p:cNvSpPr txBox="1"/>
          <p:nvPr/>
        </p:nvSpPr>
        <p:spPr>
          <a:xfrm>
            <a:off x="8420624" y="3184565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1800" dirty="0">
                <a:solidFill>
                  <a:srgbClr val="00B050"/>
                </a:solidFill>
                <a:cs typeface="B Nazanin" panose="00000400000000000000" pitchFamily="2" charset="-78"/>
              </a:rPr>
              <a:t>✔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B47698-1098-4760-B50C-312812EC72E6}"/>
              </a:ext>
            </a:extLst>
          </p:cNvPr>
          <p:cNvSpPr txBox="1"/>
          <p:nvPr/>
        </p:nvSpPr>
        <p:spPr>
          <a:xfrm>
            <a:off x="4779829" y="173678"/>
            <a:ext cx="283577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 rtl="1"/>
            <a:r>
              <a:rPr lang="fa-I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اگر: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 &gt; Q </a:t>
            </a:r>
            <a:r>
              <a:rPr lang="fa-I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و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 + 4Q) / 4 &gt; P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3868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40D2CC-4E57-406D-8F83-5C0A5435B6CD}"/>
              </a:ext>
            </a:extLst>
          </p:cNvPr>
          <p:cNvCxnSpPr>
            <a:cxnSpLocks/>
          </p:cNvCxnSpPr>
          <p:nvPr/>
        </p:nvCxnSpPr>
        <p:spPr>
          <a:xfrm>
            <a:off x="3431723" y="2482531"/>
            <a:ext cx="1534885" cy="914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7BDFD0F-C8CC-4A5A-A7A6-93AC75641C14}"/>
              </a:ext>
            </a:extLst>
          </p:cNvPr>
          <p:cNvCxnSpPr>
            <a:cxnSpLocks/>
          </p:cNvCxnSpPr>
          <p:nvPr/>
        </p:nvCxnSpPr>
        <p:spPr>
          <a:xfrm flipV="1">
            <a:off x="1896836" y="2482528"/>
            <a:ext cx="1534887" cy="914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DE4815-0756-4F97-B3A4-F1705B624F52}"/>
              </a:ext>
            </a:extLst>
          </p:cNvPr>
          <p:cNvCxnSpPr>
            <a:cxnSpLocks/>
          </p:cNvCxnSpPr>
          <p:nvPr/>
        </p:nvCxnSpPr>
        <p:spPr>
          <a:xfrm flipV="1">
            <a:off x="3431179" y="929146"/>
            <a:ext cx="2664821" cy="1553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7D9EB0-4313-4684-88D8-56A0B557355D}"/>
              </a:ext>
            </a:extLst>
          </p:cNvPr>
          <p:cNvCxnSpPr>
            <a:cxnSpLocks/>
          </p:cNvCxnSpPr>
          <p:nvPr/>
        </p:nvCxnSpPr>
        <p:spPr>
          <a:xfrm>
            <a:off x="4966609" y="3396929"/>
            <a:ext cx="620486" cy="197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1846EB-19D4-4568-BF2A-5BADDBAE1D44}"/>
              </a:ext>
            </a:extLst>
          </p:cNvPr>
          <p:cNvCxnSpPr>
            <a:cxnSpLocks/>
          </p:cNvCxnSpPr>
          <p:nvPr/>
        </p:nvCxnSpPr>
        <p:spPr>
          <a:xfrm flipV="1">
            <a:off x="4346123" y="3396928"/>
            <a:ext cx="620486" cy="1975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929E2A2-6337-4D6E-8453-D9CB80F3E679}"/>
              </a:ext>
            </a:extLst>
          </p:cNvPr>
          <p:cNvCxnSpPr>
            <a:cxnSpLocks/>
          </p:cNvCxnSpPr>
          <p:nvPr/>
        </p:nvCxnSpPr>
        <p:spPr>
          <a:xfrm>
            <a:off x="1896837" y="3396930"/>
            <a:ext cx="620486" cy="197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46863B-0DE7-4494-89D0-7F0283EBF721}"/>
              </a:ext>
            </a:extLst>
          </p:cNvPr>
          <p:cNvCxnSpPr>
            <a:cxnSpLocks/>
          </p:cNvCxnSpPr>
          <p:nvPr/>
        </p:nvCxnSpPr>
        <p:spPr>
          <a:xfrm flipV="1">
            <a:off x="1276351" y="3396929"/>
            <a:ext cx="620486" cy="197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4171CD7-94FA-4755-A6F3-BA01341DA3A7}"/>
              </a:ext>
            </a:extLst>
          </p:cNvPr>
          <p:cNvCxnSpPr>
            <a:cxnSpLocks/>
          </p:cNvCxnSpPr>
          <p:nvPr/>
        </p:nvCxnSpPr>
        <p:spPr>
          <a:xfrm>
            <a:off x="8749933" y="2452033"/>
            <a:ext cx="1534885" cy="914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43D8DA8-7324-43A1-850C-3A37C4E3053E}"/>
              </a:ext>
            </a:extLst>
          </p:cNvPr>
          <p:cNvCxnSpPr>
            <a:cxnSpLocks/>
          </p:cNvCxnSpPr>
          <p:nvPr/>
        </p:nvCxnSpPr>
        <p:spPr>
          <a:xfrm flipV="1">
            <a:off x="7225933" y="2452030"/>
            <a:ext cx="1534887" cy="914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AB20021-14E3-4635-BFEA-2E35560190FA}"/>
              </a:ext>
            </a:extLst>
          </p:cNvPr>
          <p:cNvCxnSpPr>
            <a:cxnSpLocks/>
          </p:cNvCxnSpPr>
          <p:nvPr/>
        </p:nvCxnSpPr>
        <p:spPr>
          <a:xfrm>
            <a:off x="10284819" y="3366431"/>
            <a:ext cx="620486" cy="197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E5D53F2-D993-4D32-9AAF-9B81865FB427}"/>
              </a:ext>
            </a:extLst>
          </p:cNvPr>
          <p:cNvCxnSpPr>
            <a:cxnSpLocks/>
          </p:cNvCxnSpPr>
          <p:nvPr/>
        </p:nvCxnSpPr>
        <p:spPr>
          <a:xfrm flipV="1">
            <a:off x="9664333" y="3366430"/>
            <a:ext cx="620486" cy="1975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9FC8AE8-8DED-4F72-9311-B173117210FA}"/>
              </a:ext>
            </a:extLst>
          </p:cNvPr>
          <p:cNvCxnSpPr>
            <a:cxnSpLocks/>
          </p:cNvCxnSpPr>
          <p:nvPr/>
        </p:nvCxnSpPr>
        <p:spPr>
          <a:xfrm>
            <a:off x="7215047" y="3366432"/>
            <a:ext cx="620486" cy="197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CF1BB9E-08BC-4A3E-A2BA-3C27C05365CC}"/>
              </a:ext>
            </a:extLst>
          </p:cNvPr>
          <p:cNvCxnSpPr>
            <a:cxnSpLocks/>
          </p:cNvCxnSpPr>
          <p:nvPr/>
        </p:nvCxnSpPr>
        <p:spPr>
          <a:xfrm flipV="1">
            <a:off x="6594561" y="3366431"/>
            <a:ext cx="620486" cy="197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152D8AF-FAF0-466C-A259-3B960CAB553A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6096000" y="910646"/>
            <a:ext cx="2664820" cy="1541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8F4F40A-6C12-45A5-B69C-172E7DD25B99}"/>
              </a:ext>
            </a:extLst>
          </p:cNvPr>
          <p:cNvSpPr txBox="1"/>
          <p:nvPr/>
        </p:nvSpPr>
        <p:spPr>
          <a:xfrm>
            <a:off x="5563145" y="572092"/>
            <a:ext cx="10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مدیر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D9E37F4-A735-4BAA-BB75-B8435725821C}"/>
              </a:ext>
            </a:extLst>
          </p:cNvPr>
          <p:cNvSpPr txBox="1"/>
          <p:nvPr/>
        </p:nvSpPr>
        <p:spPr>
          <a:xfrm>
            <a:off x="8354781" y="2143971"/>
            <a:ext cx="10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AB390D-2191-4254-823E-0595F55566C4}"/>
              </a:ext>
            </a:extLst>
          </p:cNvPr>
          <p:cNvSpPr txBox="1"/>
          <p:nvPr/>
        </p:nvSpPr>
        <p:spPr>
          <a:xfrm>
            <a:off x="2677887" y="2143972"/>
            <a:ext cx="10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11BD6D-AC6B-41BA-8DAC-56DBB44262C5}"/>
              </a:ext>
            </a:extLst>
          </p:cNvPr>
          <p:cNvSpPr txBox="1"/>
          <p:nvPr/>
        </p:nvSpPr>
        <p:spPr>
          <a:xfrm>
            <a:off x="6644637" y="2997380"/>
            <a:ext cx="1065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F4C81D-C5F4-45D0-BBFC-6085C4E76EAD}"/>
              </a:ext>
            </a:extLst>
          </p:cNvPr>
          <p:cNvSpPr txBox="1"/>
          <p:nvPr/>
        </p:nvSpPr>
        <p:spPr>
          <a:xfrm>
            <a:off x="1162054" y="3058374"/>
            <a:ext cx="10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6147163-B5D9-4DF6-8848-8EDA070E1D8A}"/>
              </a:ext>
            </a:extLst>
          </p:cNvPr>
          <p:cNvSpPr txBox="1"/>
          <p:nvPr/>
        </p:nvSpPr>
        <p:spPr>
          <a:xfrm>
            <a:off x="10024639" y="3027876"/>
            <a:ext cx="10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AD4EA43-8257-4F62-A838-572C67A2B158}"/>
              </a:ext>
            </a:extLst>
          </p:cNvPr>
          <p:cNvSpPr txBox="1"/>
          <p:nvPr/>
        </p:nvSpPr>
        <p:spPr>
          <a:xfrm>
            <a:off x="4513212" y="3056698"/>
            <a:ext cx="1065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8B3705-998C-4A59-ACEB-67A887FE2E71}"/>
              </a:ext>
            </a:extLst>
          </p:cNvPr>
          <p:cNvSpPr txBox="1"/>
          <p:nvPr/>
        </p:nvSpPr>
        <p:spPr>
          <a:xfrm rot="19799147">
            <a:off x="4222690" y="1314975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اعمال جریمه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4BE3E94-8362-4BF8-AFF7-AF52B9611C06}"/>
              </a:ext>
            </a:extLst>
          </p:cNvPr>
          <p:cNvSpPr txBox="1"/>
          <p:nvPr/>
        </p:nvSpPr>
        <p:spPr>
          <a:xfrm rot="19799147">
            <a:off x="2078518" y="2601176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½(مبتلا)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9414FC7-2361-4B30-8D59-6BF5F5B50690}"/>
              </a:ext>
            </a:extLst>
          </p:cNvPr>
          <p:cNvSpPr txBox="1"/>
          <p:nvPr/>
        </p:nvSpPr>
        <p:spPr>
          <a:xfrm rot="1762259">
            <a:off x="7020944" y="1504005"/>
            <a:ext cx="140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عدم اعمال جریمه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7FF0C6B-406C-4718-854E-B0B14404F928}"/>
              </a:ext>
            </a:extLst>
          </p:cNvPr>
          <p:cNvSpPr txBox="1"/>
          <p:nvPr/>
        </p:nvSpPr>
        <p:spPr>
          <a:xfrm>
            <a:off x="788242" y="5415281"/>
            <a:ext cx="801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ماتریس 1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1D81BFB-14B9-48A5-8405-5ABAB056F140}"/>
              </a:ext>
            </a:extLst>
          </p:cNvPr>
          <p:cNvSpPr txBox="1"/>
          <p:nvPr/>
        </p:nvSpPr>
        <p:spPr>
          <a:xfrm>
            <a:off x="2116386" y="5420674"/>
            <a:ext cx="801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ماتریس 2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E0086B8-D765-4AA9-97FC-254361507CB6}"/>
              </a:ext>
            </a:extLst>
          </p:cNvPr>
          <p:cNvSpPr txBox="1"/>
          <p:nvPr/>
        </p:nvSpPr>
        <p:spPr>
          <a:xfrm>
            <a:off x="3798226" y="5343584"/>
            <a:ext cx="801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ماتریس 3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FD869F5-0C6D-4564-8833-D11D72FD9583}"/>
              </a:ext>
            </a:extLst>
          </p:cNvPr>
          <p:cNvSpPr txBox="1"/>
          <p:nvPr/>
        </p:nvSpPr>
        <p:spPr>
          <a:xfrm>
            <a:off x="5126370" y="5348977"/>
            <a:ext cx="801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ماتریس 4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30E1A4C-0B47-4CE4-ADAF-09A921C7C0D5}"/>
              </a:ext>
            </a:extLst>
          </p:cNvPr>
          <p:cNvSpPr txBox="1"/>
          <p:nvPr/>
        </p:nvSpPr>
        <p:spPr>
          <a:xfrm>
            <a:off x="6203687" y="5333352"/>
            <a:ext cx="801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ماتریس 5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51B6622-3E7C-4128-BEE2-87D23D4CF61B}"/>
              </a:ext>
            </a:extLst>
          </p:cNvPr>
          <p:cNvSpPr txBox="1"/>
          <p:nvPr/>
        </p:nvSpPr>
        <p:spPr>
          <a:xfrm>
            <a:off x="7531831" y="5338745"/>
            <a:ext cx="801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ماتریس 6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AB7BCFF-173A-4257-975F-C53F2D91C2DE}"/>
              </a:ext>
            </a:extLst>
          </p:cNvPr>
          <p:cNvSpPr txBox="1"/>
          <p:nvPr/>
        </p:nvSpPr>
        <p:spPr>
          <a:xfrm>
            <a:off x="9178182" y="5342188"/>
            <a:ext cx="801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ماتریس 7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4A7E0AE-5E0E-43D4-8B91-ED79757B874B}"/>
              </a:ext>
            </a:extLst>
          </p:cNvPr>
          <p:cNvSpPr txBox="1"/>
          <p:nvPr/>
        </p:nvSpPr>
        <p:spPr>
          <a:xfrm>
            <a:off x="10506326" y="5347581"/>
            <a:ext cx="801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ماتریس 8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4306EB3-3DD3-425B-BBB0-67BD2F66F335}"/>
              </a:ext>
            </a:extLst>
          </p:cNvPr>
          <p:cNvSpPr txBox="1"/>
          <p:nvPr/>
        </p:nvSpPr>
        <p:spPr>
          <a:xfrm rot="19799147">
            <a:off x="7292115" y="2682300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½(مبتلا)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0D28011-84CF-4F55-8407-B2C9410B54DC}"/>
              </a:ext>
            </a:extLst>
          </p:cNvPr>
          <p:cNvSpPr txBox="1"/>
          <p:nvPr/>
        </p:nvSpPr>
        <p:spPr>
          <a:xfrm rot="1867488">
            <a:off x="3731225" y="2611558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½(سالم)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4C7D52A-740E-449A-8F08-549C779B2623}"/>
              </a:ext>
            </a:extLst>
          </p:cNvPr>
          <p:cNvSpPr txBox="1"/>
          <p:nvPr/>
        </p:nvSpPr>
        <p:spPr>
          <a:xfrm rot="1867488">
            <a:off x="9063496" y="2599801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½(سالم)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A364AF1-6B1B-4002-BAD6-508BE387F203}"/>
              </a:ext>
            </a:extLst>
          </p:cNvPr>
          <p:cNvSpPr txBox="1"/>
          <p:nvPr/>
        </p:nvSpPr>
        <p:spPr>
          <a:xfrm rot="4363761">
            <a:off x="1865422" y="4186696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½(سالم)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AB467A-E63E-4C0A-B022-D324A9B63E84}"/>
              </a:ext>
            </a:extLst>
          </p:cNvPr>
          <p:cNvSpPr txBox="1"/>
          <p:nvPr/>
        </p:nvSpPr>
        <p:spPr>
          <a:xfrm rot="4363761">
            <a:off x="10236857" y="4215529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½(سالم)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3A45C1B-0988-48C1-BBCD-FB1EA1956F44}"/>
              </a:ext>
            </a:extLst>
          </p:cNvPr>
          <p:cNvSpPr txBox="1"/>
          <p:nvPr/>
        </p:nvSpPr>
        <p:spPr>
          <a:xfrm rot="4363761">
            <a:off x="7185283" y="4128936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½(سالم)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B739924-C099-4DAC-8593-6232DE5D700F}"/>
              </a:ext>
            </a:extLst>
          </p:cNvPr>
          <p:cNvSpPr txBox="1"/>
          <p:nvPr/>
        </p:nvSpPr>
        <p:spPr>
          <a:xfrm rot="4363761">
            <a:off x="4940101" y="4139346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½(سالم)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8EA9ED6-B43E-400C-88FE-1574A8EBE78F}"/>
              </a:ext>
            </a:extLst>
          </p:cNvPr>
          <p:cNvSpPr txBox="1"/>
          <p:nvPr/>
        </p:nvSpPr>
        <p:spPr>
          <a:xfrm rot="17557942">
            <a:off x="3960988" y="4128935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½(مبتلا)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17B7220-CA89-481E-85C8-7B9C538192B6}"/>
              </a:ext>
            </a:extLst>
          </p:cNvPr>
          <p:cNvSpPr txBox="1"/>
          <p:nvPr/>
        </p:nvSpPr>
        <p:spPr>
          <a:xfrm rot="17366749">
            <a:off x="861372" y="4187038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½(مبتلا)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76DBA7E-CC71-414D-8419-8C02EA904EC0}"/>
              </a:ext>
            </a:extLst>
          </p:cNvPr>
          <p:cNvSpPr txBox="1"/>
          <p:nvPr/>
        </p:nvSpPr>
        <p:spPr>
          <a:xfrm rot="17366749">
            <a:off x="6225699" y="4139688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½(مبتلا)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62C7280-66E4-44B2-B065-E98D71351E59}"/>
              </a:ext>
            </a:extLst>
          </p:cNvPr>
          <p:cNvSpPr txBox="1"/>
          <p:nvPr/>
        </p:nvSpPr>
        <p:spPr>
          <a:xfrm rot="17366749">
            <a:off x="9273015" y="4215529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½(مبتلا)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2CC9BC-F0D9-4619-8F23-4854924A062F}"/>
              </a:ext>
            </a:extLst>
          </p:cNvPr>
          <p:cNvSpPr txBox="1"/>
          <p:nvPr/>
        </p:nvSpPr>
        <p:spPr>
          <a:xfrm>
            <a:off x="4779829" y="173678"/>
            <a:ext cx="283577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 rtl="1"/>
            <a:r>
              <a:rPr lang="fa-I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اگر: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 &gt; Q </a:t>
            </a:r>
            <a:r>
              <a:rPr lang="fa-I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و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 + 4Q) / 4 &lt; P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2867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  <p:bldP spid="68" grpId="0"/>
      <p:bldP spid="69" grpId="0"/>
      <p:bldP spid="70" grpId="0"/>
      <p:bldP spid="71" grpId="0"/>
      <p:bldP spid="77" grpId="0"/>
      <p:bldP spid="80" grpId="0"/>
      <p:bldP spid="83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7" grpId="0"/>
      <p:bldP spid="108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2FCD5B4E-B3D9-4B39-85FF-80CB8AAF26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3971099"/>
                  </p:ext>
                </p:extLst>
              </p:nvPr>
            </p:nvGraphicFramePr>
            <p:xfrm>
              <a:off x="417862" y="295397"/>
              <a:ext cx="5536568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1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395635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80129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20229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-P, -P, </a:t>
                          </a:r>
                          <a14:m>
                            <m:oMath xmlns:m="http://schemas.openxmlformats.org/officeDocument/2006/math">
                              <m:r>
                                <a:rPr lang="fa-I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2</m:t>
                              </m:r>
                              <m:r>
                                <a:rPr lang="fa-I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-P, -Q,</a:t>
                          </a:r>
                          <a:r>
                            <a:rPr lang="fa-IR" b="1" baseline="0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20229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-Q, 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-Q, -Q,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2FCD5B4E-B3D9-4B39-85FF-80CB8AAF26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3971099"/>
                  </p:ext>
                </p:extLst>
              </p:nvPr>
            </p:nvGraphicFramePr>
            <p:xfrm>
              <a:off x="417862" y="295397"/>
              <a:ext cx="5536568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1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395635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80129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20229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778" t="-78443" r="-60041" b="-1017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5972" t="-78443" r="-694" b="-1017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20229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778" t="-177381" r="-60041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-Q, -Q,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D306EBF-3DAE-4D17-ADA0-F635E475892C}"/>
              </a:ext>
            </a:extLst>
          </p:cNvPr>
          <p:cNvSpPr txBox="1"/>
          <p:nvPr/>
        </p:nvSpPr>
        <p:spPr>
          <a:xfrm>
            <a:off x="2067640" y="3056181"/>
            <a:ext cx="223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B Nazanin" panose="00000400000000000000" pitchFamily="2" charset="-78"/>
              </a:rPr>
              <a:t>ماتریس 1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865348-FC67-45B1-B3BE-B9AA377BA0E7}"/>
              </a:ext>
            </a:extLst>
          </p:cNvPr>
          <p:cNvSpPr txBox="1"/>
          <p:nvPr/>
        </p:nvSpPr>
        <p:spPr>
          <a:xfrm>
            <a:off x="2143957" y="6310729"/>
            <a:ext cx="223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B Nazanin" panose="00000400000000000000" pitchFamily="2" charset="-78"/>
              </a:rPr>
              <a:t>ماتریس 3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69B94D-2E6C-4218-ACEF-E199F299071A}"/>
              </a:ext>
            </a:extLst>
          </p:cNvPr>
          <p:cNvSpPr txBox="1"/>
          <p:nvPr/>
        </p:nvSpPr>
        <p:spPr>
          <a:xfrm>
            <a:off x="7865349" y="6310729"/>
            <a:ext cx="223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B Nazanin" panose="00000400000000000000" pitchFamily="2" charset="-78"/>
              </a:rPr>
              <a:t>ماتریس 4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F32752-5E07-470D-9051-EB8B9ADDBCFE}"/>
              </a:ext>
            </a:extLst>
          </p:cNvPr>
          <p:cNvSpPr txBox="1"/>
          <p:nvPr/>
        </p:nvSpPr>
        <p:spPr>
          <a:xfrm>
            <a:off x="7811028" y="3098631"/>
            <a:ext cx="223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B Nazanin" panose="00000400000000000000" pitchFamily="2" charset="-78"/>
              </a:rPr>
              <a:t>ماتریس 2</a:t>
            </a:r>
            <a:endParaRPr lang="en-US" sz="2400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4">
                <a:extLst>
                  <a:ext uri="{FF2B5EF4-FFF2-40B4-BE49-F238E27FC236}">
                    <a16:creationId xmlns:a16="http://schemas.microsoft.com/office/drawing/2014/main" id="{05D3F463-EA40-43A7-889B-8E705B5938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8464388"/>
                  </p:ext>
                </p:extLst>
              </p:nvPr>
            </p:nvGraphicFramePr>
            <p:xfrm>
              <a:off x="6237570" y="282409"/>
              <a:ext cx="5536567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04842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-P, -P-15/1000.C, </a:t>
                          </a:r>
                          <a14:m>
                            <m:oMath xmlns:m="http://schemas.openxmlformats.org/officeDocument/2006/math">
                              <m:r>
                                <a:rPr lang="fa-I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2</m:t>
                              </m:r>
                              <m:r>
                                <a:rPr lang="fa-I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-P,-Q-5/100.C,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-Q, -70/100.C-P,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-Q, -Q-95/100.C,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4">
                <a:extLst>
                  <a:ext uri="{FF2B5EF4-FFF2-40B4-BE49-F238E27FC236}">
                    <a16:creationId xmlns:a16="http://schemas.microsoft.com/office/drawing/2014/main" id="{05D3F463-EA40-43A7-889B-8E705B5938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8464388"/>
                  </p:ext>
                </p:extLst>
              </p:nvPr>
            </p:nvGraphicFramePr>
            <p:xfrm>
              <a:off x="6237570" y="282409"/>
              <a:ext cx="5536567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04842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778" t="-79042" r="-60041" b="-10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5972" t="-79042" r="-694" b="-101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778" t="-179042" r="-60041" b="-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-Q, -Q-95/100.C,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le 4">
                <a:extLst>
                  <a:ext uri="{FF2B5EF4-FFF2-40B4-BE49-F238E27FC236}">
                    <a16:creationId xmlns:a16="http://schemas.microsoft.com/office/drawing/2014/main" id="{008101A2-3EFB-45F4-827E-DDB3914376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7551360"/>
                  </p:ext>
                </p:extLst>
              </p:nvPr>
            </p:nvGraphicFramePr>
            <p:xfrm>
              <a:off x="417863" y="3485980"/>
              <a:ext cx="5536567" cy="282474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13369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-P-15/1000.C, -P, </a:t>
                          </a:r>
                          <a14:m>
                            <m:oMath xmlns:m="http://schemas.openxmlformats.org/officeDocument/2006/math">
                              <m:r>
                                <a:rPr lang="fa-I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2</m:t>
                              </m:r>
                              <m:r>
                                <a:rPr lang="fa-I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-P-70/100.C,      -Q,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-Q-5/100.C, 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-Q-95/100.C,     -Q,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le 4">
                <a:extLst>
                  <a:ext uri="{FF2B5EF4-FFF2-40B4-BE49-F238E27FC236}">
                    <a16:creationId xmlns:a16="http://schemas.microsoft.com/office/drawing/2014/main" id="{008101A2-3EFB-45F4-827E-DDB3914376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7551360"/>
                  </p:ext>
                </p:extLst>
              </p:nvPr>
            </p:nvGraphicFramePr>
            <p:xfrm>
              <a:off x="417863" y="3485980"/>
              <a:ext cx="5536567" cy="282474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13369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8778" t="-80240" r="-60041" b="-10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15972" t="-80240" r="-694" b="-101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8778" t="-180240" r="-60041" b="-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-Q-95/100.C,     -Q,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le 4">
                <a:extLst>
                  <a:ext uri="{FF2B5EF4-FFF2-40B4-BE49-F238E27FC236}">
                    <a16:creationId xmlns:a16="http://schemas.microsoft.com/office/drawing/2014/main" id="{745ED096-6300-4D66-AD4E-240745472A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5154191"/>
                  </p:ext>
                </p:extLst>
              </p:nvPr>
            </p:nvGraphicFramePr>
            <p:xfrm>
              <a:off x="6237568" y="3494507"/>
              <a:ext cx="5536567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04842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-P, -P, </a:t>
                          </a:r>
                          <a14:m>
                            <m:oMath xmlns:m="http://schemas.openxmlformats.org/officeDocument/2006/math">
                              <m:r>
                                <a:rPr lang="fa-I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2</m:t>
                              </m:r>
                              <m:r>
                                <a:rPr lang="fa-I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-P, -Q,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-Q, 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-Q, -Q, 0</a:t>
                          </a:r>
                        </a:p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le 4">
                <a:extLst>
                  <a:ext uri="{FF2B5EF4-FFF2-40B4-BE49-F238E27FC236}">
                    <a16:creationId xmlns:a16="http://schemas.microsoft.com/office/drawing/2014/main" id="{745ED096-6300-4D66-AD4E-240745472A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5154191"/>
                  </p:ext>
                </p:extLst>
              </p:nvPr>
            </p:nvGraphicFramePr>
            <p:xfrm>
              <a:off x="6237568" y="3494507"/>
              <a:ext cx="5536567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04842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8778" t="-79042" r="-60041" b="-10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15972" t="-79042" r="-694" b="-101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8778" t="-179042" r="-60041" b="-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-Q, -Q, 0</a:t>
                          </a:r>
                        </a:p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Rectangle: Rounded Corners 12">
            <a:hlinkClick r:id="rId6" action="ppaction://hlinksldjump"/>
            <a:extLst>
              <a:ext uri="{FF2B5EF4-FFF2-40B4-BE49-F238E27FC236}">
                <a16:creationId xmlns:a16="http://schemas.microsoft.com/office/drawing/2014/main" id="{8745802F-1AD3-4883-8377-8C78152F54A8}"/>
              </a:ext>
            </a:extLst>
          </p:cNvPr>
          <p:cNvSpPr/>
          <p:nvPr/>
        </p:nvSpPr>
        <p:spPr>
          <a:xfrm>
            <a:off x="123950" y="6491463"/>
            <a:ext cx="293914" cy="305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5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6D0CE9D-6EE7-4035-8DE1-36341BA19E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1358849"/>
                  </p:ext>
                </p:extLst>
              </p:nvPr>
            </p:nvGraphicFramePr>
            <p:xfrm>
              <a:off x="417864" y="282408"/>
              <a:ext cx="5536568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1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395635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80129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20229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-P, 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-P, </a:t>
                          </a:r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20229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6D0CE9D-6EE7-4035-8DE1-36341BA19E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1358849"/>
                  </p:ext>
                </p:extLst>
              </p:nvPr>
            </p:nvGraphicFramePr>
            <p:xfrm>
              <a:off x="417864" y="282408"/>
              <a:ext cx="5536568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1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395635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80129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20229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778" t="-78443" r="-60041" b="-1017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5972" t="-78443" r="-694" b="-1017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20229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778" t="-177381" r="-60041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5972" t="-177381" r="-694" b="-1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A69A8C78-DAA3-4B20-8E87-E5B2D7C94B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7728554"/>
                  </p:ext>
                </p:extLst>
              </p:nvPr>
            </p:nvGraphicFramePr>
            <p:xfrm>
              <a:off x="6237570" y="282409"/>
              <a:ext cx="5536567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04842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-P, -P-15/1000.C,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-P,</a:t>
                          </a:r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-5/100.C, </a:t>
                          </a:r>
                          <a:endParaRPr lang="fa-IR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𝛼</m:t>
                                </m:r>
                                <m:r>
                                  <a:rPr lang="fa-IR" sz="1800" b="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lang="fa-IR" sz="1800" b="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-70/100.C-P,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-95/100.C,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A69A8C78-DAA3-4B20-8E87-E5B2D7C94B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7728554"/>
                  </p:ext>
                </p:extLst>
              </p:nvPr>
            </p:nvGraphicFramePr>
            <p:xfrm>
              <a:off x="6237570" y="282409"/>
              <a:ext cx="5536567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04842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778" t="-79042" r="-60041" b="-10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5972" t="-79042" r="-694" b="-101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778" t="-179042" r="-60041" b="-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5972" t="-179042" r="-694" b="-1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1FE6A9FE-A15F-4229-A8E1-A6CC791445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4499912"/>
                  </p:ext>
                </p:extLst>
              </p:nvPr>
            </p:nvGraphicFramePr>
            <p:xfrm>
              <a:off x="417865" y="3475396"/>
              <a:ext cx="5536567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04842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-P-15/1000.C, 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-P-70/100.C, </a:t>
                          </a:r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-5/100.C, 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-95/100.C, </a:t>
                          </a:r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1FE6A9FE-A15F-4229-A8E1-A6CC791445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4499912"/>
                  </p:ext>
                </p:extLst>
              </p:nvPr>
            </p:nvGraphicFramePr>
            <p:xfrm>
              <a:off x="417865" y="3475396"/>
              <a:ext cx="5536567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04842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8778" t="-79042" r="-60041" b="-10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15972" t="-79042" r="-694" b="-101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8778" t="-179042" r="-60041" b="-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15972" t="-179042" r="-694" b="-1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4">
                <a:extLst>
                  <a:ext uri="{FF2B5EF4-FFF2-40B4-BE49-F238E27FC236}">
                    <a16:creationId xmlns:a16="http://schemas.microsoft.com/office/drawing/2014/main" id="{6EAA3329-07AE-4FA6-9878-DCBFE1F983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2163973"/>
                  </p:ext>
                </p:extLst>
              </p:nvPr>
            </p:nvGraphicFramePr>
            <p:xfrm>
              <a:off x="6237568" y="3494507"/>
              <a:ext cx="5536567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04842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-P, 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-P, </a:t>
                          </a:r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fa-IR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4">
                <a:extLst>
                  <a:ext uri="{FF2B5EF4-FFF2-40B4-BE49-F238E27FC236}">
                    <a16:creationId xmlns:a16="http://schemas.microsoft.com/office/drawing/2014/main" id="{6EAA3329-07AE-4FA6-9878-DCBFE1F983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2163973"/>
                  </p:ext>
                </p:extLst>
              </p:nvPr>
            </p:nvGraphicFramePr>
            <p:xfrm>
              <a:off x="6237568" y="3494507"/>
              <a:ext cx="5536567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04842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8778" t="-79042" r="-60041" b="-10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15972" t="-79042" r="-694" b="-101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8778" t="-179042" r="-60041" b="-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15972" t="-179042" r="-694" b="-1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500E7FE-430F-4F5C-B3A1-F27AD0AEC1B5}"/>
              </a:ext>
            </a:extLst>
          </p:cNvPr>
          <p:cNvSpPr txBox="1"/>
          <p:nvPr/>
        </p:nvSpPr>
        <p:spPr>
          <a:xfrm>
            <a:off x="2268934" y="3029962"/>
            <a:ext cx="223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B Nazanin" panose="00000400000000000000" pitchFamily="2" charset="-78"/>
              </a:rPr>
              <a:t>ماتریس 5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41C54B-4A74-4D2F-8682-D27A98C2B333}"/>
              </a:ext>
            </a:extLst>
          </p:cNvPr>
          <p:cNvSpPr txBox="1"/>
          <p:nvPr/>
        </p:nvSpPr>
        <p:spPr>
          <a:xfrm>
            <a:off x="2268934" y="6260631"/>
            <a:ext cx="223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B Nazanin" panose="00000400000000000000" pitchFamily="2" charset="-78"/>
              </a:rPr>
              <a:t>ماتریس 7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AE21B-1EA2-452C-B112-237E41D4DC61}"/>
              </a:ext>
            </a:extLst>
          </p:cNvPr>
          <p:cNvSpPr txBox="1"/>
          <p:nvPr/>
        </p:nvSpPr>
        <p:spPr>
          <a:xfrm>
            <a:off x="8039481" y="3050526"/>
            <a:ext cx="223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B Nazanin" panose="00000400000000000000" pitchFamily="2" charset="-78"/>
              </a:rPr>
              <a:t>ماتریس 6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385759-7289-4050-9298-F733BC542852}"/>
              </a:ext>
            </a:extLst>
          </p:cNvPr>
          <p:cNvSpPr txBox="1"/>
          <p:nvPr/>
        </p:nvSpPr>
        <p:spPr>
          <a:xfrm>
            <a:off x="7990326" y="6260631"/>
            <a:ext cx="223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B Nazanin" panose="00000400000000000000" pitchFamily="2" charset="-78"/>
              </a:rPr>
              <a:t>ماتریس 8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4819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CE4A6F-2151-4185-8FFB-FDD4BDA9545E}"/>
              </a:ext>
            </a:extLst>
          </p:cNvPr>
          <p:cNvCxnSpPr>
            <a:cxnSpLocks/>
          </p:cNvCxnSpPr>
          <p:nvPr/>
        </p:nvCxnSpPr>
        <p:spPr>
          <a:xfrm>
            <a:off x="3431723" y="2482531"/>
            <a:ext cx="1534885" cy="914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C411D0-FF9A-4DFE-BF02-1CC364D96048}"/>
              </a:ext>
            </a:extLst>
          </p:cNvPr>
          <p:cNvCxnSpPr>
            <a:cxnSpLocks/>
          </p:cNvCxnSpPr>
          <p:nvPr/>
        </p:nvCxnSpPr>
        <p:spPr>
          <a:xfrm flipV="1">
            <a:off x="1896836" y="2482528"/>
            <a:ext cx="1534887" cy="914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94B2B5-2BEF-4356-805A-815EF7A21C98}"/>
              </a:ext>
            </a:extLst>
          </p:cNvPr>
          <p:cNvCxnSpPr>
            <a:cxnSpLocks/>
          </p:cNvCxnSpPr>
          <p:nvPr/>
        </p:nvCxnSpPr>
        <p:spPr>
          <a:xfrm flipV="1">
            <a:off x="3431179" y="929146"/>
            <a:ext cx="2664821" cy="1553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468142-AA6E-4743-A69E-189E718D6AA2}"/>
              </a:ext>
            </a:extLst>
          </p:cNvPr>
          <p:cNvCxnSpPr>
            <a:cxnSpLocks/>
          </p:cNvCxnSpPr>
          <p:nvPr/>
        </p:nvCxnSpPr>
        <p:spPr>
          <a:xfrm>
            <a:off x="4966609" y="3396929"/>
            <a:ext cx="620486" cy="197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72DCC5-E8CC-4518-9586-E3EE1F767524}"/>
              </a:ext>
            </a:extLst>
          </p:cNvPr>
          <p:cNvCxnSpPr>
            <a:cxnSpLocks/>
          </p:cNvCxnSpPr>
          <p:nvPr/>
        </p:nvCxnSpPr>
        <p:spPr>
          <a:xfrm flipV="1">
            <a:off x="4346123" y="3396928"/>
            <a:ext cx="620486" cy="1975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DDA056-00CA-4C81-A250-36FDD2566A9F}"/>
              </a:ext>
            </a:extLst>
          </p:cNvPr>
          <p:cNvCxnSpPr>
            <a:cxnSpLocks/>
          </p:cNvCxnSpPr>
          <p:nvPr/>
        </p:nvCxnSpPr>
        <p:spPr>
          <a:xfrm>
            <a:off x="1896837" y="3396930"/>
            <a:ext cx="620486" cy="197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3E6915-0CC8-442F-8E8E-DC476600E4FA}"/>
              </a:ext>
            </a:extLst>
          </p:cNvPr>
          <p:cNvCxnSpPr>
            <a:cxnSpLocks/>
          </p:cNvCxnSpPr>
          <p:nvPr/>
        </p:nvCxnSpPr>
        <p:spPr>
          <a:xfrm flipV="1">
            <a:off x="1276351" y="3396929"/>
            <a:ext cx="620486" cy="197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3D0B8C-2ABE-4D56-A700-91E55B2AB2DF}"/>
              </a:ext>
            </a:extLst>
          </p:cNvPr>
          <p:cNvCxnSpPr>
            <a:cxnSpLocks/>
          </p:cNvCxnSpPr>
          <p:nvPr/>
        </p:nvCxnSpPr>
        <p:spPr>
          <a:xfrm>
            <a:off x="8749933" y="2452033"/>
            <a:ext cx="1534885" cy="914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1BC29-2830-46AD-8631-DAA5AF626F7E}"/>
              </a:ext>
            </a:extLst>
          </p:cNvPr>
          <p:cNvCxnSpPr>
            <a:cxnSpLocks/>
          </p:cNvCxnSpPr>
          <p:nvPr/>
        </p:nvCxnSpPr>
        <p:spPr>
          <a:xfrm flipV="1">
            <a:off x="7225933" y="2452030"/>
            <a:ext cx="1534887" cy="914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D81B27-BA9F-4825-863F-79EEC6CFDC7C}"/>
              </a:ext>
            </a:extLst>
          </p:cNvPr>
          <p:cNvCxnSpPr>
            <a:cxnSpLocks/>
          </p:cNvCxnSpPr>
          <p:nvPr/>
        </p:nvCxnSpPr>
        <p:spPr>
          <a:xfrm>
            <a:off x="10284819" y="3366431"/>
            <a:ext cx="620486" cy="197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9B7195-D753-4993-A5EB-8FB22C405C9F}"/>
              </a:ext>
            </a:extLst>
          </p:cNvPr>
          <p:cNvCxnSpPr>
            <a:cxnSpLocks/>
          </p:cNvCxnSpPr>
          <p:nvPr/>
        </p:nvCxnSpPr>
        <p:spPr>
          <a:xfrm flipV="1">
            <a:off x="9664333" y="3366430"/>
            <a:ext cx="620486" cy="1975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77A665-4171-475C-A4A2-CC0DAC1E5705}"/>
              </a:ext>
            </a:extLst>
          </p:cNvPr>
          <p:cNvCxnSpPr>
            <a:cxnSpLocks/>
          </p:cNvCxnSpPr>
          <p:nvPr/>
        </p:nvCxnSpPr>
        <p:spPr>
          <a:xfrm>
            <a:off x="7215047" y="3366432"/>
            <a:ext cx="620486" cy="197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4DDB59-DAEF-4D43-B53F-9747E9A1D590}"/>
              </a:ext>
            </a:extLst>
          </p:cNvPr>
          <p:cNvCxnSpPr>
            <a:cxnSpLocks/>
          </p:cNvCxnSpPr>
          <p:nvPr/>
        </p:nvCxnSpPr>
        <p:spPr>
          <a:xfrm flipV="1">
            <a:off x="6594561" y="3366431"/>
            <a:ext cx="620486" cy="197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3749B4-7CDF-4193-93C4-38117D6FB14A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096000" y="910646"/>
            <a:ext cx="2664820" cy="1541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4E80C54-96F6-4CD4-8F02-53EEB947D6AB}"/>
              </a:ext>
            </a:extLst>
          </p:cNvPr>
          <p:cNvSpPr txBox="1"/>
          <p:nvPr/>
        </p:nvSpPr>
        <p:spPr>
          <a:xfrm>
            <a:off x="5563145" y="572092"/>
            <a:ext cx="10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مدیر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15D523-CB49-447B-8BDE-3093AF40B528}"/>
              </a:ext>
            </a:extLst>
          </p:cNvPr>
          <p:cNvSpPr txBox="1"/>
          <p:nvPr/>
        </p:nvSpPr>
        <p:spPr>
          <a:xfrm>
            <a:off x="8354781" y="2143971"/>
            <a:ext cx="10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01395C-1B89-439A-916C-9808EAC176C3}"/>
              </a:ext>
            </a:extLst>
          </p:cNvPr>
          <p:cNvSpPr txBox="1"/>
          <p:nvPr/>
        </p:nvSpPr>
        <p:spPr>
          <a:xfrm>
            <a:off x="2677887" y="2143972"/>
            <a:ext cx="10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552A8F-E6B3-4D10-985C-00E0DBE3EC35}"/>
              </a:ext>
            </a:extLst>
          </p:cNvPr>
          <p:cNvSpPr txBox="1"/>
          <p:nvPr/>
        </p:nvSpPr>
        <p:spPr>
          <a:xfrm>
            <a:off x="6644637" y="2997380"/>
            <a:ext cx="1065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A48E97-A657-4185-AD3A-2061659EBF58}"/>
              </a:ext>
            </a:extLst>
          </p:cNvPr>
          <p:cNvSpPr txBox="1"/>
          <p:nvPr/>
        </p:nvSpPr>
        <p:spPr>
          <a:xfrm>
            <a:off x="1162054" y="3058374"/>
            <a:ext cx="10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3FAF47-BBF6-4675-B4AE-4415F771F117}"/>
              </a:ext>
            </a:extLst>
          </p:cNvPr>
          <p:cNvSpPr txBox="1"/>
          <p:nvPr/>
        </p:nvSpPr>
        <p:spPr>
          <a:xfrm>
            <a:off x="10024639" y="3027876"/>
            <a:ext cx="10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A342E-E1B5-4604-8697-22C5F45236D0}"/>
              </a:ext>
            </a:extLst>
          </p:cNvPr>
          <p:cNvSpPr txBox="1"/>
          <p:nvPr/>
        </p:nvSpPr>
        <p:spPr>
          <a:xfrm>
            <a:off x="4513212" y="3056698"/>
            <a:ext cx="1065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F19009-C4FB-4CFA-AB37-E862E09638DA}"/>
              </a:ext>
            </a:extLst>
          </p:cNvPr>
          <p:cNvSpPr txBox="1"/>
          <p:nvPr/>
        </p:nvSpPr>
        <p:spPr>
          <a:xfrm rot="19799147">
            <a:off x="4211603" y="1326416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اعمال جریمه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A760ED-D979-4886-96CA-9DDA29C1BB74}"/>
              </a:ext>
            </a:extLst>
          </p:cNvPr>
          <p:cNvSpPr txBox="1"/>
          <p:nvPr/>
        </p:nvSpPr>
        <p:spPr>
          <a:xfrm rot="19799147">
            <a:off x="2078518" y="2601176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½(مبتلا)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D4D536-87BF-4B46-8B4F-BA280D2568BC}"/>
              </a:ext>
            </a:extLst>
          </p:cNvPr>
          <p:cNvSpPr txBox="1"/>
          <p:nvPr/>
        </p:nvSpPr>
        <p:spPr>
          <a:xfrm rot="1762259">
            <a:off x="7020944" y="1504005"/>
            <a:ext cx="140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عدم اعمال جریمه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1E1548-4D51-4512-A8D5-056AE095DB38}"/>
              </a:ext>
            </a:extLst>
          </p:cNvPr>
          <p:cNvSpPr txBox="1"/>
          <p:nvPr/>
        </p:nvSpPr>
        <p:spPr>
          <a:xfrm rot="19799147">
            <a:off x="7292115" y="2682300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½(مبتلا)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DC9C9B-700C-48E0-BFBF-3482F282B838}"/>
              </a:ext>
            </a:extLst>
          </p:cNvPr>
          <p:cNvSpPr txBox="1"/>
          <p:nvPr/>
        </p:nvSpPr>
        <p:spPr>
          <a:xfrm rot="1867488">
            <a:off x="3731225" y="2611558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½(سالم)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9EA488-5001-4888-AEC7-988E4E607CD5}"/>
              </a:ext>
            </a:extLst>
          </p:cNvPr>
          <p:cNvSpPr txBox="1"/>
          <p:nvPr/>
        </p:nvSpPr>
        <p:spPr>
          <a:xfrm rot="1867488">
            <a:off x="9063496" y="2599801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½(سالم)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C3FFC5-2475-4C79-8C4F-56C350510EAF}"/>
              </a:ext>
            </a:extLst>
          </p:cNvPr>
          <p:cNvSpPr txBox="1"/>
          <p:nvPr/>
        </p:nvSpPr>
        <p:spPr>
          <a:xfrm rot="4363761">
            <a:off x="1865075" y="4215188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½(سالم)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545761-5BA2-4899-A700-95DB4C0566A5}"/>
              </a:ext>
            </a:extLst>
          </p:cNvPr>
          <p:cNvSpPr txBox="1"/>
          <p:nvPr/>
        </p:nvSpPr>
        <p:spPr>
          <a:xfrm rot="4363761">
            <a:off x="10236857" y="4215529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½(سالم)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B133D1-F10A-4632-9A1B-C66B8CA0F100}"/>
              </a:ext>
            </a:extLst>
          </p:cNvPr>
          <p:cNvSpPr txBox="1"/>
          <p:nvPr/>
        </p:nvSpPr>
        <p:spPr>
          <a:xfrm rot="4363761">
            <a:off x="7185283" y="4128936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½(سالم)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53D5A0-58CB-4245-97CA-52E324D20C56}"/>
              </a:ext>
            </a:extLst>
          </p:cNvPr>
          <p:cNvSpPr txBox="1"/>
          <p:nvPr/>
        </p:nvSpPr>
        <p:spPr>
          <a:xfrm rot="4363761">
            <a:off x="4940101" y="4139346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½(سالم)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5BB009-750F-467B-B997-A922E14D68D1}"/>
              </a:ext>
            </a:extLst>
          </p:cNvPr>
          <p:cNvSpPr txBox="1"/>
          <p:nvPr/>
        </p:nvSpPr>
        <p:spPr>
          <a:xfrm rot="17557942">
            <a:off x="3960988" y="4128935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½(مبتلا)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C51CF5-7D08-46DE-9CCC-3936FE2061FF}"/>
              </a:ext>
            </a:extLst>
          </p:cNvPr>
          <p:cNvSpPr txBox="1"/>
          <p:nvPr/>
        </p:nvSpPr>
        <p:spPr>
          <a:xfrm rot="17366749">
            <a:off x="861372" y="4187038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½(مبتلا)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11A3B4-4928-4A63-9843-5AD9E142F3A4}"/>
              </a:ext>
            </a:extLst>
          </p:cNvPr>
          <p:cNvSpPr txBox="1"/>
          <p:nvPr/>
        </p:nvSpPr>
        <p:spPr>
          <a:xfrm rot="17366749">
            <a:off x="6225699" y="4139688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½(مبتلا)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382EDF-3BA2-456B-98C3-1CB397EC3737}"/>
              </a:ext>
            </a:extLst>
          </p:cNvPr>
          <p:cNvSpPr txBox="1"/>
          <p:nvPr/>
        </p:nvSpPr>
        <p:spPr>
          <a:xfrm rot="17366749">
            <a:off x="9273015" y="4215529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½(مبتلا)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9F8C72-8143-4612-8A99-770314B5EC71}"/>
              </a:ext>
            </a:extLst>
          </p:cNvPr>
          <p:cNvSpPr txBox="1"/>
          <p:nvPr/>
        </p:nvSpPr>
        <p:spPr>
          <a:xfrm>
            <a:off x="4779829" y="173678"/>
            <a:ext cx="283577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 rtl="1"/>
            <a:r>
              <a:rPr lang="fa-I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اگر: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 &gt; Q </a:t>
            </a:r>
            <a:r>
              <a:rPr lang="fa-I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و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 + 4Q) / 4 &lt; P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518C81-945F-4A2E-9044-73EDC1663510}"/>
              </a:ext>
            </a:extLst>
          </p:cNvPr>
          <p:cNvSpPr txBox="1"/>
          <p:nvPr/>
        </p:nvSpPr>
        <p:spPr>
          <a:xfrm>
            <a:off x="523023" y="5444702"/>
            <a:ext cx="131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-Q, -Q, 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6330E1-E6F1-4051-8DBC-47E092058051}"/>
              </a:ext>
            </a:extLst>
          </p:cNvPr>
          <p:cNvSpPr txBox="1"/>
          <p:nvPr/>
        </p:nvSpPr>
        <p:spPr>
          <a:xfrm>
            <a:off x="4880545" y="5389044"/>
            <a:ext cx="131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-Q, -Q, 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960561-76C2-43AD-A29A-9EB9DB5C268E}"/>
              </a:ext>
            </a:extLst>
          </p:cNvPr>
          <p:cNvSpPr txBox="1"/>
          <p:nvPr/>
        </p:nvSpPr>
        <p:spPr>
          <a:xfrm>
            <a:off x="1739000" y="5431638"/>
            <a:ext cx="17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-Q, -Q-95/100.C, 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D5D164-BC88-429C-AFF0-CEDB7ABBA2D9}"/>
              </a:ext>
            </a:extLst>
          </p:cNvPr>
          <p:cNvSpPr txBox="1"/>
          <p:nvPr/>
        </p:nvSpPr>
        <p:spPr>
          <a:xfrm>
            <a:off x="3562358" y="5394971"/>
            <a:ext cx="172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-95.100.C-Q, -Q,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594286B-2405-475B-9C0F-7FF493D6CAFA}"/>
                  </a:ext>
                </a:extLst>
              </p:cNvPr>
              <p:cNvSpPr txBox="1"/>
              <p:nvPr/>
            </p:nvSpPr>
            <p:spPr>
              <a:xfrm>
                <a:off x="5951531" y="5349710"/>
                <a:ext cx="13171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0, 0, </a:t>
                </a:r>
                <a14:m>
                  <m:oMath xmlns:m="http://schemas.openxmlformats.org/officeDocument/2006/math">
                    <m:r>
                      <a:rPr lang="fa-IR" sz="1200" i="1"/>
                      <m:t>𝛼</m:t>
                    </m:r>
                  </m:oMath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594286B-2405-475B-9C0F-7FF493D6C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531" y="5349710"/>
                <a:ext cx="1317172" cy="276999"/>
              </a:xfrm>
              <a:prstGeom prst="rect">
                <a:avLst/>
              </a:prstGeom>
              <a:blipFill>
                <a:blip r:embed="rId2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1DAE83D-DB18-4AFA-9239-2D21E24E4918}"/>
                  </a:ext>
                </a:extLst>
              </p:cNvPr>
              <p:cNvSpPr txBox="1"/>
              <p:nvPr/>
            </p:nvSpPr>
            <p:spPr>
              <a:xfrm>
                <a:off x="7279675" y="5355103"/>
                <a:ext cx="13171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 -95/100.C, </a:t>
                </a:r>
                <a14:m>
                  <m:oMath xmlns:m="http://schemas.openxmlformats.org/officeDocument/2006/math">
                    <m:r>
                      <a:rPr lang="fa-IR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1DAE83D-DB18-4AFA-9239-2D21E24E4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675" y="5355103"/>
                <a:ext cx="1317172" cy="276999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6D5995D-CECA-4C1C-8EA6-B4C8578A5639}"/>
                  </a:ext>
                </a:extLst>
              </p:cNvPr>
              <p:cNvSpPr txBox="1"/>
              <p:nvPr/>
            </p:nvSpPr>
            <p:spPr>
              <a:xfrm>
                <a:off x="8825593" y="5358546"/>
                <a:ext cx="14176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-95/100.C, 0, </a:t>
                </a:r>
                <a14:m>
                  <m:oMath xmlns:m="http://schemas.openxmlformats.org/officeDocument/2006/math">
                    <m:r>
                      <a:rPr lang="fa-IR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6D5995D-CECA-4C1C-8EA6-B4C8578A5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593" y="5358546"/>
                <a:ext cx="1417605" cy="276999"/>
              </a:xfrm>
              <a:prstGeom prst="rect">
                <a:avLst/>
              </a:prstGeom>
              <a:blipFill>
                <a:blip r:embed="rId4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BFBB42E-BA39-4B35-9F82-B75D52D8F2E5}"/>
                  </a:ext>
                </a:extLst>
              </p:cNvPr>
              <p:cNvSpPr txBox="1"/>
              <p:nvPr/>
            </p:nvSpPr>
            <p:spPr>
              <a:xfrm>
                <a:off x="10254170" y="5363939"/>
                <a:ext cx="13171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0, 0, </a:t>
                </a:r>
                <a14:m>
                  <m:oMath xmlns:m="http://schemas.openxmlformats.org/officeDocument/2006/math">
                    <m:r>
                      <a:rPr lang="fa-IR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BFBB42E-BA39-4B35-9F82-B75D52D8F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4170" y="5363939"/>
                <a:ext cx="1317172" cy="276999"/>
              </a:xfrm>
              <a:prstGeom prst="rect">
                <a:avLst/>
              </a:prstGeom>
              <a:blipFill>
                <a:blip r:embed="rId2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10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52" grpId="0"/>
      <p:bldP spid="53" grpId="0"/>
      <p:bldP spid="54" grpId="0"/>
      <p:bldP spid="60" grpId="0"/>
      <p:bldP spid="61" grpId="0"/>
      <p:bldP spid="62" grpId="0"/>
      <p:bldP spid="6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5504DB-F644-479E-8C52-F8CD1CF59A31}"/>
              </a:ext>
            </a:extLst>
          </p:cNvPr>
          <p:cNvCxnSpPr>
            <a:cxnSpLocks/>
          </p:cNvCxnSpPr>
          <p:nvPr/>
        </p:nvCxnSpPr>
        <p:spPr>
          <a:xfrm flipV="1">
            <a:off x="3431179" y="2091374"/>
            <a:ext cx="2664821" cy="1553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2D7FE0-5A53-4061-ADB3-AE0CC4525FD6}"/>
              </a:ext>
            </a:extLst>
          </p:cNvPr>
          <p:cNvCxnSpPr>
            <a:cxnSpLocks/>
          </p:cNvCxnSpPr>
          <p:nvPr/>
        </p:nvCxnSpPr>
        <p:spPr>
          <a:xfrm>
            <a:off x="6095999" y="2091373"/>
            <a:ext cx="2664820" cy="1541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77692F3-7159-403F-9AAA-14B0C9D72A44}"/>
              </a:ext>
            </a:extLst>
          </p:cNvPr>
          <p:cNvSpPr txBox="1"/>
          <p:nvPr/>
        </p:nvSpPr>
        <p:spPr>
          <a:xfrm rot="19799147">
            <a:off x="4211603" y="2488644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اعمال جریمه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66704B-C1D3-48FB-B823-999C343447E3}"/>
              </a:ext>
            </a:extLst>
          </p:cNvPr>
          <p:cNvSpPr txBox="1"/>
          <p:nvPr/>
        </p:nvSpPr>
        <p:spPr>
          <a:xfrm rot="1762259">
            <a:off x="7020944" y="2666233"/>
            <a:ext cx="140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عدم اعمال جریمه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9890DC-80E6-402B-8746-8557B54F0739}"/>
              </a:ext>
            </a:extLst>
          </p:cNvPr>
          <p:cNvSpPr txBox="1"/>
          <p:nvPr/>
        </p:nvSpPr>
        <p:spPr>
          <a:xfrm>
            <a:off x="5563145" y="1725070"/>
            <a:ext cx="10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مدیر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3D808E-72F1-4B66-93C8-025489D5C8F3}"/>
              </a:ext>
            </a:extLst>
          </p:cNvPr>
          <p:cNvSpPr txBox="1"/>
          <p:nvPr/>
        </p:nvSpPr>
        <p:spPr>
          <a:xfrm>
            <a:off x="2503917" y="3715036"/>
            <a:ext cx="30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-Q-95/400.C, -Q-95/400.C,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F892C8-9995-4A71-98BB-DAF5EF9F3EDD}"/>
                  </a:ext>
                </a:extLst>
              </p:cNvPr>
              <p:cNvSpPr txBox="1"/>
              <p:nvPr/>
            </p:nvSpPr>
            <p:spPr>
              <a:xfrm>
                <a:off x="7356021" y="3715036"/>
                <a:ext cx="2528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-95/400.Q, -95/400.Q, </a:t>
                </a:r>
                <a14:m>
                  <m:oMath xmlns:m="http://schemas.openxmlformats.org/officeDocument/2006/math">
                    <m:r>
                      <a:rPr lang="fa-IR" i="1"/>
                      <m:t>𝛼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F892C8-9995-4A71-98BB-DAF5EF9F3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021" y="3715036"/>
                <a:ext cx="2528569" cy="369332"/>
              </a:xfrm>
              <a:prstGeom prst="rect">
                <a:avLst/>
              </a:prstGeom>
              <a:blipFill>
                <a:blip r:embed="rId2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67364DF-9591-4E20-8C39-79DAED39A47D}"/>
              </a:ext>
            </a:extLst>
          </p:cNvPr>
          <p:cNvSpPr txBox="1"/>
          <p:nvPr/>
        </p:nvSpPr>
        <p:spPr>
          <a:xfrm>
            <a:off x="8614320" y="3244334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1800" dirty="0">
                <a:solidFill>
                  <a:srgbClr val="00B050"/>
                </a:solidFill>
                <a:cs typeface="B Nazanin" panose="00000400000000000000" pitchFamily="2" charset="-78"/>
              </a:rPr>
              <a:t>✔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3260FF-1FC4-4C3A-B9F0-711C5E51A0AB}"/>
              </a:ext>
            </a:extLst>
          </p:cNvPr>
          <p:cNvSpPr txBox="1"/>
          <p:nvPr/>
        </p:nvSpPr>
        <p:spPr>
          <a:xfrm>
            <a:off x="4779829" y="173678"/>
            <a:ext cx="283577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 rtl="1"/>
            <a:r>
              <a:rPr lang="fa-I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اگر: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 &gt; Q </a:t>
            </a:r>
            <a:r>
              <a:rPr lang="fa-I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و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 + 4Q) / 4 &lt; P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6872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499D99-FB89-450D-ACCF-F630D415FA2D}"/>
              </a:ext>
            </a:extLst>
          </p:cNvPr>
          <p:cNvCxnSpPr>
            <a:cxnSpLocks/>
          </p:cNvCxnSpPr>
          <p:nvPr/>
        </p:nvCxnSpPr>
        <p:spPr>
          <a:xfrm flipV="1">
            <a:off x="1537672" y="1176951"/>
            <a:ext cx="3168712" cy="175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30A2E6-E91B-4B10-9A86-1EAC624F2896}"/>
              </a:ext>
            </a:extLst>
          </p:cNvPr>
          <p:cNvCxnSpPr>
            <a:cxnSpLocks/>
          </p:cNvCxnSpPr>
          <p:nvPr/>
        </p:nvCxnSpPr>
        <p:spPr>
          <a:xfrm flipV="1">
            <a:off x="4703501" y="3444845"/>
            <a:ext cx="1475715" cy="124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EBAE95-887C-4848-BAE5-7D5FC8C11015}"/>
              </a:ext>
            </a:extLst>
          </p:cNvPr>
          <p:cNvCxnSpPr>
            <a:cxnSpLocks/>
          </p:cNvCxnSpPr>
          <p:nvPr/>
        </p:nvCxnSpPr>
        <p:spPr>
          <a:xfrm>
            <a:off x="4703500" y="4685169"/>
            <a:ext cx="1475715" cy="124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hlinkClick r:id="rId2" action="ppaction://hlinksldjump"/>
            <a:extLst>
              <a:ext uri="{FF2B5EF4-FFF2-40B4-BE49-F238E27FC236}">
                <a16:creationId xmlns:a16="http://schemas.microsoft.com/office/drawing/2014/main" id="{23EE1A9F-12FD-4227-8C11-13B690A6E6D2}"/>
              </a:ext>
            </a:extLst>
          </p:cNvPr>
          <p:cNvSpPr txBox="1"/>
          <p:nvPr/>
        </p:nvSpPr>
        <p:spPr>
          <a:xfrm rot="19995605">
            <a:off x="2463977" y="1545147"/>
            <a:ext cx="999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&lt; 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9B7710-7094-4BCF-8621-D78955437520}"/>
              </a:ext>
            </a:extLst>
          </p:cNvPr>
          <p:cNvSpPr txBox="1"/>
          <p:nvPr/>
        </p:nvSpPr>
        <p:spPr>
          <a:xfrm rot="1829109">
            <a:off x="2292906" y="3710067"/>
            <a:ext cx="1006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&gt; Q</a:t>
            </a:r>
          </a:p>
        </p:txBody>
      </p:sp>
      <p:sp>
        <p:nvSpPr>
          <p:cNvPr id="21" name="TextBox 20">
            <a:hlinkClick r:id="rId3" action="ppaction://hlinksldjump"/>
            <a:extLst>
              <a:ext uri="{FF2B5EF4-FFF2-40B4-BE49-F238E27FC236}">
                <a16:creationId xmlns:a16="http://schemas.microsoft.com/office/drawing/2014/main" id="{9B7339A9-B8F8-4EA3-9DEC-45C5E92769A0}"/>
              </a:ext>
            </a:extLst>
          </p:cNvPr>
          <p:cNvSpPr txBox="1"/>
          <p:nvPr/>
        </p:nvSpPr>
        <p:spPr>
          <a:xfrm rot="19169159">
            <a:off x="4484786" y="3522381"/>
            <a:ext cx="2193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 + 4Q) / 4 &gt; 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hlinkClick r:id="rId4" action="ppaction://hlinksldjump"/>
            <a:extLst>
              <a:ext uri="{FF2B5EF4-FFF2-40B4-BE49-F238E27FC236}">
                <a16:creationId xmlns:a16="http://schemas.microsoft.com/office/drawing/2014/main" id="{5336324D-739D-4E48-A068-9626E8526403}"/>
              </a:ext>
            </a:extLst>
          </p:cNvPr>
          <p:cNvSpPr txBox="1"/>
          <p:nvPr/>
        </p:nvSpPr>
        <p:spPr>
          <a:xfrm rot="2473012">
            <a:off x="4477708" y="5487307"/>
            <a:ext cx="2193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 + 4Q) / 4 &lt; 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C288CF-E67B-4B79-8B60-AD744F8D4BA2}"/>
              </a:ext>
            </a:extLst>
          </p:cNvPr>
          <p:cNvCxnSpPr>
            <a:cxnSpLocks/>
          </p:cNvCxnSpPr>
          <p:nvPr/>
        </p:nvCxnSpPr>
        <p:spPr>
          <a:xfrm>
            <a:off x="1534789" y="2931059"/>
            <a:ext cx="3168712" cy="175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7677853-8772-43C7-A9CE-3FD301508627}"/>
                  </a:ext>
                </a:extLst>
              </p:cNvPr>
              <p:cNvSpPr txBox="1"/>
              <p:nvPr/>
            </p:nvSpPr>
            <p:spPr>
              <a:xfrm>
                <a:off x="4703500" y="975744"/>
                <a:ext cx="3070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-3/400.C-P, -3/400.C-P, </a:t>
                </a:r>
                <a14:m>
                  <m:oMath xmlns:m="http://schemas.openxmlformats.org/officeDocument/2006/math">
                    <m:r>
                      <a:rPr lang="fa-IR"/>
                      <m:t>2</m:t>
                    </m:r>
                    <m:r>
                      <a:rPr lang="fa-IR" i="1"/>
                      <m:t>𝛽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7677853-8772-43C7-A9CE-3FD301508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500" y="975744"/>
                <a:ext cx="3070164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4009E4A-40F6-4B80-9D06-7658ACD77305}"/>
                  </a:ext>
                </a:extLst>
              </p:cNvPr>
              <p:cNvSpPr txBox="1"/>
              <p:nvPr/>
            </p:nvSpPr>
            <p:spPr>
              <a:xfrm>
                <a:off x="6152042" y="3244334"/>
                <a:ext cx="24142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-95/400.C, -95/400.C, </a:t>
                </a:r>
                <a14:m>
                  <m:oMath xmlns:m="http://schemas.openxmlformats.org/officeDocument/2006/math">
                    <m:r>
                      <a:rPr lang="fa-IR" i="1"/>
                      <m:t>𝛼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4009E4A-40F6-4B80-9D06-7658ACD77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042" y="3244334"/>
                <a:ext cx="2414269" cy="369332"/>
              </a:xfrm>
              <a:prstGeom prst="rect">
                <a:avLst/>
              </a:prstGeom>
              <a:blipFill>
                <a:blip r:embed="rId6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AA4E1E3-B315-448E-A6DF-2B239BFB894E}"/>
                  </a:ext>
                </a:extLst>
              </p:cNvPr>
              <p:cNvSpPr txBox="1"/>
              <p:nvPr/>
            </p:nvSpPr>
            <p:spPr>
              <a:xfrm>
                <a:off x="6152042" y="5756216"/>
                <a:ext cx="2528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-95/400.Q, -95/400.Q, </a:t>
                </a:r>
                <a14:m>
                  <m:oMath xmlns:m="http://schemas.openxmlformats.org/officeDocument/2006/math">
                    <m:r>
                      <a:rPr lang="fa-IR" i="1"/>
                      <m:t>𝛼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AA4E1E3-B315-448E-A6DF-2B239BFB8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042" y="5756216"/>
                <a:ext cx="2528569" cy="369332"/>
              </a:xfrm>
              <a:prstGeom prst="rect">
                <a:avLst/>
              </a:prstGeom>
              <a:blipFill>
                <a:blip r:embed="rId7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926403E7-92CA-4247-9ADE-3B45116F5550}"/>
              </a:ext>
            </a:extLst>
          </p:cNvPr>
          <p:cNvSpPr txBox="1"/>
          <p:nvPr/>
        </p:nvSpPr>
        <p:spPr>
          <a:xfrm>
            <a:off x="4054716" y="988986"/>
            <a:ext cx="484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1800" dirty="0">
                <a:solidFill>
                  <a:srgbClr val="00B050"/>
                </a:solidFill>
                <a:cs typeface="B Nazanin" panose="00000400000000000000" pitchFamily="2" charset="-78"/>
              </a:rPr>
              <a:t>✔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3A5F99-69AC-4D41-913E-F3C24A581749}"/>
              </a:ext>
            </a:extLst>
          </p:cNvPr>
          <p:cNvSpPr txBox="1"/>
          <p:nvPr/>
        </p:nvSpPr>
        <p:spPr>
          <a:xfrm>
            <a:off x="4348681" y="268957"/>
            <a:ext cx="349463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a-I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نتیجه گیری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9946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  <p:bldP spid="22" grpId="0"/>
      <p:bldP spid="27" grpId="0"/>
      <p:bldP spid="29" grpId="0"/>
      <p:bldP spid="33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15FCCF-7862-446A-B8D1-6B15EADDCC70}"/>
              </a:ext>
            </a:extLst>
          </p:cNvPr>
          <p:cNvSpPr txBox="1"/>
          <p:nvPr/>
        </p:nvSpPr>
        <p:spPr>
          <a:xfrm>
            <a:off x="303438" y="1216478"/>
            <a:ext cx="1158512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a-IR" sz="3200" dirty="0">
                <a:cs typeface="B Nazanin" panose="00000400000000000000" pitchFamily="2" charset="-78"/>
              </a:rPr>
              <a:t>چرا محیط استراتژیک است؟</a:t>
            </a:r>
            <a:endParaRPr lang="en-US" sz="3200" dirty="0">
              <a:cs typeface="B Nazani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6CA514-3AC3-4835-B282-B1B55B9E13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36" b="89942" l="6293" r="92277">
                        <a14:foregroundMark x1="15847" y1="16441" x2="15847" y2="16441"/>
                        <a14:foregroundMark x1="52002" y1="14507" x2="52002" y2="14507"/>
                        <a14:foregroundMark x1="49371" y1="29400" x2="49371" y2="29400"/>
                        <a14:foregroundMark x1="45423" y1="35251" x2="45423" y2="35251"/>
                        <a14:foregroundMark x1="14531" y1="32253" x2="14531" y2="32253"/>
                        <a14:foregroundMark x1="17963" y1="44874" x2="17963" y2="44874"/>
                        <a14:foregroundMark x1="22025" y1="50484" x2="22025" y2="50484"/>
                        <a14:foregroundMark x1="49600" y1="46325" x2="49600" y2="46325"/>
                        <a14:foregroundMark x1="49371" y1="61074" x2="49371" y2="61074"/>
                        <a14:foregroundMark x1="44279" y1="67602" x2="44279" y2="67602"/>
                        <a14:foregroundMark x1="53833" y1="84865" x2="53833" y2="84865"/>
                        <a14:foregroundMark x1="6407" y1="80706" x2="6407" y2="80706"/>
                        <a14:foregroundMark x1="15561" y1="89990" x2="15561" y2="89990"/>
                        <a14:foregroundMark x1="71739" y1="38346" x2="71739" y2="38346"/>
                        <a14:foregroundMark x1="79062" y1="9284" x2="79062" y2="9284"/>
                        <a14:foregroundMark x1="92277" y1="17263" x2="92277" y2="17263"/>
                        <a14:foregroundMark x1="17792" y1="11896" x2="17792" y2="11896"/>
                        <a14:foregroundMark x1="15275" y1="13443" x2="15275" y2="13443"/>
                        <a14:foregroundMark x1="15275" y1="13443" x2="15275" y2="13443"/>
                        <a14:foregroundMark x1="15275" y1="13443" x2="15275" y2="13443"/>
                        <a14:foregroundMark x1="17105" y1="12041" x2="16247" y2="16925"/>
                        <a14:foregroundMark x1="16648" y1="28337" x2="16819" y2="34381"/>
                        <a14:foregroundMark x1="49771" y1="28820" x2="52288" y2="31431"/>
                        <a14:foregroundMark x1="50343" y1="12041" x2="53719" y2="12959"/>
                        <a14:foregroundMark x1="48913" y1="11315" x2="52860" y2="13201"/>
                        <a14:foregroundMark x1="44966" y1="12524" x2="53547" y2="14458"/>
                        <a14:foregroundMark x1="53547" y1="14458" x2="53547" y2="14507"/>
                        <a14:foregroundMark x1="50744" y1="46567" x2="51602" y2="47969"/>
                        <a14:foregroundMark x1="18764" y1="44052" x2="15561" y2="51306"/>
                        <a14:foregroundMark x1="15561" y1="51306" x2="16133" y2="51306"/>
                        <a14:foregroundMark x1="47082" y1="44632" x2="52174" y2="50000"/>
                        <a14:foregroundMark x1="48513" y1="61654" x2="51316" y2="67166"/>
                        <a14:foregroundMark x1="17677" y1="63104" x2="15675" y2="67988"/>
                        <a14:foregroundMark x1="22311" y1="67843" x2="22311" y2="67843"/>
                        <a14:foregroundMark x1="6693" y1="81286" x2="6693" y2="81286"/>
                        <a14:foregroundMark x1="12986" y1="83704" x2="12986" y2="83704"/>
                        <a14:foregroundMark x1="10469" y1="78578" x2="8066" y2="85106"/>
                        <a14:foregroundMark x1="56922" y1="79400" x2="60355" y2="81431"/>
                        <a14:backgroundMark x1="51945" y1="90426" x2="14760" y2="91151"/>
                        <a14:backgroundMark x1="14760" y1="91151" x2="13444" y2="902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958" r="-1" b="27439"/>
          <a:stretch/>
        </p:blipFill>
        <p:spPr>
          <a:xfrm>
            <a:off x="3512260" y="2072640"/>
            <a:ext cx="5167479" cy="439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2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86586A-3C39-4C4E-AD17-58AB3BFEB767}"/>
              </a:ext>
            </a:extLst>
          </p:cNvPr>
          <p:cNvSpPr txBox="1"/>
          <p:nvPr/>
        </p:nvSpPr>
        <p:spPr>
          <a:xfrm>
            <a:off x="640080" y="365761"/>
            <a:ext cx="10911839" cy="6400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a-IR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توضیح بازی</a:t>
            </a:r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B6495FB6-0DCA-42D5-A56C-606680253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941" y="2217420"/>
            <a:ext cx="2573978" cy="2423159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E8950304-7173-43C9-993F-02AE40013B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23056" y1="40741" x2="23056" y2="40741"/>
                        <a14:backgroundMark x1="22252" y1="39259" x2="22252" y2="39259"/>
                        <a14:backgroundMark x1="40214" y1="40741" x2="40214" y2="40741"/>
                        <a14:backgroundMark x1="41019" y1="50370" x2="41019" y2="50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13" r="58579" b="17999"/>
          <a:stretch/>
        </p:blipFill>
        <p:spPr>
          <a:xfrm>
            <a:off x="4892040" y="2786063"/>
            <a:ext cx="899160" cy="1054417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88DB8F9B-B034-4AB6-B0F1-2475FBE4EA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104" y="1916101"/>
            <a:ext cx="3581400" cy="3400425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263F7115-99F5-4376-8E9E-C7A417C89E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422" y="1300798"/>
            <a:ext cx="2539682" cy="2539682"/>
          </a:xfrm>
          <a:prstGeom prst="rect">
            <a:avLst/>
          </a:prstGeom>
        </p:spPr>
      </p:pic>
      <p:pic>
        <p:nvPicPr>
          <p:cNvPr id="16" name="Picture 15" descr="Text&#10;&#10;Description automatically generated with medium confidence">
            <a:extLst>
              <a:ext uri="{FF2B5EF4-FFF2-40B4-BE49-F238E27FC236}">
                <a16:creationId xmlns:a16="http://schemas.microsoft.com/office/drawing/2014/main" id="{6B207B3A-3A92-48E7-9430-744E2FC40A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8846" y1="29808" x2="28846" y2="29808"/>
                        <a14:foregroundMark x1="33654" y1="35337" x2="33654" y2="35337"/>
                        <a14:foregroundMark x1="36058" y1="37740" x2="36058" y2="37740"/>
                        <a14:foregroundMark x1="39423" y1="37981" x2="39423" y2="37981"/>
                        <a14:foregroundMark x1="38221" y1="35096" x2="38221" y2="35096"/>
                        <a14:foregroundMark x1="39423" y1="66106" x2="39423" y2="66106"/>
                        <a14:foregroundMark x1="35337" y1="58173" x2="35337" y2="58173"/>
                        <a14:foregroundMark x1="33654" y1="61538" x2="33654" y2="61538"/>
                        <a14:foregroundMark x1="39423" y1="55288" x2="39423" y2="55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7" y="2889941"/>
            <a:ext cx="3501276" cy="350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5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24A28E-B1D1-4265-A6C0-6826C4329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465" y="396225"/>
            <a:ext cx="4065814" cy="60655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BBF299-199B-4B33-8223-B7D8D553D26C}"/>
              </a:ext>
            </a:extLst>
          </p:cNvPr>
          <p:cNvSpPr/>
          <p:nvPr/>
        </p:nvSpPr>
        <p:spPr>
          <a:xfrm>
            <a:off x="487135" y="396225"/>
            <a:ext cx="4982936" cy="60655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6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معرفی مولفه های مورد نیاز </a:t>
            </a:r>
            <a:endParaRPr lang="en-US" sz="36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  <a:p>
            <a:pPr algn="ctr"/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  <a:p>
            <a:pPr algn="ctr"/>
            <a:r>
              <a:rPr lang="fa-I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: هزینه رعایت پروتکل  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P</a:t>
            </a:r>
            <a:endParaRPr lang="fa-I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  <a:p>
            <a:pPr algn="ctr"/>
            <a:endParaRPr lang="fa-I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  <a:p>
            <a:pPr algn="ctr"/>
            <a:r>
              <a:rPr lang="fa-I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: تبعات ابتلا به کرونا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C</a:t>
            </a:r>
            <a:endParaRPr lang="fa-I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  <a:p>
            <a:pPr algn="ctr"/>
            <a:endParaRPr lang="fa-I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  <a:p>
            <a:pPr algn="ctr"/>
            <a:r>
              <a:rPr lang="fa-I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: جریمه حاصل از عدم رعایت پروتکل 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Q</a:t>
            </a:r>
            <a:endParaRPr lang="fa-I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  <a:p>
            <a:pPr algn="ctr"/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  <a:p>
            <a:pPr algn="ctr"/>
            <a:endParaRPr lang="fa-I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  <a:p>
            <a:pPr algn="ctr" rtl="1"/>
            <a:r>
              <a:rPr lang="fa-IR" sz="28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کارمند خاطی </a:t>
            </a:r>
            <a:r>
              <a:rPr lang="fa-IR" sz="28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  <a:sym typeface="Wingdings" panose="05000000000000000000" pitchFamily="2" charset="2"/>
              </a:rPr>
              <a:t> </a:t>
            </a:r>
            <a:r>
              <a:rPr lang="en-US" sz="28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  <a:sym typeface="Wingdings" panose="05000000000000000000" pitchFamily="2" charset="2"/>
              </a:rPr>
              <a:t>P &gt; C</a:t>
            </a:r>
            <a:endParaRPr lang="en-US" sz="28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  <a:p>
            <a:pPr algn="ctr"/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4681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DE812-4C0F-475B-9ECD-851303F09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775" y="772014"/>
            <a:ext cx="5548448" cy="42726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a-IR" sz="3200" dirty="0">
                <a:solidFill>
                  <a:schemeClr val="tx1"/>
                </a:solidFill>
                <a:cs typeface="B Nazanin" panose="00000400000000000000" pitchFamily="2" charset="-78"/>
              </a:rPr>
              <a:t>مدل سازی</a:t>
            </a:r>
            <a:endParaRPr lang="en-US" sz="32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6607B-56E6-4638-B2F0-FE80C1F4C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 rtl="1"/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بازیکنان: {مدیر، کارمند اول، کارمند دوم}</a:t>
                </a:r>
              </a:p>
              <a:p>
                <a:pPr algn="just" rtl="1"/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تابع بازیکنان: </a:t>
                </a:r>
              </a:p>
              <a:p>
                <a:pPr algn="just" rtl="1"/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مجموعه اعمال:</a:t>
                </a:r>
              </a:p>
              <a:p>
                <a:pPr marL="274320" lvl="1" indent="0" algn="just" rtl="1">
                  <a:buNone/>
                </a:pP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مدیر:</a:t>
                </a:r>
                <a:r>
                  <a:rPr lang="en-US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} </a:t>
                </a: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اعمال جریمه، عدم اعمال جریمه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b>
                        <m:r>
                          <a:rPr lang="fa-I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مدیر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({}) = {</a:t>
                </a:r>
                <a:endParaRPr lang="fa-IR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marL="274320" lvl="1" indent="0" algn="just" rtl="1">
                  <a:buNone/>
                </a:pP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کارمندان: </a:t>
                </a:r>
                <a:r>
                  <a:rPr lang="en-US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} </a:t>
                </a: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عدم رعایت پروتکل ،رعایت پروتکل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𝑖</m:t>
                        </m:r>
                        <m:r>
                          <a:rPr lang="fa-I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کارمند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({}) = {</a:t>
                </a: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   </a:t>
                </a:r>
              </a:p>
              <a:p>
                <a:pPr marL="274320" lvl="1" indent="0" algn="just" rtl="1">
                  <a:buNone/>
                </a:pP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تاریخچه نهایی: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 </m:t>
                        </m:r>
                        <m:r>
                          <a:rPr lang="fa-I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1</m:t>
                        </m:r>
                        <m:r>
                          <a:rPr lang="fa-I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کارمند</m:t>
                        </m:r>
                      </m:sub>
                    </m:sSub>
                    <m:r>
                      <a:rPr lang="fa-I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×</m:t>
                    </m:r>
                    <m:sSub>
                      <m:sSubPr>
                        <m:ctrlPr>
                          <a:rPr lang="fa-I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b>
                        <m:r>
                          <a:rPr lang="fa-I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 </m:t>
                        </m:r>
                        <m:r>
                          <a:rPr lang="fa-I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2</m:t>
                        </m:r>
                        <m:r>
                          <a:rPr lang="fa-I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کارمند</m:t>
                        </m:r>
                        <m:r>
                          <a:rPr lang="fa-I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 </m:t>
                        </m:r>
                      </m:sub>
                    </m:sSub>
                    <m:r>
                      <a:rPr lang="fa-I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×</m:t>
                    </m:r>
                    <m:sSub>
                      <m:sSubPr>
                        <m:ctrlPr>
                          <a:rPr lang="fa-I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b>
                        <m:r>
                          <a:rPr lang="fa-I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مدیر</m:t>
                        </m:r>
                      </m:sub>
                    </m:sSub>
                  </m:oMath>
                </a14:m>
                <a:endParaRPr lang="fa-IR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marL="274320" lvl="1" indent="0" algn="just" rtl="1">
                  <a:buNone/>
                </a:pP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ارجحیت ها: </a:t>
                </a:r>
              </a:p>
              <a:p>
                <a:pPr marL="274320" lvl="1" indent="0" algn="just" rtl="1">
                  <a:buNone/>
                </a:pP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	مدیر: عملکرد مناسب و سلامتی کارمندان</a:t>
                </a:r>
              </a:p>
              <a:p>
                <a:pPr marL="274320" lvl="1" indent="0" algn="just" rtl="1">
                  <a:buNone/>
                </a:pPr>
                <a:r>
                  <a:rPr lang="fa-IR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	کارمندان: حفظ سلامت و جلوگیری از افزایش هزینه (ناشی از رعایت پروتکل و پرداخت جریمه)</a:t>
                </a:r>
              </a:p>
              <a:p>
                <a:pPr marL="274320" lvl="1" indent="0" algn="just" rtl="1">
                  <a:buNone/>
                </a:pPr>
                <a:endParaRPr lang="fa-IR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6607B-56E6-4638-B2F0-FE80C1F4C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18B3CA7-6C5D-4482-874F-C690049E5DDE}"/>
              </a:ext>
            </a:extLst>
          </p:cNvPr>
          <p:cNvSpPr txBox="1"/>
          <p:nvPr/>
        </p:nvSpPr>
        <p:spPr>
          <a:xfrm>
            <a:off x="785257" y="2530780"/>
            <a:ext cx="902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cs typeface="B Nazanin" panose="00000400000000000000" pitchFamily="2" charset="-78"/>
              </a:rPr>
              <a:t>P({}) = </a:t>
            </a:r>
            <a:r>
              <a:rPr lang="fa-IR" dirty="0">
                <a:cs typeface="B Nazanin" panose="00000400000000000000" pitchFamily="2" charset="-78"/>
              </a:rPr>
              <a:t>      مدیر</a:t>
            </a:r>
            <a:r>
              <a:rPr lang="en-US" dirty="0">
                <a:cs typeface="B Nazanin" panose="00000400000000000000" pitchFamily="2" charset="-78"/>
              </a:rPr>
              <a:t>P({</a:t>
            </a:r>
            <a:r>
              <a:rPr lang="fa-IR" dirty="0">
                <a:cs typeface="B Nazanin" panose="00000400000000000000" pitchFamily="2" charset="-78"/>
              </a:rPr>
              <a:t>عدم اعمال جریمه</a:t>
            </a:r>
            <a:r>
              <a:rPr lang="en-US" dirty="0">
                <a:cs typeface="B Nazanin" panose="00000400000000000000" pitchFamily="2" charset="-78"/>
              </a:rPr>
              <a:t>}) = {</a:t>
            </a:r>
            <a:r>
              <a:rPr lang="fa-IR" dirty="0">
                <a:cs typeface="B Nazanin" panose="00000400000000000000" pitchFamily="2" charset="-78"/>
              </a:rPr>
              <a:t>کارمند اول، کارمند دوم</a:t>
            </a:r>
            <a:r>
              <a:rPr lang="en-US" dirty="0">
                <a:cs typeface="B Nazanin" panose="00000400000000000000" pitchFamily="2" charset="-78"/>
              </a:rPr>
              <a:t>} </a:t>
            </a:r>
            <a:r>
              <a:rPr lang="fa-IR" dirty="0">
                <a:cs typeface="B Nazanin" panose="00000400000000000000" pitchFamily="2" charset="-78"/>
              </a:rPr>
              <a:t>     </a:t>
            </a:r>
            <a:r>
              <a:rPr lang="en-US" dirty="0">
                <a:cs typeface="B Nazanin" panose="00000400000000000000" pitchFamily="2" charset="-78"/>
              </a:rPr>
              <a:t>  P({</a:t>
            </a:r>
            <a:r>
              <a:rPr lang="fa-IR" dirty="0">
                <a:cs typeface="B Nazanin" panose="00000400000000000000" pitchFamily="2" charset="-78"/>
              </a:rPr>
              <a:t>اعمال جریمه</a:t>
            </a:r>
            <a:r>
              <a:rPr lang="en-US" dirty="0">
                <a:cs typeface="B Nazanin" panose="00000400000000000000" pitchFamily="2" charset="-78"/>
              </a:rPr>
              <a:t>}) = {</a:t>
            </a:r>
            <a:r>
              <a:rPr lang="fa-IR" dirty="0">
                <a:cs typeface="B Nazanin" panose="00000400000000000000" pitchFamily="2" charset="-78"/>
              </a:rPr>
              <a:t>کارمند اول، کارمند دوم</a:t>
            </a:r>
            <a:r>
              <a:rPr lang="en-US" dirty="0">
                <a:cs typeface="B Nazanin" panose="00000400000000000000" pitchFamily="2" charset="-78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2075D-153A-482E-81E3-F3CC35548C00}"/>
              </a:ext>
            </a:extLst>
          </p:cNvPr>
          <p:cNvSpPr txBox="1"/>
          <p:nvPr/>
        </p:nvSpPr>
        <p:spPr>
          <a:xfrm>
            <a:off x="3090949" y="1440124"/>
            <a:ext cx="6010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بازی توسعه یافته با اطلاعات کامل و حرکات همزمان و تصادفی</a:t>
            </a:r>
            <a:endParaRPr lang="en-US" sz="2400" dirty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0739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A8F441-643D-4675-A79E-F04DEC86E294}"/>
              </a:ext>
            </a:extLst>
          </p:cNvPr>
          <p:cNvSpPr txBox="1"/>
          <p:nvPr/>
        </p:nvSpPr>
        <p:spPr>
          <a:xfrm>
            <a:off x="1040296" y="237264"/>
            <a:ext cx="10416208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fa-IR" sz="2000" b="1" dirty="0">
                <a:solidFill>
                  <a:sysClr val="windowText" lastClr="000000"/>
                </a:solidFill>
                <a:cs typeface="B Nazanin" panose="00000400000000000000" pitchFamily="2" charset="-78"/>
              </a:rPr>
              <a:t>محاسبه اولویت های مدیر</a:t>
            </a:r>
            <a:endParaRPr lang="en-US" sz="2000" b="1" dirty="0">
              <a:solidFill>
                <a:sysClr val="windowText" lastClr="000000"/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77F9E4-7805-4B85-87E8-82D29559DC59}"/>
                  </a:ext>
                </a:extLst>
              </p:cNvPr>
              <p:cNvSpPr txBox="1"/>
              <p:nvPr/>
            </p:nvSpPr>
            <p:spPr>
              <a:xfrm>
                <a:off x="1249136" y="1036864"/>
                <a:ext cx="992777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a-IR" dirty="0">
                    <a:cs typeface="B Nazanin" panose="00000400000000000000" pitchFamily="2" charset="-78"/>
                  </a:rPr>
                  <a:t>پارامترها: </a:t>
                </a:r>
              </a:p>
              <a:p>
                <a:pPr algn="r"/>
                <a:endParaRPr lang="fa-IR" dirty="0">
                  <a:cs typeface="B Nazanin" panose="00000400000000000000" pitchFamily="2" charset="-78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dirty="0">
                    <a:cs typeface="B Nazanin" panose="00000400000000000000" pitchFamily="2" charset="-78"/>
                  </a:rPr>
                  <a:t>سود حاصل از عدم اعمال جریمه (حفظ جو صمیمی)، برای مدیر  </a:t>
                </a:r>
              </a:p>
              <a:p>
                <a:pPr algn="r" rtl="1"/>
                <a:endParaRPr lang="fa-IR" dirty="0">
                  <a:cs typeface="B Nazanin" panose="00000400000000000000" pitchFamily="2" charset="-78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dirty="0">
                    <a:cs typeface="B Nazanin" panose="00000400000000000000" pitchFamily="2" charset="-78"/>
                  </a:rPr>
                  <a:t>سود حاصل از رعایت کردن پروتکل توسط هر کارمند، برای مدیر </a:t>
                </a:r>
                <a14:m>
                  <m:oMath xmlns:m="http://schemas.openxmlformats.org/officeDocument/2006/math">
                    <m:r>
                      <a:rPr lang="fa-I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𝛽</m:t>
                    </m:r>
                    <m:r>
                      <a:rPr lang="fa-I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=</m:t>
                    </m:r>
                  </m:oMath>
                </a14:m>
                <a:r>
                  <a:rPr lang="fa-IR" dirty="0">
                    <a:cs typeface="B Nazanin" panose="00000400000000000000" pitchFamily="2" charset="-78"/>
                  </a:rPr>
                  <a:t>   </a:t>
                </a:r>
              </a:p>
              <a:p>
                <a:pPr algn="r"/>
                <a:endParaRPr lang="en-US" dirty="0"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77F9E4-7805-4B85-87E8-82D29559D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136" y="1036864"/>
                <a:ext cx="9927771" cy="1754326"/>
              </a:xfrm>
              <a:prstGeom prst="rect">
                <a:avLst/>
              </a:prstGeom>
              <a:blipFill>
                <a:blip r:embed="rId2"/>
                <a:stretch>
                  <a:fillRect t="-1389" r="-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857173-FD11-48D4-826E-915CC5E99C3A}"/>
                  </a:ext>
                </a:extLst>
              </p:cNvPr>
              <p:cNvSpPr txBox="1"/>
              <p:nvPr/>
            </p:nvSpPr>
            <p:spPr>
              <a:xfrm>
                <a:off x="5949596" y="1637028"/>
                <a:ext cx="4798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a-I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857173-FD11-48D4-826E-915CC5E99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96" y="1637028"/>
                <a:ext cx="479875" cy="276999"/>
              </a:xfrm>
              <a:prstGeom prst="rect">
                <a:avLst/>
              </a:prstGeom>
              <a:blipFill>
                <a:blip r:embed="rId3"/>
                <a:stretch>
                  <a:fillRect l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C836F1-7960-4E60-BCFA-919ECB22146F}"/>
                  </a:ext>
                </a:extLst>
              </p:cNvPr>
              <p:cNvSpPr txBox="1"/>
              <p:nvPr/>
            </p:nvSpPr>
            <p:spPr>
              <a:xfrm>
                <a:off x="1227364" y="2990068"/>
                <a:ext cx="10042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dirty="0">
                    <a:cs typeface="B Nazanin" panose="00000400000000000000" pitchFamily="2" charset="-78"/>
                  </a:rPr>
                  <a:t>فرض مسئله : </a:t>
                </a:r>
                <a14:m>
                  <m:oMath xmlns:m="http://schemas.openxmlformats.org/officeDocument/2006/math">
                    <m:r>
                      <a:rPr lang="fa-I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𝛽</m:t>
                    </m:r>
                    <m:r>
                      <a:rPr lang="fa-I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&gt;</m:t>
                    </m:r>
                    <m:r>
                      <a:rPr lang="fa-I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0</m:t>
                    </m:r>
                  </m:oMath>
                </a14:m>
                <a:r>
                  <a:rPr lang="fa-IR" dirty="0">
                    <a:cs typeface="B Nazanin" panose="00000400000000000000" pitchFamily="2" charset="-78"/>
                  </a:rPr>
                  <a:t> ،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β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  <m:r>
                      <a:rPr lang="fa-I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&lt;</m:t>
                    </m:r>
                    <m:r>
                      <a:rPr lang="fa-I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𝛼</m:t>
                    </m:r>
                    <m:r>
                      <a:rPr lang="fa-I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fa-I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𝛽</m:t>
                    </m:r>
                  </m:oMath>
                </a14:m>
                <a:endParaRPr lang="en-US" dirty="0"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C836F1-7960-4E60-BCFA-919ECB221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364" y="2990068"/>
                <a:ext cx="10042071" cy="369332"/>
              </a:xfrm>
              <a:prstGeom prst="rect">
                <a:avLst/>
              </a:prstGeom>
              <a:blipFill>
                <a:blip r:embed="rId4"/>
                <a:stretch>
                  <a:fillRect t="-4918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985B03-2CAC-41A3-A531-46AF4216A356}"/>
                  </a:ext>
                </a:extLst>
              </p:cNvPr>
              <p:cNvSpPr txBox="1"/>
              <p:nvPr/>
            </p:nvSpPr>
            <p:spPr>
              <a:xfrm>
                <a:off x="922564" y="3918857"/>
                <a:ext cx="1053394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dirty="0">
                    <a:cs typeface="B Nazanin" panose="00000400000000000000" pitchFamily="2" charset="-78"/>
                  </a:rPr>
                  <a:t> </a:t>
                </a:r>
                <a:r>
                  <a:rPr lang="fa-IR" b="1" dirty="0">
                    <a:cs typeface="B Nazanin" panose="00000400000000000000" pitchFamily="2" charset="-78"/>
                  </a:rPr>
                  <a:t>ارجحیت های مدیر</a:t>
                </a:r>
              </a:p>
              <a:p>
                <a:pPr algn="ctr" rtl="1"/>
                <a:endParaRPr lang="fa-IR" dirty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dirty="0">
                    <a:cs typeface="B Nazanin" panose="00000400000000000000" pitchFamily="2" charset="-78"/>
                  </a:rPr>
                  <a:t>1- رعایت دو نفر بدون اعمال جریمه: </a:t>
                </a:r>
                <a14:m>
                  <m:oMath xmlns:m="http://schemas.openxmlformats.org/officeDocument/2006/math">
                    <m:r>
                      <a:rPr lang="fa-I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𝛼</m:t>
                    </m:r>
                    <m:r>
                      <a:rPr lang="fa-I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+</m:t>
                    </m:r>
                    <m:r>
                      <a:rPr lang="fa-I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fa-I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𝛽</m:t>
                    </m:r>
                  </m:oMath>
                </a14:m>
                <a:r>
                  <a:rPr lang="fa-IR" dirty="0">
                    <a:cs typeface="B Nazanin" panose="00000400000000000000" pitchFamily="2" charset="-78"/>
                  </a:rPr>
                  <a:t>                                                                    4-</a:t>
                </a:r>
                <a:r>
                  <a:rPr lang="fa-IR" sz="1800" kern="1200" dirty="0">
                    <a:solidFill>
                      <a:srgbClr val="000000"/>
                    </a:solidFill>
                    <a:latin typeface="Corbel" panose="020B0503020204020204" pitchFamily="34" charset="0"/>
                    <a:ea typeface="+mn-ea"/>
                    <a:cs typeface="B Nazanin" panose="00000400000000000000" pitchFamily="2" charset="-78"/>
                  </a:rPr>
                  <a:t> رعایت صفر نفر بدون اعمال جریمه:</a:t>
                </a:r>
                <a:r>
                  <a:rPr lang="fa-IR" dirty="0">
                    <a:ea typeface="Cambria Math" panose="02040503050406030204" pitchFamily="18" charset="0"/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fa-I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𝛼</m:t>
                    </m:r>
                  </m:oMath>
                </a14:m>
                <a:endParaRPr lang="fa-IR" dirty="0">
                  <a:cs typeface="B Nazanin" panose="00000400000000000000" pitchFamily="2" charset="-78"/>
                </a:endParaRPr>
              </a:p>
              <a:p>
                <a:pPr algn="r" rtl="1"/>
                <a:endParaRPr lang="fa-IR" dirty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dirty="0">
                    <a:cs typeface="B Nazanin" panose="00000400000000000000" pitchFamily="2" charset="-78"/>
                  </a:rPr>
                  <a:t>2- رعایت یک نفر بدون اعمال جریمه: </a:t>
                </a:r>
                <a14:m>
                  <m:oMath xmlns:m="http://schemas.openxmlformats.org/officeDocument/2006/math">
                    <m:r>
                      <a:rPr lang="fa-I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𝛼</m:t>
                    </m:r>
                    <m:r>
                      <a:rPr lang="fa-I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+</m:t>
                    </m:r>
                    <m:r>
                      <a:rPr lang="fa-I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𝛽</m:t>
                    </m:r>
                  </m:oMath>
                </a14:m>
                <a:r>
                  <a:rPr lang="fa-IR" dirty="0">
                    <a:cs typeface="B Nazanin" panose="00000400000000000000" pitchFamily="2" charset="-78"/>
                  </a:rPr>
                  <a:t>                                                                     5- رعایت یک نفر با اعمال جریمه:</a:t>
                </a:r>
                <a:r>
                  <a:rPr lang="fa-IR" dirty="0">
                    <a:ea typeface="Cambria Math" panose="02040503050406030204" pitchFamily="18" charset="0"/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fa-I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𝛽</m:t>
                    </m:r>
                  </m:oMath>
                </a14:m>
                <a:endParaRPr lang="fa-IR" dirty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dirty="0">
                    <a:cs typeface="B Nazanin" panose="00000400000000000000" pitchFamily="2" charset="-78"/>
                  </a:rPr>
                  <a:t> </a:t>
                </a:r>
              </a:p>
              <a:p>
                <a:pPr algn="r" rtl="1"/>
                <a:r>
                  <a:rPr lang="fa-IR" dirty="0">
                    <a:cs typeface="B Nazanin" panose="00000400000000000000" pitchFamily="2" charset="-78"/>
                  </a:rPr>
                  <a:t>3- رعایت دو نفر با اعمال جریمه</a:t>
                </a:r>
                <a:r>
                  <a:rPr lang="fa-IR" dirty="0">
                    <a:solidFill>
                      <a:srgbClr val="000000"/>
                    </a:solidFill>
                    <a:latin typeface="Corbel" panose="020B0503020204020204" pitchFamily="34" charset="0"/>
                    <a:cs typeface="B Nazanin" panose="00000400000000000000" pitchFamily="2" charset="-78"/>
                  </a:rPr>
                  <a:t>:</a:t>
                </a:r>
                <a:r>
                  <a:rPr lang="fa-IR" dirty="0">
                    <a:ea typeface="Cambria Math" panose="02040503050406030204" pitchFamily="18" charset="0"/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fa-IR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fa-I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𝛽</m:t>
                    </m:r>
                  </m:oMath>
                </a14:m>
                <a:r>
                  <a:rPr lang="fa-IR" dirty="0">
                    <a:cs typeface="B Nazanin" panose="00000400000000000000" pitchFamily="2" charset="-78"/>
                  </a:rPr>
                  <a:t>                                                                                6- رعایت صفر نفر با اعمال جریمه:</a:t>
                </a:r>
                <a:r>
                  <a:rPr lang="fa-IR" dirty="0">
                    <a:ea typeface="Cambria Math" panose="02040503050406030204" pitchFamily="18" charset="0"/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fa-I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0</m:t>
                    </m:r>
                  </m:oMath>
                </a14:m>
                <a:endParaRPr lang="fa-IR" dirty="0">
                  <a:cs typeface="B Nazanin" panose="00000400000000000000" pitchFamily="2" charset="-78"/>
                </a:endParaRPr>
              </a:p>
              <a:p>
                <a:pPr algn="r" rtl="1"/>
                <a:endParaRPr lang="en-US" dirty="0"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985B03-2CAC-41A3-A531-46AF4216A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4" y="3918857"/>
                <a:ext cx="10533940" cy="2308324"/>
              </a:xfrm>
              <a:prstGeom prst="rect">
                <a:avLst/>
              </a:prstGeom>
              <a:blipFill>
                <a:blip r:embed="rId5"/>
                <a:stretch>
                  <a:fillRect t="-1583" r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70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40D2CC-4E57-406D-8F83-5C0A5435B6CD}"/>
              </a:ext>
            </a:extLst>
          </p:cNvPr>
          <p:cNvCxnSpPr>
            <a:cxnSpLocks/>
          </p:cNvCxnSpPr>
          <p:nvPr/>
        </p:nvCxnSpPr>
        <p:spPr>
          <a:xfrm>
            <a:off x="3431723" y="2482531"/>
            <a:ext cx="1534885" cy="914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7BDFD0F-C8CC-4A5A-A7A6-93AC75641C14}"/>
              </a:ext>
            </a:extLst>
          </p:cNvPr>
          <p:cNvCxnSpPr>
            <a:cxnSpLocks/>
          </p:cNvCxnSpPr>
          <p:nvPr/>
        </p:nvCxnSpPr>
        <p:spPr>
          <a:xfrm flipV="1">
            <a:off x="1896836" y="2482528"/>
            <a:ext cx="1534887" cy="914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DE4815-0756-4F97-B3A4-F1705B624F52}"/>
              </a:ext>
            </a:extLst>
          </p:cNvPr>
          <p:cNvCxnSpPr>
            <a:cxnSpLocks/>
          </p:cNvCxnSpPr>
          <p:nvPr/>
        </p:nvCxnSpPr>
        <p:spPr>
          <a:xfrm flipV="1">
            <a:off x="3431179" y="929146"/>
            <a:ext cx="2664821" cy="1553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7D9EB0-4313-4684-88D8-56A0B557355D}"/>
              </a:ext>
            </a:extLst>
          </p:cNvPr>
          <p:cNvCxnSpPr>
            <a:cxnSpLocks/>
          </p:cNvCxnSpPr>
          <p:nvPr/>
        </p:nvCxnSpPr>
        <p:spPr>
          <a:xfrm>
            <a:off x="4966609" y="3396929"/>
            <a:ext cx="620486" cy="197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1846EB-19D4-4568-BF2A-5BADDBAE1D44}"/>
              </a:ext>
            </a:extLst>
          </p:cNvPr>
          <p:cNvCxnSpPr>
            <a:cxnSpLocks/>
          </p:cNvCxnSpPr>
          <p:nvPr/>
        </p:nvCxnSpPr>
        <p:spPr>
          <a:xfrm flipV="1">
            <a:off x="4346123" y="3396928"/>
            <a:ext cx="620486" cy="1975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929E2A2-6337-4D6E-8453-D9CB80F3E679}"/>
              </a:ext>
            </a:extLst>
          </p:cNvPr>
          <p:cNvCxnSpPr>
            <a:cxnSpLocks/>
          </p:cNvCxnSpPr>
          <p:nvPr/>
        </p:nvCxnSpPr>
        <p:spPr>
          <a:xfrm>
            <a:off x="1896837" y="3396930"/>
            <a:ext cx="620486" cy="197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46863B-0DE7-4494-89D0-7F0283EBF721}"/>
              </a:ext>
            </a:extLst>
          </p:cNvPr>
          <p:cNvCxnSpPr>
            <a:cxnSpLocks/>
          </p:cNvCxnSpPr>
          <p:nvPr/>
        </p:nvCxnSpPr>
        <p:spPr>
          <a:xfrm flipV="1">
            <a:off x="1276351" y="3396929"/>
            <a:ext cx="620486" cy="197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4171CD7-94FA-4755-A6F3-BA01341DA3A7}"/>
              </a:ext>
            </a:extLst>
          </p:cNvPr>
          <p:cNvCxnSpPr>
            <a:cxnSpLocks/>
          </p:cNvCxnSpPr>
          <p:nvPr/>
        </p:nvCxnSpPr>
        <p:spPr>
          <a:xfrm>
            <a:off x="8749933" y="2452033"/>
            <a:ext cx="1534885" cy="914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43D8DA8-7324-43A1-850C-3A37C4E3053E}"/>
              </a:ext>
            </a:extLst>
          </p:cNvPr>
          <p:cNvCxnSpPr>
            <a:cxnSpLocks/>
          </p:cNvCxnSpPr>
          <p:nvPr/>
        </p:nvCxnSpPr>
        <p:spPr>
          <a:xfrm flipV="1">
            <a:off x="7225933" y="2452030"/>
            <a:ext cx="1534887" cy="914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AB20021-14E3-4635-BFEA-2E35560190FA}"/>
              </a:ext>
            </a:extLst>
          </p:cNvPr>
          <p:cNvCxnSpPr>
            <a:cxnSpLocks/>
          </p:cNvCxnSpPr>
          <p:nvPr/>
        </p:nvCxnSpPr>
        <p:spPr>
          <a:xfrm>
            <a:off x="10284819" y="3366431"/>
            <a:ext cx="620486" cy="197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E5D53F2-D993-4D32-9AAF-9B81865FB427}"/>
              </a:ext>
            </a:extLst>
          </p:cNvPr>
          <p:cNvCxnSpPr>
            <a:cxnSpLocks/>
          </p:cNvCxnSpPr>
          <p:nvPr/>
        </p:nvCxnSpPr>
        <p:spPr>
          <a:xfrm flipV="1">
            <a:off x="9664333" y="3366430"/>
            <a:ext cx="620486" cy="1975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9FC8AE8-8DED-4F72-9311-B173117210FA}"/>
              </a:ext>
            </a:extLst>
          </p:cNvPr>
          <p:cNvCxnSpPr>
            <a:cxnSpLocks/>
          </p:cNvCxnSpPr>
          <p:nvPr/>
        </p:nvCxnSpPr>
        <p:spPr>
          <a:xfrm>
            <a:off x="7215047" y="3366432"/>
            <a:ext cx="620486" cy="197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CF1BB9E-08BC-4A3E-A2BA-3C27C05365CC}"/>
              </a:ext>
            </a:extLst>
          </p:cNvPr>
          <p:cNvCxnSpPr>
            <a:cxnSpLocks/>
          </p:cNvCxnSpPr>
          <p:nvPr/>
        </p:nvCxnSpPr>
        <p:spPr>
          <a:xfrm flipV="1">
            <a:off x="6594561" y="3366431"/>
            <a:ext cx="620486" cy="197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152D8AF-FAF0-466C-A259-3B960CAB553A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6096000" y="910646"/>
            <a:ext cx="2664820" cy="1541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8F4F40A-6C12-45A5-B69C-172E7DD25B99}"/>
              </a:ext>
            </a:extLst>
          </p:cNvPr>
          <p:cNvSpPr txBox="1"/>
          <p:nvPr/>
        </p:nvSpPr>
        <p:spPr>
          <a:xfrm>
            <a:off x="5563145" y="572092"/>
            <a:ext cx="10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مدیر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D9E37F4-A735-4BAA-BB75-B8435725821C}"/>
              </a:ext>
            </a:extLst>
          </p:cNvPr>
          <p:cNvSpPr txBox="1"/>
          <p:nvPr/>
        </p:nvSpPr>
        <p:spPr>
          <a:xfrm>
            <a:off x="8354781" y="2143971"/>
            <a:ext cx="10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AB390D-2191-4254-823E-0595F55566C4}"/>
              </a:ext>
            </a:extLst>
          </p:cNvPr>
          <p:cNvSpPr txBox="1"/>
          <p:nvPr/>
        </p:nvSpPr>
        <p:spPr>
          <a:xfrm>
            <a:off x="2677887" y="2143972"/>
            <a:ext cx="10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11BD6D-AC6B-41BA-8DAC-56DBB44262C5}"/>
              </a:ext>
            </a:extLst>
          </p:cNvPr>
          <p:cNvSpPr txBox="1"/>
          <p:nvPr/>
        </p:nvSpPr>
        <p:spPr>
          <a:xfrm>
            <a:off x="6644637" y="2997380"/>
            <a:ext cx="1065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F4C81D-C5F4-45D0-BBFC-6085C4E76EAD}"/>
              </a:ext>
            </a:extLst>
          </p:cNvPr>
          <p:cNvSpPr txBox="1"/>
          <p:nvPr/>
        </p:nvSpPr>
        <p:spPr>
          <a:xfrm>
            <a:off x="1162054" y="3058374"/>
            <a:ext cx="10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6147163-B5D9-4DF6-8848-8EDA070E1D8A}"/>
              </a:ext>
            </a:extLst>
          </p:cNvPr>
          <p:cNvSpPr txBox="1"/>
          <p:nvPr/>
        </p:nvSpPr>
        <p:spPr>
          <a:xfrm>
            <a:off x="10024639" y="3027876"/>
            <a:ext cx="1065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AD4EA43-8257-4F62-A838-572C67A2B158}"/>
              </a:ext>
            </a:extLst>
          </p:cNvPr>
          <p:cNvSpPr txBox="1"/>
          <p:nvPr/>
        </p:nvSpPr>
        <p:spPr>
          <a:xfrm>
            <a:off x="4513212" y="3056698"/>
            <a:ext cx="1065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8B3705-998C-4A59-ACEB-67A887FE2E71}"/>
              </a:ext>
            </a:extLst>
          </p:cNvPr>
          <p:cNvSpPr txBox="1"/>
          <p:nvPr/>
        </p:nvSpPr>
        <p:spPr>
          <a:xfrm rot="19799147">
            <a:off x="4222690" y="1314975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اعمال جریمه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4BE3E94-8362-4BF8-AFF7-AF52B9611C06}"/>
              </a:ext>
            </a:extLst>
          </p:cNvPr>
          <p:cNvSpPr txBox="1"/>
          <p:nvPr/>
        </p:nvSpPr>
        <p:spPr>
          <a:xfrm rot="19799147">
            <a:off x="2078518" y="2601176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½(مبتلا)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9414FC7-2361-4B30-8D59-6BF5F5B50690}"/>
              </a:ext>
            </a:extLst>
          </p:cNvPr>
          <p:cNvSpPr txBox="1"/>
          <p:nvPr/>
        </p:nvSpPr>
        <p:spPr>
          <a:xfrm rot="1762259">
            <a:off x="7020944" y="1504005"/>
            <a:ext cx="140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عدم اعمال جریمه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7FF0C6B-406C-4718-854E-B0B14404F928}"/>
              </a:ext>
            </a:extLst>
          </p:cNvPr>
          <p:cNvSpPr txBox="1"/>
          <p:nvPr/>
        </p:nvSpPr>
        <p:spPr>
          <a:xfrm>
            <a:off x="788242" y="5415281"/>
            <a:ext cx="801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ماتریس 1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1D81BFB-14B9-48A5-8405-5ABAB056F140}"/>
              </a:ext>
            </a:extLst>
          </p:cNvPr>
          <p:cNvSpPr txBox="1"/>
          <p:nvPr/>
        </p:nvSpPr>
        <p:spPr>
          <a:xfrm>
            <a:off x="2116386" y="5420674"/>
            <a:ext cx="801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ماتریس 2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E0086B8-D765-4AA9-97FC-254361507CB6}"/>
              </a:ext>
            </a:extLst>
          </p:cNvPr>
          <p:cNvSpPr txBox="1"/>
          <p:nvPr/>
        </p:nvSpPr>
        <p:spPr>
          <a:xfrm>
            <a:off x="3798226" y="5343584"/>
            <a:ext cx="801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ماتریس 3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FD869F5-0C6D-4564-8833-D11D72FD9583}"/>
              </a:ext>
            </a:extLst>
          </p:cNvPr>
          <p:cNvSpPr txBox="1"/>
          <p:nvPr/>
        </p:nvSpPr>
        <p:spPr>
          <a:xfrm>
            <a:off x="5126370" y="5348977"/>
            <a:ext cx="801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ماتریس 4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30E1A4C-0B47-4CE4-ADAF-09A921C7C0D5}"/>
              </a:ext>
            </a:extLst>
          </p:cNvPr>
          <p:cNvSpPr txBox="1"/>
          <p:nvPr/>
        </p:nvSpPr>
        <p:spPr>
          <a:xfrm>
            <a:off x="6203687" y="5333352"/>
            <a:ext cx="801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ماتریس 5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51B6622-3E7C-4128-BEE2-87D23D4CF61B}"/>
              </a:ext>
            </a:extLst>
          </p:cNvPr>
          <p:cNvSpPr txBox="1"/>
          <p:nvPr/>
        </p:nvSpPr>
        <p:spPr>
          <a:xfrm>
            <a:off x="7531831" y="5338745"/>
            <a:ext cx="801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ماتریس 6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AB7BCFF-173A-4257-975F-C53F2D91C2DE}"/>
              </a:ext>
            </a:extLst>
          </p:cNvPr>
          <p:cNvSpPr txBox="1"/>
          <p:nvPr/>
        </p:nvSpPr>
        <p:spPr>
          <a:xfrm>
            <a:off x="9178182" y="5342188"/>
            <a:ext cx="801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ماتریس 7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4A7E0AE-5E0E-43D4-8B91-ED79757B874B}"/>
              </a:ext>
            </a:extLst>
          </p:cNvPr>
          <p:cNvSpPr txBox="1"/>
          <p:nvPr/>
        </p:nvSpPr>
        <p:spPr>
          <a:xfrm>
            <a:off x="10506326" y="5347581"/>
            <a:ext cx="801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600" dirty="0">
                <a:cs typeface="B Nazanin" panose="00000400000000000000" pitchFamily="2" charset="-78"/>
              </a:rPr>
              <a:t>ماتریس 8</a:t>
            </a:r>
            <a:endParaRPr lang="en-US" sz="1600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AF3C38B-E4CE-4F1C-9294-6C317A01919D}"/>
                  </a:ext>
                </a:extLst>
              </p:cNvPr>
              <p:cNvSpPr/>
              <p:nvPr/>
            </p:nvSpPr>
            <p:spPr>
              <a:xfrm>
                <a:off x="162296" y="153378"/>
                <a:ext cx="2592777" cy="2054645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sz="24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sz="24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4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mbria Math" panose="02040503050406030204" pitchFamily="18" charset="0"/>
                  <a:cs typeface="B Nazanin" panose="00000400000000000000" pitchFamily="2" charset="-78"/>
                </a:endParaRPr>
              </a:p>
              <a:p>
                <a:pPr algn="ctr" rtl="1"/>
                <a:endParaRPr lang="en-U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algn="ctr" rtl="1"/>
                <a:endParaRPr lang="en-U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algn="ctr" rtl="1"/>
                <a:r>
                  <a:rPr lang="fa-IR" sz="2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B Nazanin" panose="00000400000000000000" pitchFamily="2" charset="-78"/>
                  </a:rPr>
                  <a:t>احتمال ناقل بودن کارمند </a:t>
                </a:r>
                <a:r>
                  <a:rPr lang="en-US" sz="20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B Nazanin" panose="00000400000000000000" pitchFamily="2" charset="-78"/>
                  </a:rPr>
                  <a:t>i</a:t>
                </a:r>
                <a:endParaRPr lang="en-U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AF3C38B-E4CE-4F1C-9294-6C317A0191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96" y="153378"/>
                <a:ext cx="2592777" cy="20546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F4306EB3-3DD3-425B-BBB0-67BD2F66F335}"/>
              </a:ext>
            </a:extLst>
          </p:cNvPr>
          <p:cNvSpPr txBox="1"/>
          <p:nvPr/>
        </p:nvSpPr>
        <p:spPr>
          <a:xfrm rot="19799147">
            <a:off x="7292115" y="2682300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½(مبتلا)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0D28011-84CF-4F55-8407-B2C9410B54DC}"/>
              </a:ext>
            </a:extLst>
          </p:cNvPr>
          <p:cNvSpPr txBox="1"/>
          <p:nvPr/>
        </p:nvSpPr>
        <p:spPr>
          <a:xfrm rot="1867488">
            <a:off x="3731225" y="2611558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½(سالم)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4C7D52A-740E-449A-8F08-549C779B2623}"/>
              </a:ext>
            </a:extLst>
          </p:cNvPr>
          <p:cNvSpPr txBox="1"/>
          <p:nvPr/>
        </p:nvSpPr>
        <p:spPr>
          <a:xfrm rot="1867488">
            <a:off x="9063496" y="2599801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½(سالم)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A364AF1-6B1B-4002-BAD6-508BE387F203}"/>
              </a:ext>
            </a:extLst>
          </p:cNvPr>
          <p:cNvSpPr txBox="1"/>
          <p:nvPr/>
        </p:nvSpPr>
        <p:spPr>
          <a:xfrm rot="4363761">
            <a:off x="1865422" y="4186696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½(سالم)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AB467A-E63E-4C0A-B022-D324A9B63E84}"/>
              </a:ext>
            </a:extLst>
          </p:cNvPr>
          <p:cNvSpPr txBox="1"/>
          <p:nvPr/>
        </p:nvSpPr>
        <p:spPr>
          <a:xfrm rot="4363761">
            <a:off x="10236857" y="4215529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½(سالم)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3A45C1B-0988-48C1-BBCD-FB1EA1956F44}"/>
              </a:ext>
            </a:extLst>
          </p:cNvPr>
          <p:cNvSpPr txBox="1"/>
          <p:nvPr/>
        </p:nvSpPr>
        <p:spPr>
          <a:xfrm rot="4363761">
            <a:off x="7185283" y="4128936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½(سالم)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B739924-C099-4DAC-8593-6232DE5D700F}"/>
              </a:ext>
            </a:extLst>
          </p:cNvPr>
          <p:cNvSpPr txBox="1"/>
          <p:nvPr/>
        </p:nvSpPr>
        <p:spPr>
          <a:xfrm rot="4363761">
            <a:off x="4940101" y="4139346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½(سالم)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8EA9ED6-B43E-400C-88FE-1574A8EBE78F}"/>
              </a:ext>
            </a:extLst>
          </p:cNvPr>
          <p:cNvSpPr txBox="1"/>
          <p:nvPr/>
        </p:nvSpPr>
        <p:spPr>
          <a:xfrm rot="17557942">
            <a:off x="3960988" y="4128935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½(مبتلا)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17B7220-CA89-481E-85C8-7B9C538192B6}"/>
              </a:ext>
            </a:extLst>
          </p:cNvPr>
          <p:cNvSpPr txBox="1"/>
          <p:nvPr/>
        </p:nvSpPr>
        <p:spPr>
          <a:xfrm rot="17366749">
            <a:off x="861372" y="4187038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½(مبتلا)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76DBA7E-CC71-414D-8419-8C02EA904EC0}"/>
              </a:ext>
            </a:extLst>
          </p:cNvPr>
          <p:cNvSpPr txBox="1"/>
          <p:nvPr/>
        </p:nvSpPr>
        <p:spPr>
          <a:xfrm rot="17366749">
            <a:off x="6225699" y="4139688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½(مبتلا)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62C7280-66E4-44B2-B065-E98D71351E59}"/>
              </a:ext>
            </a:extLst>
          </p:cNvPr>
          <p:cNvSpPr txBox="1"/>
          <p:nvPr/>
        </p:nvSpPr>
        <p:spPr>
          <a:xfrm rot="17366749">
            <a:off x="9273015" y="4215529"/>
            <a:ext cx="107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cs typeface="B Nazanin" panose="00000400000000000000" pitchFamily="2" charset="-78"/>
              </a:rPr>
              <a:t>½(مبتلا)</a:t>
            </a:r>
            <a:endParaRPr lang="en-US" sz="1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5204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  <p:bldP spid="68" grpId="0"/>
      <p:bldP spid="69" grpId="0"/>
      <p:bldP spid="70" grpId="0"/>
      <p:bldP spid="71" grpId="0"/>
      <p:bldP spid="77" grpId="0"/>
      <p:bldP spid="80" grpId="0"/>
      <p:bldP spid="83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 animBg="1"/>
      <p:bldP spid="107" grpId="0"/>
      <p:bldP spid="108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2FCD5B4E-B3D9-4B39-85FF-80CB8AAF26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0542838"/>
                  </p:ext>
                </p:extLst>
              </p:nvPr>
            </p:nvGraphicFramePr>
            <p:xfrm>
              <a:off x="417862" y="295397"/>
              <a:ext cx="5536568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1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395635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80129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20229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-P, -P, </a:t>
                          </a:r>
                          <a14:m>
                            <m:oMath xmlns:m="http://schemas.openxmlformats.org/officeDocument/2006/math">
                              <m:r>
                                <a:rPr lang="fa-I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2</m:t>
                              </m:r>
                              <m:r>
                                <a:rPr lang="fa-I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-P, -Q,</a:t>
                          </a:r>
                          <a:r>
                            <a:rPr lang="fa-IR" b="1" baseline="0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b="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20229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-Q, 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-Q, -Q,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2FCD5B4E-B3D9-4B39-85FF-80CB8AAF26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0542838"/>
                  </p:ext>
                </p:extLst>
              </p:nvPr>
            </p:nvGraphicFramePr>
            <p:xfrm>
              <a:off x="417862" y="295397"/>
              <a:ext cx="5536568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1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395635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80129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20229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778" t="-78443" r="-60041" b="-1017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5972" t="-78443" r="-694" b="-1017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20229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778" t="-177381" r="-60041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-Q, -Q,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D306EBF-3DAE-4D17-ADA0-F635E475892C}"/>
              </a:ext>
            </a:extLst>
          </p:cNvPr>
          <p:cNvSpPr txBox="1"/>
          <p:nvPr/>
        </p:nvSpPr>
        <p:spPr>
          <a:xfrm>
            <a:off x="2067640" y="3056181"/>
            <a:ext cx="223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B Nazanin" panose="00000400000000000000" pitchFamily="2" charset="-78"/>
              </a:rPr>
              <a:t>ماتریس 1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865348-FC67-45B1-B3BE-B9AA377BA0E7}"/>
              </a:ext>
            </a:extLst>
          </p:cNvPr>
          <p:cNvSpPr txBox="1"/>
          <p:nvPr/>
        </p:nvSpPr>
        <p:spPr>
          <a:xfrm>
            <a:off x="2143957" y="6310729"/>
            <a:ext cx="223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B Nazanin" panose="00000400000000000000" pitchFamily="2" charset="-78"/>
              </a:rPr>
              <a:t>ماتریس 3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69B94D-2E6C-4218-ACEF-E199F299071A}"/>
              </a:ext>
            </a:extLst>
          </p:cNvPr>
          <p:cNvSpPr txBox="1"/>
          <p:nvPr/>
        </p:nvSpPr>
        <p:spPr>
          <a:xfrm>
            <a:off x="7865349" y="6310729"/>
            <a:ext cx="223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B Nazanin" panose="00000400000000000000" pitchFamily="2" charset="-78"/>
              </a:rPr>
              <a:t>ماتریس 4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F32752-5E07-470D-9051-EB8B9ADDBCFE}"/>
              </a:ext>
            </a:extLst>
          </p:cNvPr>
          <p:cNvSpPr txBox="1"/>
          <p:nvPr/>
        </p:nvSpPr>
        <p:spPr>
          <a:xfrm>
            <a:off x="7811028" y="3098631"/>
            <a:ext cx="223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cs typeface="B Nazanin" panose="00000400000000000000" pitchFamily="2" charset="-78"/>
              </a:rPr>
              <a:t>ماتریس 2</a:t>
            </a:r>
            <a:endParaRPr lang="en-US" sz="2400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4">
                <a:extLst>
                  <a:ext uri="{FF2B5EF4-FFF2-40B4-BE49-F238E27FC236}">
                    <a16:creationId xmlns:a16="http://schemas.microsoft.com/office/drawing/2014/main" id="{05D3F463-EA40-43A7-889B-8E705B5938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1330595"/>
                  </p:ext>
                </p:extLst>
              </p:nvPr>
            </p:nvGraphicFramePr>
            <p:xfrm>
              <a:off x="6237570" y="282409"/>
              <a:ext cx="5536567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04842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-P, -P-15/1000.C, </a:t>
                          </a:r>
                          <a14:m>
                            <m:oMath xmlns:m="http://schemas.openxmlformats.org/officeDocument/2006/math">
                              <m:r>
                                <a:rPr lang="fa-I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2</m:t>
                              </m:r>
                              <m:r>
                                <a:rPr lang="fa-I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-P,-Q-5/100.C,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-Q, -70/100.C-P,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-Q, -Q-95/100.C,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4">
                <a:extLst>
                  <a:ext uri="{FF2B5EF4-FFF2-40B4-BE49-F238E27FC236}">
                    <a16:creationId xmlns:a16="http://schemas.microsoft.com/office/drawing/2014/main" id="{05D3F463-EA40-43A7-889B-8E705B5938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1330595"/>
                  </p:ext>
                </p:extLst>
              </p:nvPr>
            </p:nvGraphicFramePr>
            <p:xfrm>
              <a:off x="6237570" y="282409"/>
              <a:ext cx="5536567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04842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778" t="-79042" r="-60041" b="-10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5972" t="-79042" r="-694" b="-101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778" t="-179042" r="-60041" b="-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-Q, -Q-95/100.C,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le 4">
                <a:extLst>
                  <a:ext uri="{FF2B5EF4-FFF2-40B4-BE49-F238E27FC236}">
                    <a16:creationId xmlns:a16="http://schemas.microsoft.com/office/drawing/2014/main" id="{008101A2-3EFB-45F4-827E-DDB3914376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6206973"/>
                  </p:ext>
                </p:extLst>
              </p:nvPr>
            </p:nvGraphicFramePr>
            <p:xfrm>
              <a:off x="417863" y="3485980"/>
              <a:ext cx="5536567" cy="282474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13369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-P-15/1000.C, -P, </a:t>
                          </a:r>
                          <a14:m>
                            <m:oMath xmlns:m="http://schemas.openxmlformats.org/officeDocument/2006/math">
                              <m:r>
                                <a:rPr lang="fa-I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2</m:t>
                              </m:r>
                              <m:r>
                                <a:rPr lang="fa-I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-P-70/100.C,      -Q,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-Q-5/100.C, 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-Q-95/100.C,     -Q,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le 4">
                <a:extLst>
                  <a:ext uri="{FF2B5EF4-FFF2-40B4-BE49-F238E27FC236}">
                    <a16:creationId xmlns:a16="http://schemas.microsoft.com/office/drawing/2014/main" id="{008101A2-3EFB-45F4-827E-DDB3914376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6206973"/>
                  </p:ext>
                </p:extLst>
              </p:nvPr>
            </p:nvGraphicFramePr>
            <p:xfrm>
              <a:off x="417863" y="3485980"/>
              <a:ext cx="5536567" cy="282474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13369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8778" t="-80240" r="-60041" b="-10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15972" t="-80240" r="-694" b="-101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8778" t="-180240" r="-60041" b="-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-Q-95/100.C,     -Q,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le 4">
                <a:extLst>
                  <a:ext uri="{FF2B5EF4-FFF2-40B4-BE49-F238E27FC236}">
                    <a16:creationId xmlns:a16="http://schemas.microsoft.com/office/drawing/2014/main" id="{745ED096-6300-4D66-AD4E-240745472A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6670590"/>
                  </p:ext>
                </p:extLst>
              </p:nvPr>
            </p:nvGraphicFramePr>
            <p:xfrm>
              <a:off x="6237568" y="3494507"/>
              <a:ext cx="5536567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04842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-P, -P, </a:t>
                          </a:r>
                          <a14:m>
                            <m:oMath xmlns:m="http://schemas.openxmlformats.org/officeDocument/2006/math">
                              <m:r>
                                <a:rPr lang="fa-I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2</m:t>
                              </m:r>
                              <m:r>
                                <a:rPr lang="fa-I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-P, -Q,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-Q, -P, </a:t>
                          </a:r>
                          <a14:m>
                            <m:oMath xmlns:m="http://schemas.openxmlformats.org/officeDocument/2006/math">
                              <m:r>
                                <a:rPr lang="fa-IR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-Q, -Q, 0</a:t>
                          </a:r>
                        </a:p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le 4">
                <a:extLst>
                  <a:ext uri="{FF2B5EF4-FFF2-40B4-BE49-F238E27FC236}">
                    <a16:creationId xmlns:a16="http://schemas.microsoft.com/office/drawing/2014/main" id="{745ED096-6300-4D66-AD4E-240745472A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6670590"/>
                  </p:ext>
                </p:extLst>
              </p:nvPr>
            </p:nvGraphicFramePr>
            <p:xfrm>
              <a:off x="6237568" y="3494507"/>
              <a:ext cx="5536567" cy="281622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4025">
                      <a:extLst>
                        <a:ext uri="{9D8B030D-6E8A-4147-A177-3AD203B41FA5}">
                          <a16:colId xmlns:a16="http://schemas.microsoft.com/office/drawing/2014/main" val="1563446430"/>
                        </a:ext>
                      </a:extLst>
                    </a:gridCol>
                    <a:gridCol w="436579">
                      <a:extLst>
                        <a:ext uri="{9D8B030D-6E8A-4147-A177-3AD203B41FA5}">
                          <a16:colId xmlns:a16="http://schemas.microsoft.com/office/drawing/2014/main" val="561819689"/>
                        </a:ext>
                      </a:extLst>
                    </a:gridCol>
                    <a:gridCol w="2942000">
                      <a:extLst>
                        <a:ext uri="{9D8B030D-6E8A-4147-A177-3AD203B41FA5}">
                          <a16:colId xmlns:a16="http://schemas.microsoft.com/office/drawing/2014/main" val="357492014"/>
                        </a:ext>
                      </a:extLst>
                    </a:gridCol>
                    <a:gridCol w="1753963">
                      <a:extLst>
                        <a:ext uri="{9D8B030D-6E8A-4147-A177-3AD203B41FA5}">
                          <a16:colId xmlns:a16="http://schemas.microsoft.com/office/drawing/2014/main" val="2082350050"/>
                        </a:ext>
                      </a:extLst>
                    </a:gridCol>
                  </a:tblGrid>
                  <a:tr h="404842">
                    <a:tc>
                      <a:txBody>
                        <a:bodyPr/>
                        <a:lstStyle/>
                        <a:p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2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110920"/>
                      </a:ext>
                    </a:extLst>
                  </a:tr>
                  <a:tr h="37993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(سالم)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75519450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cs typeface="B Nazanin" panose="00000400000000000000" pitchFamily="2" charset="-78"/>
                            </a:rPr>
                            <a:t>کارمند 1 (مبتلا)</a:t>
                          </a:r>
                          <a:endParaRPr lang="en-US" b="1" dirty="0"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8778" t="-79042" r="-60041" b="-10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15972" t="-79042" r="-694" b="-101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814855"/>
                      </a:ext>
                    </a:extLst>
                  </a:tr>
                  <a:tr h="101572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1" dirty="0">
                              <a:latin typeface="Times New Roman" panose="02020603050405020304" pitchFamily="18" charset="0"/>
                              <a:cs typeface="B Nazanin" panose="00000400000000000000" pitchFamily="2" charset="-78"/>
                            </a:rPr>
                            <a:t>عدم رعایت</a:t>
                          </a:r>
                          <a:endParaRPr lang="en-US" b="1" dirty="0">
                            <a:latin typeface="Times New Roman" panose="02020603050405020304" pitchFamily="18" charset="0"/>
                            <a:cs typeface="B Nazanin" panose="00000400000000000000" pitchFamily="2" charset="-78"/>
                          </a:endParaRPr>
                        </a:p>
                      </a:txBody>
                      <a:tcPr vert="vert27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8778" t="-179042" r="-60041" b="-1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-Q, -Q, 0</a:t>
                          </a:r>
                        </a:p>
                        <a:p>
                          <a:pPr algn="ctr"/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8978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7382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21" grpId="0"/>
    </p:bldLst>
  </p:timing>
</p:sld>
</file>

<file path=ppt/theme/theme1.xml><?xml version="1.0" encoding="utf-8"?>
<a:theme xmlns:a="http://schemas.openxmlformats.org/drawingml/2006/main" name="Basis">
  <a:themeElements>
    <a:clrScheme name="Custom 13">
      <a:dk1>
        <a:sysClr val="windowText" lastClr="000000"/>
      </a:dk1>
      <a:lt1>
        <a:srgbClr val="94B6D2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6387</TotalTime>
  <Words>2894</Words>
  <Application>Microsoft Office PowerPoint</Application>
  <PresentationFormat>Widescreen</PresentationFormat>
  <Paragraphs>664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B Nazanin</vt:lpstr>
      <vt:lpstr>Cambria Math</vt:lpstr>
      <vt:lpstr>Corbel</vt:lpstr>
      <vt:lpstr>Times New Roman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مدل سازی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Pooria Heydarian</dc:creator>
  <cp:lastModifiedBy>Pooria Heydarian</cp:lastModifiedBy>
  <cp:revision>10</cp:revision>
  <dcterms:created xsi:type="dcterms:W3CDTF">2022-01-25T06:31:06Z</dcterms:created>
  <dcterms:modified xsi:type="dcterms:W3CDTF">2022-02-06T13:22:33Z</dcterms:modified>
</cp:coreProperties>
</file>