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59" r:id="rId3"/>
    <p:sldId id="266" r:id="rId4"/>
    <p:sldId id="261" r:id="rId5"/>
    <p:sldId id="262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83" r:id="rId18"/>
    <p:sldId id="280" r:id="rId19"/>
    <p:sldId id="278" r:id="rId20"/>
    <p:sldId id="281" r:id="rId21"/>
    <p:sldId id="282" r:id="rId22"/>
    <p:sldId id="284" r:id="rId23"/>
    <p:sldId id="279" r:id="rId24"/>
    <p:sldId id="285" r:id="rId25"/>
    <p:sldId id="287" r:id="rId26"/>
    <p:sldId id="294" r:id="rId27"/>
    <p:sldId id="286" r:id="rId28"/>
    <p:sldId id="288" r:id="rId29"/>
    <p:sldId id="289" r:id="rId30"/>
    <p:sldId id="290" r:id="rId31"/>
    <p:sldId id="291" r:id="rId32"/>
    <p:sldId id="292" r:id="rId33"/>
    <p:sldId id="2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9C6EB-BD9E-422D-B545-BF371EED492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64DBB-40E8-456B-9EA0-D3D2A780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58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Copyright?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779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779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779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779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77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77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77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779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59445E6-817E-4E5E-B18B-9E013FD03E39}" type="slidenum">
              <a:rPr lang="en-US" sz="1000"/>
              <a:pPr>
                <a:spcBef>
                  <a:spcPct val="0"/>
                </a:spcBef>
              </a:pPr>
              <a:t>26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427720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D8F6-EED9-407B-9236-38E3C1511B1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7971-F9D6-4E42-924B-0735B7B19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1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D8F6-EED9-407B-9236-38E3C1511B1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7971-F9D6-4E42-924B-0735B7B19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9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D8F6-EED9-407B-9236-38E3C1511B1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7971-F9D6-4E42-924B-0735B7B19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3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D8F6-EED9-407B-9236-38E3C1511B1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7971-F9D6-4E42-924B-0735B7B19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4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D8F6-EED9-407B-9236-38E3C1511B1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7971-F9D6-4E42-924B-0735B7B19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9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D8F6-EED9-407B-9236-38E3C1511B1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7971-F9D6-4E42-924B-0735B7B19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6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D8F6-EED9-407B-9236-38E3C1511B1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7971-F9D6-4E42-924B-0735B7B19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1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D8F6-EED9-407B-9236-38E3C1511B1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7971-F9D6-4E42-924B-0735B7B19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4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D8F6-EED9-407B-9236-38E3C1511B1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7971-F9D6-4E42-924B-0735B7B19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0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D8F6-EED9-407B-9236-38E3C1511B1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7971-F9D6-4E42-924B-0735B7B19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3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D8F6-EED9-407B-9236-38E3C1511B1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7971-F9D6-4E42-924B-0735B7B19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4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ED8F6-EED9-407B-9236-38E3C1511B1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97971-F9D6-4E42-924B-0735B7B19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7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seliot/archive/2010/03/04/what-the-heck-is-cloud-computing-another-re-look-with-pretty-pictures.aspx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921" y="631064"/>
            <a:ext cx="7772400" cy="98845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Cloud Computing (Amazon Web Services)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1273" y="4349012"/>
            <a:ext cx="9144000" cy="1655762"/>
          </a:xfrm>
        </p:spPr>
        <p:txBody>
          <a:bodyPr>
            <a:normAutofit fontScale="47500" lnSpcReduction="20000"/>
          </a:bodyPr>
          <a:lstStyle/>
          <a:p>
            <a:endParaRPr lang="en-US" sz="7200" b="1" dirty="0" smtClean="0"/>
          </a:p>
          <a:p>
            <a:r>
              <a:rPr lang="en-US" sz="6000" b="1" dirty="0" smtClean="0"/>
              <a:t>Dr</a:t>
            </a:r>
            <a:r>
              <a:rPr lang="en-US" sz="6000" b="1" dirty="0"/>
              <a:t>. Khurram </a:t>
            </a:r>
            <a:r>
              <a:rPr lang="en-US" sz="6000" b="1" dirty="0" smtClean="0"/>
              <a:t>S. Khattak </a:t>
            </a:r>
            <a:r>
              <a:rPr lang="en-US" sz="3400" b="1" dirty="0" smtClean="0"/>
              <a:t>(Certified AWS Architect &amp; </a:t>
            </a:r>
            <a:r>
              <a:rPr lang="en-US" sz="3400" b="1" dirty="0" err="1" smtClean="0"/>
              <a:t>SysOps</a:t>
            </a:r>
            <a:r>
              <a:rPr lang="en-US" sz="3400" b="1" dirty="0" smtClean="0"/>
              <a:t> Admin)</a:t>
            </a:r>
            <a:endParaRPr lang="en-US" sz="3400" b="1" dirty="0"/>
          </a:p>
          <a:p>
            <a:r>
              <a:rPr lang="en-US" sz="6000" dirty="0" smtClean="0"/>
              <a:t>Dept. of </a:t>
            </a:r>
            <a:r>
              <a:rPr lang="en-US" sz="6000" dirty="0"/>
              <a:t>Computer Systems </a:t>
            </a:r>
            <a:r>
              <a:rPr lang="en-US" sz="6000" dirty="0" smtClean="0"/>
              <a:t>Engineering, </a:t>
            </a:r>
            <a:r>
              <a:rPr lang="en-US" sz="6000" dirty="0"/>
              <a:t>UET Peshawar</a:t>
            </a:r>
          </a:p>
          <a:p>
            <a:endParaRPr lang="en-US" sz="3300" dirty="0">
              <a:latin typeface="Centur gothic(body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192482"/>
            <a:ext cx="1892488" cy="185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7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1" y="2777055"/>
            <a:ext cx="7084061" cy="622218"/>
          </a:xfrm>
          <a:prstGeom prst="rect">
            <a:avLst/>
          </a:prstGeom>
        </p:spPr>
        <p:txBody>
          <a:bodyPr vert="horz" wrap="square" lIns="0" tIns="12696" rIns="0" bIns="0" rtlCol="0" anchor="ctr">
            <a:spAutoFit/>
          </a:bodyPr>
          <a:lstStyle/>
          <a:p>
            <a:pPr marL="12696" algn="ctr">
              <a:spcBef>
                <a:spcPts val="100"/>
              </a:spcBef>
            </a:pPr>
            <a:r>
              <a:rPr lang="en-US" spc="-70" dirty="0"/>
              <a:t>Types Of Cloud Services</a:t>
            </a:r>
            <a:endParaRPr spc="-30" dirty="0"/>
          </a:p>
        </p:txBody>
      </p:sp>
    </p:spTree>
    <p:extLst>
      <p:ext uri="{BB962C8B-B14F-4D97-AF65-F5344CB8AC3E}">
        <p14:creationId xmlns:p14="http://schemas.microsoft.com/office/powerpoint/2010/main" val="2174829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59939" y="1633224"/>
            <a:ext cx="5389880" cy="474485"/>
          </a:xfrm>
          <a:prstGeom prst="rect">
            <a:avLst/>
          </a:prstGeom>
        </p:spPr>
        <p:txBody>
          <a:bodyPr vert="horz" wrap="square" lIns="0" tIns="12696" rIns="0" bIns="0" rtlCol="0">
            <a:spAutoFit/>
          </a:bodyPr>
          <a:lstStyle/>
          <a:p>
            <a:pPr marL="12696">
              <a:spcBef>
                <a:spcPts val="100"/>
              </a:spcBef>
            </a:pPr>
            <a:r>
              <a:rPr sz="3000" spc="-55" dirty="0">
                <a:latin typeface="Arial"/>
                <a:cs typeface="Arial"/>
              </a:rPr>
              <a:t>Infrastructure </a:t>
            </a:r>
            <a:r>
              <a:rPr sz="3000" spc="-85" dirty="0">
                <a:latin typeface="Arial"/>
                <a:cs typeface="Arial"/>
              </a:rPr>
              <a:t>as </a:t>
            </a:r>
            <a:r>
              <a:rPr sz="3000" spc="-114" dirty="0">
                <a:latin typeface="Arial"/>
                <a:cs typeface="Arial"/>
              </a:rPr>
              <a:t>a </a:t>
            </a:r>
            <a:r>
              <a:rPr sz="3000" spc="-80" dirty="0">
                <a:latin typeface="Arial"/>
                <a:cs typeface="Arial"/>
              </a:rPr>
              <a:t>Service</a:t>
            </a:r>
            <a:r>
              <a:rPr sz="3000" spc="235" dirty="0">
                <a:latin typeface="Arial"/>
                <a:cs typeface="Arial"/>
              </a:rPr>
              <a:t> </a:t>
            </a:r>
            <a:r>
              <a:rPr sz="3000" spc="-155" dirty="0">
                <a:latin typeface="Arial"/>
                <a:cs typeface="Arial"/>
              </a:rPr>
              <a:t>(IaaS):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939" y="2420623"/>
            <a:ext cx="4847590" cy="1269574"/>
          </a:xfrm>
          <a:prstGeom prst="rect">
            <a:avLst/>
          </a:prstGeom>
        </p:spPr>
        <p:txBody>
          <a:bodyPr vert="horz" wrap="square" lIns="0" tIns="12696" rIns="0" bIns="0" rtlCol="0">
            <a:spAutoFit/>
          </a:bodyPr>
          <a:lstStyle/>
          <a:p>
            <a:pPr marL="12696">
              <a:spcBef>
                <a:spcPts val="100"/>
              </a:spcBef>
            </a:pPr>
            <a:r>
              <a:rPr sz="3000" spc="-50" dirty="0">
                <a:latin typeface="Arial"/>
                <a:cs typeface="Arial"/>
              </a:rPr>
              <a:t>Platform </a:t>
            </a:r>
            <a:r>
              <a:rPr sz="3000" spc="-85" dirty="0">
                <a:latin typeface="Arial"/>
                <a:cs typeface="Arial"/>
              </a:rPr>
              <a:t>as </a:t>
            </a:r>
            <a:r>
              <a:rPr sz="3000" spc="-114" dirty="0">
                <a:latin typeface="Arial"/>
                <a:cs typeface="Arial"/>
              </a:rPr>
              <a:t>a </a:t>
            </a:r>
            <a:r>
              <a:rPr sz="3000" spc="-80" dirty="0">
                <a:latin typeface="Arial"/>
                <a:cs typeface="Arial"/>
              </a:rPr>
              <a:t>Service</a:t>
            </a:r>
            <a:r>
              <a:rPr sz="3000" spc="200" dirty="0">
                <a:latin typeface="Arial"/>
                <a:cs typeface="Arial"/>
              </a:rPr>
              <a:t> </a:t>
            </a:r>
            <a:r>
              <a:rPr sz="3000" spc="-145" dirty="0">
                <a:latin typeface="Arial"/>
                <a:cs typeface="Arial"/>
              </a:rPr>
              <a:t>(PaaS):</a:t>
            </a:r>
            <a:endParaRPr sz="3000" dirty="0">
              <a:latin typeface="Arial"/>
              <a:cs typeface="Arial"/>
            </a:endParaRPr>
          </a:p>
          <a:p>
            <a:pPr marL="12696">
              <a:spcBef>
                <a:spcPts val="2600"/>
              </a:spcBef>
            </a:pPr>
            <a:r>
              <a:rPr sz="3000" spc="-50" dirty="0">
                <a:latin typeface="Arial"/>
                <a:cs typeface="Arial"/>
              </a:rPr>
              <a:t>Software </a:t>
            </a:r>
            <a:r>
              <a:rPr sz="3000" spc="-85" dirty="0">
                <a:latin typeface="Arial"/>
                <a:cs typeface="Arial"/>
              </a:rPr>
              <a:t>as </a:t>
            </a:r>
            <a:r>
              <a:rPr sz="3000" spc="-114" dirty="0">
                <a:latin typeface="Arial"/>
                <a:cs typeface="Arial"/>
              </a:rPr>
              <a:t>a </a:t>
            </a:r>
            <a:r>
              <a:rPr sz="3000" spc="-80" dirty="0">
                <a:latin typeface="Arial"/>
                <a:cs typeface="Arial"/>
              </a:rPr>
              <a:t>Service</a:t>
            </a:r>
            <a:r>
              <a:rPr sz="3000" spc="185" dirty="0">
                <a:latin typeface="Arial"/>
                <a:cs typeface="Arial"/>
              </a:rPr>
              <a:t> </a:t>
            </a:r>
            <a:r>
              <a:rPr sz="3000" spc="-145" dirty="0">
                <a:latin typeface="Arial"/>
                <a:cs typeface="Arial"/>
              </a:rPr>
              <a:t>(SaaS):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01838" y="1646671"/>
            <a:ext cx="3492934" cy="474485"/>
          </a:xfrm>
          <a:prstGeom prst="rect">
            <a:avLst/>
          </a:prstGeom>
        </p:spPr>
        <p:txBody>
          <a:bodyPr vert="horz" wrap="square" lIns="0" tIns="12696" rIns="0" bIns="0" rtlCol="0">
            <a:spAutoFit/>
          </a:bodyPr>
          <a:lstStyle/>
          <a:p>
            <a:pPr marL="12696">
              <a:spcBef>
                <a:spcPts val="100"/>
              </a:spcBef>
            </a:pPr>
            <a:r>
              <a:rPr sz="3000" spc="-80" dirty="0">
                <a:solidFill>
                  <a:srgbClr val="3366FF"/>
                </a:solidFill>
                <a:latin typeface="Arial"/>
                <a:cs typeface="Arial"/>
              </a:rPr>
              <a:t>VMs,</a:t>
            </a:r>
            <a:r>
              <a:rPr sz="3000" spc="-8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lang="en-US" sz="3000" spc="-85" dirty="0" smtClean="0">
                <a:solidFill>
                  <a:srgbClr val="3366FF"/>
                </a:solidFill>
                <a:latin typeface="Arial"/>
                <a:cs typeface="Arial"/>
              </a:rPr>
              <a:t>Servers, </a:t>
            </a:r>
            <a:r>
              <a:rPr sz="3000" spc="-35" dirty="0" smtClean="0">
                <a:solidFill>
                  <a:srgbClr val="3366FF"/>
                </a:solidFill>
                <a:latin typeface="Arial"/>
                <a:cs typeface="Arial"/>
              </a:rPr>
              <a:t>disks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74308" y="2423573"/>
            <a:ext cx="2992755" cy="1269574"/>
          </a:xfrm>
          <a:prstGeom prst="rect">
            <a:avLst/>
          </a:prstGeom>
        </p:spPr>
        <p:txBody>
          <a:bodyPr vert="horz" wrap="square" lIns="0" tIns="12696" rIns="0" bIns="0" rtlCol="0">
            <a:spAutoFit/>
          </a:bodyPr>
          <a:lstStyle/>
          <a:p>
            <a:pPr marL="12696">
              <a:spcBef>
                <a:spcPts val="100"/>
              </a:spcBef>
            </a:pPr>
            <a:r>
              <a:rPr sz="3000" spc="-60" dirty="0">
                <a:solidFill>
                  <a:srgbClr val="3366FF"/>
                </a:solidFill>
                <a:latin typeface="Arial"/>
                <a:cs typeface="Arial"/>
              </a:rPr>
              <a:t>Web, </a:t>
            </a:r>
            <a:r>
              <a:rPr sz="3000" spc="-50" dirty="0">
                <a:solidFill>
                  <a:srgbClr val="3366FF"/>
                </a:solidFill>
                <a:latin typeface="Arial"/>
                <a:cs typeface="Arial"/>
              </a:rPr>
              <a:t>MapReduce</a:t>
            </a:r>
            <a:endParaRPr sz="3000" dirty="0">
              <a:latin typeface="Arial"/>
              <a:cs typeface="Arial"/>
            </a:endParaRPr>
          </a:p>
          <a:p>
            <a:pPr marL="267874">
              <a:spcBef>
                <a:spcPts val="2620"/>
              </a:spcBef>
            </a:pPr>
            <a:r>
              <a:rPr sz="3000" spc="-95" dirty="0">
                <a:solidFill>
                  <a:srgbClr val="3366FF"/>
                </a:solidFill>
                <a:latin typeface="Arial"/>
                <a:cs typeface="Arial"/>
              </a:rPr>
              <a:t>Email,</a:t>
            </a:r>
            <a:r>
              <a:rPr sz="3000" spc="-1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3000" spc="-40" dirty="0">
                <a:solidFill>
                  <a:srgbClr val="3366FF"/>
                </a:solidFill>
                <a:latin typeface="Arial"/>
                <a:cs typeface="Arial"/>
              </a:rPr>
              <a:t>GitHub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9944" y="4675078"/>
            <a:ext cx="7352665" cy="1608728"/>
          </a:xfrm>
          <a:prstGeom prst="rect">
            <a:avLst/>
          </a:prstGeom>
        </p:spPr>
        <p:txBody>
          <a:bodyPr vert="horz" wrap="square" lIns="0" tIns="119970" rIns="0" bIns="0" rtlCol="0">
            <a:spAutoFit/>
          </a:bodyPr>
          <a:lstStyle/>
          <a:p>
            <a:pPr marL="12696">
              <a:spcBef>
                <a:spcPts val="944"/>
              </a:spcBef>
            </a:pPr>
            <a:r>
              <a:rPr sz="3000" spc="-50" dirty="0">
                <a:latin typeface="Arial"/>
                <a:cs typeface="Arial"/>
              </a:rPr>
              <a:t>Public </a:t>
            </a:r>
            <a:r>
              <a:rPr sz="3000" spc="-85" dirty="0">
                <a:latin typeface="Arial"/>
                <a:cs typeface="Arial"/>
              </a:rPr>
              <a:t>vs </a:t>
            </a:r>
            <a:r>
              <a:rPr sz="3000" spc="-60" dirty="0">
                <a:latin typeface="Arial"/>
                <a:cs typeface="Arial"/>
              </a:rPr>
              <a:t>private</a:t>
            </a:r>
            <a:r>
              <a:rPr sz="3000" spc="125" dirty="0">
                <a:latin typeface="Arial"/>
                <a:cs typeface="Arial"/>
              </a:rPr>
              <a:t> </a:t>
            </a:r>
            <a:r>
              <a:rPr sz="3000" spc="-20" dirty="0">
                <a:latin typeface="Arial"/>
                <a:cs typeface="Arial"/>
              </a:rPr>
              <a:t>clouds:</a:t>
            </a:r>
            <a:endParaRPr sz="3000" dirty="0">
              <a:latin typeface="Arial"/>
              <a:cs typeface="Arial"/>
            </a:endParaRPr>
          </a:p>
          <a:p>
            <a:pPr marL="845519" marR="5078">
              <a:spcBef>
                <a:spcPts val="844"/>
              </a:spcBef>
            </a:pPr>
            <a:r>
              <a:rPr sz="3000" spc="-75" dirty="0">
                <a:solidFill>
                  <a:srgbClr val="3366FF"/>
                </a:solidFill>
                <a:latin typeface="Arial"/>
                <a:cs typeface="Arial"/>
              </a:rPr>
              <a:t>Shared </a:t>
            </a:r>
            <a:r>
              <a:rPr sz="3000" spc="-50" dirty="0">
                <a:solidFill>
                  <a:srgbClr val="3366FF"/>
                </a:solidFill>
                <a:latin typeface="Arial"/>
                <a:cs typeface="Arial"/>
              </a:rPr>
              <a:t>across </a:t>
            </a:r>
            <a:r>
              <a:rPr sz="3000" spc="-60" dirty="0">
                <a:solidFill>
                  <a:srgbClr val="3366FF"/>
                </a:solidFill>
                <a:latin typeface="Arial"/>
                <a:cs typeface="Arial"/>
              </a:rPr>
              <a:t>arbitrary </a:t>
            </a:r>
            <a:r>
              <a:rPr sz="3000" spc="-15" dirty="0">
                <a:solidFill>
                  <a:srgbClr val="3366FF"/>
                </a:solidFill>
                <a:latin typeface="Arial"/>
                <a:cs typeface="Arial"/>
              </a:rPr>
              <a:t>orgs/customers  </a:t>
            </a:r>
            <a:r>
              <a:rPr sz="3000" spc="-85" dirty="0">
                <a:solidFill>
                  <a:srgbClr val="3366FF"/>
                </a:solidFill>
                <a:latin typeface="Arial"/>
                <a:cs typeface="Arial"/>
              </a:rPr>
              <a:t>vs </a:t>
            </a:r>
            <a:r>
              <a:rPr sz="3000" spc="-65" dirty="0">
                <a:solidFill>
                  <a:srgbClr val="3366FF"/>
                </a:solidFill>
                <a:latin typeface="Arial"/>
                <a:cs typeface="Arial"/>
              </a:rPr>
              <a:t>internal </a:t>
            </a:r>
            <a:r>
              <a:rPr sz="3000" spc="25" dirty="0">
                <a:solidFill>
                  <a:srgbClr val="3366FF"/>
                </a:solidFill>
                <a:latin typeface="Arial"/>
                <a:cs typeface="Arial"/>
              </a:rPr>
              <a:t>to </a:t>
            </a:r>
            <a:r>
              <a:rPr sz="3000" spc="-60" dirty="0">
                <a:solidFill>
                  <a:srgbClr val="3366FF"/>
                </a:solidFill>
                <a:latin typeface="Arial"/>
                <a:cs typeface="Arial"/>
              </a:rPr>
              <a:t>one</a:t>
            </a:r>
            <a:r>
              <a:rPr sz="3000" spc="11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3000" spc="-60" dirty="0">
                <a:solidFill>
                  <a:srgbClr val="3366FF"/>
                </a:solidFill>
                <a:latin typeface="Arial"/>
                <a:cs typeface="Arial"/>
              </a:rPr>
              <a:t>organization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215" dirty="0" smtClean="0"/>
              <a:t>Types </a:t>
            </a:r>
            <a:r>
              <a:rPr lang="en-US" spc="-45" dirty="0" smtClean="0"/>
              <a:t>of </a:t>
            </a:r>
            <a:r>
              <a:rPr lang="en-US" spc="-50" dirty="0" smtClean="0"/>
              <a:t>Cloud</a:t>
            </a:r>
            <a:r>
              <a:rPr lang="en-US" spc="200" dirty="0" smtClean="0"/>
              <a:t> </a:t>
            </a:r>
            <a:r>
              <a:rPr lang="en-US" spc="-114" dirty="0" smtClean="0"/>
              <a:t>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03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62174" y="1404492"/>
            <a:ext cx="5637714" cy="1394600"/>
          </a:xfrm>
          <a:prstGeom prst="rect">
            <a:avLst/>
          </a:prstGeom>
        </p:spPr>
        <p:txBody>
          <a:bodyPr vert="horz" wrap="square" lIns="0" tIns="85713" rIns="0" bIns="0" rtlCol="0">
            <a:spAutoFit/>
          </a:bodyPr>
          <a:lstStyle/>
          <a:p>
            <a:pPr marL="191463" indent="-180331">
              <a:spcBef>
                <a:spcPts val="675"/>
              </a:spcBef>
              <a:buClr>
                <a:srgbClr val="1C53A6"/>
              </a:buClr>
              <a:buChar char="•"/>
              <a:tabLst>
                <a:tab pos="191463" algn="l"/>
              </a:tabLst>
            </a:pPr>
            <a:r>
              <a:rPr sz="2500" spc="-4" dirty="0">
                <a:latin typeface="Verdana"/>
                <a:cs typeface="Verdana"/>
              </a:rPr>
              <a:t>Infrastructure as a Service</a:t>
            </a:r>
            <a:r>
              <a:rPr sz="2500" spc="66" dirty="0">
                <a:latin typeface="Verdana"/>
                <a:cs typeface="Verdana"/>
              </a:rPr>
              <a:t> </a:t>
            </a:r>
            <a:r>
              <a:rPr sz="2500" spc="-4" dirty="0">
                <a:latin typeface="Verdana"/>
                <a:cs typeface="Verdana"/>
              </a:rPr>
              <a:t>(IaaS)</a:t>
            </a:r>
            <a:endParaRPr sz="2500" dirty="0">
              <a:latin typeface="Verdana"/>
              <a:cs typeface="Verdana"/>
            </a:endParaRPr>
          </a:p>
          <a:p>
            <a:pPr marL="191463" indent="-180331">
              <a:spcBef>
                <a:spcPts val="587"/>
              </a:spcBef>
              <a:buClr>
                <a:srgbClr val="1C53A6"/>
              </a:buClr>
              <a:buChar char="•"/>
              <a:tabLst>
                <a:tab pos="191463" algn="l"/>
              </a:tabLst>
            </a:pPr>
            <a:r>
              <a:rPr sz="2500" spc="-9" dirty="0">
                <a:latin typeface="Verdana"/>
                <a:cs typeface="Verdana"/>
              </a:rPr>
              <a:t>Platform </a:t>
            </a:r>
            <a:r>
              <a:rPr sz="2500" spc="-4" dirty="0">
                <a:latin typeface="Verdana"/>
                <a:cs typeface="Verdana"/>
              </a:rPr>
              <a:t>as a </a:t>
            </a:r>
            <a:r>
              <a:rPr sz="2500" spc="-9" dirty="0">
                <a:latin typeface="Verdana"/>
                <a:cs typeface="Verdana"/>
              </a:rPr>
              <a:t>Service</a:t>
            </a:r>
            <a:r>
              <a:rPr sz="2500" spc="66" dirty="0">
                <a:latin typeface="Verdana"/>
                <a:cs typeface="Verdana"/>
              </a:rPr>
              <a:t> </a:t>
            </a:r>
            <a:r>
              <a:rPr sz="2500" spc="-9" dirty="0">
                <a:latin typeface="Verdana"/>
                <a:cs typeface="Verdana"/>
              </a:rPr>
              <a:t>(PaaS)</a:t>
            </a:r>
            <a:endParaRPr sz="2500" dirty="0">
              <a:latin typeface="Verdana"/>
              <a:cs typeface="Verdana"/>
            </a:endParaRPr>
          </a:p>
          <a:p>
            <a:pPr marL="191463" indent="-180331">
              <a:spcBef>
                <a:spcPts val="587"/>
              </a:spcBef>
              <a:buClr>
                <a:srgbClr val="1C53A6"/>
              </a:buClr>
              <a:buChar char="•"/>
              <a:tabLst>
                <a:tab pos="191463" algn="l"/>
              </a:tabLst>
            </a:pPr>
            <a:r>
              <a:rPr sz="2500" spc="-4" dirty="0">
                <a:latin typeface="Verdana"/>
                <a:cs typeface="Verdana"/>
              </a:rPr>
              <a:t>Software as a Service</a:t>
            </a:r>
            <a:r>
              <a:rPr sz="2500" spc="48" dirty="0">
                <a:latin typeface="Verdana"/>
                <a:cs typeface="Verdana"/>
              </a:rPr>
              <a:t> </a:t>
            </a:r>
            <a:r>
              <a:rPr sz="2500" spc="-9" dirty="0">
                <a:latin typeface="Verdana"/>
                <a:cs typeface="Verdana"/>
              </a:rPr>
              <a:t>(SaaS)</a:t>
            </a:r>
            <a:endParaRPr sz="250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96365" y="5603867"/>
            <a:ext cx="2655235" cy="0"/>
          </a:xfrm>
          <a:custGeom>
            <a:avLst/>
            <a:gdLst/>
            <a:ahLst/>
            <a:cxnLst/>
            <a:rect l="l" t="t" r="r" b="b"/>
            <a:pathLst>
              <a:path w="3105150">
                <a:moveTo>
                  <a:pt x="0" y="0"/>
                </a:moveTo>
                <a:lnTo>
                  <a:pt x="3105150" y="0"/>
                </a:lnTo>
              </a:path>
            </a:pathLst>
          </a:custGeom>
          <a:ln w="9144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6339" y="4628200"/>
            <a:ext cx="2654692" cy="1149910"/>
          </a:xfrm>
          <a:custGeom>
            <a:avLst/>
            <a:gdLst/>
            <a:ahLst/>
            <a:cxnLst/>
            <a:rect l="l" t="t" r="r" b="b"/>
            <a:pathLst>
              <a:path w="3104515" h="1268095">
                <a:moveTo>
                  <a:pt x="2893060" y="0"/>
                </a:moveTo>
                <a:lnTo>
                  <a:pt x="211327" y="0"/>
                </a:lnTo>
                <a:lnTo>
                  <a:pt x="162872" y="5581"/>
                </a:lnTo>
                <a:lnTo>
                  <a:pt x="118391" y="21479"/>
                </a:lnTo>
                <a:lnTo>
                  <a:pt x="79153" y="46426"/>
                </a:lnTo>
                <a:lnTo>
                  <a:pt x="46426" y="79153"/>
                </a:lnTo>
                <a:lnTo>
                  <a:pt x="21479" y="118391"/>
                </a:lnTo>
                <a:lnTo>
                  <a:pt x="5581" y="162872"/>
                </a:lnTo>
                <a:lnTo>
                  <a:pt x="0" y="211327"/>
                </a:lnTo>
                <a:lnTo>
                  <a:pt x="0" y="1056639"/>
                </a:lnTo>
                <a:lnTo>
                  <a:pt x="5581" y="1105095"/>
                </a:lnTo>
                <a:lnTo>
                  <a:pt x="21479" y="1149576"/>
                </a:lnTo>
                <a:lnTo>
                  <a:pt x="46426" y="1188814"/>
                </a:lnTo>
                <a:lnTo>
                  <a:pt x="79153" y="1221541"/>
                </a:lnTo>
                <a:lnTo>
                  <a:pt x="118391" y="1246488"/>
                </a:lnTo>
                <a:lnTo>
                  <a:pt x="162872" y="1262386"/>
                </a:lnTo>
                <a:lnTo>
                  <a:pt x="211327" y="1267967"/>
                </a:lnTo>
                <a:lnTo>
                  <a:pt x="2893060" y="1267967"/>
                </a:lnTo>
                <a:lnTo>
                  <a:pt x="2941515" y="1262386"/>
                </a:lnTo>
                <a:lnTo>
                  <a:pt x="2985996" y="1246488"/>
                </a:lnTo>
                <a:lnTo>
                  <a:pt x="3025234" y="1221541"/>
                </a:lnTo>
                <a:lnTo>
                  <a:pt x="3057961" y="1188814"/>
                </a:lnTo>
                <a:lnTo>
                  <a:pt x="3082908" y="1149576"/>
                </a:lnTo>
                <a:lnTo>
                  <a:pt x="3098806" y="1105095"/>
                </a:lnTo>
                <a:lnTo>
                  <a:pt x="3104387" y="1056639"/>
                </a:lnTo>
                <a:lnTo>
                  <a:pt x="3104387" y="211327"/>
                </a:lnTo>
                <a:lnTo>
                  <a:pt x="3098806" y="162872"/>
                </a:lnTo>
                <a:lnTo>
                  <a:pt x="3082908" y="118391"/>
                </a:lnTo>
                <a:lnTo>
                  <a:pt x="3057961" y="79153"/>
                </a:lnTo>
                <a:lnTo>
                  <a:pt x="3025234" y="46426"/>
                </a:lnTo>
                <a:lnTo>
                  <a:pt x="2985996" y="21479"/>
                </a:lnTo>
                <a:lnTo>
                  <a:pt x="2941515" y="5581"/>
                </a:lnTo>
                <a:lnTo>
                  <a:pt x="2893060" y="0"/>
                </a:lnTo>
                <a:close/>
              </a:path>
            </a:pathLst>
          </a:custGeom>
          <a:solidFill>
            <a:srgbClr val="9FC0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38583" y="4026009"/>
            <a:ext cx="2230072" cy="1609114"/>
          </a:xfrm>
          <a:prstGeom prst="rect">
            <a:avLst/>
          </a:prstGeom>
        </p:spPr>
        <p:txBody>
          <a:bodyPr vert="horz" wrap="square" lIns="0" tIns="11132" rIns="0" bIns="0" rtlCol="0">
            <a:spAutoFit/>
          </a:bodyPr>
          <a:lstStyle/>
          <a:p>
            <a:pPr algn="ctr">
              <a:spcBef>
                <a:spcPts val="88"/>
              </a:spcBef>
            </a:pPr>
            <a:r>
              <a:rPr sz="2800" spc="-4" dirty="0">
                <a:solidFill>
                  <a:srgbClr val="1C2985"/>
                </a:solidFill>
                <a:latin typeface="Times New Roman"/>
                <a:cs typeface="Times New Roman"/>
              </a:rPr>
              <a:t>IaaS</a:t>
            </a:r>
            <a:endParaRPr sz="2800" dirty="0">
              <a:latin typeface="Times New Roman"/>
              <a:cs typeface="Times New Roman"/>
            </a:endParaRPr>
          </a:p>
          <a:p>
            <a:pPr algn="ctr">
              <a:spcBef>
                <a:spcPts val="1858"/>
              </a:spcBef>
            </a:pPr>
            <a:r>
              <a:rPr sz="2000" b="1" spc="-4" dirty="0">
                <a:solidFill>
                  <a:srgbClr val="1C2985"/>
                </a:solidFill>
                <a:latin typeface="Verdana"/>
                <a:cs typeface="Verdana"/>
              </a:rPr>
              <a:t>Infrastructure</a:t>
            </a:r>
            <a:endParaRPr sz="20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2000" spc="-4" dirty="0">
                <a:solidFill>
                  <a:srgbClr val="1C2985"/>
                </a:solidFill>
                <a:latin typeface="Verdana"/>
                <a:cs typeface="Verdana"/>
              </a:rPr>
              <a:t>Servers </a:t>
            </a:r>
            <a:r>
              <a:rPr sz="2000" dirty="0">
                <a:solidFill>
                  <a:srgbClr val="1C2985"/>
                </a:solidFill>
                <a:latin typeface="Verdana"/>
                <a:cs typeface="Verdana"/>
              </a:rPr>
              <a:t>·</a:t>
            </a:r>
            <a:r>
              <a:rPr sz="2000" spc="-18" dirty="0">
                <a:solidFill>
                  <a:srgbClr val="1C2985"/>
                </a:solidFill>
                <a:latin typeface="Verdana"/>
                <a:cs typeface="Verdana"/>
              </a:rPr>
              <a:t> </a:t>
            </a:r>
            <a:r>
              <a:rPr sz="2000" spc="-9" dirty="0">
                <a:solidFill>
                  <a:srgbClr val="1C2985"/>
                </a:solidFill>
                <a:latin typeface="Verdana"/>
                <a:cs typeface="Verdana"/>
              </a:rPr>
              <a:t>Storage</a:t>
            </a:r>
            <a:endParaRPr sz="2000" dirty="0">
              <a:latin typeface="Verdana"/>
              <a:cs typeface="Verdana"/>
            </a:endParaRPr>
          </a:p>
          <a:p>
            <a:pPr marL="697392" indent="-183114">
              <a:buChar char="·"/>
              <a:tabLst>
                <a:tab pos="697948" algn="l"/>
              </a:tabLst>
            </a:pPr>
            <a:r>
              <a:rPr sz="2000" spc="-4" dirty="0">
                <a:solidFill>
                  <a:srgbClr val="1C2985"/>
                </a:solidFill>
                <a:latin typeface="Verdana"/>
                <a:cs typeface="Verdana"/>
              </a:rPr>
              <a:t>Network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72836" y="5603867"/>
            <a:ext cx="2655235" cy="0"/>
          </a:xfrm>
          <a:custGeom>
            <a:avLst/>
            <a:gdLst/>
            <a:ahLst/>
            <a:cxnLst/>
            <a:rect l="l" t="t" r="r" b="b"/>
            <a:pathLst>
              <a:path w="3105150">
                <a:moveTo>
                  <a:pt x="0" y="0"/>
                </a:moveTo>
                <a:lnTo>
                  <a:pt x="3105149" y="0"/>
                </a:lnTo>
              </a:path>
            </a:pathLst>
          </a:custGeom>
          <a:ln w="9144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72836" y="3570997"/>
            <a:ext cx="2656321" cy="953556"/>
          </a:xfrm>
          <a:custGeom>
            <a:avLst/>
            <a:gdLst/>
            <a:ahLst/>
            <a:cxnLst/>
            <a:rect l="l" t="t" r="r" b="b"/>
            <a:pathLst>
              <a:path w="3106420" h="1051560">
                <a:moveTo>
                  <a:pt x="2930651" y="0"/>
                </a:moveTo>
                <a:lnTo>
                  <a:pt x="175259" y="0"/>
                </a:lnTo>
                <a:lnTo>
                  <a:pt x="128675" y="6261"/>
                </a:lnTo>
                <a:lnTo>
                  <a:pt x="86811" y="23932"/>
                </a:lnTo>
                <a:lnTo>
                  <a:pt x="51339" y="51339"/>
                </a:lnTo>
                <a:lnTo>
                  <a:pt x="23932" y="86811"/>
                </a:lnTo>
                <a:lnTo>
                  <a:pt x="6261" y="128675"/>
                </a:lnTo>
                <a:lnTo>
                  <a:pt x="0" y="175260"/>
                </a:lnTo>
                <a:lnTo>
                  <a:pt x="0" y="876300"/>
                </a:lnTo>
                <a:lnTo>
                  <a:pt x="6261" y="922884"/>
                </a:lnTo>
                <a:lnTo>
                  <a:pt x="23932" y="964748"/>
                </a:lnTo>
                <a:lnTo>
                  <a:pt x="51339" y="1000220"/>
                </a:lnTo>
                <a:lnTo>
                  <a:pt x="86811" y="1027627"/>
                </a:lnTo>
                <a:lnTo>
                  <a:pt x="128675" y="1045298"/>
                </a:lnTo>
                <a:lnTo>
                  <a:pt x="175259" y="1051560"/>
                </a:lnTo>
                <a:lnTo>
                  <a:pt x="2930651" y="1051560"/>
                </a:lnTo>
                <a:lnTo>
                  <a:pt x="2977236" y="1045298"/>
                </a:lnTo>
                <a:lnTo>
                  <a:pt x="3019100" y="1027627"/>
                </a:lnTo>
                <a:lnTo>
                  <a:pt x="3054572" y="1000220"/>
                </a:lnTo>
                <a:lnTo>
                  <a:pt x="3081979" y="964748"/>
                </a:lnTo>
                <a:lnTo>
                  <a:pt x="3099650" y="922884"/>
                </a:lnTo>
                <a:lnTo>
                  <a:pt x="3105912" y="876300"/>
                </a:lnTo>
                <a:lnTo>
                  <a:pt x="3105912" y="175260"/>
                </a:lnTo>
                <a:lnTo>
                  <a:pt x="3099650" y="128675"/>
                </a:lnTo>
                <a:lnTo>
                  <a:pt x="3081979" y="86811"/>
                </a:lnTo>
                <a:lnTo>
                  <a:pt x="3054572" y="51339"/>
                </a:lnTo>
                <a:lnTo>
                  <a:pt x="3019100" y="23932"/>
                </a:lnTo>
                <a:lnTo>
                  <a:pt x="2977236" y="6261"/>
                </a:lnTo>
                <a:lnTo>
                  <a:pt x="2930651" y="0"/>
                </a:lnTo>
                <a:close/>
              </a:path>
            </a:pathLst>
          </a:custGeom>
          <a:solidFill>
            <a:srgbClr val="9FC0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72836" y="4628200"/>
            <a:ext cx="2656321" cy="1149910"/>
          </a:xfrm>
          <a:custGeom>
            <a:avLst/>
            <a:gdLst/>
            <a:ahLst/>
            <a:cxnLst/>
            <a:rect l="l" t="t" r="r" b="b"/>
            <a:pathLst>
              <a:path w="3106420" h="1268095">
                <a:moveTo>
                  <a:pt x="2894584" y="0"/>
                </a:moveTo>
                <a:lnTo>
                  <a:pt x="211327" y="0"/>
                </a:lnTo>
                <a:lnTo>
                  <a:pt x="162872" y="5581"/>
                </a:lnTo>
                <a:lnTo>
                  <a:pt x="118391" y="21479"/>
                </a:lnTo>
                <a:lnTo>
                  <a:pt x="79153" y="46426"/>
                </a:lnTo>
                <a:lnTo>
                  <a:pt x="46426" y="79153"/>
                </a:lnTo>
                <a:lnTo>
                  <a:pt x="21479" y="118391"/>
                </a:lnTo>
                <a:lnTo>
                  <a:pt x="5581" y="162872"/>
                </a:lnTo>
                <a:lnTo>
                  <a:pt x="0" y="211327"/>
                </a:lnTo>
                <a:lnTo>
                  <a:pt x="0" y="1056639"/>
                </a:lnTo>
                <a:lnTo>
                  <a:pt x="5581" y="1105095"/>
                </a:lnTo>
                <a:lnTo>
                  <a:pt x="21479" y="1149576"/>
                </a:lnTo>
                <a:lnTo>
                  <a:pt x="46426" y="1188814"/>
                </a:lnTo>
                <a:lnTo>
                  <a:pt x="79153" y="1221541"/>
                </a:lnTo>
                <a:lnTo>
                  <a:pt x="118391" y="1246488"/>
                </a:lnTo>
                <a:lnTo>
                  <a:pt x="162872" y="1262386"/>
                </a:lnTo>
                <a:lnTo>
                  <a:pt x="211327" y="1267967"/>
                </a:lnTo>
                <a:lnTo>
                  <a:pt x="2894584" y="1267967"/>
                </a:lnTo>
                <a:lnTo>
                  <a:pt x="2943039" y="1262386"/>
                </a:lnTo>
                <a:lnTo>
                  <a:pt x="2987520" y="1246488"/>
                </a:lnTo>
                <a:lnTo>
                  <a:pt x="3026758" y="1221541"/>
                </a:lnTo>
                <a:lnTo>
                  <a:pt x="3059485" y="1188814"/>
                </a:lnTo>
                <a:lnTo>
                  <a:pt x="3084432" y="1149576"/>
                </a:lnTo>
                <a:lnTo>
                  <a:pt x="3100330" y="1105095"/>
                </a:lnTo>
                <a:lnTo>
                  <a:pt x="3105912" y="1056639"/>
                </a:lnTo>
                <a:lnTo>
                  <a:pt x="3105912" y="211327"/>
                </a:lnTo>
                <a:lnTo>
                  <a:pt x="3100330" y="162872"/>
                </a:lnTo>
                <a:lnTo>
                  <a:pt x="3084432" y="118391"/>
                </a:lnTo>
                <a:lnTo>
                  <a:pt x="3059485" y="79153"/>
                </a:lnTo>
                <a:lnTo>
                  <a:pt x="3026758" y="46426"/>
                </a:lnTo>
                <a:lnTo>
                  <a:pt x="2987520" y="21479"/>
                </a:lnTo>
                <a:lnTo>
                  <a:pt x="2943039" y="5581"/>
                </a:lnTo>
                <a:lnTo>
                  <a:pt x="2894584" y="0"/>
                </a:lnTo>
                <a:close/>
              </a:path>
            </a:pathLst>
          </a:custGeom>
          <a:solidFill>
            <a:srgbClr val="9FC0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86340" y="2749922"/>
            <a:ext cx="2230072" cy="3248219"/>
          </a:xfrm>
          <a:prstGeom prst="rect">
            <a:avLst/>
          </a:prstGeom>
        </p:spPr>
        <p:txBody>
          <a:bodyPr vert="horz" wrap="square" lIns="0" tIns="217065" rIns="0" bIns="0" rtlCol="0">
            <a:spAutoFit/>
          </a:bodyPr>
          <a:lstStyle/>
          <a:p>
            <a:pPr marR="20037" algn="ctr">
              <a:spcBef>
                <a:spcPts val="1709"/>
              </a:spcBef>
            </a:pPr>
            <a:r>
              <a:rPr sz="2800" spc="-4" dirty="0">
                <a:solidFill>
                  <a:srgbClr val="1C2985"/>
                </a:solidFill>
                <a:latin typeface="Times New Roman"/>
                <a:cs typeface="Times New Roman"/>
              </a:rPr>
              <a:t>PaaS</a:t>
            </a:r>
            <a:endParaRPr sz="2800" dirty="0">
              <a:latin typeface="Times New Roman"/>
              <a:cs typeface="Times New Roman"/>
            </a:endParaRPr>
          </a:p>
          <a:p>
            <a:pPr marL="518730">
              <a:spcBef>
                <a:spcPts val="1166"/>
              </a:spcBef>
            </a:pPr>
            <a:r>
              <a:rPr sz="2000" b="1" spc="-4" dirty="0">
                <a:solidFill>
                  <a:srgbClr val="1C2985"/>
                </a:solidFill>
                <a:latin typeface="Verdana"/>
                <a:cs typeface="Verdana"/>
              </a:rPr>
              <a:t>Platform</a:t>
            </a:r>
            <a:endParaRPr sz="2000" dirty="0">
              <a:latin typeface="Verdana"/>
              <a:cs typeface="Verdana"/>
            </a:endParaRPr>
          </a:p>
          <a:p>
            <a:pPr marL="64563" marR="56214" algn="ctr"/>
            <a:r>
              <a:rPr sz="2000" dirty="0">
                <a:solidFill>
                  <a:srgbClr val="1C2985"/>
                </a:solidFill>
                <a:latin typeface="Verdana"/>
                <a:cs typeface="Verdana"/>
              </a:rPr>
              <a:t>OS &amp;</a:t>
            </a:r>
            <a:r>
              <a:rPr sz="2000" spc="-83" dirty="0">
                <a:solidFill>
                  <a:srgbClr val="1C2985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1C2985"/>
                </a:solidFill>
                <a:latin typeface="Verdana"/>
                <a:cs typeface="Verdana"/>
              </a:rPr>
              <a:t>Application  Stack</a:t>
            </a:r>
            <a:endParaRPr sz="2000" dirty="0">
              <a:latin typeface="Verdana"/>
              <a:cs typeface="Verdana"/>
            </a:endParaRPr>
          </a:p>
          <a:p>
            <a:pPr algn="ctr">
              <a:spcBef>
                <a:spcPts val="1534"/>
              </a:spcBef>
            </a:pPr>
            <a:r>
              <a:rPr sz="2000" b="1" spc="-4" dirty="0">
                <a:solidFill>
                  <a:srgbClr val="1C2985"/>
                </a:solidFill>
                <a:latin typeface="Verdana"/>
                <a:cs typeface="Verdana"/>
              </a:rPr>
              <a:t>Infrastructure</a:t>
            </a:r>
            <a:endParaRPr sz="20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2000" spc="-4" dirty="0">
                <a:solidFill>
                  <a:srgbClr val="1C2985"/>
                </a:solidFill>
                <a:latin typeface="Verdana"/>
                <a:cs typeface="Verdana"/>
              </a:rPr>
              <a:t>Servers </a:t>
            </a:r>
            <a:r>
              <a:rPr sz="2000" dirty="0">
                <a:solidFill>
                  <a:srgbClr val="1C2985"/>
                </a:solidFill>
                <a:latin typeface="Verdana"/>
                <a:cs typeface="Verdana"/>
              </a:rPr>
              <a:t>·</a:t>
            </a:r>
            <a:r>
              <a:rPr sz="2000" spc="-18" dirty="0">
                <a:solidFill>
                  <a:srgbClr val="1C2985"/>
                </a:solidFill>
                <a:latin typeface="Verdana"/>
                <a:cs typeface="Verdana"/>
              </a:rPr>
              <a:t> </a:t>
            </a:r>
            <a:r>
              <a:rPr sz="2000" spc="-9" dirty="0">
                <a:solidFill>
                  <a:srgbClr val="1C2985"/>
                </a:solidFill>
                <a:latin typeface="Verdana"/>
                <a:cs typeface="Verdana"/>
              </a:rPr>
              <a:t>Storage</a:t>
            </a:r>
            <a:endParaRPr sz="2000" dirty="0">
              <a:latin typeface="Verdana"/>
              <a:cs typeface="Verdana"/>
            </a:endParaRPr>
          </a:p>
          <a:p>
            <a:pPr marL="697392" indent="-183114">
              <a:buChar char="·"/>
              <a:tabLst>
                <a:tab pos="697948" algn="l"/>
              </a:tabLst>
            </a:pPr>
            <a:r>
              <a:rPr sz="2000" spc="-4" dirty="0">
                <a:solidFill>
                  <a:srgbClr val="1C2985"/>
                </a:solidFill>
                <a:latin typeface="Verdana"/>
                <a:cs typeface="Verdana"/>
              </a:rPr>
              <a:t>Network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50608" y="5603867"/>
            <a:ext cx="2655235" cy="0"/>
          </a:xfrm>
          <a:custGeom>
            <a:avLst/>
            <a:gdLst/>
            <a:ahLst/>
            <a:cxnLst/>
            <a:rect l="l" t="t" r="r" b="b"/>
            <a:pathLst>
              <a:path w="3105150">
                <a:moveTo>
                  <a:pt x="0" y="0"/>
                </a:moveTo>
                <a:lnTo>
                  <a:pt x="3105150" y="0"/>
                </a:lnTo>
              </a:path>
            </a:pathLst>
          </a:custGeom>
          <a:ln w="9144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41486" y="2732146"/>
            <a:ext cx="2654692" cy="707681"/>
          </a:xfrm>
          <a:custGeom>
            <a:avLst/>
            <a:gdLst/>
            <a:ahLst/>
            <a:cxnLst/>
            <a:rect l="l" t="t" r="r" b="b"/>
            <a:pathLst>
              <a:path w="3104515" h="780414">
                <a:moveTo>
                  <a:pt x="2974340" y="0"/>
                </a:moveTo>
                <a:lnTo>
                  <a:pt x="130048" y="0"/>
                </a:lnTo>
                <a:lnTo>
                  <a:pt x="79402" y="10211"/>
                </a:lnTo>
                <a:lnTo>
                  <a:pt x="38068" y="38068"/>
                </a:lnTo>
                <a:lnTo>
                  <a:pt x="10211" y="79402"/>
                </a:lnTo>
                <a:lnTo>
                  <a:pt x="0" y="130047"/>
                </a:lnTo>
                <a:lnTo>
                  <a:pt x="0" y="650239"/>
                </a:lnTo>
                <a:lnTo>
                  <a:pt x="10211" y="700885"/>
                </a:lnTo>
                <a:lnTo>
                  <a:pt x="38068" y="742219"/>
                </a:lnTo>
                <a:lnTo>
                  <a:pt x="79402" y="770076"/>
                </a:lnTo>
                <a:lnTo>
                  <a:pt x="130048" y="780288"/>
                </a:lnTo>
                <a:lnTo>
                  <a:pt x="2974340" y="780288"/>
                </a:lnTo>
                <a:lnTo>
                  <a:pt x="3024985" y="770076"/>
                </a:lnTo>
                <a:lnTo>
                  <a:pt x="3066319" y="742219"/>
                </a:lnTo>
                <a:lnTo>
                  <a:pt x="3094176" y="700885"/>
                </a:lnTo>
                <a:lnTo>
                  <a:pt x="3104388" y="650239"/>
                </a:lnTo>
                <a:lnTo>
                  <a:pt x="3104388" y="130047"/>
                </a:lnTo>
                <a:lnTo>
                  <a:pt x="3094176" y="79402"/>
                </a:lnTo>
                <a:lnTo>
                  <a:pt x="3066319" y="38068"/>
                </a:lnTo>
                <a:lnTo>
                  <a:pt x="3024985" y="10211"/>
                </a:lnTo>
                <a:lnTo>
                  <a:pt x="2974340" y="0"/>
                </a:lnTo>
                <a:close/>
              </a:path>
            </a:pathLst>
          </a:custGeom>
          <a:solidFill>
            <a:srgbClr val="9FC0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41486" y="3570997"/>
            <a:ext cx="2654692" cy="953556"/>
          </a:xfrm>
          <a:custGeom>
            <a:avLst/>
            <a:gdLst/>
            <a:ahLst/>
            <a:cxnLst/>
            <a:rect l="l" t="t" r="r" b="b"/>
            <a:pathLst>
              <a:path w="3104515" h="1051560">
                <a:moveTo>
                  <a:pt x="2929128" y="0"/>
                </a:moveTo>
                <a:lnTo>
                  <a:pt x="175260" y="0"/>
                </a:lnTo>
                <a:lnTo>
                  <a:pt x="128675" y="6261"/>
                </a:lnTo>
                <a:lnTo>
                  <a:pt x="86811" y="23932"/>
                </a:lnTo>
                <a:lnTo>
                  <a:pt x="51339" y="51339"/>
                </a:lnTo>
                <a:lnTo>
                  <a:pt x="23932" y="86811"/>
                </a:lnTo>
                <a:lnTo>
                  <a:pt x="6261" y="128675"/>
                </a:lnTo>
                <a:lnTo>
                  <a:pt x="0" y="175260"/>
                </a:lnTo>
                <a:lnTo>
                  <a:pt x="0" y="876300"/>
                </a:lnTo>
                <a:lnTo>
                  <a:pt x="6261" y="922884"/>
                </a:lnTo>
                <a:lnTo>
                  <a:pt x="23932" y="964748"/>
                </a:lnTo>
                <a:lnTo>
                  <a:pt x="51339" y="1000220"/>
                </a:lnTo>
                <a:lnTo>
                  <a:pt x="86811" y="1027627"/>
                </a:lnTo>
                <a:lnTo>
                  <a:pt x="128675" y="1045298"/>
                </a:lnTo>
                <a:lnTo>
                  <a:pt x="175260" y="1051560"/>
                </a:lnTo>
                <a:lnTo>
                  <a:pt x="2929128" y="1051560"/>
                </a:lnTo>
                <a:lnTo>
                  <a:pt x="2975712" y="1045298"/>
                </a:lnTo>
                <a:lnTo>
                  <a:pt x="3017576" y="1027627"/>
                </a:lnTo>
                <a:lnTo>
                  <a:pt x="3053048" y="1000220"/>
                </a:lnTo>
                <a:lnTo>
                  <a:pt x="3080455" y="964748"/>
                </a:lnTo>
                <a:lnTo>
                  <a:pt x="3098126" y="922884"/>
                </a:lnTo>
                <a:lnTo>
                  <a:pt x="3104388" y="876300"/>
                </a:lnTo>
                <a:lnTo>
                  <a:pt x="3104388" y="175260"/>
                </a:lnTo>
                <a:lnTo>
                  <a:pt x="3098126" y="128675"/>
                </a:lnTo>
                <a:lnTo>
                  <a:pt x="3080455" y="86811"/>
                </a:lnTo>
                <a:lnTo>
                  <a:pt x="3053048" y="51339"/>
                </a:lnTo>
                <a:lnTo>
                  <a:pt x="3017576" y="23932"/>
                </a:lnTo>
                <a:lnTo>
                  <a:pt x="2975712" y="6261"/>
                </a:lnTo>
                <a:lnTo>
                  <a:pt x="2929128" y="0"/>
                </a:lnTo>
                <a:close/>
              </a:path>
            </a:pathLst>
          </a:custGeom>
          <a:solidFill>
            <a:srgbClr val="9FC0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50608" y="4628200"/>
            <a:ext cx="2654692" cy="1149910"/>
          </a:xfrm>
          <a:custGeom>
            <a:avLst/>
            <a:gdLst/>
            <a:ahLst/>
            <a:cxnLst/>
            <a:rect l="l" t="t" r="r" b="b"/>
            <a:pathLst>
              <a:path w="3104515" h="1268095">
                <a:moveTo>
                  <a:pt x="2893059" y="0"/>
                </a:moveTo>
                <a:lnTo>
                  <a:pt x="211327" y="0"/>
                </a:lnTo>
                <a:lnTo>
                  <a:pt x="162872" y="5581"/>
                </a:lnTo>
                <a:lnTo>
                  <a:pt x="118391" y="21479"/>
                </a:lnTo>
                <a:lnTo>
                  <a:pt x="79153" y="46426"/>
                </a:lnTo>
                <a:lnTo>
                  <a:pt x="46426" y="79153"/>
                </a:lnTo>
                <a:lnTo>
                  <a:pt x="21479" y="118391"/>
                </a:lnTo>
                <a:lnTo>
                  <a:pt x="5581" y="162872"/>
                </a:lnTo>
                <a:lnTo>
                  <a:pt x="0" y="211327"/>
                </a:lnTo>
                <a:lnTo>
                  <a:pt x="0" y="1056639"/>
                </a:lnTo>
                <a:lnTo>
                  <a:pt x="5581" y="1105095"/>
                </a:lnTo>
                <a:lnTo>
                  <a:pt x="21479" y="1149576"/>
                </a:lnTo>
                <a:lnTo>
                  <a:pt x="46426" y="1188814"/>
                </a:lnTo>
                <a:lnTo>
                  <a:pt x="79153" y="1221541"/>
                </a:lnTo>
                <a:lnTo>
                  <a:pt x="118391" y="1246488"/>
                </a:lnTo>
                <a:lnTo>
                  <a:pt x="162872" y="1262386"/>
                </a:lnTo>
                <a:lnTo>
                  <a:pt x="211327" y="1267967"/>
                </a:lnTo>
                <a:lnTo>
                  <a:pt x="2893059" y="1267967"/>
                </a:lnTo>
                <a:lnTo>
                  <a:pt x="2941515" y="1262386"/>
                </a:lnTo>
                <a:lnTo>
                  <a:pt x="2985996" y="1246488"/>
                </a:lnTo>
                <a:lnTo>
                  <a:pt x="3025234" y="1221541"/>
                </a:lnTo>
                <a:lnTo>
                  <a:pt x="3057961" y="1188814"/>
                </a:lnTo>
                <a:lnTo>
                  <a:pt x="3082908" y="1149576"/>
                </a:lnTo>
                <a:lnTo>
                  <a:pt x="3098806" y="1105095"/>
                </a:lnTo>
                <a:lnTo>
                  <a:pt x="3104387" y="1056639"/>
                </a:lnTo>
                <a:lnTo>
                  <a:pt x="3104387" y="211327"/>
                </a:lnTo>
                <a:lnTo>
                  <a:pt x="3098806" y="162872"/>
                </a:lnTo>
                <a:lnTo>
                  <a:pt x="3082908" y="118391"/>
                </a:lnTo>
                <a:lnTo>
                  <a:pt x="3057961" y="79153"/>
                </a:lnTo>
                <a:lnTo>
                  <a:pt x="3025234" y="46426"/>
                </a:lnTo>
                <a:lnTo>
                  <a:pt x="2985996" y="21479"/>
                </a:lnTo>
                <a:lnTo>
                  <a:pt x="2941515" y="5581"/>
                </a:lnTo>
                <a:lnTo>
                  <a:pt x="2893059" y="0"/>
                </a:lnTo>
                <a:close/>
              </a:path>
            </a:pathLst>
          </a:custGeom>
          <a:solidFill>
            <a:srgbClr val="9FC0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862465" y="2070891"/>
            <a:ext cx="2416861" cy="3810351"/>
          </a:xfrm>
          <a:prstGeom prst="rect">
            <a:avLst/>
          </a:prstGeom>
        </p:spPr>
        <p:txBody>
          <a:bodyPr vert="horz" wrap="square" lIns="0" tIns="146380" rIns="0" bIns="0" rtlCol="0">
            <a:spAutoFit/>
          </a:bodyPr>
          <a:lstStyle/>
          <a:p>
            <a:pPr marR="4453" algn="ctr">
              <a:spcBef>
                <a:spcPts val="1153"/>
              </a:spcBef>
            </a:pPr>
            <a:r>
              <a:rPr sz="2800" spc="-4" dirty="0">
                <a:solidFill>
                  <a:srgbClr val="1C2985"/>
                </a:solidFill>
                <a:latin typeface="Times New Roman"/>
                <a:cs typeface="Times New Roman"/>
              </a:rPr>
              <a:t>SaaS</a:t>
            </a:r>
            <a:endParaRPr sz="2800" dirty="0">
              <a:latin typeface="Times New Roman"/>
              <a:cs typeface="Times New Roman"/>
            </a:endParaRPr>
          </a:p>
          <a:p>
            <a:pPr algn="ctr">
              <a:spcBef>
                <a:spcPts val="767"/>
              </a:spcBef>
            </a:pPr>
            <a:r>
              <a:rPr sz="2000" b="1" dirty="0">
                <a:solidFill>
                  <a:srgbClr val="1C2985"/>
                </a:solidFill>
                <a:latin typeface="Verdana"/>
                <a:cs typeface="Verdana"/>
              </a:rPr>
              <a:t>Applications</a:t>
            </a:r>
            <a:endParaRPr sz="20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2000" spc="-9" dirty="0">
                <a:solidFill>
                  <a:srgbClr val="1C2985"/>
                </a:solidFill>
                <a:latin typeface="Verdana"/>
                <a:cs typeface="Verdana"/>
              </a:rPr>
              <a:t>Packaged </a:t>
            </a:r>
            <a:r>
              <a:rPr sz="2000" spc="-4" dirty="0">
                <a:solidFill>
                  <a:srgbClr val="1C2985"/>
                </a:solidFill>
                <a:latin typeface="Verdana"/>
                <a:cs typeface="Verdana"/>
              </a:rPr>
              <a:t>Software</a:t>
            </a:r>
            <a:endParaRPr sz="2000" dirty="0">
              <a:latin typeface="Verdana"/>
              <a:cs typeface="Verdana"/>
            </a:endParaRPr>
          </a:p>
          <a:p>
            <a:pPr algn="ctr">
              <a:spcBef>
                <a:spcPts val="1275"/>
              </a:spcBef>
            </a:pPr>
            <a:r>
              <a:rPr sz="2000" b="1" spc="-4" dirty="0">
                <a:solidFill>
                  <a:srgbClr val="1C2985"/>
                </a:solidFill>
                <a:latin typeface="Verdana"/>
                <a:cs typeface="Verdana"/>
              </a:rPr>
              <a:t>Platform</a:t>
            </a:r>
            <a:endParaRPr sz="2000" dirty="0">
              <a:latin typeface="Verdana"/>
              <a:cs typeface="Verdana"/>
            </a:endParaRPr>
          </a:p>
          <a:p>
            <a:pPr marL="159181" marR="153615" algn="ctr"/>
            <a:r>
              <a:rPr sz="2000" dirty="0">
                <a:solidFill>
                  <a:srgbClr val="1C2985"/>
                </a:solidFill>
                <a:latin typeface="Verdana"/>
                <a:cs typeface="Verdana"/>
              </a:rPr>
              <a:t>OS &amp;</a:t>
            </a:r>
            <a:r>
              <a:rPr sz="2000" spc="-83" dirty="0">
                <a:solidFill>
                  <a:srgbClr val="1C2985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1C2985"/>
                </a:solidFill>
                <a:latin typeface="Verdana"/>
                <a:cs typeface="Verdana"/>
              </a:rPr>
              <a:t>Application  Stack</a:t>
            </a:r>
            <a:endParaRPr sz="2000" dirty="0">
              <a:latin typeface="Verdana"/>
              <a:cs typeface="Verdana"/>
            </a:endParaRPr>
          </a:p>
          <a:p>
            <a:pPr marL="17254" algn="ctr">
              <a:spcBef>
                <a:spcPts val="1534"/>
              </a:spcBef>
            </a:pPr>
            <a:r>
              <a:rPr sz="2000" b="1" spc="-4" dirty="0">
                <a:solidFill>
                  <a:srgbClr val="1C2985"/>
                </a:solidFill>
                <a:latin typeface="Verdana"/>
                <a:cs typeface="Verdana"/>
              </a:rPr>
              <a:t>Infrastructure</a:t>
            </a:r>
            <a:endParaRPr sz="2000" dirty="0">
              <a:latin typeface="Verdana"/>
              <a:cs typeface="Verdana"/>
            </a:endParaRPr>
          </a:p>
          <a:p>
            <a:pPr marL="16697" algn="ctr"/>
            <a:r>
              <a:rPr sz="2000" spc="-4" dirty="0">
                <a:solidFill>
                  <a:srgbClr val="1C2985"/>
                </a:solidFill>
                <a:latin typeface="Verdana"/>
                <a:cs typeface="Verdana"/>
              </a:rPr>
              <a:t>Servers </a:t>
            </a:r>
            <a:r>
              <a:rPr sz="2000" dirty="0">
                <a:solidFill>
                  <a:srgbClr val="1C2985"/>
                </a:solidFill>
                <a:latin typeface="Verdana"/>
                <a:cs typeface="Verdana"/>
              </a:rPr>
              <a:t>·</a:t>
            </a:r>
            <a:r>
              <a:rPr sz="2000" spc="-9" dirty="0">
                <a:solidFill>
                  <a:srgbClr val="1C2985"/>
                </a:solidFill>
                <a:latin typeface="Verdana"/>
                <a:cs typeface="Verdana"/>
              </a:rPr>
              <a:t> Storage</a:t>
            </a:r>
            <a:endParaRPr sz="2000" dirty="0">
              <a:latin typeface="Verdana"/>
              <a:cs typeface="Verdana"/>
            </a:endParaRPr>
          </a:p>
          <a:p>
            <a:pPr marL="801472" indent="-183114">
              <a:buChar char="·"/>
              <a:tabLst>
                <a:tab pos="802028" algn="l"/>
              </a:tabLst>
            </a:pPr>
            <a:r>
              <a:rPr sz="2000" spc="-4" dirty="0">
                <a:solidFill>
                  <a:srgbClr val="1C2985"/>
                </a:solidFill>
                <a:latin typeface="Verdana"/>
                <a:cs typeface="Verdana"/>
              </a:rPr>
              <a:t>Network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215" dirty="0" smtClean="0"/>
              <a:t>Types </a:t>
            </a:r>
            <a:r>
              <a:rPr lang="en-US" spc="-45" dirty="0" smtClean="0"/>
              <a:t>of </a:t>
            </a:r>
            <a:r>
              <a:rPr lang="en-US" spc="-50" dirty="0" smtClean="0"/>
              <a:t>Cloud</a:t>
            </a:r>
            <a:r>
              <a:rPr lang="en-US" spc="200" dirty="0" smtClean="0"/>
              <a:t> </a:t>
            </a:r>
            <a:r>
              <a:rPr lang="en-US" spc="-114" dirty="0" smtClean="0"/>
              <a:t>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445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124309" y="1532600"/>
            <a:ext cx="6134082" cy="4180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83329" y="5848566"/>
            <a:ext cx="8025435" cy="831334"/>
          </a:xfrm>
          <a:prstGeom prst="rect">
            <a:avLst/>
          </a:prstGeom>
        </p:spPr>
        <p:txBody>
          <a:bodyPr vert="horz" wrap="square" lIns="0" tIns="56214" rIns="0" bIns="0" rtlCol="0">
            <a:spAutoFit/>
          </a:bodyPr>
          <a:lstStyle/>
          <a:p>
            <a:pPr marL="11132">
              <a:spcBef>
                <a:spcPts val="443"/>
              </a:spcBef>
            </a:pPr>
            <a:r>
              <a:rPr sz="1500" spc="-4" dirty="0">
                <a:latin typeface="Times New Roman"/>
                <a:cs typeface="Times New Roman"/>
              </a:rPr>
              <a:t>Image</a:t>
            </a:r>
            <a:r>
              <a:rPr sz="1500" spc="-13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credit:</a:t>
            </a:r>
            <a:endParaRPr sz="1500" dirty="0">
              <a:latin typeface="Times New Roman"/>
              <a:cs typeface="Times New Roman"/>
            </a:endParaRPr>
          </a:p>
          <a:p>
            <a:pPr marL="11132" marR="4453">
              <a:spcBef>
                <a:spcPts val="355"/>
              </a:spcBef>
            </a:pPr>
            <a:r>
              <a:rPr sz="1500" u="sng" spc="-4" dirty="0">
                <a:solidFill>
                  <a:srgbClr val="009999"/>
                </a:solidFill>
                <a:latin typeface="Times New Roman"/>
                <a:cs typeface="Times New Roman"/>
                <a:hlinkClick r:id="rId3"/>
              </a:rPr>
              <a:t>http://blogs.msdn.com/b/seliot/archive/2010/03/04/what-the-heck-is-cloud-computing-another-re-look-with- </a:t>
            </a:r>
            <a:r>
              <a:rPr sz="1500" spc="-4" dirty="0">
                <a:solidFill>
                  <a:srgbClr val="009999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500" u="sng" spc="-4" dirty="0">
                <a:solidFill>
                  <a:srgbClr val="009999"/>
                </a:solidFill>
                <a:latin typeface="Times New Roman"/>
                <a:cs typeface="Times New Roman"/>
                <a:hlinkClick r:id="rId3"/>
              </a:rPr>
              <a:t>pretty-pictures.aspx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215" dirty="0" smtClean="0"/>
              <a:t>Types </a:t>
            </a:r>
            <a:r>
              <a:rPr lang="en-US" spc="-45" dirty="0" smtClean="0"/>
              <a:t>of </a:t>
            </a:r>
            <a:r>
              <a:rPr lang="en-US" spc="-50" dirty="0" smtClean="0"/>
              <a:t>Cloud</a:t>
            </a:r>
            <a:r>
              <a:rPr lang="en-US" spc="200" dirty="0" smtClean="0"/>
              <a:t> </a:t>
            </a:r>
            <a:r>
              <a:rPr lang="en-US" spc="-114" dirty="0" smtClean="0"/>
              <a:t>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02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82719" y="1842730"/>
            <a:ext cx="2146935" cy="573841"/>
          </a:xfrm>
          <a:prstGeom prst="rect">
            <a:avLst/>
          </a:prstGeom>
          <a:ln w="12699">
            <a:solidFill>
              <a:srgbClr val="6095C9"/>
            </a:solidFill>
          </a:ln>
        </p:spPr>
        <p:txBody>
          <a:bodyPr vert="horz" wrap="square" lIns="0" tIns="98391" rIns="0" bIns="0" rtlCol="0">
            <a:spAutoFit/>
          </a:bodyPr>
          <a:lstStyle/>
          <a:p>
            <a:pPr marL="5715" algn="ctr">
              <a:lnSpc>
                <a:spcPts val="2019"/>
              </a:lnSpc>
              <a:spcBef>
                <a:spcPts val="775"/>
              </a:spcBef>
            </a:pPr>
            <a:r>
              <a:rPr sz="1700" spc="-45" dirty="0">
                <a:latin typeface="Arial"/>
                <a:cs typeface="Arial"/>
              </a:rPr>
              <a:t>Web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spc="-55" dirty="0">
                <a:latin typeface="Arial"/>
                <a:cs typeface="Arial"/>
              </a:rPr>
              <a:t>Server</a:t>
            </a:r>
            <a:endParaRPr sz="1700" dirty="0">
              <a:latin typeface="Arial"/>
              <a:cs typeface="Arial"/>
            </a:endParaRPr>
          </a:p>
          <a:p>
            <a:pPr marL="5715" algn="ctr">
              <a:lnSpc>
                <a:spcPts val="1660"/>
              </a:lnSpc>
            </a:pPr>
            <a:r>
              <a:rPr sz="1400" spc="-35" dirty="0">
                <a:latin typeface="Arial"/>
                <a:cs typeface="Arial"/>
              </a:rPr>
              <a:t>Java, </a:t>
            </a:r>
            <a:r>
              <a:rPr sz="1400" spc="-90" dirty="0">
                <a:latin typeface="Arial"/>
                <a:cs typeface="Arial"/>
              </a:rPr>
              <a:t>PHP, </a:t>
            </a:r>
            <a:r>
              <a:rPr sz="1400" spc="-20" dirty="0">
                <a:latin typeface="Arial"/>
                <a:cs typeface="Arial"/>
              </a:rPr>
              <a:t>JS,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82719" y="2697416"/>
            <a:ext cx="2146935" cy="573841"/>
          </a:xfrm>
          <a:prstGeom prst="rect">
            <a:avLst/>
          </a:prstGeom>
          <a:ln w="12699">
            <a:solidFill>
              <a:srgbClr val="6095C9"/>
            </a:solidFill>
          </a:ln>
        </p:spPr>
        <p:txBody>
          <a:bodyPr vert="horz" wrap="square" lIns="0" tIns="98391" rIns="0" bIns="0" rtlCol="0">
            <a:spAutoFit/>
          </a:bodyPr>
          <a:lstStyle/>
          <a:p>
            <a:pPr marL="5715" algn="ctr">
              <a:lnSpc>
                <a:spcPts val="2019"/>
              </a:lnSpc>
              <a:spcBef>
                <a:spcPts val="775"/>
              </a:spcBef>
            </a:pPr>
            <a:r>
              <a:rPr sz="1700" spc="-35" dirty="0">
                <a:latin typeface="Arial"/>
                <a:cs typeface="Arial"/>
              </a:rPr>
              <a:t>Cache</a:t>
            </a:r>
            <a:endParaRPr sz="1700" dirty="0">
              <a:latin typeface="Arial"/>
              <a:cs typeface="Arial"/>
            </a:endParaRPr>
          </a:p>
          <a:p>
            <a:pPr marL="5715" algn="ctr">
              <a:lnSpc>
                <a:spcPts val="1660"/>
              </a:lnSpc>
            </a:pPr>
            <a:r>
              <a:rPr sz="1400" spc="-15" dirty="0">
                <a:latin typeface="Arial"/>
                <a:cs typeface="Arial"/>
              </a:rPr>
              <a:t>memcached, </a:t>
            </a:r>
            <a:r>
              <a:rPr sz="1400" spc="-70" dirty="0">
                <a:latin typeface="Arial"/>
                <a:cs typeface="Arial"/>
              </a:rPr>
              <a:t>TAO,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…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35047" y="2697413"/>
            <a:ext cx="2145030" cy="859208"/>
          </a:xfrm>
          <a:prstGeom prst="rect">
            <a:avLst/>
          </a:prstGeom>
          <a:ln w="12699">
            <a:solidFill>
              <a:srgbClr val="6095C9"/>
            </a:solidFill>
          </a:ln>
        </p:spPr>
        <p:txBody>
          <a:bodyPr vert="horz" wrap="square" lIns="0" tIns="5078" rIns="0" bIns="0" rtlCol="0">
            <a:spAutoFit/>
          </a:bodyPr>
          <a:lstStyle/>
          <a:p>
            <a:pPr>
              <a:spcBef>
                <a:spcPts val="4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211378" marR="198685" algn="ctr">
              <a:lnSpc>
                <a:spcPts val="1700"/>
              </a:lnSpc>
            </a:pPr>
            <a:r>
              <a:rPr sz="1700" spc="-35" dirty="0">
                <a:latin typeface="Arial"/>
                <a:cs typeface="Arial"/>
              </a:rPr>
              <a:t>Other </a:t>
            </a:r>
            <a:r>
              <a:rPr sz="1700" spc="-45" dirty="0">
                <a:latin typeface="Arial"/>
                <a:cs typeface="Arial"/>
              </a:rPr>
              <a:t>Services  </a:t>
            </a:r>
            <a:r>
              <a:rPr sz="1400" spc="-20" dirty="0">
                <a:latin typeface="Arial"/>
                <a:cs typeface="Arial"/>
              </a:rPr>
              <a:t>model </a:t>
            </a:r>
            <a:r>
              <a:rPr sz="1400" spc="-30" dirty="0">
                <a:latin typeface="Arial"/>
                <a:cs typeface="Arial"/>
              </a:rPr>
              <a:t>serving, search,  </a:t>
            </a:r>
            <a:r>
              <a:rPr sz="1400" spc="-20" dirty="0">
                <a:latin typeface="Arial"/>
                <a:cs typeface="Arial"/>
              </a:rPr>
              <a:t>Unicorn, </a:t>
            </a:r>
            <a:r>
              <a:rPr sz="1400" spc="-25" dirty="0">
                <a:latin typeface="Arial"/>
                <a:cs typeface="Arial"/>
              </a:rPr>
              <a:t>Druid,</a:t>
            </a:r>
            <a:r>
              <a:rPr sz="1400" dirty="0">
                <a:latin typeface="Arial"/>
                <a:cs typeface="Arial"/>
              </a:rPr>
              <a:t> …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68557" y="2697413"/>
            <a:ext cx="2146935" cy="859208"/>
          </a:xfrm>
          <a:prstGeom prst="rect">
            <a:avLst/>
          </a:prstGeom>
          <a:ln w="12699">
            <a:solidFill>
              <a:srgbClr val="6095C9"/>
            </a:solidFill>
          </a:ln>
        </p:spPr>
        <p:txBody>
          <a:bodyPr vert="horz" wrap="square" lIns="0" tIns="5078" rIns="0" bIns="0" rtlCol="0">
            <a:spAutoFit/>
          </a:bodyPr>
          <a:lstStyle/>
          <a:p>
            <a:pPr>
              <a:spcBef>
                <a:spcPts val="4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266605" marR="252640" algn="ctr">
              <a:lnSpc>
                <a:spcPts val="1700"/>
              </a:lnSpc>
            </a:pPr>
            <a:r>
              <a:rPr sz="1700" spc="-40" dirty="0">
                <a:latin typeface="Arial"/>
                <a:cs typeface="Arial"/>
              </a:rPr>
              <a:t>Analytics</a:t>
            </a:r>
            <a:r>
              <a:rPr sz="1700" spc="-60" dirty="0">
                <a:latin typeface="Arial"/>
                <a:cs typeface="Arial"/>
              </a:rPr>
              <a:t> </a:t>
            </a:r>
            <a:r>
              <a:rPr sz="1700" spc="-50" dirty="0">
                <a:latin typeface="Arial"/>
                <a:cs typeface="Arial"/>
              </a:rPr>
              <a:t>Engines 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MapReduce, </a:t>
            </a:r>
            <a:r>
              <a:rPr sz="1400" spc="-30" dirty="0">
                <a:latin typeface="Arial"/>
                <a:cs typeface="Arial"/>
              </a:rPr>
              <a:t>Dryad,  </a:t>
            </a:r>
            <a:r>
              <a:rPr sz="1400" spc="-40" dirty="0">
                <a:latin typeface="Arial"/>
                <a:cs typeface="Arial"/>
              </a:rPr>
              <a:t>Pregel, </a:t>
            </a:r>
            <a:r>
              <a:rPr sz="1400" spc="-20" dirty="0">
                <a:latin typeface="Arial"/>
                <a:cs typeface="Arial"/>
              </a:rPr>
              <a:t>Spark,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…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35047" y="3856389"/>
            <a:ext cx="2145030" cy="573841"/>
          </a:xfrm>
          <a:prstGeom prst="rect">
            <a:avLst/>
          </a:prstGeom>
          <a:ln w="12699">
            <a:solidFill>
              <a:srgbClr val="6095C9"/>
            </a:solidFill>
          </a:ln>
        </p:spPr>
        <p:txBody>
          <a:bodyPr vert="horz" wrap="square" lIns="0" tIns="98391" rIns="0" bIns="0" rtlCol="0">
            <a:spAutoFit/>
          </a:bodyPr>
          <a:lstStyle/>
          <a:p>
            <a:pPr marL="441802">
              <a:lnSpc>
                <a:spcPts val="2019"/>
              </a:lnSpc>
              <a:spcBef>
                <a:spcPts val="775"/>
              </a:spcBef>
            </a:pPr>
            <a:r>
              <a:rPr sz="1700" spc="-40" dirty="0">
                <a:latin typeface="Arial"/>
                <a:cs typeface="Arial"/>
              </a:rPr>
              <a:t>Message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spc="-25" dirty="0">
                <a:latin typeface="Arial"/>
                <a:cs typeface="Arial"/>
              </a:rPr>
              <a:t>Bus</a:t>
            </a:r>
            <a:endParaRPr sz="1700" dirty="0">
              <a:latin typeface="Arial"/>
              <a:cs typeface="Arial"/>
            </a:endParaRPr>
          </a:p>
          <a:p>
            <a:pPr marL="399275">
              <a:lnSpc>
                <a:spcPts val="1660"/>
              </a:lnSpc>
            </a:pPr>
            <a:r>
              <a:rPr sz="1400" spc="-30" dirty="0">
                <a:latin typeface="Arial"/>
                <a:cs typeface="Arial"/>
              </a:rPr>
              <a:t>Kafka, </a:t>
            </a:r>
            <a:r>
              <a:rPr sz="1400" spc="-35" dirty="0">
                <a:latin typeface="Arial"/>
                <a:cs typeface="Arial"/>
              </a:rPr>
              <a:t>Kinesis,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…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768557" y="1840378"/>
            <a:ext cx="2146935" cy="573841"/>
          </a:xfrm>
          <a:prstGeom prst="rect">
            <a:avLst/>
          </a:prstGeom>
          <a:ln w="12699">
            <a:solidFill>
              <a:srgbClr val="6095C9"/>
            </a:solidFill>
          </a:ln>
        </p:spPr>
        <p:txBody>
          <a:bodyPr vert="horz" wrap="square" lIns="0" tIns="98391" rIns="0" bIns="0" rtlCol="0">
            <a:spAutoFit/>
          </a:bodyPr>
          <a:lstStyle/>
          <a:p>
            <a:pPr marL="5715" algn="ctr">
              <a:lnSpc>
                <a:spcPts val="2019"/>
              </a:lnSpc>
              <a:spcBef>
                <a:spcPts val="775"/>
              </a:spcBef>
            </a:pPr>
            <a:r>
              <a:rPr sz="1700" spc="-40" dirty="0">
                <a:latin typeface="Arial"/>
                <a:cs typeface="Arial"/>
              </a:rPr>
              <a:t>Analytics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spc="-65" dirty="0">
                <a:latin typeface="Arial"/>
                <a:cs typeface="Arial"/>
              </a:rPr>
              <a:t>UIs</a:t>
            </a:r>
            <a:endParaRPr sz="1700" dirty="0">
              <a:latin typeface="Arial"/>
              <a:cs typeface="Arial"/>
            </a:endParaRPr>
          </a:p>
          <a:p>
            <a:pPr marL="5715" algn="ctr">
              <a:lnSpc>
                <a:spcPts val="1660"/>
              </a:lnSpc>
            </a:pPr>
            <a:r>
              <a:rPr sz="1400" spc="-40" dirty="0">
                <a:latin typeface="Arial"/>
                <a:cs typeface="Arial"/>
              </a:rPr>
              <a:t>Hive, </a:t>
            </a:r>
            <a:r>
              <a:rPr sz="1400" spc="-30" dirty="0">
                <a:latin typeface="Arial"/>
                <a:cs typeface="Arial"/>
              </a:rPr>
              <a:t>Pig, </a:t>
            </a:r>
            <a:r>
              <a:rPr sz="1400" spc="-40" dirty="0">
                <a:latin typeface="Arial"/>
                <a:cs typeface="Arial"/>
              </a:rPr>
              <a:t>HiPal,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…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073168" y="4702846"/>
            <a:ext cx="5842635" cy="573841"/>
          </a:xfrm>
          <a:prstGeom prst="rect">
            <a:avLst/>
          </a:prstGeom>
          <a:ln w="12699">
            <a:solidFill>
              <a:srgbClr val="6095C9"/>
            </a:solidFill>
          </a:ln>
        </p:spPr>
        <p:txBody>
          <a:bodyPr vert="horz" wrap="square" lIns="0" tIns="98391" rIns="0" bIns="0" rtlCol="0">
            <a:spAutoFit/>
          </a:bodyPr>
          <a:lstStyle/>
          <a:p>
            <a:pPr marL="4445" algn="ctr">
              <a:lnSpc>
                <a:spcPts val="2019"/>
              </a:lnSpc>
              <a:spcBef>
                <a:spcPts val="775"/>
              </a:spcBef>
            </a:pPr>
            <a:r>
              <a:rPr sz="1700" spc="-25" dirty="0">
                <a:latin typeface="Arial"/>
                <a:cs typeface="Arial"/>
              </a:rPr>
              <a:t>Distributed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spc="-30" dirty="0">
                <a:latin typeface="Arial"/>
                <a:cs typeface="Arial"/>
              </a:rPr>
              <a:t>Storage</a:t>
            </a:r>
            <a:endParaRPr sz="1700" dirty="0">
              <a:latin typeface="Arial"/>
              <a:cs typeface="Arial"/>
            </a:endParaRPr>
          </a:p>
          <a:p>
            <a:pPr marL="4445" algn="ctr">
              <a:lnSpc>
                <a:spcPts val="1660"/>
              </a:lnSpc>
            </a:pPr>
            <a:r>
              <a:rPr sz="1400" spc="-35" dirty="0">
                <a:latin typeface="Arial"/>
                <a:cs typeface="Arial"/>
              </a:rPr>
              <a:t>Amazon </a:t>
            </a:r>
            <a:r>
              <a:rPr sz="1400" spc="-20" dirty="0">
                <a:latin typeface="Arial"/>
                <a:cs typeface="Arial"/>
              </a:rPr>
              <a:t>S3, </a:t>
            </a:r>
            <a:r>
              <a:rPr sz="1400" spc="-55" dirty="0">
                <a:latin typeface="Arial"/>
                <a:cs typeface="Arial"/>
              </a:rPr>
              <a:t>GFS, </a:t>
            </a:r>
            <a:r>
              <a:rPr sz="1400" spc="-5" dirty="0">
                <a:latin typeface="Arial"/>
                <a:cs typeface="Arial"/>
              </a:rPr>
              <a:t>Hadoop </a:t>
            </a:r>
            <a:r>
              <a:rPr sz="1400" spc="-55" dirty="0">
                <a:latin typeface="Arial"/>
                <a:cs typeface="Arial"/>
              </a:rPr>
              <a:t>FS,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…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73168" y="5557533"/>
            <a:ext cx="5842635" cy="573841"/>
          </a:xfrm>
          <a:prstGeom prst="rect">
            <a:avLst/>
          </a:prstGeom>
          <a:ln w="12699">
            <a:solidFill>
              <a:srgbClr val="6095C9"/>
            </a:solidFill>
          </a:ln>
        </p:spPr>
        <p:txBody>
          <a:bodyPr vert="horz" wrap="square" lIns="0" tIns="98391" rIns="0" bIns="0" rtlCol="0">
            <a:spAutoFit/>
          </a:bodyPr>
          <a:lstStyle/>
          <a:p>
            <a:pPr marL="4445" algn="ctr">
              <a:lnSpc>
                <a:spcPts val="2019"/>
              </a:lnSpc>
              <a:spcBef>
                <a:spcPts val="775"/>
              </a:spcBef>
            </a:pPr>
            <a:r>
              <a:rPr sz="1700" spc="-40" dirty="0">
                <a:latin typeface="Arial"/>
                <a:cs typeface="Arial"/>
              </a:rPr>
              <a:t>Resource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spc="-40" dirty="0">
                <a:latin typeface="Arial"/>
                <a:cs typeface="Arial"/>
              </a:rPr>
              <a:t>Manager</a:t>
            </a:r>
            <a:endParaRPr sz="1700" dirty="0">
              <a:latin typeface="Arial"/>
              <a:cs typeface="Arial"/>
            </a:endParaRPr>
          </a:p>
          <a:p>
            <a:pPr marL="4445" algn="ctr">
              <a:lnSpc>
                <a:spcPts val="1660"/>
              </a:lnSpc>
            </a:pPr>
            <a:r>
              <a:rPr sz="1400" spc="-35" dirty="0">
                <a:latin typeface="Arial"/>
                <a:cs typeface="Arial"/>
              </a:rPr>
              <a:t>EC2, </a:t>
            </a:r>
            <a:r>
              <a:rPr sz="1400" spc="-10" dirty="0">
                <a:latin typeface="Arial"/>
                <a:cs typeface="Arial"/>
              </a:rPr>
              <a:t>Borg, </a:t>
            </a:r>
            <a:r>
              <a:rPr sz="1400" spc="-25" dirty="0">
                <a:latin typeface="Arial"/>
                <a:cs typeface="Arial"/>
              </a:rPr>
              <a:t>Mesos, </a:t>
            </a:r>
            <a:r>
              <a:rPr sz="1400" spc="-20" dirty="0">
                <a:latin typeface="Arial"/>
                <a:cs typeface="Arial"/>
              </a:rPr>
              <a:t>Kubernetes,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…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82714" y="4702844"/>
            <a:ext cx="730969" cy="1524635"/>
          </a:xfrm>
          <a:prstGeom prst="rect">
            <a:avLst/>
          </a:prstGeom>
          <a:ln w="12699">
            <a:solidFill>
              <a:srgbClr val="6095C9"/>
            </a:solidFill>
          </a:ln>
        </p:spPr>
        <p:txBody>
          <a:bodyPr vert="vert270" wrap="square" lIns="0" tIns="153615" rIns="0" bIns="0" rtlCol="0">
            <a:spAutoFit/>
          </a:bodyPr>
          <a:lstStyle/>
          <a:p>
            <a:pPr marL="170754">
              <a:lnSpc>
                <a:spcPts val="2019"/>
              </a:lnSpc>
              <a:spcBef>
                <a:spcPts val="1210"/>
              </a:spcBef>
            </a:pPr>
            <a:r>
              <a:rPr sz="1700" dirty="0">
                <a:latin typeface="Arial"/>
                <a:cs typeface="Arial"/>
              </a:rPr>
              <a:t>Coo</a:t>
            </a:r>
            <a:r>
              <a:rPr sz="1700" spc="-35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dination</a:t>
            </a:r>
          </a:p>
          <a:p>
            <a:pPr marL="175197">
              <a:lnSpc>
                <a:spcPts val="1660"/>
              </a:lnSpc>
            </a:pPr>
            <a:r>
              <a:rPr sz="1400" dirty="0">
                <a:latin typeface="Arial"/>
                <a:cs typeface="Arial"/>
              </a:rPr>
              <a:t>Chubb</a:t>
            </a:r>
            <a:r>
              <a:rPr sz="1400" spc="-13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, ZK, …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768557" y="3859907"/>
            <a:ext cx="2146935" cy="573841"/>
          </a:xfrm>
          <a:prstGeom prst="rect">
            <a:avLst/>
          </a:prstGeom>
          <a:ln w="12699">
            <a:solidFill>
              <a:srgbClr val="6095C9"/>
            </a:solidFill>
          </a:ln>
        </p:spPr>
        <p:txBody>
          <a:bodyPr vert="horz" wrap="square" lIns="0" tIns="98391" rIns="0" bIns="0" rtlCol="0">
            <a:spAutoFit/>
          </a:bodyPr>
          <a:lstStyle/>
          <a:p>
            <a:pPr marL="5715" algn="ctr">
              <a:lnSpc>
                <a:spcPts val="2019"/>
              </a:lnSpc>
              <a:spcBef>
                <a:spcPts val="775"/>
              </a:spcBef>
            </a:pPr>
            <a:r>
              <a:rPr sz="1700" spc="-25" dirty="0">
                <a:latin typeface="Arial"/>
                <a:cs typeface="Arial"/>
              </a:rPr>
              <a:t>Metadata</a:t>
            </a:r>
            <a:endParaRPr sz="1700" dirty="0">
              <a:latin typeface="Arial"/>
              <a:cs typeface="Arial"/>
            </a:endParaRPr>
          </a:p>
          <a:p>
            <a:pPr marL="5715" algn="ctr">
              <a:lnSpc>
                <a:spcPts val="1660"/>
              </a:lnSpc>
            </a:pPr>
            <a:r>
              <a:rPr sz="1400" spc="-40" dirty="0">
                <a:latin typeface="Arial"/>
                <a:cs typeface="Arial"/>
              </a:rPr>
              <a:t>Hive, </a:t>
            </a:r>
            <a:r>
              <a:rPr sz="1400" spc="-60" dirty="0">
                <a:latin typeface="Arial"/>
                <a:cs typeface="Arial"/>
              </a:rPr>
              <a:t>AWS </a:t>
            </a:r>
            <a:r>
              <a:rPr sz="1400" spc="-20" dirty="0">
                <a:latin typeface="Arial"/>
                <a:cs typeface="Arial"/>
              </a:rPr>
              <a:t>Catalog,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…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82720" y="3560334"/>
            <a:ext cx="2146935" cy="838691"/>
          </a:xfrm>
          <a:prstGeom prst="rect">
            <a:avLst/>
          </a:prstGeom>
          <a:ln w="12699">
            <a:solidFill>
              <a:srgbClr val="6095C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149172" marR="135207" indent="62843">
              <a:lnSpc>
                <a:spcPts val="1700"/>
              </a:lnSpc>
              <a:spcBef>
                <a:spcPts val="5"/>
              </a:spcBef>
            </a:pPr>
            <a:r>
              <a:rPr sz="1700" spc="-35" dirty="0">
                <a:latin typeface="Arial"/>
                <a:cs typeface="Arial"/>
              </a:rPr>
              <a:t>Operational Stores  </a:t>
            </a:r>
            <a:r>
              <a:rPr sz="1400" spc="-35" dirty="0">
                <a:latin typeface="Arial"/>
                <a:cs typeface="Arial"/>
              </a:rPr>
              <a:t>SQL, </a:t>
            </a:r>
            <a:r>
              <a:rPr sz="1400" spc="-45" dirty="0">
                <a:latin typeface="Arial"/>
                <a:cs typeface="Arial"/>
              </a:rPr>
              <a:t>Spanner, </a:t>
            </a:r>
            <a:r>
              <a:rPr sz="1400" spc="-30" dirty="0">
                <a:latin typeface="Arial"/>
                <a:cs typeface="Arial"/>
              </a:rPr>
              <a:t>Dynamo,  Cassandra, </a:t>
            </a:r>
            <a:r>
              <a:rPr sz="1400" spc="-50" dirty="0">
                <a:latin typeface="Arial"/>
                <a:cs typeface="Arial"/>
              </a:rPr>
              <a:t>BigTable,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…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077987" y="1840380"/>
            <a:ext cx="261610" cy="4387215"/>
          </a:xfrm>
          <a:prstGeom prst="rect">
            <a:avLst/>
          </a:prstGeom>
          <a:ln w="12699">
            <a:solidFill>
              <a:srgbClr val="6095C9"/>
            </a:solidFill>
          </a:ln>
        </p:spPr>
        <p:txBody>
          <a:bodyPr vert="vert270" wrap="square" lIns="0" tIns="125686" rIns="0" bIns="0" rtlCol="0">
            <a:spAutoFit/>
          </a:bodyPr>
          <a:lstStyle/>
          <a:p>
            <a:pPr marL="1395869">
              <a:spcBef>
                <a:spcPts val="990"/>
              </a:spcBef>
            </a:pPr>
            <a:r>
              <a:rPr sz="1700" dirty="0">
                <a:latin typeface="Arial"/>
                <a:cs typeface="Arial"/>
              </a:rPr>
              <a:t>Metering + Billing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751893" y="1840380"/>
            <a:ext cx="261610" cy="4387215"/>
          </a:xfrm>
          <a:prstGeom prst="rect">
            <a:avLst/>
          </a:prstGeom>
          <a:ln w="12699">
            <a:solidFill>
              <a:srgbClr val="6095C9"/>
            </a:solidFill>
          </a:ln>
        </p:spPr>
        <p:txBody>
          <a:bodyPr vert="vert270" wrap="square" lIns="0" tIns="114893" rIns="0" bIns="0" rtlCol="0">
            <a:spAutoFit/>
          </a:bodyPr>
          <a:lstStyle/>
          <a:p>
            <a:pPr marL="1352702">
              <a:spcBef>
                <a:spcPts val="905"/>
              </a:spcBef>
            </a:pPr>
            <a:r>
              <a:rPr sz="1700" dirty="0">
                <a:latin typeface="Arial"/>
                <a:cs typeface="Arial"/>
              </a:rPr>
              <a:t>Security (e.g. IAM)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General Cloud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74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29465" y="2177555"/>
            <a:ext cx="191770" cy="484505"/>
          </a:xfrm>
          <a:custGeom>
            <a:avLst/>
            <a:gdLst/>
            <a:ahLst/>
            <a:cxnLst/>
            <a:rect l="l" t="t" r="r" b="b"/>
            <a:pathLst>
              <a:path w="191769" h="484505">
                <a:moveTo>
                  <a:pt x="0" y="0"/>
                </a:moveTo>
                <a:lnTo>
                  <a:pt x="191571" y="484475"/>
                </a:lnTo>
              </a:path>
            </a:pathLst>
          </a:custGeom>
          <a:ln w="380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39870" y="2570154"/>
            <a:ext cx="106680" cy="127635"/>
          </a:xfrm>
          <a:custGeom>
            <a:avLst/>
            <a:gdLst/>
            <a:ahLst/>
            <a:cxnLst/>
            <a:rect l="l" t="t" r="r" b="b"/>
            <a:pathLst>
              <a:path w="106680" h="127635">
                <a:moveTo>
                  <a:pt x="106292" y="0"/>
                </a:moveTo>
                <a:lnTo>
                  <a:pt x="0" y="42029"/>
                </a:lnTo>
                <a:lnTo>
                  <a:pt x="95176" y="127307"/>
                </a:lnTo>
                <a:lnTo>
                  <a:pt x="106292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72821" y="4526034"/>
            <a:ext cx="0" cy="139065"/>
          </a:xfrm>
          <a:custGeom>
            <a:avLst/>
            <a:gdLst/>
            <a:ahLst/>
            <a:cxnLst/>
            <a:rect l="l" t="t" r="r" b="b"/>
            <a:pathLst>
              <a:path h="139064">
                <a:moveTo>
                  <a:pt x="0" y="0"/>
                </a:moveTo>
                <a:lnTo>
                  <a:pt x="0" y="138707"/>
                </a:lnTo>
              </a:path>
            </a:pathLst>
          </a:custGeom>
          <a:ln w="38100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15671" y="458854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49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82719" y="1842730"/>
            <a:ext cx="2146935" cy="573841"/>
          </a:xfrm>
          <a:prstGeom prst="rect">
            <a:avLst/>
          </a:prstGeom>
          <a:solidFill>
            <a:srgbClr val="FEEEE1"/>
          </a:solidFill>
          <a:ln w="12699">
            <a:solidFill>
              <a:srgbClr val="6095C9"/>
            </a:solidFill>
          </a:ln>
        </p:spPr>
        <p:txBody>
          <a:bodyPr vert="horz" wrap="square" lIns="0" tIns="98391" rIns="0" bIns="0" rtlCol="0">
            <a:spAutoFit/>
          </a:bodyPr>
          <a:lstStyle/>
          <a:p>
            <a:pPr marL="5715" algn="ctr">
              <a:lnSpc>
                <a:spcPts val="2019"/>
              </a:lnSpc>
              <a:spcBef>
                <a:spcPts val="775"/>
              </a:spcBef>
            </a:pPr>
            <a:r>
              <a:rPr sz="1700" spc="-45" dirty="0">
                <a:latin typeface="Arial"/>
                <a:cs typeface="Arial"/>
              </a:rPr>
              <a:t>Web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spc="-55" dirty="0">
                <a:latin typeface="Arial"/>
                <a:cs typeface="Arial"/>
              </a:rPr>
              <a:t>Server</a:t>
            </a:r>
            <a:endParaRPr sz="1700" dirty="0">
              <a:latin typeface="Arial"/>
              <a:cs typeface="Arial"/>
            </a:endParaRPr>
          </a:p>
          <a:p>
            <a:pPr marL="5715" algn="ctr">
              <a:lnSpc>
                <a:spcPts val="1660"/>
              </a:lnSpc>
            </a:pPr>
            <a:r>
              <a:rPr sz="1400" spc="-35" dirty="0">
                <a:latin typeface="Arial"/>
                <a:cs typeface="Arial"/>
              </a:rPr>
              <a:t>Java, </a:t>
            </a:r>
            <a:r>
              <a:rPr sz="1400" spc="-90" dirty="0">
                <a:latin typeface="Arial"/>
                <a:cs typeface="Arial"/>
              </a:rPr>
              <a:t>PHP, </a:t>
            </a:r>
            <a:r>
              <a:rPr sz="1400" spc="-20" dirty="0">
                <a:latin typeface="Arial"/>
                <a:cs typeface="Arial"/>
              </a:rPr>
              <a:t>JS,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…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82719" y="2697416"/>
            <a:ext cx="2146935" cy="573841"/>
          </a:xfrm>
          <a:prstGeom prst="rect">
            <a:avLst/>
          </a:prstGeom>
          <a:solidFill>
            <a:srgbClr val="FEEEE1"/>
          </a:solidFill>
          <a:ln w="12699">
            <a:solidFill>
              <a:srgbClr val="6095C9"/>
            </a:solidFill>
          </a:ln>
        </p:spPr>
        <p:txBody>
          <a:bodyPr vert="horz" wrap="square" lIns="0" tIns="98391" rIns="0" bIns="0" rtlCol="0">
            <a:spAutoFit/>
          </a:bodyPr>
          <a:lstStyle/>
          <a:p>
            <a:pPr marL="5715" algn="ctr">
              <a:lnSpc>
                <a:spcPts val="2019"/>
              </a:lnSpc>
              <a:spcBef>
                <a:spcPts val="775"/>
              </a:spcBef>
            </a:pPr>
            <a:r>
              <a:rPr sz="1700" spc="-35" dirty="0">
                <a:latin typeface="Arial"/>
                <a:cs typeface="Arial"/>
              </a:rPr>
              <a:t>Cache</a:t>
            </a:r>
            <a:endParaRPr sz="1700" dirty="0">
              <a:latin typeface="Arial"/>
              <a:cs typeface="Arial"/>
            </a:endParaRPr>
          </a:p>
          <a:p>
            <a:pPr marL="5715" algn="ctr">
              <a:lnSpc>
                <a:spcPts val="1660"/>
              </a:lnSpc>
            </a:pPr>
            <a:r>
              <a:rPr sz="1400" spc="-15" dirty="0">
                <a:latin typeface="Arial"/>
                <a:cs typeface="Arial"/>
              </a:rPr>
              <a:t>memcached, </a:t>
            </a:r>
            <a:r>
              <a:rPr sz="1400" spc="-70" dirty="0">
                <a:latin typeface="Arial"/>
                <a:cs typeface="Arial"/>
              </a:rPr>
              <a:t>TAO,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…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435047" y="2697413"/>
            <a:ext cx="2145030" cy="859208"/>
          </a:xfrm>
          <a:prstGeom prst="rect">
            <a:avLst/>
          </a:prstGeom>
          <a:solidFill>
            <a:srgbClr val="FEEEE1"/>
          </a:solidFill>
          <a:ln w="12699">
            <a:solidFill>
              <a:srgbClr val="6095C9"/>
            </a:solidFill>
          </a:ln>
        </p:spPr>
        <p:txBody>
          <a:bodyPr vert="horz" wrap="square" lIns="0" tIns="5078" rIns="0" bIns="0" rtlCol="0">
            <a:spAutoFit/>
          </a:bodyPr>
          <a:lstStyle/>
          <a:p>
            <a:pPr>
              <a:spcBef>
                <a:spcPts val="4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211378" marR="198685" algn="ctr">
              <a:lnSpc>
                <a:spcPts val="1700"/>
              </a:lnSpc>
            </a:pPr>
            <a:r>
              <a:rPr sz="1700" spc="-35" dirty="0">
                <a:latin typeface="Arial"/>
                <a:cs typeface="Arial"/>
              </a:rPr>
              <a:t>Other </a:t>
            </a:r>
            <a:r>
              <a:rPr sz="1700" spc="-45" dirty="0">
                <a:latin typeface="Arial"/>
                <a:cs typeface="Arial"/>
              </a:rPr>
              <a:t>Services  </a:t>
            </a:r>
            <a:r>
              <a:rPr sz="1400" spc="-20" dirty="0">
                <a:latin typeface="Arial"/>
                <a:cs typeface="Arial"/>
              </a:rPr>
              <a:t>model </a:t>
            </a:r>
            <a:r>
              <a:rPr sz="1400" spc="-30" dirty="0">
                <a:latin typeface="Arial"/>
                <a:cs typeface="Arial"/>
              </a:rPr>
              <a:t>serving, search,  </a:t>
            </a:r>
            <a:r>
              <a:rPr sz="1400" spc="-20" dirty="0">
                <a:latin typeface="Arial"/>
                <a:cs typeface="Arial"/>
              </a:rPr>
              <a:t>Unicorn, </a:t>
            </a:r>
            <a:r>
              <a:rPr sz="1400" spc="-25" dirty="0">
                <a:latin typeface="Arial"/>
                <a:cs typeface="Arial"/>
              </a:rPr>
              <a:t>Druid,</a:t>
            </a:r>
            <a:r>
              <a:rPr sz="1400" dirty="0">
                <a:latin typeface="Arial"/>
                <a:cs typeface="Arial"/>
              </a:rPr>
              <a:t> …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768557" y="2697413"/>
            <a:ext cx="2146935" cy="859208"/>
          </a:xfrm>
          <a:prstGeom prst="rect">
            <a:avLst/>
          </a:prstGeom>
          <a:ln w="12699">
            <a:solidFill>
              <a:srgbClr val="6095C9"/>
            </a:solidFill>
          </a:ln>
        </p:spPr>
        <p:txBody>
          <a:bodyPr vert="horz" wrap="square" lIns="0" tIns="5078" rIns="0" bIns="0" rtlCol="0">
            <a:spAutoFit/>
          </a:bodyPr>
          <a:lstStyle/>
          <a:p>
            <a:pPr>
              <a:spcBef>
                <a:spcPts val="4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266605" marR="252640" algn="ctr">
              <a:lnSpc>
                <a:spcPts val="1700"/>
              </a:lnSpc>
            </a:pPr>
            <a:r>
              <a:rPr sz="1700" spc="-40" dirty="0">
                <a:latin typeface="Arial"/>
                <a:cs typeface="Arial"/>
              </a:rPr>
              <a:t>Analytics</a:t>
            </a:r>
            <a:r>
              <a:rPr sz="1700" spc="-60" dirty="0">
                <a:latin typeface="Arial"/>
                <a:cs typeface="Arial"/>
              </a:rPr>
              <a:t> </a:t>
            </a:r>
            <a:r>
              <a:rPr sz="1700" spc="-50" dirty="0">
                <a:latin typeface="Arial"/>
                <a:cs typeface="Arial"/>
              </a:rPr>
              <a:t>Engines 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MapReduce, </a:t>
            </a:r>
            <a:r>
              <a:rPr sz="1400" spc="-30" dirty="0">
                <a:latin typeface="Arial"/>
                <a:cs typeface="Arial"/>
              </a:rPr>
              <a:t>Dryad,  </a:t>
            </a:r>
            <a:r>
              <a:rPr sz="1400" spc="-40" dirty="0">
                <a:latin typeface="Arial"/>
                <a:cs typeface="Arial"/>
              </a:rPr>
              <a:t>Pregel, </a:t>
            </a:r>
            <a:r>
              <a:rPr sz="1400" spc="-20" dirty="0">
                <a:latin typeface="Arial"/>
                <a:cs typeface="Arial"/>
              </a:rPr>
              <a:t>Spark,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…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435047" y="3856389"/>
            <a:ext cx="2145030" cy="573841"/>
          </a:xfrm>
          <a:prstGeom prst="rect">
            <a:avLst/>
          </a:prstGeom>
          <a:ln w="12699">
            <a:solidFill>
              <a:srgbClr val="6095C9"/>
            </a:solidFill>
          </a:ln>
        </p:spPr>
        <p:txBody>
          <a:bodyPr vert="horz" wrap="square" lIns="0" tIns="98391" rIns="0" bIns="0" rtlCol="0">
            <a:spAutoFit/>
          </a:bodyPr>
          <a:lstStyle/>
          <a:p>
            <a:pPr marL="441802">
              <a:lnSpc>
                <a:spcPts val="2019"/>
              </a:lnSpc>
              <a:spcBef>
                <a:spcPts val="775"/>
              </a:spcBef>
            </a:pPr>
            <a:r>
              <a:rPr sz="1700" spc="-40" dirty="0">
                <a:latin typeface="Arial"/>
                <a:cs typeface="Arial"/>
              </a:rPr>
              <a:t>Message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spc="-25" dirty="0">
                <a:latin typeface="Arial"/>
                <a:cs typeface="Arial"/>
              </a:rPr>
              <a:t>Bus</a:t>
            </a:r>
            <a:endParaRPr sz="1700" dirty="0">
              <a:latin typeface="Arial"/>
              <a:cs typeface="Arial"/>
            </a:endParaRPr>
          </a:p>
          <a:p>
            <a:pPr marL="399275">
              <a:lnSpc>
                <a:spcPts val="1660"/>
              </a:lnSpc>
            </a:pPr>
            <a:r>
              <a:rPr sz="1400" spc="-30" dirty="0">
                <a:latin typeface="Arial"/>
                <a:cs typeface="Arial"/>
              </a:rPr>
              <a:t>Kafka, </a:t>
            </a:r>
            <a:r>
              <a:rPr sz="1400" spc="-35" dirty="0">
                <a:latin typeface="Arial"/>
                <a:cs typeface="Arial"/>
              </a:rPr>
              <a:t>Kinesis,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…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768557" y="1840378"/>
            <a:ext cx="2146935" cy="573841"/>
          </a:xfrm>
          <a:prstGeom prst="rect">
            <a:avLst/>
          </a:prstGeom>
          <a:ln w="12699">
            <a:solidFill>
              <a:srgbClr val="6095C9"/>
            </a:solidFill>
          </a:ln>
        </p:spPr>
        <p:txBody>
          <a:bodyPr vert="horz" wrap="square" lIns="0" tIns="98391" rIns="0" bIns="0" rtlCol="0">
            <a:spAutoFit/>
          </a:bodyPr>
          <a:lstStyle/>
          <a:p>
            <a:pPr marL="5715" algn="ctr">
              <a:lnSpc>
                <a:spcPts val="2019"/>
              </a:lnSpc>
              <a:spcBef>
                <a:spcPts val="775"/>
              </a:spcBef>
            </a:pPr>
            <a:r>
              <a:rPr sz="1700" spc="-40" dirty="0">
                <a:latin typeface="Arial"/>
                <a:cs typeface="Arial"/>
              </a:rPr>
              <a:t>Analytics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spc="-65" dirty="0">
                <a:latin typeface="Arial"/>
                <a:cs typeface="Arial"/>
              </a:rPr>
              <a:t>UIs</a:t>
            </a:r>
            <a:endParaRPr sz="1700" dirty="0">
              <a:latin typeface="Arial"/>
              <a:cs typeface="Arial"/>
            </a:endParaRPr>
          </a:p>
          <a:p>
            <a:pPr marL="5715" algn="ctr">
              <a:lnSpc>
                <a:spcPts val="1660"/>
              </a:lnSpc>
            </a:pPr>
            <a:r>
              <a:rPr sz="1400" spc="-40" dirty="0">
                <a:latin typeface="Arial"/>
                <a:cs typeface="Arial"/>
              </a:rPr>
              <a:t>Hive, </a:t>
            </a:r>
            <a:r>
              <a:rPr sz="1400" spc="-30" dirty="0">
                <a:latin typeface="Arial"/>
                <a:cs typeface="Arial"/>
              </a:rPr>
              <a:t>Pig, </a:t>
            </a:r>
            <a:r>
              <a:rPr sz="1400" spc="-40" dirty="0">
                <a:latin typeface="Arial"/>
                <a:cs typeface="Arial"/>
              </a:rPr>
              <a:t>HiPal,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…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073168" y="4702846"/>
            <a:ext cx="5842635" cy="573841"/>
          </a:xfrm>
          <a:prstGeom prst="rect">
            <a:avLst/>
          </a:prstGeom>
          <a:ln w="12699">
            <a:solidFill>
              <a:srgbClr val="6095C9"/>
            </a:solidFill>
          </a:ln>
        </p:spPr>
        <p:txBody>
          <a:bodyPr vert="horz" wrap="square" lIns="0" tIns="98391" rIns="0" bIns="0" rtlCol="0">
            <a:spAutoFit/>
          </a:bodyPr>
          <a:lstStyle/>
          <a:p>
            <a:pPr marL="4445" algn="ctr">
              <a:lnSpc>
                <a:spcPts val="2019"/>
              </a:lnSpc>
              <a:spcBef>
                <a:spcPts val="775"/>
              </a:spcBef>
            </a:pPr>
            <a:r>
              <a:rPr sz="1700" spc="-25" dirty="0">
                <a:latin typeface="Arial"/>
                <a:cs typeface="Arial"/>
              </a:rPr>
              <a:t>Distributed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spc="-30" dirty="0">
                <a:latin typeface="Arial"/>
                <a:cs typeface="Arial"/>
              </a:rPr>
              <a:t>Storage</a:t>
            </a:r>
            <a:endParaRPr sz="1700" dirty="0">
              <a:latin typeface="Arial"/>
              <a:cs typeface="Arial"/>
            </a:endParaRPr>
          </a:p>
          <a:p>
            <a:pPr marL="4445" algn="ctr">
              <a:lnSpc>
                <a:spcPts val="1660"/>
              </a:lnSpc>
            </a:pPr>
            <a:r>
              <a:rPr sz="1400" spc="-35" dirty="0">
                <a:latin typeface="Arial"/>
                <a:cs typeface="Arial"/>
              </a:rPr>
              <a:t>Amazon </a:t>
            </a:r>
            <a:r>
              <a:rPr sz="1400" spc="-20" dirty="0">
                <a:latin typeface="Arial"/>
                <a:cs typeface="Arial"/>
              </a:rPr>
              <a:t>S3, </a:t>
            </a:r>
            <a:r>
              <a:rPr sz="1400" spc="-55" dirty="0">
                <a:latin typeface="Arial"/>
                <a:cs typeface="Arial"/>
              </a:rPr>
              <a:t>GFS, </a:t>
            </a:r>
            <a:r>
              <a:rPr sz="1400" spc="-5" dirty="0">
                <a:latin typeface="Arial"/>
                <a:cs typeface="Arial"/>
              </a:rPr>
              <a:t>Hadoop </a:t>
            </a:r>
            <a:r>
              <a:rPr sz="1400" spc="-55" dirty="0">
                <a:latin typeface="Arial"/>
                <a:cs typeface="Arial"/>
              </a:rPr>
              <a:t>FS,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…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073168" y="5557533"/>
            <a:ext cx="5842635" cy="573841"/>
          </a:xfrm>
          <a:prstGeom prst="rect">
            <a:avLst/>
          </a:prstGeom>
          <a:ln w="12699">
            <a:solidFill>
              <a:srgbClr val="6095C9"/>
            </a:solidFill>
          </a:ln>
        </p:spPr>
        <p:txBody>
          <a:bodyPr vert="horz" wrap="square" lIns="0" tIns="98391" rIns="0" bIns="0" rtlCol="0">
            <a:spAutoFit/>
          </a:bodyPr>
          <a:lstStyle/>
          <a:p>
            <a:pPr marL="4445" algn="ctr">
              <a:lnSpc>
                <a:spcPts val="2019"/>
              </a:lnSpc>
              <a:spcBef>
                <a:spcPts val="775"/>
              </a:spcBef>
            </a:pPr>
            <a:r>
              <a:rPr sz="1700" spc="-40" dirty="0">
                <a:latin typeface="Arial"/>
                <a:cs typeface="Arial"/>
              </a:rPr>
              <a:t>Resource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spc="-40" dirty="0">
                <a:latin typeface="Arial"/>
                <a:cs typeface="Arial"/>
              </a:rPr>
              <a:t>Manager</a:t>
            </a:r>
            <a:endParaRPr sz="1700" dirty="0">
              <a:latin typeface="Arial"/>
              <a:cs typeface="Arial"/>
            </a:endParaRPr>
          </a:p>
          <a:p>
            <a:pPr marL="4445" algn="ctr">
              <a:lnSpc>
                <a:spcPts val="1660"/>
              </a:lnSpc>
            </a:pPr>
            <a:r>
              <a:rPr sz="1400" spc="-35" dirty="0">
                <a:latin typeface="Arial"/>
                <a:cs typeface="Arial"/>
              </a:rPr>
              <a:t>EC2, </a:t>
            </a:r>
            <a:r>
              <a:rPr sz="1400" spc="-10" dirty="0">
                <a:latin typeface="Arial"/>
                <a:cs typeface="Arial"/>
              </a:rPr>
              <a:t>Borg, </a:t>
            </a:r>
            <a:r>
              <a:rPr sz="1400" spc="-25" dirty="0">
                <a:latin typeface="Arial"/>
                <a:cs typeface="Arial"/>
              </a:rPr>
              <a:t>Mesos, </a:t>
            </a:r>
            <a:r>
              <a:rPr sz="1400" spc="-20" dirty="0">
                <a:latin typeface="Arial"/>
                <a:cs typeface="Arial"/>
              </a:rPr>
              <a:t>Kubernetes,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…</a:t>
            </a:r>
          </a:p>
        </p:txBody>
      </p:sp>
      <p:sp>
        <p:nvSpPr>
          <p:cNvPr id="15" name="object 15"/>
          <p:cNvSpPr/>
          <p:nvPr/>
        </p:nvSpPr>
        <p:spPr>
          <a:xfrm>
            <a:off x="2082714" y="4702847"/>
            <a:ext cx="780213" cy="1524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82714" y="4702844"/>
            <a:ext cx="730969" cy="1524635"/>
          </a:xfrm>
          <a:prstGeom prst="rect">
            <a:avLst/>
          </a:prstGeom>
          <a:ln w="12699">
            <a:solidFill>
              <a:srgbClr val="6095C9"/>
            </a:solidFill>
          </a:ln>
        </p:spPr>
        <p:txBody>
          <a:bodyPr vert="vert270" wrap="square" lIns="0" tIns="153615" rIns="0" bIns="0" rtlCol="0">
            <a:spAutoFit/>
          </a:bodyPr>
          <a:lstStyle/>
          <a:p>
            <a:pPr marL="170754">
              <a:lnSpc>
                <a:spcPts val="2019"/>
              </a:lnSpc>
              <a:spcBef>
                <a:spcPts val="1210"/>
              </a:spcBef>
            </a:pPr>
            <a:r>
              <a:rPr sz="1700" dirty="0">
                <a:latin typeface="Arial"/>
                <a:cs typeface="Arial"/>
              </a:rPr>
              <a:t>Coo</a:t>
            </a:r>
            <a:r>
              <a:rPr sz="1700" spc="-35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dination</a:t>
            </a:r>
          </a:p>
          <a:p>
            <a:pPr marL="175197">
              <a:lnSpc>
                <a:spcPts val="1660"/>
              </a:lnSpc>
            </a:pPr>
            <a:r>
              <a:rPr sz="1400" dirty="0">
                <a:latin typeface="Arial"/>
                <a:cs typeface="Arial"/>
              </a:rPr>
              <a:t>Chubb</a:t>
            </a:r>
            <a:r>
              <a:rPr sz="1400" spc="-13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, ZK, …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768557" y="3859907"/>
            <a:ext cx="2146935" cy="573841"/>
          </a:xfrm>
          <a:prstGeom prst="rect">
            <a:avLst/>
          </a:prstGeom>
          <a:ln w="12699">
            <a:solidFill>
              <a:srgbClr val="6095C9"/>
            </a:solidFill>
          </a:ln>
        </p:spPr>
        <p:txBody>
          <a:bodyPr vert="horz" wrap="square" lIns="0" tIns="98391" rIns="0" bIns="0" rtlCol="0">
            <a:spAutoFit/>
          </a:bodyPr>
          <a:lstStyle/>
          <a:p>
            <a:pPr marL="5715" algn="ctr">
              <a:lnSpc>
                <a:spcPts val="2019"/>
              </a:lnSpc>
              <a:spcBef>
                <a:spcPts val="775"/>
              </a:spcBef>
            </a:pPr>
            <a:r>
              <a:rPr sz="1700" spc="-25" dirty="0">
                <a:latin typeface="Arial"/>
                <a:cs typeface="Arial"/>
              </a:rPr>
              <a:t>Metadata</a:t>
            </a:r>
            <a:endParaRPr sz="1700" dirty="0">
              <a:latin typeface="Arial"/>
              <a:cs typeface="Arial"/>
            </a:endParaRPr>
          </a:p>
          <a:p>
            <a:pPr marL="5715" algn="ctr">
              <a:lnSpc>
                <a:spcPts val="1660"/>
              </a:lnSpc>
            </a:pPr>
            <a:r>
              <a:rPr sz="1400" spc="-40" dirty="0">
                <a:latin typeface="Arial"/>
                <a:cs typeface="Arial"/>
              </a:rPr>
              <a:t>Hive, </a:t>
            </a:r>
            <a:r>
              <a:rPr sz="1400" spc="-60" dirty="0">
                <a:latin typeface="Arial"/>
                <a:cs typeface="Arial"/>
              </a:rPr>
              <a:t>AWS </a:t>
            </a:r>
            <a:r>
              <a:rPr sz="1400" spc="-20" dirty="0">
                <a:latin typeface="Arial"/>
                <a:cs typeface="Arial"/>
              </a:rPr>
              <a:t>Catalog,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…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082720" y="3560334"/>
            <a:ext cx="2146935" cy="838691"/>
          </a:xfrm>
          <a:prstGeom prst="rect">
            <a:avLst/>
          </a:prstGeom>
          <a:solidFill>
            <a:srgbClr val="FEEEE1"/>
          </a:solidFill>
          <a:ln w="12699">
            <a:solidFill>
              <a:srgbClr val="6095C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149172" marR="135207" indent="62843">
              <a:lnSpc>
                <a:spcPts val="1700"/>
              </a:lnSpc>
              <a:spcBef>
                <a:spcPts val="5"/>
              </a:spcBef>
            </a:pPr>
            <a:r>
              <a:rPr sz="1700" spc="-35" dirty="0">
                <a:latin typeface="Arial"/>
                <a:cs typeface="Arial"/>
              </a:rPr>
              <a:t>Operational Stores  </a:t>
            </a:r>
            <a:r>
              <a:rPr sz="1400" spc="-35" dirty="0">
                <a:latin typeface="Arial"/>
                <a:cs typeface="Arial"/>
              </a:rPr>
              <a:t>SQL, </a:t>
            </a:r>
            <a:r>
              <a:rPr sz="1400" spc="-45" dirty="0">
                <a:latin typeface="Arial"/>
                <a:cs typeface="Arial"/>
              </a:rPr>
              <a:t>Spanner, </a:t>
            </a:r>
            <a:r>
              <a:rPr sz="1400" spc="-30" dirty="0">
                <a:latin typeface="Arial"/>
                <a:cs typeface="Arial"/>
              </a:rPr>
              <a:t>Dynamo,  Cassandra, </a:t>
            </a:r>
            <a:r>
              <a:rPr sz="1400" spc="-50" dirty="0">
                <a:latin typeface="Arial"/>
                <a:cs typeface="Arial"/>
              </a:rPr>
              <a:t>BigTable,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…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077987" y="1840380"/>
            <a:ext cx="261610" cy="4387215"/>
          </a:xfrm>
          <a:prstGeom prst="rect">
            <a:avLst/>
          </a:prstGeom>
          <a:ln w="12699">
            <a:solidFill>
              <a:srgbClr val="6095C9"/>
            </a:solidFill>
          </a:ln>
        </p:spPr>
        <p:txBody>
          <a:bodyPr vert="vert270" wrap="square" lIns="0" tIns="125686" rIns="0" bIns="0" rtlCol="0">
            <a:spAutoFit/>
          </a:bodyPr>
          <a:lstStyle/>
          <a:p>
            <a:pPr marL="1395869">
              <a:spcBef>
                <a:spcPts val="990"/>
              </a:spcBef>
            </a:pPr>
            <a:r>
              <a:rPr sz="1700" dirty="0">
                <a:latin typeface="Arial"/>
                <a:cs typeface="Arial"/>
              </a:rPr>
              <a:t>Metering + Billing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751893" y="1840380"/>
            <a:ext cx="261610" cy="4387215"/>
          </a:xfrm>
          <a:prstGeom prst="rect">
            <a:avLst/>
          </a:prstGeom>
          <a:ln w="12699">
            <a:solidFill>
              <a:srgbClr val="6095C9"/>
            </a:solidFill>
          </a:ln>
        </p:spPr>
        <p:txBody>
          <a:bodyPr vert="vert270" wrap="square" lIns="0" tIns="114893" rIns="0" bIns="0" rtlCol="0">
            <a:spAutoFit/>
          </a:bodyPr>
          <a:lstStyle/>
          <a:p>
            <a:pPr marL="1352702">
              <a:spcBef>
                <a:spcPts val="905"/>
              </a:spcBef>
            </a:pPr>
            <a:r>
              <a:rPr sz="1700" dirty="0">
                <a:latin typeface="Arial"/>
                <a:cs typeface="Arial"/>
              </a:rPr>
              <a:t>Security (e.g. IAM)</a:t>
            </a:r>
          </a:p>
        </p:txBody>
      </p:sp>
      <p:sp>
        <p:nvSpPr>
          <p:cNvPr id="21" name="object 21"/>
          <p:cNvSpPr/>
          <p:nvPr/>
        </p:nvSpPr>
        <p:spPr>
          <a:xfrm>
            <a:off x="3156090" y="2512373"/>
            <a:ext cx="0" cy="147320"/>
          </a:xfrm>
          <a:custGeom>
            <a:avLst/>
            <a:gdLst/>
            <a:ahLst/>
            <a:cxnLst/>
            <a:rect l="l" t="t" r="r" b="b"/>
            <a:pathLst>
              <a:path h="147319">
                <a:moveTo>
                  <a:pt x="0" y="0"/>
                </a:moveTo>
                <a:lnTo>
                  <a:pt x="0" y="146843"/>
                </a:lnTo>
              </a:path>
            </a:pathLst>
          </a:custGeom>
          <a:ln w="380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98940" y="2583017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56090" y="3367060"/>
            <a:ext cx="0" cy="154940"/>
          </a:xfrm>
          <a:custGeom>
            <a:avLst/>
            <a:gdLst/>
            <a:ahLst/>
            <a:cxnLst/>
            <a:rect l="l" t="t" r="r" b="b"/>
            <a:pathLst>
              <a:path h="154939">
                <a:moveTo>
                  <a:pt x="0" y="0"/>
                </a:moveTo>
                <a:lnTo>
                  <a:pt x="0" y="154781"/>
                </a:lnTo>
              </a:path>
            </a:pathLst>
          </a:custGeom>
          <a:ln w="380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98940" y="3445642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48520" y="3687202"/>
            <a:ext cx="186690" cy="323215"/>
          </a:xfrm>
          <a:custGeom>
            <a:avLst/>
            <a:gdLst/>
            <a:ahLst/>
            <a:cxnLst/>
            <a:rect l="l" t="t" r="r" b="b"/>
            <a:pathLst>
              <a:path w="186689" h="323214">
                <a:moveTo>
                  <a:pt x="186525" y="0"/>
                </a:moveTo>
                <a:lnTo>
                  <a:pt x="0" y="322986"/>
                </a:lnTo>
              </a:path>
            </a:pathLst>
          </a:custGeom>
          <a:ln w="380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29467" y="3915624"/>
            <a:ext cx="106680" cy="127635"/>
          </a:xfrm>
          <a:custGeom>
            <a:avLst/>
            <a:gdLst/>
            <a:ahLst/>
            <a:cxnLst/>
            <a:rect l="l" t="t" r="r" b="b"/>
            <a:pathLst>
              <a:path w="106680" h="127635">
                <a:moveTo>
                  <a:pt x="7670" y="0"/>
                </a:moveTo>
                <a:lnTo>
                  <a:pt x="0" y="127561"/>
                </a:lnTo>
                <a:lnTo>
                  <a:pt x="106650" y="57161"/>
                </a:lnTo>
                <a:lnTo>
                  <a:pt x="767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General Cloud Architecture </a:t>
            </a:r>
            <a:r>
              <a:rPr lang="en-US" sz="2000" dirty="0" smtClean="0"/>
              <a:t>(Web Application)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2762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82719" y="1842730"/>
            <a:ext cx="2146935" cy="573841"/>
          </a:xfrm>
          <a:prstGeom prst="rect">
            <a:avLst/>
          </a:prstGeom>
          <a:ln w="12699">
            <a:solidFill>
              <a:srgbClr val="6095C9"/>
            </a:solidFill>
          </a:ln>
        </p:spPr>
        <p:txBody>
          <a:bodyPr vert="horz" wrap="square" lIns="0" tIns="98391" rIns="0" bIns="0" rtlCol="0">
            <a:spAutoFit/>
          </a:bodyPr>
          <a:lstStyle/>
          <a:p>
            <a:pPr marL="5715" algn="ctr">
              <a:lnSpc>
                <a:spcPts val="2019"/>
              </a:lnSpc>
              <a:spcBef>
                <a:spcPts val="775"/>
              </a:spcBef>
            </a:pPr>
            <a:r>
              <a:rPr sz="1700" spc="-45" dirty="0">
                <a:latin typeface="Arial"/>
                <a:cs typeface="Arial"/>
              </a:rPr>
              <a:t>Web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spc="-55" dirty="0">
                <a:latin typeface="Arial"/>
                <a:cs typeface="Arial"/>
              </a:rPr>
              <a:t>Server</a:t>
            </a:r>
            <a:endParaRPr sz="1700" dirty="0">
              <a:latin typeface="Arial"/>
              <a:cs typeface="Arial"/>
            </a:endParaRPr>
          </a:p>
          <a:p>
            <a:pPr marL="5715" algn="ctr">
              <a:lnSpc>
                <a:spcPts val="1660"/>
              </a:lnSpc>
            </a:pPr>
            <a:r>
              <a:rPr sz="1400" spc="-35" dirty="0">
                <a:latin typeface="Arial"/>
                <a:cs typeface="Arial"/>
              </a:rPr>
              <a:t>Java, </a:t>
            </a:r>
            <a:r>
              <a:rPr sz="1400" spc="-90" dirty="0">
                <a:latin typeface="Arial"/>
                <a:cs typeface="Arial"/>
              </a:rPr>
              <a:t>PHP, </a:t>
            </a:r>
            <a:r>
              <a:rPr sz="1400" spc="-20" dirty="0">
                <a:latin typeface="Arial"/>
                <a:cs typeface="Arial"/>
              </a:rPr>
              <a:t>JS,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82719" y="2697416"/>
            <a:ext cx="2146935" cy="573841"/>
          </a:xfrm>
          <a:prstGeom prst="rect">
            <a:avLst/>
          </a:prstGeom>
          <a:ln w="12699">
            <a:solidFill>
              <a:srgbClr val="6095C9"/>
            </a:solidFill>
          </a:ln>
        </p:spPr>
        <p:txBody>
          <a:bodyPr vert="horz" wrap="square" lIns="0" tIns="98391" rIns="0" bIns="0" rtlCol="0">
            <a:spAutoFit/>
          </a:bodyPr>
          <a:lstStyle/>
          <a:p>
            <a:pPr marL="5715" algn="ctr">
              <a:lnSpc>
                <a:spcPts val="2019"/>
              </a:lnSpc>
              <a:spcBef>
                <a:spcPts val="775"/>
              </a:spcBef>
            </a:pPr>
            <a:r>
              <a:rPr sz="1700" spc="-35" dirty="0">
                <a:latin typeface="Arial"/>
                <a:cs typeface="Arial"/>
              </a:rPr>
              <a:t>Cache</a:t>
            </a:r>
            <a:endParaRPr sz="1700" dirty="0">
              <a:latin typeface="Arial"/>
              <a:cs typeface="Arial"/>
            </a:endParaRPr>
          </a:p>
          <a:p>
            <a:pPr marL="5715" algn="ctr">
              <a:lnSpc>
                <a:spcPts val="1660"/>
              </a:lnSpc>
            </a:pPr>
            <a:r>
              <a:rPr sz="1400" spc="-15" dirty="0">
                <a:latin typeface="Arial"/>
                <a:cs typeface="Arial"/>
              </a:rPr>
              <a:t>memcached, </a:t>
            </a:r>
            <a:r>
              <a:rPr sz="1400" spc="-70" dirty="0">
                <a:latin typeface="Arial"/>
                <a:cs typeface="Arial"/>
              </a:rPr>
              <a:t>TAO,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…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35047" y="2697413"/>
            <a:ext cx="2145030" cy="859208"/>
          </a:xfrm>
          <a:prstGeom prst="rect">
            <a:avLst/>
          </a:prstGeom>
          <a:ln w="12699">
            <a:solidFill>
              <a:srgbClr val="6095C9"/>
            </a:solidFill>
          </a:ln>
        </p:spPr>
        <p:txBody>
          <a:bodyPr vert="horz" wrap="square" lIns="0" tIns="5078" rIns="0" bIns="0" rtlCol="0">
            <a:spAutoFit/>
          </a:bodyPr>
          <a:lstStyle/>
          <a:p>
            <a:pPr>
              <a:spcBef>
                <a:spcPts val="4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211378" marR="198685" algn="ctr">
              <a:lnSpc>
                <a:spcPts val="1700"/>
              </a:lnSpc>
            </a:pPr>
            <a:r>
              <a:rPr sz="1700" spc="-35" dirty="0">
                <a:latin typeface="Arial"/>
                <a:cs typeface="Arial"/>
              </a:rPr>
              <a:t>Other </a:t>
            </a:r>
            <a:r>
              <a:rPr sz="1700" spc="-45" dirty="0">
                <a:latin typeface="Arial"/>
                <a:cs typeface="Arial"/>
              </a:rPr>
              <a:t>Services  </a:t>
            </a:r>
            <a:r>
              <a:rPr sz="1400" spc="-20" dirty="0">
                <a:latin typeface="Arial"/>
                <a:cs typeface="Arial"/>
              </a:rPr>
              <a:t>model </a:t>
            </a:r>
            <a:r>
              <a:rPr sz="1400" spc="-30" dirty="0">
                <a:latin typeface="Arial"/>
                <a:cs typeface="Arial"/>
              </a:rPr>
              <a:t>serving, search,  </a:t>
            </a:r>
            <a:r>
              <a:rPr sz="1400" spc="-20" dirty="0">
                <a:latin typeface="Arial"/>
                <a:cs typeface="Arial"/>
              </a:rPr>
              <a:t>Unicorn, </a:t>
            </a:r>
            <a:r>
              <a:rPr sz="1400" spc="-25" dirty="0">
                <a:latin typeface="Arial"/>
                <a:cs typeface="Arial"/>
              </a:rPr>
              <a:t>Druid,</a:t>
            </a:r>
            <a:r>
              <a:rPr sz="1400" dirty="0">
                <a:latin typeface="Arial"/>
                <a:cs typeface="Arial"/>
              </a:rPr>
              <a:t> …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68557" y="2697413"/>
            <a:ext cx="2146935" cy="859208"/>
          </a:xfrm>
          <a:prstGeom prst="rect">
            <a:avLst/>
          </a:prstGeom>
          <a:solidFill>
            <a:srgbClr val="FEEEE1"/>
          </a:solidFill>
          <a:ln w="12699">
            <a:solidFill>
              <a:srgbClr val="6095C9"/>
            </a:solidFill>
          </a:ln>
        </p:spPr>
        <p:txBody>
          <a:bodyPr vert="horz" wrap="square" lIns="0" tIns="5078" rIns="0" bIns="0" rtlCol="0">
            <a:spAutoFit/>
          </a:bodyPr>
          <a:lstStyle/>
          <a:p>
            <a:pPr>
              <a:spcBef>
                <a:spcPts val="4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266605" marR="252640" algn="ctr">
              <a:lnSpc>
                <a:spcPts val="1700"/>
              </a:lnSpc>
            </a:pPr>
            <a:r>
              <a:rPr sz="1700" spc="-40" dirty="0">
                <a:latin typeface="Arial"/>
                <a:cs typeface="Arial"/>
              </a:rPr>
              <a:t>Analytics</a:t>
            </a:r>
            <a:r>
              <a:rPr sz="1700" spc="-60" dirty="0">
                <a:latin typeface="Arial"/>
                <a:cs typeface="Arial"/>
              </a:rPr>
              <a:t> </a:t>
            </a:r>
            <a:r>
              <a:rPr sz="1700" spc="-50" dirty="0">
                <a:latin typeface="Arial"/>
                <a:cs typeface="Arial"/>
              </a:rPr>
              <a:t>Engines 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MapReduce, </a:t>
            </a:r>
            <a:r>
              <a:rPr sz="1400" spc="-30" dirty="0">
                <a:latin typeface="Arial"/>
                <a:cs typeface="Arial"/>
              </a:rPr>
              <a:t>Dryad,  </a:t>
            </a:r>
            <a:r>
              <a:rPr sz="1400" spc="-40" dirty="0">
                <a:latin typeface="Arial"/>
                <a:cs typeface="Arial"/>
              </a:rPr>
              <a:t>Pregel, </a:t>
            </a:r>
            <a:r>
              <a:rPr sz="1400" spc="-20" dirty="0">
                <a:latin typeface="Arial"/>
                <a:cs typeface="Arial"/>
              </a:rPr>
              <a:t>Spark,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…</a:t>
            </a:r>
          </a:p>
        </p:txBody>
      </p:sp>
      <p:sp>
        <p:nvSpPr>
          <p:cNvPr id="7" name="object 7"/>
          <p:cNvSpPr/>
          <p:nvPr/>
        </p:nvSpPr>
        <p:spPr>
          <a:xfrm>
            <a:off x="4435050" y="3856386"/>
            <a:ext cx="2144419" cy="669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35047" y="3856389"/>
            <a:ext cx="2145030" cy="573841"/>
          </a:xfrm>
          <a:prstGeom prst="rect">
            <a:avLst/>
          </a:prstGeom>
          <a:ln w="12699">
            <a:solidFill>
              <a:srgbClr val="6095C9"/>
            </a:solidFill>
          </a:ln>
        </p:spPr>
        <p:txBody>
          <a:bodyPr vert="horz" wrap="square" lIns="0" tIns="98391" rIns="0" bIns="0" rtlCol="0">
            <a:spAutoFit/>
          </a:bodyPr>
          <a:lstStyle/>
          <a:p>
            <a:pPr marL="441802">
              <a:lnSpc>
                <a:spcPts val="2019"/>
              </a:lnSpc>
              <a:spcBef>
                <a:spcPts val="775"/>
              </a:spcBef>
            </a:pPr>
            <a:r>
              <a:rPr sz="1700" spc="-40" dirty="0">
                <a:latin typeface="Arial"/>
                <a:cs typeface="Arial"/>
              </a:rPr>
              <a:t>Message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spc="-25" dirty="0">
                <a:latin typeface="Arial"/>
                <a:cs typeface="Arial"/>
              </a:rPr>
              <a:t>Bus</a:t>
            </a:r>
            <a:endParaRPr sz="1700" dirty="0">
              <a:latin typeface="Arial"/>
              <a:cs typeface="Arial"/>
            </a:endParaRPr>
          </a:p>
          <a:p>
            <a:pPr marL="399275">
              <a:lnSpc>
                <a:spcPts val="1660"/>
              </a:lnSpc>
            </a:pPr>
            <a:r>
              <a:rPr sz="1400" spc="-30" dirty="0">
                <a:latin typeface="Arial"/>
                <a:cs typeface="Arial"/>
              </a:rPr>
              <a:t>Kafka, </a:t>
            </a:r>
            <a:r>
              <a:rPr sz="1400" spc="-35" dirty="0">
                <a:latin typeface="Arial"/>
                <a:cs typeface="Arial"/>
              </a:rPr>
              <a:t>Kinesis,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…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68557" y="1840378"/>
            <a:ext cx="2146935" cy="573841"/>
          </a:xfrm>
          <a:prstGeom prst="rect">
            <a:avLst/>
          </a:prstGeom>
          <a:solidFill>
            <a:srgbClr val="FEEEE1"/>
          </a:solidFill>
          <a:ln w="12699">
            <a:solidFill>
              <a:srgbClr val="6095C9"/>
            </a:solidFill>
          </a:ln>
        </p:spPr>
        <p:txBody>
          <a:bodyPr vert="horz" wrap="square" lIns="0" tIns="98391" rIns="0" bIns="0" rtlCol="0">
            <a:spAutoFit/>
          </a:bodyPr>
          <a:lstStyle/>
          <a:p>
            <a:pPr marL="5715" algn="ctr">
              <a:lnSpc>
                <a:spcPts val="2019"/>
              </a:lnSpc>
              <a:spcBef>
                <a:spcPts val="775"/>
              </a:spcBef>
            </a:pPr>
            <a:r>
              <a:rPr sz="1700" spc="-40" dirty="0">
                <a:latin typeface="Arial"/>
                <a:cs typeface="Arial"/>
              </a:rPr>
              <a:t>Analytics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spc="-65" dirty="0">
                <a:latin typeface="Arial"/>
                <a:cs typeface="Arial"/>
              </a:rPr>
              <a:t>UIs</a:t>
            </a:r>
            <a:endParaRPr sz="1700" dirty="0">
              <a:latin typeface="Arial"/>
              <a:cs typeface="Arial"/>
            </a:endParaRPr>
          </a:p>
          <a:p>
            <a:pPr marL="5715" algn="ctr">
              <a:lnSpc>
                <a:spcPts val="1660"/>
              </a:lnSpc>
            </a:pPr>
            <a:r>
              <a:rPr sz="1400" spc="-40" dirty="0">
                <a:latin typeface="Arial"/>
                <a:cs typeface="Arial"/>
              </a:rPr>
              <a:t>Hive, </a:t>
            </a:r>
            <a:r>
              <a:rPr sz="1400" spc="-30" dirty="0">
                <a:latin typeface="Arial"/>
                <a:cs typeface="Arial"/>
              </a:rPr>
              <a:t>Pig, </a:t>
            </a:r>
            <a:r>
              <a:rPr sz="1400" spc="-40" dirty="0">
                <a:latin typeface="Arial"/>
                <a:cs typeface="Arial"/>
              </a:rPr>
              <a:t>HiPal,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…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73168" y="4702846"/>
            <a:ext cx="5842635" cy="573841"/>
          </a:xfrm>
          <a:prstGeom prst="rect">
            <a:avLst/>
          </a:prstGeom>
          <a:solidFill>
            <a:srgbClr val="FEEEE1"/>
          </a:solidFill>
          <a:ln w="12699">
            <a:solidFill>
              <a:srgbClr val="6095C9"/>
            </a:solidFill>
          </a:ln>
        </p:spPr>
        <p:txBody>
          <a:bodyPr vert="horz" wrap="square" lIns="0" tIns="98391" rIns="0" bIns="0" rtlCol="0">
            <a:spAutoFit/>
          </a:bodyPr>
          <a:lstStyle/>
          <a:p>
            <a:pPr marL="4445" algn="ctr">
              <a:lnSpc>
                <a:spcPts val="2019"/>
              </a:lnSpc>
              <a:spcBef>
                <a:spcPts val="775"/>
              </a:spcBef>
            </a:pPr>
            <a:r>
              <a:rPr sz="1700" spc="-25" dirty="0">
                <a:latin typeface="Arial"/>
                <a:cs typeface="Arial"/>
              </a:rPr>
              <a:t>Distributed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spc="-30" dirty="0">
                <a:latin typeface="Arial"/>
                <a:cs typeface="Arial"/>
              </a:rPr>
              <a:t>Storage</a:t>
            </a:r>
            <a:endParaRPr sz="1700" dirty="0">
              <a:latin typeface="Arial"/>
              <a:cs typeface="Arial"/>
            </a:endParaRPr>
          </a:p>
          <a:p>
            <a:pPr marL="4445" algn="ctr">
              <a:lnSpc>
                <a:spcPts val="1660"/>
              </a:lnSpc>
            </a:pPr>
            <a:r>
              <a:rPr sz="1400" spc="-35" dirty="0">
                <a:latin typeface="Arial"/>
                <a:cs typeface="Arial"/>
              </a:rPr>
              <a:t>Amazon </a:t>
            </a:r>
            <a:r>
              <a:rPr sz="1400" spc="-20" dirty="0">
                <a:latin typeface="Arial"/>
                <a:cs typeface="Arial"/>
              </a:rPr>
              <a:t>S3, </a:t>
            </a:r>
            <a:r>
              <a:rPr sz="1400" spc="-55" dirty="0">
                <a:latin typeface="Arial"/>
                <a:cs typeface="Arial"/>
              </a:rPr>
              <a:t>GFS, </a:t>
            </a:r>
            <a:r>
              <a:rPr sz="1400" spc="-5" dirty="0">
                <a:latin typeface="Arial"/>
                <a:cs typeface="Arial"/>
              </a:rPr>
              <a:t>Hadoop </a:t>
            </a:r>
            <a:r>
              <a:rPr sz="1400" spc="-55" dirty="0">
                <a:latin typeface="Arial"/>
                <a:cs typeface="Arial"/>
              </a:rPr>
              <a:t>FS,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…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73168" y="5557533"/>
            <a:ext cx="5842635" cy="573841"/>
          </a:xfrm>
          <a:prstGeom prst="rect">
            <a:avLst/>
          </a:prstGeom>
          <a:solidFill>
            <a:srgbClr val="FEEEE1"/>
          </a:solidFill>
          <a:ln w="12699">
            <a:solidFill>
              <a:srgbClr val="6095C9"/>
            </a:solidFill>
          </a:ln>
        </p:spPr>
        <p:txBody>
          <a:bodyPr vert="horz" wrap="square" lIns="0" tIns="98391" rIns="0" bIns="0" rtlCol="0">
            <a:spAutoFit/>
          </a:bodyPr>
          <a:lstStyle/>
          <a:p>
            <a:pPr marL="4445" algn="ctr">
              <a:lnSpc>
                <a:spcPts val="2019"/>
              </a:lnSpc>
              <a:spcBef>
                <a:spcPts val="775"/>
              </a:spcBef>
            </a:pPr>
            <a:r>
              <a:rPr sz="1700" spc="-40" dirty="0">
                <a:latin typeface="Arial"/>
                <a:cs typeface="Arial"/>
              </a:rPr>
              <a:t>Resource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spc="-40" dirty="0">
                <a:latin typeface="Arial"/>
                <a:cs typeface="Arial"/>
              </a:rPr>
              <a:t>Manager</a:t>
            </a:r>
            <a:endParaRPr sz="1700" dirty="0">
              <a:latin typeface="Arial"/>
              <a:cs typeface="Arial"/>
            </a:endParaRPr>
          </a:p>
          <a:p>
            <a:pPr marL="4445" algn="ctr">
              <a:lnSpc>
                <a:spcPts val="1660"/>
              </a:lnSpc>
            </a:pPr>
            <a:r>
              <a:rPr sz="1400" spc="-35" dirty="0">
                <a:latin typeface="Arial"/>
                <a:cs typeface="Arial"/>
              </a:rPr>
              <a:t>EC2, </a:t>
            </a:r>
            <a:r>
              <a:rPr sz="1400" spc="-10" dirty="0">
                <a:latin typeface="Arial"/>
                <a:cs typeface="Arial"/>
              </a:rPr>
              <a:t>Borg, </a:t>
            </a:r>
            <a:r>
              <a:rPr sz="1400" spc="-25" dirty="0">
                <a:latin typeface="Arial"/>
                <a:cs typeface="Arial"/>
              </a:rPr>
              <a:t>Mesos, </a:t>
            </a:r>
            <a:r>
              <a:rPr sz="1400" spc="-20" dirty="0">
                <a:latin typeface="Arial"/>
                <a:cs typeface="Arial"/>
              </a:rPr>
              <a:t>Kubernetes,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…</a:t>
            </a:r>
          </a:p>
        </p:txBody>
      </p:sp>
      <p:sp>
        <p:nvSpPr>
          <p:cNvPr id="12" name="object 12"/>
          <p:cNvSpPr/>
          <p:nvPr/>
        </p:nvSpPr>
        <p:spPr>
          <a:xfrm>
            <a:off x="2082714" y="4702847"/>
            <a:ext cx="780213" cy="15243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82714" y="4702844"/>
            <a:ext cx="730969" cy="1524635"/>
          </a:xfrm>
          <a:prstGeom prst="rect">
            <a:avLst/>
          </a:prstGeom>
          <a:ln w="12699">
            <a:solidFill>
              <a:srgbClr val="6095C9"/>
            </a:solidFill>
          </a:ln>
        </p:spPr>
        <p:txBody>
          <a:bodyPr vert="vert270" wrap="square" lIns="0" tIns="153615" rIns="0" bIns="0" rtlCol="0">
            <a:spAutoFit/>
          </a:bodyPr>
          <a:lstStyle/>
          <a:p>
            <a:pPr marL="170754">
              <a:lnSpc>
                <a:spcPts val="2019"/>
              </a:lnSpc>
              <a:spcBef>
                <a:spcPts val="1210"/>
              </a:spcBef>
            </a:pPr>
            <a:r>
              <a:rPr sz="1700" dirty="0">
                <a:latin typeface="Arial"/>
                <a:cs typeface="Arial"/>
              </a:rPr>
              <a:t>Coo</a:t>
            </a:r>
            <a:r>
              <a:rPr sz="1700" spc="-35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dination</a:t>
            </a:r>
          </a:p>
          <a:p>
            <a:pPr marL="175197">
              <a:lnSpc>
                <a:spcPts val="1660"/>
              </a:lnSpc>
            </a:pPr>
            <a:r>
              <a:rPr sz="1400" dirty="0">
                <a:latin typeface="Arial"/>
                <a:cs typeface="Arial"/>
              </a:rPr>
              <a:t>Chubb</a:t>
            </a:r>
            <a:r>
              <a:rPr sz="1400" spc="-13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, ZK, …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768557" y="3859907"/>
            <a:ext cx="2146935" cy="573841"/>
          </a:xfrm>
          <a:prstGeom prst="rect">
            <a:avLst/>
          </a:prstGeom>
          <a:solidFill>
            <a:srgbClr val="FEEEE1"/>
          </a:solidFill>
          <a:ln w="12699">
            <a:solidFill>
              <a:srgbClr val="6095C9"/>
            </a:solidFill>
          </a:ln>
        </p:spPr>
        <p:txBody>
          <a:bodyPr vert="horz" wrap="square" lIns="0" tIns="98391" rIns="0" bIns="0" rtlCol="0">
            <a:spAutoFit/>
          </a:bodyPr>
          <a:lstStyle/>
          <a:p>
            <a:pPr marL="5715" algn="ctr">
              <a:lnSpc>
                <a:spcPts val="2019"/>
              </a:lnSpc>
              <a:spcBef>
                <a:spcPts val="775"/>
              </a:spcBef>
            </a:pPr>
            <a:r>
              <a:rPr sz="1700" spc="-25" dirty="0">
                <a:latin typeface="Arial"/>
                <a:cs typeface="Arial"/>
              </a:rPr>
              <a:t>Metadata</a:t>
            </a:r>
            <a:endParaRPr sz="1700" dirty="0">
              <a:latin typeface="Arial"/>
              <a:cs typeface="Arial"/>
            </a:endParaRPr>
          </a:p>
          <a:p>
            <a:pPr marL="5715" algn="ctr">
              <a:lnSpc>
                <a:spcPts val="1660"/>
              </a:lnSpc>
            </a:pPr>
            <a:r>
              <a:rPr sz="1400" spc="-40" dirty="0">
                <a:latin typeface="Arial"/>
                <a:cs typeface="Arial"/>
              </a:rPr>
              <a:t>Hive, </a:t>
            </a:r>
            <a:r>
              <a:rPr sz="1400" spc="-60" dirty="0">
                <a:latin typeface="Arial"/>
                <a:cs typeface="Arial"/>
              </a:rPr>
              <a:t>AWS </a:t>
            </a:r>
            <a:r>
              <a:rPr sz="1400" spc="-20" dirty="0">
                <a:latin typeface="Arial"/>
                <a:cs typeface="Arial"/>
              </a:rPr>
              <a:t>Catalog,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…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082720" y="3560334"/>
            <a:ext cx="2146935" cy="838691"/>
          </a:xfrm>
          <a:prstGeom prst="rect">
            <a:avLst/>
          </a:prstGeom>
          <a:ln w="12699">
            <a:solidFill>
              <a:srgbClr val="6095C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149172" marR="135207" indent="62843">
              <a:lnSpc>
                <a:spcPts val="1700"/>
              </a:lnSpc>
              <a:spcBef>
                <a:spcPts val="5"/>
              </a:spcBef>
            </a:pPr>
            <a:r>
              <a:rPr sz="1700" spc="-35" dirty="0">
                <a:latin typeface="Arial"/>
                <a:cs typeface="Arial"/>
              </a:rPr>
              <a:t>Operational Stores  </a:t>
            </a:r>
            <a:r>
              <a:rPr sz="1400" spc="-35" dirty="0">
                <a:latin typeface="Arial"/>
                <a:cs typeface="Arial"/>
              </a:rPr>
              <a:t>SQL, </a:t>
            </a:r>
            <a:r>
              <a:rPr sz="1400" spc="-45" dirty="0">
                <a:latin typeface="Arial"/>
                <a:cs typeface="Arial"/>
              </a:rPr>
              <a:t>Spanner, </a:t>
            </a:r>
            <a:r>
              <a:rPr sz="1400" spc="-30" dirty="0">
                <a:latin typeface="Arial"/>
                <a:cs typeface="Arial"/>
              </a:rPr>
              <a:t>Dynamo,  Cassandra, </a:t>
            </a:r>
            <a:r>
              <a:rPr sz="1400" spc="-50" dirty="0">
                <a:latin typeface="Arial"/>
                <a:cs typeface="Arial"/>
              </a:rPr>
              <a:t>BigTable,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…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077987" y="1840380"/>
            <a:ext cx="261610" cy="4387215"/>
          </a:xfrm>
          <a:prstGeom prst="rect">
            <a:avLst/>
          </a:prstGeom>
          <a:ln w="12699">
            <a:solidFill>
              <a:srgbClr val="6095C9"/>
            </a:solidFill>
          </a:ln>
        </p:spPr>
        <p:txBody>
          <a:bodyPr vert="vert270" wrap="square" lIns="0" tIns="125686" rIns="0" bIns="0" rtlCol="0">
            <a:spAutoFit/>
          </a:bodyPr>
          <a:lstStyle/>
          <a:p>
            <a:pPr marL="1395869">
              <a:spcBef>
                <a:spcPts val="990"/>
              </a:spcBef>
            </a:pPr>
            <a:r>
              <a:rPr sz="1700" dirty="0">
                <a:latin typeface="Arial"/>
                <a:cs typeface="Arial"/>
              </a:rPr>
              <a:t>Metering + Billing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751893" y="1840380"/>
            <a:ext cx="261610" cy="4387215"/>
          </a:xfrm>
          <a:prstGeom prst="rect">
            <a:avLst/>
          </a:prstGeom>
          <a:ln w="12699">
            <a:solidFill>
              <a:srgbClr val="6095C9"/>
            </a:solidFill>
          </a:ln>
        </p:spPr>
        <p:txBody>
          <a:bodyPr vert="vert270" wrap="square" lIns="0" tIns="114893" rIns="0" bIns="0" rtlCol="0">
            <a:spAutoFit/>
          </a:bodyPr>
          <a:lstStyle/>
          <a:p>
            <a:pPr marL="1352702">
              <a:spcBef>
                <a:spcPts val="905"/>
              </a:spcBef>
            </a:pPr>
            <a:r>
              <a:rPr sz="1700" dirty="0">
                <a:latin typeface="Arial"/>
                <a:cs typeface="Arial"/>
              </a:rPr>
              <a:t>Security (e.g. IAM)</a:t>
            </a:r>
          </a:p>
        </p:txBody>
      </p:sp>
      <p:sp>
        <p:nvSpPr>
          <p:cNvPr id="18" name="object 18"/>
          <p:cNvSpPr/>
          <p:nvPr/>
        </p:nvSpPr>
        <p:spPr>
          <a:xfrm>
            <a:off x="7841927" y="2510023"/>
            <a:ext cx="0" cy="149225"/>
          </a:xfrm>
          <a:custGeom>
            <a:avLst/>
            <a:gdLst/>
            <a:ahLst/>
            <a:cxnLst/>
            <a:rect l="l" t="t" r="r" b="b"/>
            <a:pathLst>
              <a:path h="149225">
                <a:moveTo>
                  <a:pt x="0" y="0"/>
                </a:moveTo>
                <a:lnTo>
                  <a:pt x="0" y="149224"/>
                </a:lnTo>
              </a:path>
            </a:pathLst>
          </a:custGeom>
          <a:ln w="380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84777" y="2583047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41927" y="3687203"/>
            <a:ext cx="0" cy="135255"/>
          </a:xfrm>
          <a:custGeom>
            <a:avLst/>
            <a:gdLst/>
            <a:ahLst/>
            <a:cxnLst/>
            <a:rect l="l" t="t" r="r" b="b"/>
            <a:pathLst>
              <a:path h="135254">
                <a:moveTo>
                  <a:pt x="0" y="0"/>
                </a:moveTo>
                <a:lnTo>
                  <a:pt x="0" y="134937"/>
                </a:lnTo>
              </a:path>
            </a:pathLst>
          </a:custGeom>
          <a:ln w="380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84777" y="3745937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41927" y="4529554"/>
            <a:ext cx="0" cy="135255"/>
          </a:xfrm>
          <a:custGeom>
            <a:avLst/>
            <a:gdLst/>
            <a:ahLst/>
            <a:cxnLst/>
            <a:rect l="l" t="t" r="r" b="b"/>
            <a:pathLst>
              <a:path h="135254">
                <a:moveTo>
                  <a:pt x="0" y="0"/>
                </a:moveTo>
                <a:lnTo>
                  <a:pt x="0" y="134937"/>
                </a:lnTo>
              </a:path>
            </a:pathLst>
          </a:custGeom>
          <a:ln w="380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84777" y="458828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94234" y="5372493"/>
            <a:ext cx="0" cy="147320"/>
          </a:xfrm>
          <a:custGeom>
            <a:avLst/>
            <a:gdLst/>
            <a:ahLst/>
            <a:cxnLst/>
            <a:rect l="l" t="t" r="r" b="b"/>
            <a:pathLst>
              <a:path h="147320">
                <a:moveTo>
                  <a:pt x="0" y="0"/>
                </a:moveTo>
                <a:lnTo>
                  <a:pt x="0" y="146843"/>
                </a:lnTo>
              </a:path>
            </a:pathLst>
          </a:custGeom>
          <a:ln w="380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37084" y="544313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299"/>
                </a:lnTo>
                <a:lnTo>
                  <a:pt x="1143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95165" y="3682644"/>
            <a:ext cx="173990" cy="149225"/>
          </a:xfrm>
          <a:custGeom>
            <a:avLst/>
            <a:gdLst/>
            <a:ahLst/>
            <a:cxnLst/>
            <a:rect l="l" t="t" r="r" b="b"/>
            <a:pathLst>
              <a:path w="173989" h="149225">
                <a:moveTo>
                  <a:pt x="173387" y="0"/>
                </a:moveTo>
                <a:lnTo>
                  <a:pt x="0" y="148918"/>
                </a:lnTo>
              </a:path>
            </a:pathLst>
          </a:custGeom>
          <a:ln w="380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66261" y="3738561"/>
            <a:ext cx="124460" cy="118110"/>
          </a:xfrm>
          <a:custGeom>
            <a:avLst/>
            <a:gdLst/>
            <a:ahLst/>
            <a:cxnLst/>
            <a:rect l="l" t="t" r="r" b="b"/>
            <a:pathLst>
              <a:path w="124460" h="118110">
                <a:moveTo>
                  <a:pt x="49472" y="0"/>
                </a:moveTo>
                <a:lnTo>
                  <a:pt x="0" y="117826"/>
                </a:lnTo>
                <a:lnTo>
                  <a:pt x="123945" y="86707"/>
                </a:lnTo>
                <a:lnTo>
                  <a:pt x="49472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07254" y="4526034"/>
            <a:ext cx="0" cy="139065"/>
          </a:xfrm>
          <a:custGeom>
            <a:avLst/>
            <a:gdLst/>
            <a:ahLst/>
            <a:cxnLst/>
            <a:rect l="l" t="t" r="r" b="b"/>
            <a:pathLst>
              <a:path h="139064">
                <a:moveTo>
                  <a:pt x="0" y="0"/>
                </a:moveTo>
                <a:lnTo>
                  <a:pt x="0" y="138708"/>
                </a:lnTo>
              </a:path>
            </a:pathLst>
          </a:custGeom>
          <a:ln w="380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50106" y="458854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57148" y="114300"/>
                </a:lnTo>
                <a:lnTo>
                  <a:pt x="114300" y="1"/>
                </a:lnTo>
                <a:lnTo>
                  <a:pt x="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01028" y="5037665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>
                <a:moveTo>
                  <a:pt x="172134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62929" y="498051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1"/>
                </a:lnTo>
                <a:lnTo>
                  <a:pt x="114300" y="114299"/>
                </a:lnTo>
                <a:lnTo>
                  <a:pt x="1143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01028" y="5892354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>
                <a:moveTo>
                  <a:pt x="172134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62929" y="583520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General Cloud Architecture </a:t>
            </a:r>
            <a:r>
              <a:rPr lang="en-US" sz="2000" dirty="0" smtClean="0"/>
              <a:t>(Analytics Warehouse)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90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38200" y="1690688"/>
            <a:ext cx="10515600" cy="2625699"/>
          </a:xfrm>
          <a:prstGeom prst="rect">
            <a:avLst/>
          </a:prstGeom>
        </p:spPr>
        <p:txBody>
          <a:bodyPr vert="horz" wrap="square" lIns="0" tIns="85705" rIns="0" bIns="0" rtlCol="0">
            <a:spAutoFit/>
          </a:bodyPr>
          <a:lstStyle/>
          <a:p>
            <a:pPr marL="191446" indent="-180315">
              <a:spcBef>
                <a:spcPts val="675"/>
              </a:spcBef>
              <a:buClr>
                <a:srgbClr val="1C53A6"/>
              </a:buClr>
              <a:buChar char="•"/>
              <a:tabLst>
                <a:tab pos="191446" algn="l"/>
              </a:tabLst>
            </a:pPr>
            <a:r>
              <a:rPr sz="2500" spc="-4" dirty="0">
                <a:latin typeface="Verdana"/>
                <a:cs typeface="Verdana"/>
              </a:rPr>
              <a:t>Average server </a:t>
            </a:r>
            <a:r>
              <a:rPr sz="2500" spc="-9" dirty="0">
                <a:latin typeface="Verdana"/>
                <a:cs typeface="Verdana"/>
              </a:rPr>
              <a:t>utilization is </a:t>
            </a:r>
            <a:r>
              <a:rPr sz="2500" spc="-4" dirty="0">
                <a:latin typeface="Verdana"/>
                <a:cs typeface="Verdana"/>
              </a:rPr>
              <a:t>5% to</a:t>
            </a:r>
            <a:r>
              <a:rPr sz="2500" spc="140" dirty="0">
                <a:latin typeface="Verdana"/>
                <a:cs typeface="Verdana"/>
              </a:rPr>
              <a:t> </a:t>
            </a:r>
            <a:r>
              <a:rPr sz="2500" spc="-4" dirty="0">
                <a:latin typeface="Verdana"/>
                <a:cs typeface="Verdana"/>
              </a:rPr>
              <a:t>20%.</a:t>
            </a:r>
            <a:endParaRPr sz="2500" dirty="0">
              <a:latin typeface="Verdana"/>
              <a:cs typeface="Verdana"/>
            </a:endParaRPr>
          </a:p>
          <a:p>
            <a:pPr marL="191446" indent="-180315">
              <a:spcBef>
                <a:spcPts val="587"/>
              </a:spcBef>
              <a:buClr>
                <a:srgbClr val="1C53A6"/>
              </a:buClr>
              <a:buChar char="•"/>
              <a:tabLst>
                <a:tab pos="191446" algn="l"/>
              </a:tabLst>
            </a:pPr>
            <a:r>
              <a:rPr sz="2500" spc="-4" dirty="0">
                <a:latin typeface="Verdana"/>
                <a:cs typeface="Verdana"/>
              </a:rPr>
              <a:t>Peak workload exceeds the average by factors of</a:t>
            </a:r>
            <a:r>
              <a:rPr sz="2500" spc="167" dirty="0">
                <a:latin typeface="Verdana"/>
                <a:cs typeface="Verdana"/>
              </a:rPr>
              <a:t> </a:t>
            </a:r>
            <a:r>
              <a:rPr sz="2500" spc="-4" dirty="0">
                <a:latin typeface="Verdana"/>
                <a:cs typeface="Verdana"/>
              </a:rPr>
              <a:t>2</a:t>
            </a:r>
            <a:r>
              <a:rPr lang="en-US" sz="2500" spc="-4" dirty="0">
                <a:latin typeface="Verdana"/>
                <a:cs typeface="Verdana"/>
              </a:rPr>
              <a:t> </a:t>
            </a:r>
            <a:r>
              <a:rPr sz="2500" spc="-4" dirty="0">
                <a:latin typeface="Verdana"/>
                <a:cs typeface="Verdana"/>
              </a:rPr>
              <a:t>to</a:t>
            </a:r>
            <a:r>
              <a:rPr sz="2500" dirty="0">
                <a:latin typeface="Verdana"/>
                <a:cs typeface="Verdana"/>
              </a:rPr>
              <a:t> </a:t>
            </a:r>
            <a:r>
              <a:rPr sz="2500" spc="-4" dirty="0">
                <a:latin typeface="Verdana"/>
                <a:cs typeface="Verdana"/>
              </a:rPr>
              <a:t>10.</a:t>
            </a:r>
            <a:endParaRPr sz="2500" dirty="0">
              <a:latin typeface="Verdana"/>
              <a:cs typeface="Verdana"/>
            </a:endParaRPr>
          </a:p>
          <a:p>
            <a:pPr marL="191446" indent="-180315">
              <a:spcBef>
                <a:spcPts val="587"/>
              </a:spcBef>
              <a:buClr>
                <a:srgbClr val="1C53A6"/>
              </a:buClr>
              <a:buChar char="•"/>
              <a:tabLst>
                <a:tab pos="191446" algn="l"/>
              </a:tabLst>
            </a:pPr>
            <a:r>
              <a:rPr sz="2500" spc="-4" dirty="0">
                <a:latin typeface="Verdana"/>
                <a:cs typeface="Verdana"/>
              </a:rPr>
              <a:t>Users </a:t>
            </a:r>
            <a:r>
              <a:rPr sz="2500" spc="-9" dirty="0">
                <a:latin typeface="Verdana"/>
                <a:cs typeface="Verdana"/>
              </a:rPr>
              <a:t>provision </a:t>
            </a:r>
            <a:r>
              <a:rPr sz="2500" spc="-4" dirty="0">
                <a:latin typeface="Verdana"/>
                <a:cs typeface="Verdana"/>
              </a:rPr>
              <a:t>for </a:t>
            </a:r>
            <a:r>
              <a:rPr sz="2500" spc="-9" dirty="0">
                <a:latin typeface="Verdana"/>
                <a:cs typeface="Verdana"/>
              </a:rPr>
              <a:t>the</a:t>
            </a:r>
            <a:r>
              <a:rPr sz="2500" spc="88" dirty="0">
                <a:latin typeface="Verdana"/>
                <a:cs typeface="Verdana"/>
              </a:rPr>
              <a:t> </a:t>
            </a:r>
            <a:r>
              <a:rPr sz="2500" spc="-4" dirty="0">
                <a:latin typeface="Verdana"/>
                <a:cs typeface="Verdana"/>
              </a:rPr>
              <a:t>peak.</a:t>
            </a:r>
            <a:endParaRPr sz="2500" dirty="0">
              <a:latin typeface="Verdana"/>
              <a:cs typeface="Verdana"/>
            </a:endParaRPr>
          </a:p>
          <a:p>
            <a:pPr marL="191446" marR="4453" indent="-180315">
              <a:spcBef>
                <a:spcPts val="587"/>
              </a:spcBef>
              <a:buClr>
                <a:srgbClr val="1C53A6"/>
              </a:buClr>
              <a:buChar char="•"/>
              <a:tabLst>
                <a:tab pos="191446" algn="l"/>
              </a:tabLst>
            </a:pPr>
            <a:r>
              <a:rPr sz="2500" spc="-4" dirty="0">
                <a:latin typeface="Verdana"/>
                <a:cs typeface="Verdana"/>
              </a:rPr>
              <a:t>Peak </a:t>
            </a:r>
            <a:r>
              <a:rPr sz="2500" spc="-9" dirty="0">
                <a:latin typeface="Verdana"/>
                <a:cs typeface="Verdana"/>
              </a:rPr>
              <a:t>loads </a:t>
            </a:r>
            <a:r>
              <a:rPr sz="2500" spc="-4" dirty="0">
                <a:latin typeface="Verdana"/>
                <a:cs typeface="Verdana"/>
              </a:rPr>
              <a:t>may </a:t>
            </a:r>
            <a:r>
              <a:rPr sz="2500" spc="-9" dirty="0">
                <a:latin typeface="Verdana"/>
                <a:cs typeface="Verdana"/>
              </a:rPr>
              <a:t>occur </a:t>
            </a:r>
            <a:r>
              <a:rPr sz="2500" spc="-4" dirty="0">
                <a:latin typeface="Verdana"/>
                <a:cs typeface="Verdana"/>
              </a:rPr>
              <a:t>based on the time of day or  </a:t>
            </a:r>
            <a:r>
              <a:rPr sz="2500" spc="-9" dirty="0">
                <a:latin typeface="Verdana"/>
                <a:cs typeface="Verdana"/>
              </a:rPr>
              <a:t>based </a:t>
            </a:r>
            <a:r>
              <a:rPr sz="2500" spc="-4" dirty="0">
                <a:latin typeface="Verdana"/>
                <a:cs typeface="Verdana"/>
              </a:rPr>
              <a:t>on other factors (e.g. </a:t>
            </a:r>
            <a:r>
              <a:rPr sz="2500" spc="-9" dirty="0">
                <a:latin typeface="Verdana"/>
                <a:cs typeface="Verdana"/>
              </a:rPr>
              <a:t>photo sharing </a:t>
            </a:r>
            <a:r>
              <a:rPr sz="2500" spc="-4" dirty="0">
                <a:latin typeface="Verdana"/>
                <a:cs typeface="Verdana"/>
              </a:rPr>
              <a:t>after </a:t>
            </a:r>
            <a:r>
              <a:rPr sz="2500" spc="-9" dirty="0">
                <a:latin typeface="Verdana"/>
                <a:cs typeface="Verdana"/>
              </a:rPr>
              <a:t>the  holidays, drop/add within </a:t>
            </a:r>
            <a:r>
              <a:rPr sz="2500" spc="-4" dirty="0">
                <a:latin typeface="Verdana"/>
                <a:cs typeface="Verdana"/>
              </a:rPr>
              <a:t>two weeks of start of  </a:t>
            </a:r>
            <a:r>
              <a:rPr sz="2500" spc="-9" dirty="0">
                <a:latin typeface="Verdana"/>
                <a:cs typeface="Verdana"/>
              </a:rPr>
              <a:t>term,</a:t>
            </a:r>
            <a:r>
              <a:rPr sz="2500" dirty="0">
                <a:latin typeface="Verdana"/>
                <a:cs typeface="Verdana"/>
              </a:rPr>
              <a:t> </a:t>
            </a:r>
            <a:r>
              <a:rPr sz="2500" spc="-4" dirty="0">
                <a:latin typeface="Verdana"/>
                <a:cs typeface="Verdana"/>
              </a:rPr>
              <a:t>etc.)</a:t>
            </a:r>
            <a:endParaRPr sz="2500" dirty="0">
              <a:latin typeface="Verdana"/>
              <a:cs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Cloud Computing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8178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24710" y="1690688"/>
            <a:ext cx="8861724" cy="4428756"/>
          </a:xfrm>
          <a:prstGeom prst="rect">
            <a:avLst/>
          </a:prstGeom>
        </p:spPr>
        <p:txBody>
          <a:bodyPr vert="horz" wrap="square" lIns="0" tIns="85705" rIns="0" bIns="0" rtlCol="0">
            <a:spAutoFit/>
          </a:bodyPr>
          <a:lstStyle/>
          <a:p>
            <a:pPr marL="191446" indent="-180315">
              <a:spcBef>
                <a:spcPts val="675"/>
              </a:spcBef>
              <a:buClr>
                <a:srgbClr val="1C53A6"/>
              </a:buClr>
              <a:buChar char="•"/>
              <a:tabLst>
                <a:tab pos="191446" algn="l"/>
              </a:tabLst>
            </a:pPr>
            <a:r>
              <a:rPr sz="2500" spc="-9" dirty="0">
                <a:latin typeface="Verdana"/>
                <a:cs typeface="Verdana"/>
              </a:rPr>
              <a:t>Cloud </a:t>
            </a:r>
            <a:r>
              <a:rPr sz="2500" spc="-4" dirty="0">
                <a:latin typeface="Verdana"/>
                <a:cs typeface="Verdana"/>
              </a:rPr>
              <a:t>computing </a:t>
            </a:r>
            <a:r>
              <a:rPr sz="2500" spc="-9" dirty="0">
                <a:latin typeface="Verdana"/>
                <a:cs typeface="Verdana"/>
              </a:rPr>
              <a:t>is </a:t>
            </a:r>
            <a:r>
              <a:rPr sz="2500" spc="-13" dirty="0">
                <a:latin typeface="Verdana"/>
                <a:cs typeface="Verdana"/>
              </a:rPr>
              <a:t>Utility</a:t>
            </a:r>
            <a:r>
              <a:rPr sz="2500" spc="114" dirty="0">
                <a:latin typeface="Verdana"/>
                <a:cs typeface="Verdana"/>
              </a:rPr>
              <a:t> </a:t>
            </a:r>
            <a:r>
              <a:rPr sz="2500" spc="-9" dirty="0">
                <a:latin typeface="Verdana"/>
                <a:cs typeface="Verdana"/>
              </a:rPr>
              <a:t>Computing</a:t>
            </a:r>
            <a:endParaRPr sz="2500" dirty="0">
              <a:latin typeface="Verdana"/>
              <a:cs typeface="Verdana"/>
            </a:endParaRPr>
          </a:p>
          <a:p>
            <a:pPr marL="453014" lvl="1" indent="-183097">
              <a:spcBef>
                <a:spcPts val="508"/>
              </a:spcBef>
              <a:buChar char="-"/>
              <a:tabLst>
                <a:tab pos="453570" algn="l"/>
              </a:tabLst>
            </a:pPr>
            <a:r>
              <a:rPr sz="2100" spc="-4" dirty="0">
                <a:latin typeface="Verdana"/>
                <a:cs typeface="Verdana"/>
              </a:rPr>
              <a:t>Cloud </a:t>
            </a:r>
            <a:r>
              <a:rPr sz="2100" spc="-9" dirty="0">
                <a:latin typeface="Verdana"/>
                <a:cs typeface="Verdana"/>
              </a:rPr>
              <a:t>services </a:t>
            </a:r>
            <a:r>
              <a:rPr sz="2100" spc="-4" dirty="0">
                <a:latin typeface="Verdana"/>
                <a:cs typeface="Verdana"/>
              </a:rPr>
              <a:t>are controlled </a:t>
            </a:r>
            <a:r>
              <a:rPr sz="2100" dirty="0">
                <a:latin typeface="Verdana"/>
                <a:cs typeface="Verdana"/>
              </a:rPr>
              <a:t>and </a:t>
            </a:r>
            <a:r>
              <a:rPr sz="2100" spc="-4" dirty="0">
                <a:latin typeface="Verdana"/>
                <a:cs typeface="Verdana"/>
              </a:rPr>
              <a:t>monitored by the</a:t>
            </a:r>
            <a:r>
              <a:rPr sz="2100" spc="184" dirty="0">
                <a:latin typeface="Verdana"/>
                <a:cs typeface="Verdana"/>
              </a:rPr>
              <a:t> </a:t>
            </a:r>
            <a:r>
              <a:rPr sz="2100" spc="-4" dirty="0">
                <a:latin typeface="Verdana"/>
                <a:cs typeface="Verdana"/>
              </a:rPr>
              <a:t>cloud</a:t>
            </a:r>
            <a:r>
              <a:rPr lang="en-US" sz="2100" spc="-4" dirty="0">
                <a:latin typeface="Verdana"/>
                <a:cs typeface="Verdana"/>
              </a:rPr>
              <a:t> p</a:t>
            </a:r>
            <a:r>
              <a:rPr sz="2100" spc="-9" dirty="0">
                <a:latin typeface="Verdana"/>
                <a:cs typeface="Verdana"/>
              </a:rPr>
              <a:t>rovider </a:t>
            </a:r>
            <a:r>
              <a:rPr sz="2100" spc="-4" dirty="0">
                <a:latin typeface="Verdana"/>
                <a:cs typeface="Verdana"/>
              </a:rPr>
              <a:t>through </a:t>
            </a:r>
            <a:r>
              <a:rPr sz="2100" dirty="0">
                <a:latin typeface="Verdana"/>
                <a:cs typeface="Verdana"/>
              </a:rPr>
              <a:t>a </a:t>
            </a:r>
            <a:r>
              <a:rPr sz="2100" spc="-4" dirty="0">
                <a:latin typeface="Verdana"/>
                <a:cs typeface="Verdana"/>
              </a:rPr>
              <a:t>pay-per-use business</a:t>
            </a:r>
            <a:r>
              <a:rPr sz="2100" spc="123" dirty="0">
                <a:latin typeface="Verdana"/>
                <a:cs typeface="Verdana"/>
              </a:rPr>
              <a:t> </a:t>
            </a:r>
            <a:r>
              <a:rPr sz="2100" spc="-4" dirty="0">
                <a:latin typeface="Verdana"/>
                <a:cs typeface="Verdana"/>
              </a:rPr>
              <a:t>model.</a:t>
            </a:r>
            <a:endParaRPr sz="2100" dirty="0">
              <a:latin typeface="Verdana"/>
              <a:cs typeface="Verdana"/>
            </a:endParaRPr>
          </a:p>
          <a:p>
            <a:pPr>
              <a:spcBef>
                <a:spcPts val="3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91446" indent="-180315">
              <a:buClr>
                <a:srgbClr val="1C53A6"/>
              </a:buClr>
              <a:buChar char="•"/>
              <a:tabLst>
                <a:tab pos="191446" algn="l"/>
              </a:tabLst>
            </a:pPr>
            <a:r>
              <a:rPr sz="2500" spc="-4" dirty="0">
                <a:latin typeface="Verdana"/>
                <a:cs typeface="Verdana"/>
              </a:rPr>
              <a:t>An </a:t>
            </a:r>
            <a:r>
              <a:rPr sz="2500" spc="-13" dirty="0">
                <a:latin typeface="Verdana"/>
                <a:cs typeface="Verdana"/>
              </a:rPr>
              <a:t>ideal </a:t>
            </a:r>
            <a:r>
              <a:rPr sz="2500" spc="-4" dirty="0">
                <a:latin typeface="Verdana"/>
                <a:cs typeface="Verdana"/>
              </a:rPr>
              <a:t>cloud computing </a:t>
            </a:r>
            <a:r>
              <a:rPr sz="2500" spc="-9" dirty="0">
                <a:latin typeface="Verdana"/>
                <a:cs typeface="Verdana"/>
              </a:rPr>
              <a:t>platform</a:t>
            </a:r>
            <a:r>
              <a:rPr sz="2500" spc="162" dirty="0">
                <a:latin typeface="Verdana"/>
                <a:cs typeface="Verdana"/>
              </a:rPr>
              <a:t> </a:t>
            </a:r>
            <a:r>
              <a:rPr sz="2500" spc="-13" dirty="0">
                <a:latin typeface="Verdana"/>
                <a:cs typeface="Verdana"/>
              </a:rPr>
              <a:t>is:</a:t>
            </a:r>
            <a:endParaRPr sz="2500" dirty="0">
              <a:latin typeface="Verdana"/>
              <a:cs typeface="Verdana"/>
            </a:endParaRPr>
          </a:p>
          <a:p>
            <a:pPr marL="453014" lvl="1" indent="-183097">
              <a:spcBef>
                <a:spcPts val="508"/>
              </a:spcBef>
              <a:buChar char="-"/>
              <a:tabLst>
                <a:tab pos="453570" algn="l"/>
              </a:tabLst>
            </a:pPr>
            <a:r>
              <a:rPr sz="2100" spc="-9" dirty="0">
                <a:latin typeface="Verdana"/>
                <a:cs typeface="Verdana"/>
              </a:rPr>
              <a:t>efficient in its </a:t>
            </a:r>
            <a:r>
              <a:rPr sz="2100" dirty="0">
                <a:latin typeface="Verdana"/>
                <a:cs typeface="Verdana"/>
              </a:rPr>
              <a:t>use of</a:t>
            </a:r>
            <a:r>
              <a:rPr sz="2100" spc="88" dirty="0">
                <a:latin typeface="Verdana"/>
                <a:cs typeface="Verdana"/>
              </a:rPr>
              <a:t> </a:t>
            </a:r>
            <a:r>
              <a:rPr sz="2100" spc="-4" dirty="0">
                <a:latin typeface="Verdana"/>
                <a:cs typeface="Verdana"/>
              </a:rPr>
              <a:t>resources</a:t>
            </a:r>
            <a:endParaRPr sz="2100" dirty="0">
              <a:latin typeface="Verdana"/>
              <a:cs typeface="Verdana"/>
            </a:endParaRPr>
          </a:p>
          <a:p>
            <a:pPr marL="453014" lvl="1" indent="-183097">
              <a:spcBef>
                <a:spcPts val="504"/>
              </a:spcBef>
              <a:buChar char="-"/>
              <a:tabLst>
                <a:tab pos="453570" algn="l"/>
              </a:tabLst>
            </a:pPr>
            <a:r>
              <a:rPr sz="2100" spc="-9" dirty="0">
                <a:latin typeface="Verdana"/>
                <a:cs typeface="Verdana"/>
              </a:rPr>
              <a:t>scalable</a:t>
            </a:r>
            <a:endParaRPr sz="2100" dirty="0">
              <a:latin typeface="Verdana"/>
              <a:cs typeface="Verdana"/>
            </a:endParaRPr>
          </a:p>
          <a:p>
            <a:pPr marL="453014" lvl="1" indent="-183097">
              <a:spcBef>
                <a:spcPts val="504"/>
              </a:spcBef>
              <a:buChar char="-"/>
              <a:tabLst>
                <a:tab pos="453570" algn="l"/>
              </a:tabLst>
            </a:pPr>
            <a:r>
              <a:rPr sz="2100" spc="-4" dirty="0">
                <a:latin typeface="Verdana"/>
                <a:cs typeface="Verdana"/>
              </a:rPr>
              <a:t>elastic</a:t>
            </a:r>
            <a:endParaRPr sz="2100" dirty="0">
              <a:latin typeface="Verdana"/>
              <a:cs typeface="Verdana"/>
            </a:endParaRPr>
          </a:p>
          <a:p>
            <a:pPr marL="453014" lvl="1" indent="-183097">
              <a:spcBef>
                <a:spcPts val="504"/>
              </a:spcBef>
              <a:buChar char="-"/>
              <a:tabLst>
                <a:tab pos="453570" algn="l"/>
              </a:tabLst>
            </a:pPr>
            <a:r>
              <a:rPr sz="2100" spc="-4" dirty="0">
                <a:latin typeface="Verdana"/>
                <a:cs typeface="Verdana"/>
              </a:rPr>
              <a:t>self-managing</a:t>
            </a:r>
            <a:endParaRPr sz="2100" dirty="0">
              <a:latin typeface="Verdana"/>
              <a:cs typeface="Verdana"/>
            </a:endParaRPr>
          </a:p>
          <a:p>
            <a:pPr marL="453014" lvl="1" indent="-183097">
              <a:spcBef>
                <a:spcPts val="504"/>
              </a:spcBef>
              <a:buChar char="-"/>
              <a:tabLst>
                <a:tab pos="453570" algn="l"/>
              </a:tabLst>
            </a:pPr>
            <a:r>
              <a:rPr sz="2100" spc="-4" dirty="0">
                <a:latin typeface="Verdana"/>
                <a:cs typeface="Verdana"/>
              </a:rPr>
              <a:t>highly </a:t>
            </a:r>
            <a:r>
              <a:rPr sz="2100" spc="-9" dirty="0">
                <a:latin typeface="Verdana"/>
                <a:cs typeface="Verdana"/>
              </a:rPr>
              <a:t>available </a:t>
            </a:r>
            <a:r>
              <a:rPr sz="2100" dirty="0">
                <a:latin typeface="Verdana"/>
                <a:cs typeface="Verdana"/>
              </a:rPr>
              <a:t>and</a:t>
            </a:r>
            <a:r>
              <a:rPr sz="2100" spc="75" dirty="0">
                <a:latin typeface="Verdana"/>
                <a:cs typeface="Verdana"/>
              </a:rPr>
              <a:t> </a:t>
            </a:r>
            <a:r>
              <a:rPr sz="2100" spc="-4" dirty="0">
                <a:latin typeface="Verdana"/>
                <a:cs typeface="Verdana"/>
              </a:rPr>
              <a:t>accessible</a:t>
            </a:r>
            <a:endParaRPr sz="2100" dirty="0">
              <a:latin typeface="Verdana"/>
              <a:cs typeface="Verdana"/>
            </a:endParaRPr>
          </a:p>
          <a:p>
            <a:pPr marL="453014" lvl="1" indent="-183097">
              <a:spcBef>
                <a:spcPts val="500"/>
              </a:spcBef>
              <a:buChar char="-"/>
              <a:tabLst>
                <a:tab pos="453570" algn="l"/>
              </a:tabLst>
            </a:pPr>
            <a:r>
              <a:rPr sz="2100" spc="-4" dirty="0">
                <a:latin typeface="Verdana"/>
                <a:cs typeface="Verdana"/>
              </a:rPr>
              <a:t>inter-operable </a:t>
            </a:r>
            <a:r>
              <a:rPr sz="2100" dirty="0">
                <a:latin typeface="Verdana"/>
                <a:cs typeface="Verdana"/>
              </a:rPr>
              <a:t>and</a:t>
            </a:r>
            <a:r>
              <a:rPr sz="2100" spc="31" dirty="0">
                <a:latin typeface="Verdana"/>
                <a:cs typeface="Verdana"/>
              </a:rPr>
              <a:t> </a:t>
            </a:r>
            <a:r>
              <a:rPr sz="2100" spc="-4" dirty="0">
                <a:latin typeface="Verdana"/>
                <a:cs typeface="Verdana"/>
              </a:rPr>
              <a:t>portable</a:t>
            </a:r>
            <a:endParaRPr sz="2100" dirty="0">
              <a:latin typeface="Verdana"/>
              <a:cs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Cloud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97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63345" y="1690688"/>
            <a:ext cx="8142178" cy="3750161"/>
          </a:xfrm>
          <a:prstGeom prst="rect">
            <a:avLst/>
          </a:prstGeom>
        </p:spPr>
        <p:txBody>
          <a:bodyPr vert="horz" wrap="square" lIns="0" tIns="10573" rIns="0" bIns="0" rtlCol="0">
            <a:spAutoFit/>
          </a:bodyPr>
          <a:lstStyle/>
          <a:p>
            <a:pPr marL="191429" marR="4453" indent="-180299">
              <a:spcBef>
                <a:spcPts val="83"/>
              </a:spcBef>
              <a:buClr>
                <a:srgbClr val="1C53A6"/>
              </a:buClr>
              <a:buFont typeface="Verdana"/>
              <a:buChar char="•"/>
              <a:tabLst>
                <a:tab pos="191429" algn="l"/>
              </a:tabLst>
            </a:pPr>
            <a:r>
              <a:rPr sz="2500" b="1" spc="-9" dirty="0">
                <a:latin typeface="Verdana"/>
                <a:cs typeface="Verdana"/>
              </a:rPr>
              <a:t>Resource </a:t>
            </a:r>
            <a:r>
              <a:rPr sz="2500" b="1" spc="-9" dirty="0" smtClean="0">
                <a:latin typeface="Verdana"/>
                <a:cs typeface="Verdana"/>
              </a:rPr>
              <a:t>efficiency</a:t>
            </a:r>
            <a:r>
              <a:rPr lang="en-US" sz="2500" b="1" spc="-9" dirty="0" smtClean="0">
                <a:latin typeface="Verdana"/>
                <a:cs typeface="Verdana"/>
              </a:rPr>
              <a:t> (Scalability)</a:t>
            </a:r>
            <a:r>
              <a:rPr sz="2500" b="1" spc="-9" dirty="0" smtClean="0">
                <a:latin typeface="Verdana"/>
                <a:cs typeface="Verdana"/>
              </a:rPr>
              <a:t>: </a:t>
            </a:r>
            <a:r>
              <a:rPr sz="2500" spc="-4" dirty="0">
                <a:latin typeface="Verdana"/>
                <a:cs typeface="Verdana"/>
              </a:rPr>
              <a:t>computing and network  </a:t>
            </a:r>
            <a:r>
              <a:rPr sz="2500" spc="-9" dirty="0">
                <a:latin typeface="Verdana"/>
                <a:cs typeface="Verdana"/>
              </a:rPr>
              <a:t>resources </a:t>
            </a:r>
            <a:r>
              <a:rPr sz="2500" spc="-4" dirty="0">
                <a:latin typeface="Verdana"/>
                <a:cs typeface="Verdana"/>
              </a:rPr>
              <a:t>are </a:t>
            </a:r>
            <a:r>
              <a:rPr sz="2500" spc="-9" dirty="0">
                <a:latin typeface="Verdana"/>
                <a:cs typeface="Verdana"/>
              </a:rPr>
              <a:t>pooled </a:t>
            </a:r>
            <a:r>
              <a:rPr sz="2500" spc="-4" dirty="0">
                <a:latin typeface="Verdana"/>
                <a:cs typeface="Verdana"/>
              </a:rPr>
              <a:t>to </a:t>
            </a:r>
            <a:r>
              <a:rPr sz="2500" spc="-9" dirty="0">
                <a:latin typeface="Verdana"/>
                <a:cs typeface="Verdana"/>
              </a:rPr>
              <a:t>provide </a:t>
            </a:r>
            <a:r>
              <a:rPr sz="2500" spc="-4" dirty="0">
                <a:latin typeface="Verdana"/>
                <a:cs typeface="Verdana"/>
              </a:rPr>
              <a:t>services to </a:t>
            </a:r>
            <a:r>
              <a:rPr sz="2500" spc="-9" dirty="0">
                <a:latin typeface="Verdana"/>
                <a:cs typeface="Verdana"/>
              </a:rPr>
              <a:t>multiple  </a:t>
            </a:r>
            <a:r>
              <a:rPr sz="2500" spc="-4" dirty="0">
                <a:latin typeface="Verdana"/>
                <a:cs typeface="Verdana"/>
              </a:rPr>
              <a:t>users. </a:t>
            </a:r>
            <a:r>
              <a:rPr sz="2500" spc="-9" dirty="0">
                <a:latin typeface="Verdana"/>
                <a:cs typeface="Verdana"/>
              </a:rPr>
              <a:t>Resource </a:t>
            </a:r>
            <a:r>
              <a:rPr sz="2500" spc="-4" dirty="0">
                <a:latin typeface="Verdana"/>
                <a:cs typeface="Verdana"/>
              </a:rPr>
              <a:t>allocation </a:t>
            </a:r>
            <a:r>
              <a:rPr sz="2500" spc="-9" dirty="0">
                <a:latin typeface="Verdana"/>
                <a:cs typeface="Verdana"/>
              </a:rPr>
              <a:t>is dynamically </a:t>
            </a:r>
            <a:r>
              <a:rPr sz="2500" spc="-4" dirty="0">
                <a:latin typeface="Verdana"/>
                <a:cs typeface="Verdana"/>
              </a:rPr>
              <a:t>adapted  according to user</a:t>
            </a:r>
            <a:r>
              <a:rPr sz="2500" spc="70" dirty="0">
                <a:latin typeface="Verdana"/>
                <a:cs typeface="Verdana"/>
              </a:rPr>
              <a:t> </a:t>
            </a:r>
            <a:r>
              <a:rPr sz="2500" spc="-4" dirty="0">
                <a:latin typeface="Verdana"/>
                <a:cs typeface="Verdana"/>
              </a:rPr>
              <a:t>demand.</a:t>
            </a:r>
            <a:endParaRPr sz="2500" dirty="0">
              <a:latin typeface="Verdana"/>
              <a:cs typeface="Verdana"/>
            </a:endParaRPr>
          </a:p>
          <a:p>
            <a:pPr>
              <a:spcBef>
                <a:spcPts val="39"/>
              </a:spcBef>
              <a:buClr>
                <a:srgbClr val="1C53A6"/>
              </a:buClr>
              <a:buFont typeface="Verdan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191429" marR="27268" indent="-180299">
              <a:buClr>
                <a:srgbClr val="1C53A6"/>
              </a:buClr>
              <a:buFont typeface="Verdana"/>
              <a:buChar char="•"/>
              <a:tabLst>
                <a:tab pos="191429" algn="l"/>
              </a:tabLst>
            </a:pPr>
            <a:r>
              <a:rPr sz="2500" b="1" spc="-9" dirty="0">
                <a:latin typeface="Verdana"/>
                <a:cs typeface="Verdana"/>
              </a:rPr>
              <a:t>Elasticity: </a:t>
            </a:r>
            <a:r>
              <a:rPr sz="2500" spc="-4" dirty="0">
                <a:latin typeface="Verdana"/>
                <a:cs typeface="Verdana"/>
              </a:rPr>
              <a:t>computing resources can be rapidly and  elastically provisioned to scale up, and released </a:t>
            </a:r>
            <a:r>
              <a:rPr sz="2500" spc="-9" dirty="0">
                <a:latin typeface="Verdana"/>
                <a:cs typeface="Verdana"/>
              </a:rPr>
              <a:t>to  </a:t>
            </a:r>
            <a:r>
              <a:rPr sz="2500" spc="-4" dirty="0">
                <a:latin typeface="Verdana"/>
                <a:cs typeface="Verdana"/>
              </a:rPr>
              <a:t>scale </a:t>
            </a:r>
            <a:r>
              <a:rPr sz="2500" spc="-9" dirty="0">
                <a:latin typeface="Verdana"/>
                <a:cs typeface="Verdana"/>
              </a:rPr>
              <a:t>down based </a:t>
            </a:r>
            <a:r>
              <a:rPr sz="2500" spc="-4" dirty="0">
                <a:latin typeface="Verdana"/>
                <a:cs typeface="Verdana"/>
              </a:rPr>
              <a:t>on consumer’s</a:t>
            </a:r>
            <a:r>
              <a:rPr sz="2500" spc="153" dirty="0">
                <a:latin typeface="Verdana"/>
                <a:cs typeface="Verdana"/>
              </a:rPr>
              <a:t> </a:t>
            </a:r>
            <a:r>
              <a:rPr sz="2500" spc="-4" dirty="0">
                <a:latin typeface="Verdana"/>
                <a:cs typeface="Verdana"/>
              </a:rPr>
              <a:t>demand.</a:t>
            </a:r>
            <a:endParaRPr sz="2500" dirty="0">
              <a:latin typeface="Verdana"/>
              <a:cs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Cloud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90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40158" y="2275521"/>
            <a:ext cx="4931685" cy="3336807"/>
          </a:xfrm>
          <a:prstGeom prst="rect">
            <a:avLst/>
          </a:prstGeom>
        </p:spPr>
        <p:txBody>
          <a:bodyPr vert="horz" wrap="square" lIns="0" tIns="12696" rIns="0" bIns="0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Week 1:   Introduction to </a:t>
            </a:r>
            <a:r>
              <a:rPr lang="en-US" sz="2400" dirty="0" smtClean="0">
                <a:latin typeface="Calibri" pitchFamily="34" charset="0"/>
              </a:rPr>
              <a:t>CC &amp; AWS</a:t>
            </a:r>
            <a:endParaRPr lang="en-US" sz="2400" dirty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Week </a:t>
            </a:r>
            <a:r>
              <a:rPr lang="en-US" sz="2400" dirty="0">
                <a:latin typeface="Calibri" pitchFamily="34" charset="0"/>
              </a:rPr>
              <a:t>2</a:t>
            </a:r>
            <a:r>
              <a:rPr lang="en-US" sz="2400" dirty="0" smtClean="0">
                <a:latin typeface="Calibri" pitchFamily="34" charset="0"/>
              </a:rPr>
              <a:t>:  </a:t>
            </a:r>
            <a:r>
              <a:rPr lang="en-US" sz="2400" dirty="0">
                <a:latin typeface="Calibri" pitchFamily="34" charset="0"/>
              </a:rPr>
              <a:t>EC2 Essentials</a:t>
            </a:r>
          </a:p>
          <a:p>
            <a:r>
              <a:rPr lang="en-US" sz="2400" dirty="0">
                <a:latin typeface="Calibri" pitchFamily="34" charset="0"/>
              </a:rPr>
              <a:t>Week </a:t>
            </a:r>
            <a:r>
              <a:rPr lang="en-US" sz="2400" dirty="0" smtClean="0">
                <a:latin typeface="Calibri" pitchFamily="34" charset="0"/>
              </a:rPr>
              <a:t>3:  Storage </a:t>
            </a:r>
            <a:r>
              <a:rPr lang="en-US" sz="2400" dirty="0">
                <a:latin typeface="Calibri" pitchFamily="34" charset="0"/>
              </a:rPr>
              <a:t>&amp; Content Delivery</a:t>
            </a:r>
          </a:p>
          <a:p>
            <a:r>
              <a:rPr lang="en-US" sz="2400" dirty="0">
                <a:latin typeface="Calibri" pitchFamily="34" charset="0"/>
              </a:rPr>
              <a:t>Week </a:t>
            </a:r>
            <a:r>
              <a:rPr lang="en-US" sz="2400" dirty="0" smtClean="0">
                <a:latin typeface="Calibri" pitchFamily="34" charset="0"/>
              </a:rPr>
              <a:t>4:  IAM </a:t>
            </a:r>
            <a:r>
              <a:rPr lang="en-US" sz="2400" dirty="0">
                <a:latin typeface="Calibri" pitchFamily="34" charset="0"/>
              </a:rPr>
              <a:t>&amp; Security</a:t>
            </a:r>
          </a:p>
          <a:p>
            <a:r>
              <a:rPr lang="en-US" sz="2400" dirty="0">
                <a:latin typeface="Calibri" pitchFamily="34" charset="0"/>
              </a:rPr>
              <a:t>Week </a:t>
            </a:r>
            <a:r>
              <a:rPr lang="en-US" sz="2400" dirty="0" smtClean="0">
                <a:latin typeface="Calibri" pitchFamily="34" charset="0"/>
              </a:rPr>
              <a:t>5:  </a:t>
            </a:r>
            <a:r>
              <a:rPr lang="en-US" sz="2400" dirty="0">
                <a:latin typeface="Calibri" pitchFamily="34" charset="0"/>
              </a:rPr>
              <a:t>AWS </a:t>
            </a:r>
            <a:r>
              <a:rPr lang="en-US" sz="2400" dirty="0" smtClean="0">
                <a:latin typeface="Calibri" pitchFamily="34" charset="0"/>
              </a:rPr>
              <a:t>Networking</a:t>
            </a:r>
            <a:endParaRPr lang="en-US" sz="2400" dirty="0">
              <a:latin typeface="Calibri" pitchFamily="34" charset="0"/>
            </a:endParaRPr>
          </a:p>
          <a:p>
            <a:r>
              <a:rPr lang="en-US" sz="2400" dirty="0">
                <a:latin typeface="Calibri" pitchFamily="34" charset="0"/>
              </a:rPr>
              <a:t>Week </a:t>
            </a:r>
            <a:r>
              <a:rPr lang="en-US" sz="2400" dirty="0" smtClean="0">
                <a:latin typeface="Calibri" pitchFamily="34" charset="0"/>
              </a:rPr>
              <a:t>6:  </a:t>
            </a:r>
            <a:r>
              <a:rPr lang="en-US" sz="2400" dirty="0">
                <a:latin typeface="Calibri" pitchFamily="34" charset="0"/>
              </a:rPr>
              <a:t>AWS </a:t>
            </a:r>
            <a:r>
              <a:rPr lang="en-US" sz="2400" dirty="0" smtClean="0">
                <a:latin typeface="Calibri" pitchFamily="34" charset="0"/>
              </a:rPr>
              <a:t>Virtual Private Cloud</a:t>
            </a:r>
            <a:endParaRPr lang="en-US" sz="2400" dirty="0">
              <a:latin typeface="Calibri" pitchFamily="34" charset="0"/>
            </a:endParaRPr>
          </a:p>
          <a:p>
            <a:r>
              <a:rPr lang="en-US" sz="2400" dirty="0">
                <a:latin typeface="Calibri" pitchFamily="34" charset="0"/>
                <a:cs typeface="Arial"/>
              </a:rPr>
              <a:t>Week </a:t>
            </a:r>
            <a:r>
              <a:rPr lang="en-US" sz="2400" dirty="0" smtClean="0">
                <a:latin typeface="Calibri" pitchFamily="34" charset="0"/>
                <a:cs typeface="Arial"/>
              </a:rPr>
              <a:t>7:  AWS Elastic Load Balancer</a:t>
            </a:r>
          </a:p>
          <a:p>
            <a:r>
              <a:rPr lang="en-US" sz="2400" dirty="0" smtClean="0"/>
              <a:t>Week 8:  AWS </a:t>
            </a:r>
            <a:r>
              <a:rPr lang="en-US" sz="2400" dirty="0" err="1" smtClean="0"/>
              <a:t>Autoscaling</a:t>
            </a:r>
            <a:endParaRPr lang="en-US" sz="2400" dirty="0" smtClean="0"/>
          </a:p>
          <a:p>
            <a:endParaRPr sz="2400" dirty="0">
              <a:latin typeface="Calibri" pitchFamily="34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7400" y="2275520"/>
            <a:ext cx="5015248" cy="4075471"/>
          </a:xfrm>
          <a:prstGeom prst="rect">
            <a:avLst/>
          </a:prstGeom>
        </p:spPr>
        <p:txBody>
          <a:bodyPr vert="horz" wrap="square" lIns="0" tIns="12696" rIns="0" bIns="0" rtlCol="0">
            <a:spAutoFit/>
          </a:bodyPr>
          <a:lstStyle/>
          <a:p>
            <a:r>
              <a:rPr lang="en-US" sz="2400" dirty="0" smtClean="0"/>
              <a:t>Week 9: AWS </a:t>
            </a:r>
            <a:r>
              <a:rPr lang="en-US" sz="2400" dirty="0" err="1" smtClean="0"/>
              <a:t>SysOps</a:t>
            </a:r>
            <a:r>
              <a:rPr lang="en-US" sz="2400" dirty="0" smtClean="0"/>
              <a:t> (</a:t>
            </a:r>
            <a:r>
              <a:rPr lang="en-US" sz="2400" dirty="0" err="1" smtClean="0"/>
              <a:t>CloudWatch</a:t>
            </a:r>
            <a:r>
              <a:rPr lang="en-US" sz="2400" dirty="0" smtClean="0"/>
              <a:t>, SNS,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SQS, SWF) </a:t>
            </a:r>
          </a:p>
          <a:p>
            <a:r>
              <a:rPr lang="en-US" sz="2400" dirty="0" smtClean="0"/>
              <a:t>Week 10: </a:t>
            </a:r>
            <a:r>
              <a:rPr lang="en-US" sz="2400" dirty="0"/>
              <a:t>AWS Cloud Formation</a:t>
            </a:r>
          </a:p>
          <a:p>
            <a:r>
              <a:rPr lang="en-US" sz="2400" dirty="0" smtClean="0"/>
              <a:t>Week 11: </a:t>
            </a:r>
            <a:r>
              <a:rPr lang="en-US" sz="2400" dirty="0"/>
              <a:t>AWS </a:t>
            </a:r>
            <a:r>
              <a:rPr lang="en-US" sz="2400" dirty="0" err="1" smtClean="0"/>
              <a:t>IoT</a:t>
            </a:r>
            <a:r>
              <a:rPr lang="en-US" sz="2400" dirty="0" smtClean="0"/>
              <a:t> &amp; Simulator</a:t>
            </a:r>
            <a:endParaRPr lang="en-US" sz="2400" dirty="0"/>
          </a:p>
          <a:p>
            <a:r>
              <a:rPr lang="en-US" sz="2400" dirty="0"/>
              <a:t>Week </a:t>
            </a:r>
            <a:r>
              <a:rPr lang="en-US" sz="2400" dirty="0" smtClean="0"/>
              <a:t>12: </a:t>
            </a:r>
            <a:r>
              <a:rPr lang="en-US" sz="2400" dirty="0"/>
              <a:t>AWS Analytics</a:t>
            </a:r>
          </a:p>
          <a:p>
            <a:r>
              <a:rPr lang="en-US" sz="2400" dirty="0"/>
              <a:t>Week </a:t>
            </a:r>
            <a:r>
              <a:rPr lang="en-US" sz="2400" dirty="0" smtClean="0"/>
              <a:t>13: </a:t>
            </a:r>
            <a:r>
              <a:rPr lang="en-US" sz="2400" dirty="0"/>
              <a:t>AWS Deployment</a:t>
            </a:r>
          </a:p>
          <a:p>
            <a:r>
              <a:rPr lang="en-US" sz="2400" dirty="0"/>
              <a:t>Week </a:t>
            </a:r>
            <a:r>
              <a:rPr lang="en-US" sz="2400" dirty="0" smtClean="0"/>
              <a:t>14: </a:t>
            </a:r>
            <a:r>
              <a:rPr lang="en-US" sz="2400" dirty="0" smtClean="0"/>
              <a:t>Specialized Topic</a:t>
            </a:r>
            <a:endParaRPr lang="en-US" sz="2400" dirty="0" smtClean="0"/>
          </a:p>
          <a:p>
            <a:r>
              <a:rPr lang="en-US" sz="2400" dirty="0" smtClean="0"/>
              <a:t>Week 15: </a:t>
            </a:r>
            <a:r>
              <a:rPr lang="en-US" sz="2400" dirty="0" smtClean="0"/>
              <a:t>Project</a:t>
            </a:r>
            <a:endParaRPr lang="en-US" sz="2400" dirty="0" smtClean="0"/>
          </a:p>
          <a:p>
            <a:r>
              <a:rPr lang="en-US" sz="2400" dirty="0" smtClean="0"/>
              <a:t>Week 16: </a:t>
            </a:r>
            <a:r>
              <a:rPr lang="en-US" sz="2400" dirty="0" smtClean="0"/>
              <a:t>Project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Course Content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41676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14601" y="195641"/>
            <a:ext cx="7924800" cy="620637"/>
          </a:xfrm>
          <a:prstGeom prst="rect">
            <a:avLst/>
          </a:prstGeom>
        </p:spPr>
        <p:txBody>
          <a:bodyPr vert="horz" wrap="square" lIns="0" tIns="11131" rIns="0" bIns="0" rtlCol="0" anchor="ctr">
            <a:spAutoFit/>
          </a:bodyPr>
          <a:lstStyle/>
          <a:p>
            <a:pPr marL="11131">
              <a:spcBef>
                <a:spcPts val="88"/>
              </a:spcBef>
            </a:pPr>
            <a:r>
              <a:rPr spc="-4" dirty="0" smtClean="0"/>
              <a:t>Over </a:t>
            </a:r>
            <a:r>
              <a:rPr spc="-9" dirty="0" smtClean="0"/>
              <a:t>or</a:t>
            </a:r>
            <a:r>
              <a:rPr spc="-18" dirty="0" smtClean="0"/>
              <a:t> </a:t>
            </a:r>
            <a:r>
              <a:rPr spc="-4" dirty="0" smtClean="0"/>
              <a:t>Under-Provisioning</a:t>
            </a:r>
            <a:endParaRPr spc="-4" dirty="0"/>
          </a:p>
        </p:txBody>
      </p:sp>
      <p:sp>
        <p:nvSpPr>
          <p:cNvPr id="5" name="object 5"/>
          <p:cNvSpPr/>
          <p:nvPr/>
        </p:nvSpPr>
        <p:spPr>
          <a:xfrm>
            <a:off x="1752057" y="1688763"/>
            <a:ext cx="8685714" cy="34148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91230" y="2665810"/>
            <a:ext cx="1009967" cy="2744352"/>
          </a:xfrm>
          <a:custGeom>
            <a:avLst/>
            <a:gdLst/>
            <a:ahLst/>
            <a:cxnLst/>
            <a:rect l="l" t="t" r="r" b="b"/>
            <a:pathLst>
              <a:path w="1181100" h="3026410">
                <a:moveTo>
                  <a:pt x="25685" y="23508"/>
                </a:moveTo>
                <a:lnTo>
                  <a:pt x="23653" y="35935"/>
                </a:lnTo>
                <a:lnTo>
                  <a:pt x="1169035" y="3026156"/>
                </a:lnTo>
                <a:lnTo>
                  <a:pt x="1180845" y="3021584"/>
                </a:lnTo>
                <a:lnTo>
                  <a:pt x="35472" y="31383"/>
                </a:lnTo>
                <a:lnTo>
                  <a:pt x="25685" y="23508"/>
                </a:lnTo>
                <a:close/>
              </a:path>
              <a:path w="1181100" h="3026410">
                <a:moveTo>
                  <a:pt x="16637" y="0"/>
                </a:moveTo>
                <a:lnTo>
                  <a:pt x="635" y="97790"/>
                </a:lnTo>
                <a:lnTo>
                  <a:pt x="0" y="101219"/>
                </a:lnTo>
                <a:lnTo>
                  <a:pt x="2412" y="104521"/>
                </a:lnTo>
                <a:lnTo>
                  <a:pt x="5841" y="105029"/>
                </a:lnTo>
                <a:lnTo>
                  <a:pt x="9271" y="105664"/>
                </a:lnTo>
                <a:lnTo>
                  <a:pt x="12573" y="103251"/>
                </a:lnTo>
                <a:lnTo>
                  <a:pt x="13208" y="99822"/>
                </a:lnTo>
                <a:lnTo>
                  <a:pt x="23653" y="35935"/>
                </a:lnTo>
                <a:lnTo>
                  <a:pt x="15239" y="13970"/>
                </a:lnTo>
                <a:lnTo>
                  <a:pt x="27050" y="9398"/>
                </a:lnTo>
                <a:lnTo>
                  <a:pt x="28322" y="9398"/>
                </a:lnTo>
                <a:lnTo>
                  <a:pt x="16637" y="0"/>
                </a:lnTo>
                <a:close/>
              </a:path>
              <a:path w="1181100" h="3026410">
                <a:moveTo>
                  <a:pt x="28322" y="9398"/>
                </a:moveTo>
                <a:lnTo>
                  <a:pt x="27050" y="9398"/>
                </a:lnTo>
                <a:lnTo>
                  <a:pt x="35472" y="31383"/>
                </a:lnTo>
                <a:lnTo>
                  <a:pt x="88646" y="74168"/>
                </a:lnTo>
                <a:lnTo>
                  <a:pt x="92710" y="73660"/>
                </a:lnTo>
                <a:lnTo>
                  <a:pt x="94868" y="70993"/>
                </a:lnTo>
                <a:lnTo>
                  <a:pt x="97027" y="68199"/>
                </a:lnTo>
                <a:lnTo>
                  <a:pt x="96647" y="64262"/>
                </a:lnTo>
                <a:lnTo>
                  <a:pt x="93852" y="62103"/>
                </a:lnTo>
                <a:lnTo>
                  <a:pt x="28322" y="9398"/>
                </a:lnTo>
                <a:close/>
              </a:path>
              <a:path w="1181100" h="3026410">
                <a:moveTo>
                  <a:pt x="27050" y="9398"/>
                </a:moveTo>
                <a:lnTo>
                  <a:pt x="15239" y="13970"/>
                </a:lnTo>
                <a:lnTo>
                  <a:pt x="23653" y="35935"/>
                </a:lnTo>
                <a:lnTo>
                  <a:pt x="25685" y="23508"/>
                </a:lnTo>
                <a:lnTo>
                  <a:pt x="17145" y="16637"/>
                </a:lnTo>
                <a:lnTo>
                  <a:pt x="27432" y="12827"/>
                </a:lnTo>
                <a:lnTo>
                  <a:pt x="28364" y="12827"/>
                </a:lnTo>
                <a:lnTo>
                  <a:pt x="27050" y="9398"/>
                </a:lnTo>
                <a:close/>
              </a:path>
              <a:path w="1181100" h="3026410">
                <a:moveTo>
                  <a:pt x="28364" y="12827"/>
                </a:moveTo>
                <a:lnTo>
                  <a:pt x="27432" y="12827"/>
                </a:lnTo>
                <a:lnTo>
                  <a:pt x="25685" y="23508"/>
                </a:lnTo>
                <a:lnTo>
                  <a:pt x="35472" y="31383"/>
                </a:lnTo>
                <a:lnTo>
                  <a:pt x="28364" y="12827"/>
                </a:lnTo>
                <a:close/>
              </a:path>
              <a:path w="1181100" h="3026410">
                <a:moveTo>
                  <a:pt x="27432" y="12827"/>
                </a:moveTo>
                <a:lnTo>
                  <a:pt x="17145" y="16637"/>
                </a:lnTo>
                <a:lnTo>
                  <a:pt x="25685" y="23508"/>
                </a:lnTo>
                <a:lnTo>
                  <a:pt x="27432" y="128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88013" y="5663661"/>
            <a:ext cx="3477326" cy="657570"/>
          </a:xfrm>
          <a:prstGeom prst="rect">
            <a:avLst/>
          </a:prstGeom>
        </p:spPr>
        <p:txBody>
          <a:bodyPr vert="horz" wrap="square" lIns="0" tIns="11131" rIns="0" bIns="0" rtlCol="0">
            <a:spAutoFit/>
          </a:bodyPr>
          <a:lstStyle/>
          <a:p>
            <a:pPr marL="11131">
              <a:spcBef>
                <a:spcPts val="88"/>
              </a:spcBef>
            </a:pPr>
            <a:r>
              <a:rPr sz="2100" spc="-4" dirty="0">
                <a:latin typeface="Times New Roman"/>
                <a:cs typeface="Times New Roman"/>
              </a:rPr>
              <a:t>Shaded </a:t>
            </a:r>
            <a:r>
              <a:rPr sz="2100" dirty="0">
                <a:latin typeface="Times New Roman"/>
                <a:cs typeface="Times New Roman"/>
              </a:rPr>
              <a:t>area is </a:t>
            </a:r>
            <a:r>
              <a:rPr sz="2100" spc="-4" dirty="0">
                <a:latin typeface="Times New Roman"/>
                <a:cs typeface="Times New Roman"/>
              </a:rPr>
              <a:t>unused</a:t>
            </a:r>
            <a:r>
              <a:rPr sz="2100" spc="-26" dirty="0">
                <a:latin typeface="Times New Roman"/>
                <a:cs typeface="Times New Roman"/>
              </a:rPr>
              <a:t> </a:t>
            </a:r>
            <a:r>
              <a:rPr sz="2100" spc="-13" dirty="0">
                <a:latin typeface="Times New Roman"/>
                <a:cs typeface="Times New Roman"/>
              </a:rPr>
              <a:t>capability.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1108" y="3123240"/>
            <a:ext cx="639103" cy="2515176"/>
          </a:xfrm>
          <a:custGeom>
            <a:avLst/>
            <a:gdLst/>
            <a:ahLst/>
            <a:cxnLst/>
            <a:rect l="l" t="t" r="r" b="b"/>
            <a:pathLst>
              <a:path w="747394" h="2773679">
                <a:moveTo>
                  <a:pt x="712660" y="24338"/>
                </a:moveTo>
                <a:lnTo>
                  <a:pt x="703897" y="33208"/>
                </a:lnTo>
                <a:lnTo>
                  <a:pt x="0" y="2770251"/>
                </a:lnTo>
                <a:lnTo>
                  <a:pt x="12293" y="2773426"/>
                </a:lnTo>
                <a:lnTo>
                  <a:pt x="716079" y="36423"/>
                </a:lnTo>
                <a:lnTo>
                  <a:pt x="712660" y="24338"/>
                </a:lnTo>
                <a:close/>
              </a:path>
              <a:path w="747394" h="2773679">
                <a:moveTo>
                  <a:pt x="721977" y="10540"/>
                </a:moveTo>
                <a:lnTo>
                  <a:pt x="709726" y="10540"/>
                </a:lnTo>
                <a:lnTo>
                  <a:pt x="721918" y="13715"/>
                </a:lnTo>
                <a:lnTo>
                  <a:pt x="716079" y="36423"/>
                </a:lnTo>
                <a:lnTo>
                  <a:pt x="733729" y="98805"/>
                </a:lnTo>
                <a:lnTo>
                  <a:pt x="734745" y="102108"/>
                </a:lnTo>
                <a:lnTo>
                  <a:pt x="738174" y="104139"/>
                </a:lnTo>
                <a:lnTo>
                  <a:pt x="741603" y="103124"/>
                </a:lnTo>
                <a:lnTo>
                  <a:pt x="745032" y="102235"/>
                </a:lnTo>
                <a:lnTo>
                  <a:pt x="746937" y="98678"/>
                </a:lnTo>
                <a:lnTo>
                  <a:pt x="745921" y="95250"/>
                </a:lnTo>
                <a:lnTo>
                  <a:pt x="721977" y="10540"/>
                </a:lnTo>
                <a:close/>
              </a:path>
              <a:path w="747394" h="2773679">
                <a:moveTo>
                  <a:pt x="718997" y="0"/>
                </a:moveTo>
                <a:lnTo>
                  <a:pt x="649274" y="70485"/>
                </a:lnTo>
                <a:lnTo>
                  <a:pt x="646734" y="72898"/>
                </a:lnTo>
                <a:lnTo>
                  <a:pt x="646861" y="76962"/>
                </a:lnTo>
                <a:lnTo>
                  <a:pt x="651814" y="81914"/>
                </a:lnTo>
                <a:lnTo>
                  <a:pt x="655878" y="81914"/>
                </a:lnTo>
                <a:lnTo>
                  <a:pt x="658291" y="79375"/>
                </a:lnTo>
                <a:lnTo>
                  <a:pt x="703897" y="33208"/>
                </a:lnTo>
                <a:lnTo>
                  <a:pt x="709726" y="10540"/>
                </a:lnTo>
                <a:lnTo>
                  <a:pt x="721977" y="10540"/>
                </a:lnTo>
                <a:lnTo>
                  <a:pt x="718997" y="0"/>
                </a:lnTo>
                <a:close/>
              </a:path>
              <a:path w="747394" h="2773679">
                <a:moveTo>
                  <a:pt x="721853" y="13970"/>
                </a:moveTo>
                <a:lnTo>
                  <a:pt x="709726" y="13970"/>
                </a:lnTo>
                <a:lnTo>
                  <a:pt x="720267" y="16637"/>
                </a:lnTo>
                <a:lnTo>
                  <a:pt x="712660" y="24338"/>
                </a:lnTo>
                <a:lnTo>
                  <a:pt x="716079" y="36423"/>
                </a:lnTo>
                <a:lnTo>
                  <a:pt x="721853" y="13970"/>
                </a:lnTo>
                <a:close/>
              </a:path>
              <a:path w="747394" h="2773679">
                <a:moveTo>
                  <a:pt x="709726" y="10540"/>
                </a:moveTo>
                <a:lnTo>
                  <a:pt x="703897" y="33208"/>
                </a:lnTo>
                <a:lnTo>
                  <a:pt x="712660" y="24338"/>
                </a:lnTo>
                <a:lnTo>
                  <a:pt x="709726" y="13970"/>
                </a:lnTo>
                <a:lnTo>
                  <a:pt x="721853" y="13970"/>
                </a:lnTo>
                <a:lnTo>
                  <a:pt x="721918" y="13715"/>
                </a:lnTo>
                <a:lnTo>
                  <a:pt x="709726" y="10540"/>
                </a:lnTo>
                <a:close/>
              </a:path>
              <a:path w="747394" h="2773679">
                <a:moveTo>
                  <a:pt x="709726" y="13970"/>
                </a:moveTo>
                <a:lnTo>
                  <a:pt x="712660" y="24338"/>
                </a:lnTo>
                <a:lnTo>
                  <a:pt x="720267" y="16637"/>
                </a:lnTo>
                <a:lnTo>
                  <a:pt x="709726" y="13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93644" y="5435083"/>
            <a:ext cx="2409802" cy="980736"/>
          </a:xfrm>
          <a:prstGeom prst="rect">
            <a:avLst/>
          </a:prstGeom>
        </p:spPr>
        <p:txBody>
          <a:bodyPr vert="horz" wrap="square" lIns="0" tIns="11131" rIns="0" bIns="0" rtlCol="0">
            <a:spAutoFit/>
          </a:bodyPr>
          <a:lstStyle/>
          <a:p>
            <a:pPr marL="11131" marR="4453">
              <a:spcBef>
                <a:spcPts val="88"/>
              </a:spcBef>
            </a:pPr>
            <a:r>
              <a:rPr sz="2100" spc="-4" dirty="0">
                <a:latin typeface="Times New Roman"/>
                <a:cs typeface="Times New Roman"/>
              </a:rPr>
              <a:t>Shaded </a:t>
            </a:r>
            <a:r>
              <a:rPr sz="2100" dirty="0">
                <a:latin typeface="Times New Roman"/>
                <a:cs typeface="Times New Roman"/>
              </a:rPr>
              <a:t>area</a:t>
            </a:r>
            <a:r>
              <a:rPr sz="2100" spc="-66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Times New Roman"/>
                <a:cs typeface="Times New Roman"/>
              </a:rPr>
              <a:t>represents  requests </a:t>
            </a:r>
            <a:r>
              <a:rPr sz="2100" dirty="0">
                <a:latin typeface="Times New Roman"/>
                <a:cs typeface="Times New Roman"/>
              </a:rPr>
              <a:t>not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Times New Roman"/>
                <a:cs typeface="Times New Roman"/>
              </a:rPr>
              <a:t>served.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50036" y="988107"/>
            <a:ext cx="921459" cy="1755095"/>
          </a:xfrm>
          <a:custGeom>
            <a:avLst/>
            <a:gdLst/>
            <a:ahLst/>
            <a:cxnLst/>
            <a:rect l="l" t="t" r="r" b="b"/>
            <a:pathLst>
              <a:path w="1077595" h="1935480">
                <a:moveTo>
                  <a:pt x="9778" y="1829307"/>
                </a:moveTo>
                <a:lnTo>
                  <a:pt x="2667" y="1829562"/>
                </a:lnTo>
                <a:lnTo>
                  <a:pt x="0" y="1832355"/>
                </a:lnTo>
                <a:lnTo>
                  <a:pt x="0" y="1835912"/>
                </a:lnTo>
                <a:lnTo>
                  <a:pt x="2286" y="1934971"/>
                </a:lnTo>
                <a:lnTo>
                  <a:pt x="15508" y="1927097"/>
                </a:lnTo>
                <a:lnTo>
                  <a:pt x="13970" y="1927097"/>
                </a:lnTo>
                <a:lnTo>
                  <a:pt x="2794" y="1920875"/>
                </a:lnTo>
                <a:lnTo>
                  <a:pt x="14189" y="1900284"/>
                </a:lnTo>
                <a:lnTo>
                  <a:pt x="12705" y="1835912"/>
                </a:lnTo>
                <a:lnTo>
                  <a:pt x="12700" y="1832102"/>
                </a:lnTo>
                <a:lnTo>
                  <a:pt x="9778" y="1829307"/>
                </a:lnTo>
                <a:close/>
              </a:path>
              <a:path w="1077595" h="1935480">
                <a:moveTo>
                  <a:pt x="14189" y="1900284"/>
                </a:moveTo>
                <a:lnTo>
                  <a:pt x="2794" y="1920875"/>
                </a:lnTo>
                <a:lnTo>
                  <a:pt x="13970" y="1927097"/>
                </a:lnTo>
                <a:lnTo>
                  <a:pt x="15797" y="1923795"/>
                </a:lnTo>
                <a:lnTo>
                  <a:pt x="14731" y="1923795"/>
                </a:lnTo>
                <a:lnTo>
                  <a:pt x="5079" y="1918462"/>
                </a:lnTo>
                <a:lnTo>
                  <a:pt x="14480" y="1912872"/>
                </a:lnTo>
                <a:lnTo>
                  <a:pt x="14189" y="1900284"/>
                </a:lnTo>
                <a:close/>
              </a:path>
              <a:path w="1077595" h="1935480">
                <a:moveTo>
                  <a:pt x="83947" y="1871599"/>
                </a:moveTo>
                <a:lnTo>
                  <a:pt x="80899" y="1873377"/>
                </a:lnTo>
                <a:lnTo>
                  <a:pt x="25454" y="1906346"/>
                </a:lnTo>
                <a:lnTo>
                  <a:pt x="13970" y="1927097"/>
                </a:lnTo>
                <a:lnTo>
                  <a:pt x="15508" y="1927097"/>
                </a:lnTo>
                <a:lnTo>
                  <a:pt x="87375" y="1884299"/>
                </a:lnTo>
                <a:lnTo>
                  <a:pt x="90424" y="1882520"/>
                </a:lnTo>
                <a:lnTo>
                  <a:pt x="91440" y="1878583"/>
                </a:lnTo>
                <a:lnTo>
                  <a:pt x="89662" y="1875535"/>
                </a:lnTo>
                <a:lnTo>
                  <a:pt x="87883" y="1872614"/>
                </a:lnTo>
                <a:lnTo>
                  <a:pt x="83947" y="1871599"/>
                </a:lnTo>
                <a:close/>
              </a:path>
              <a:path w="1077595" h="1935480">
                <a:moveTo>
                  <a:pt x="14480" y="1912872"/>
                </a:moveTo>
                <a:lnTo>
                  <a:pt x="5079" y="1918462"/>
                </a:lnTo>
                <a:lnTo>
                  <a:pt x="14731" y="1923795"/>
                </a:lnTo>
                <a:lnTo>
                  <a:pt x="14480" y="1912872"/>
                </a:lnTo>
                <a:close/>
              </a:path>
              <a:path w="1077595" h="1935480">
                <a:moveTo>
                  <a:pt x="25454" y="1906346"/>
                </a:moveTo>
                <a:lnTo>
                  <a:pt x="14480" y="1912872"/>
                </a:lnTo>
                <a:lnTo>
                  <a:pt x="14731" y="1923795"/>
                </a:lnTo>
                <a:lnTo>
                  <a:pt x="15797" y="1923795"/>
                </a:lnTo>
                <a:lnTo>
                  <a:pt x="25454" y="1906346"/>
                </a:lnTo>
                <a:close/>
              </a:path>
              <a:path w="1077595" h="1935480">
                <a:moveTo>
                  <a:pt x="1065911" y="0"/>
                </a:moveTo>
                <a:lnTo>
                  <a:pt x="14189" y="1900284"/>
                </a:lnTo>
                <a:lnTo>
                  <a:pt x="14480" y="1912872"/>
                </a:lnTo>
                <a:lnTo>
                  <a:pt x="25454" y="1906346"/>
                </a:lnTo>
                <a:lnTo>
                  <a:pt x="1077087" y="6095"/>
                </a:lnTo>
                <a:lnTo>
                  <a:pt x="10659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146101" y="788067"/>
            <a:ext cx="942093" cy="980736"/>
          </a:xfrm>
          <a:prstGeom prst="rect">
            <a:avLst/>
          </a:prstGeom>
        </p:spPr>
        <p:txBody>
          <a:bodyPr vert="horz" wrap="square" lIns="0" tIns="11131" rIns="0" bIns="0" rtlCol="0">
            <a:spAutoFit/>
          </a:bodyPr>
          <a:lstStyle/>
          <a:p>
            <a:pPr marL="11131" marR="4453">
              <a:spcBef>
                <a:spcPts val="88"/>
              </a:spcBef>
            </a:pPr>
            <a:r>
              <a:rPr sz="2100" dirty="0">
                <a:latin typeface="Times New Roman"/>
                <a:cs typeface="Times New Roman"/>
              </a:rPr>
              <a:t>Less</a:t>
            </a:r>
            <a:r>
              <a:rPr sz="2100" spc="-8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and  less  </a:t>
            </a:r>
            <a:r>
              <a:rPr sz="2100" spc="-4" dirty="0">
                <a:latin typeface="Times New Roman"/>
                <a:cs typeface="Times New Roman"/>
              </a:rPr>
              <a:t>demand.</a:t>
            </a:r>
            <a:endParaRPr sz="21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2947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77242" y="195641"/>
            <a:ext cx="5623958" cy="620637"/>
          </a:xfrm>
          <a:prstGeom prst="rect">
            <a:avLst/>
          </a:prstGeom>
        </p:spPr>
        <p:txBody>
          <a:bodyPr vert="horz" wrap="square" lIns="0" tIns="11131" rIns="0" bIns="0" rtlCol="0" anchor="ctr">
            <a:spAutoFit/>
          </a:bodyPr>
          <a:lstStyle/>
          <a:p>
            <a:pPr marL="11131">
              <a:spcBef>
                <a:spcPts val="88"/>
              </a:spcBef>
            </a:pPr>
            <a:r>
              <a:rPr dirty="0"/>
              <a:t>Dynamic</a:t>
            </a:r>
            <a:r>
              <a:rPr spc="-75" dirty="0"/>
              <a:t> </a:t>
            </a:r>
            <a:r>
              <a:rPr spc="-4" dirty="0"/>
              <a:t>Provisioning</a:t>
            </a:r>
          </a:p>
        </p:txBody>
      </p:sp>
      <p:sp>
        <p:nvSpPr>
          <p:cNvPr id="5" name="object 5"/>
          <p:cNvSpPr/>
          <p:nvPr/>
        </p:nvSpPr>
        <p:spPr>
          <a:xfrm>
            <a:off x="5265438" y="3449384"/>
            <a:ext cx="1195019" cy="118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91504" y="4595035"/>
            <a:ext cx="1178077" cy="113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70269" y="5070546"/>
            <a:ext cx="3054878" cy="897701"/>
          </a:xfrm>
          <a:custGeom>
            <a:avLst/>
            <a:gdLst/>
            <a:ahLst/>
            <a:cxnLst/>
            <a:rect l="l" t="t" r="r" b="b"/>
            <a:pathLst>
              <a:path w="3572509" h="989965">
                <a:moveTo>
                  <a:pt x="0" y="989825"/>
                </a:moveTo>
                <a:lnTo>
                  <a:pt x="33097" y="965668"/>
                </a:lnTo>
                <a:lnTo>
                  <a:pt x="64499" y="937044"/>
                </a:lnTo>
                <a:lnTo>
                  <a:pt x="94306" y="904374"/>
                </a:lnTo>
                <a:lnTo>
                  <a:pt x="122617" y="868079"/>
                </a:lnTo>
                <a:lnTo>
                  <a:pt x="149535" y="828582"/>
                </a:lnTo>
                <a:lnTo>
                  <a:pt x="175159" y="786303"/>
                </a:lnTo>
                <a:lnTo>
                  <a:pt x="199591" y="741665"/>
                </a:lnTo>
                <a:lnTo>
                  <a:pt x="222930" y="695090"/>
                </a:lnTo>
                <a:lnTo>
                  <a:pt x="245279" y="646998"/>
                </a:lnTo>
                <a:lnTo>
                  <a:pt x="266737" y="597811"/>
                </a:lnTo>
                <a:lnTo>
                  <a:pt x="287405" y="547952"/>
                </a:lnTo>
                <a:lnTo>
                  <a:pt x="307383" y="497842"/>
                </a:lnTo>
                <a:lnTo>
                  <a:pt x="326774" y="447903"/>
                </a:lnTo>
                <a:lnTo>
                  <a:pt x="345676" y="398555"/>
                </a:lnTo>
                <a:lnTo>
                  <a:pt x="364192" y="350222"/>
                </a:lnTo>
                <a:lnTo>
                  <a:pt x="382421" y="303324"/>
                </a:lnTo>
                <a:lnTo>
                  <a:pt x="400464" y="258283"/>
                </a:lnTo>
                <a:lnTo>
                  <a:pt x="418422" y="215522"/>
                </a:lnTo>
                <a:lnTo>
                  <a:pt x="436396" y="175461"/>
                </a:lnTo>
                <a:lnTo>
                  <a:pt x="454486" y="138522"/>
                </a:lnTo>
                <a:lnTo>
                  <a:pt x="491419" y="75698"/>
                </a:lnTo>
                <a:lnTo>
                  <a:pt x="530025" y="30423"/>
                </a:lnTo>
                <a:lnTo>
                  <a:pt x="571111" y="6070"/>
                </a:lnTo>
                <a:lnTo>
                  <a:pt x="592835" y="2793"/>
                </a:lnTo>
                <a:lnTo>
                  <a:pt x="614229" y="6385"/>
                </a:lnTo>
                <a:lnTo>
                  <a:pt x="657114" y="33996"/>
                </a:lnTo>
                <a:lnTo>
                  <a:pt x="700111" y="85261"/>
                </a:lnTo>
                <a:lnTo>
                  <a:pt x="721648" y="118421"/>
                </a:lnTo>
                <a:lnTo>
                  <a:pt x="743205" y="155883"/>
                </a:lnTo>
                <a:lnTo>
                  <a:pt x="764783" y="197110"/>
                </a:lnTo>
                <a:lnTo>
                  <a:pt x="786378" y="241563"/>
                </a:lnTo>
                <a:lnTo>
                  <a:pt x="807989" y="288707"/>
                </a:lnTo>
                <a:lnTo>
                  <a:pt x="829612" y="338004"/>
                </a:lnTo>
                <a:lnTo>
                  <a:pt x="851247" y="388916"/>
                </a:lnTo>
                <a:lnTo>
                  <a:pt x="872890" y="440906"/>
                </a:lnTo>
                <a:lnTo>
                  <a:pt x="894540" y="493437"/>
                </a:lnTo>
                <a:lnTo>
                  <a:pt x="916194" y="545972"/>
                </a:lnTo>
                <a:lnTo>
                  <a:pt x="937850" y="597973"/>
                </a:lnTo>
                <a:lnTo>
                  <a:pt x="959507" y="648904"/>
                </a:lnTo>
                <a:lnTo>
                  <a:pt x="981161" y="698226"/>
                </a:lnTo>
                <a:lnTo>
                  <a:pt x="1002811" y="745402"/>
                </a:lnTo>
                <a:lnTo>
                  <a:pt x="1024454" y="789896"/>
                </a:lnTo>
                <a:lnTo>
                  <a:pt x="1046089" y="831170"/>
                </a:lnTo>
                <a:lnTo>
                  <a:pt x="1067712" y="868687"/>
                </a:lnTo>
                <a:lnTo>
                  <a:pt x="1089323" y="901909"/>
                </a:lnTo>
                <a:lnTo>
                  <a:pt x="1132495" y="953320"/>
                </a:lnTo>
                <a:lnTo>
                  <a:pt x="1175589" y="981106"/>
                </a:lnTo>
                <a:lnTo>
                  <a:pt x="1197102" y="984796"/>
                </a:lnTo>
                <a:lnTo>
                  <a:pt x="1218589" y="981147"/>
                </a:lnTo>
                <a:lnTo>
                  <a:pt x="1261575" y="953450"/>
                </a:lnTo>
                <a:lnTo>
                  <a:pt x="1304565" y="902133"/>
                </a:lnTo>
                <a:lnTo>
                  <a:pt x="1326059" y="868959"/>
                </a:lnTo>
                <a:lnTo>
                  <a:pt x="1347551" y="831492"/>
                </a:lnTo>
                <a:lnTo>
                  <a:pt x="1369039" y="790267"/>
                </a:lnTo>
                <a:lnTo>
                  <a:pt x="1390522" y="745823"/>
                </a:lnTo>
                <a:lnTo>
                  <a:pt x="1411999" y="698697"/>
                </a:lnTo>
                <a:lnTo>
                  <a:pt x="1433468" y="649424"/>
                </a:lnTo>
                <a:lnTo>
                  <a:pt x="1454930" y="598543"/>
                </a:lnTo>
                <a:lnTo>
                  <a:pt x="1476381" y="546591"/>
                </a:lnTo>
                <a:lnTo>
                  <a:pt x="1497822" y="494104"/>
                </a:lnTo>
                <a:lnTo>
                  <a:pt x="1519250" y="441620"/>
                </a:lnTo>
                <a:lnTo>
                  <a:pt x="1540665" y="389676"/>
                </a:lnTo>
                <a:lnTo>
                  <a:pt x="1562065" y="338808"/>
                </a:lnTo>
                <a:lnTo>
                  <a:pt x="1583450" y="289554"/>
                </a:lnTo>
                <a:lnTo>
                  <a:pt x="1604818" y="242452"/>
                </a:lnTo>
                <a:lnTo>
                  <a:pt x="1626167" y="198037"/>
                </a:lnTo>
                <a:lnTo>
                  <a:pt x="1647497" y="156847"/>
                </a:lnTo>
                <a:lnTo>
                  <a:pt x="1668806" y="119420"/>
                </a:lnTo>
                <a:lnTo>
                  <a:pt x="1690094" y="86292"/>
                </a:lnTo>
                <a:lnTo>
                  <a:pt x="1732598" y="35081"/>
                </a:lnTo>
                <a:lnTo>
                  <a:pt x="1775001" y="7513"/>
                </a:lnTo>
                <a:lnTo>
                  <a:pt x="1796160" y="3936"/>
                </a:lnTo>
                <a:lnTo>
                  <a:pt x="1817282" y="7710"/>
                </a:lnTo>
                <a:lnTo>
                  <a:pt x="1859321" y="35712"/>
                </a:lnTo>
                <a:lnTo>
                  <a:pt x="1901127" y="87394"/>
                </a:lnTo>
                <a:lnTo>
                  <a:pt x="1921959" y="120769"/>
                </a:lnTo>
                <a:lnTo>
                  <a:pt x="1942752" y="158448"/>
                </a:lnTo>
                <a:lnTo>
                  <a:pt x="1963512" y="199892"/>
                </a:lnTo>
                <a:lnTo>
                  <a:pt x="1984246" y="244562"/>
                </a:lnTo>
                <a:lnTo>
                  <a:pt x="2004960" y="291920"/>
                </a:lnTo>
                <a:lnTo>
                  <a:pt x="2025659" y="341428"/>
                </a:lnTo>
                <a:lnTo>
                  <a:pt x="2046351" y="392546"/>
                </a:lnTo>
                <a:lnTo>
                  <a:pt x="2067041" y="444735"/>
                </a:lnTo>
                <a:lnTo>
                  <a:pt x="2087737" y="497457"/>
                </a:lnTo>
                <a:lnTo>
                  <a:pt x="2108443" y="550173"/>
                </a:lnTo>
                <a:lnTo>
                  <a:pt x="2129167" y="602345"/>
                </a:lnTo>
                <a:lnTo>
                  <a:pt x="2149915" y="653433"/>
                </a:lnTo>
                <a:lnTo>
                  <a:pt x="2170693" y="702899"/>
                </a:lnTo>
                <a:lnTo>
                  <a:pt x="2191507" y="750205"/>
                </a:lnTo>
                <a:lnTo>
                  <a:pt x="2212363" y="794810"/>
                </a:lnTo>
                <a:lnTo>
                  <a:pt x="2233269" y="836178"/>
                </a:lnTo>
                <a:lnTo>
                  <a:pt x="2254229" y="873769"/>
                </a:lnTo>
                <a:lnTo>
                  <a:pt x="2275251" y="907043"/>
                </a:lnTo>
                <a:lnTo>
                  <a:pt x="2317505" y="958491"/>
                </a:lnTo>
                <a:lnTo>
                  <a:pt x="2360080" y="986210"/>
                </a:lnTo>
                <a:lnTo>
                  <a:pt x="2381504" y="989825"/>
                </a:lnTo>
                <a:lnTo>
                  <a:pt x="2403043" y="986069"/>
                </a:lnTo>
                <a:lnTo>
                  <a:pt x="2446498" y="958056"/>
                </a:lnTo>
                <a:lnTo>
                  <a:pt x="2490384" y="906303"/>
                </a:lnTo>
                <a:lnTo>
                  <a:pt x="2512462" y="872872"/>
                </a:lnTo>
                <a:lnTo>
                  <a:pt x="2534616" y="835124"/>
                </a:lnTo>
                <a:lnTo>
                  <a:pt x="2556836" y="793597"/>
                </a:lnTo>
                <a:lnTo>
                  <a:pt x="2579112" y="748831"/>
                </a:lnTo>
                <a:lnTo>
                  <a:pt x="2601432" y="701365"/>
                </a:lnTo>
                <a:lnTo>
                  <a:pt x="2623787" y="651739"/>
                </a:lnTo>
                <a:lnTo>
                  <a:pt x="2646166" y="600491"/>
                </a:lnTo>
                <a:lnTo>
                  <a:pt x="2668559" y="548161"/>
                </a:lnTo>
                <a:lnTo>
                  <a:pt x="2690955" y="495288"/>
                </a:lnTo>
                <a:lnTo>
                  <a:pt x="2713343" y="442412"/>
                </a:lnTo>
                <a:lnTo>
                  <a:pt x="2735714" y="390070"/>
                </a:lnTo>
                <a:lnTo>
                  <a:pt x="2758057" y="338803"/>
                </a:lnTo>
                <a:lnTo>
                  <a:pt x="2780361" y="289150"/>
                </a:lnTo>
                <a:lnTo>
                  <a:pt x="2802616" y="241650"/>
                </a:lnTo>
                <a:lnTo>
                  <a:pt x="2824811" y="196842"/>
                </a:lnTo>
                <a:lnTo>
                  <a:pt x="2846937" y="155265"/>
                </a:lnTo>
                <a:lnTo>
                  <a:pt x="2868982" y="117459"/>
                </a:lnTo>
                <a:lnTo>
                  <a:pt x="2890936" y="83963"/>
                </a:lnTo>
                <a:lnTo>
                  <a:pt x="2934530" y="32056"/>
                </a:lnTo>
                <a:lnTo>
                  <a:pt x="2977634" y="3859"/>
                </a:lnTo>
                <a:lnTo>
                  <a:pt x="2998978" y="0"/>
                </a:lnTo>
                <a:lnTo>
                  <a:pt x="3021669" y="3462"/>
                </a:lnTo>
                <a:lnTo>
                  <a:pt x="3065988" y="30724"/>
                </a:lnTo>
                <a:lnTo>
                  <a:pt x="3109149" y="81587"/>
                </a:lnTo>
                <a:lnTo>
                  <a:pt x="3130395" y="114551"/>
                </a:lnTo>
                <a:lnTo>
                  <a:pt x="3151471" y="151834"/>
                </a:lnTo>
                <a:lnTo>
                  <a:pt x="3172416" y="192909"/>
                </a:lnTo>
                <a:lnTo>
                  <a:pt x="3193270" y="237249"/>
                </a:lnTo>
                <a:lnTo>
                  <a:pt x="3214072" y="284327"/>
                </a:lnTo>
                <a:lnTo>
                  <a:pt x="3234863" y="333615"/>
                </a:lnTo>
                <a:lnTo>
                  <a:pt x="3255682" y="384586"/>
                </a:lnTo>
                <a:lnTo>
                  <a:pt x="3276568" y="436714"/>
                </a:lnTo>
                <a:lnTo>
                  <a:pt x="3297561" y="489472"/>
                </a:lnTo>
                <a:lnTo>
                  <a:pt x="3318701" y="542331"/>
                </a:lnTo>
                <a:lnTo>
                  <a:pt x="3340027" y="594765"/>
                </a:lnTo>
                <a:lnTo>
                  <a:pt x="3361579" y="646247"/>
                </a:lnTo>
                <a:lnTo>
                  <a:pt x="3383397" y="696250"/>
                </a:lnTo>
                <a:lnTo>
                  <a:pt x="3405520" y="744246"/>
                </a:lnTo>
                <a:lnTo>
                  <a:pt x="3427988" y="789709"/>
                </a:lnTo>
                <a:lnTo>
                  <a:pt x="3450840" y="832112"/>
                </a:lnTo>
                <a:lnTo>
                  <a:pt x="3474116" y="870927"/>
                </a:lnTo>
                <a:lnTo>
                  <a:pt x="3497857" y="905627"/>
                </a:lnTo>
                <a:lnTo>
                  <a:pt x="3522100" y="935685"/>
                </a:lnTo>
                <a:lnTo>
                  <a:pt x="3546886" y="960574"/>
                </a:lnTo>
                <a:lnTo>
                  <a:pt x="3572255" y="979766"/>
                </a:lnTo>
              </a:path>
            </a:pathLst>
          </a:custGeom>
          <a:ln w="12192">
            <a:solidFill>
              <a:srgbClr val="DFD7B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47463" y="6109539"/>
            <a:ext cx="3199856" cy="101344"/>
          </a:xfrm>
          <a:custGeom>
            <a:avLst/>
            <a:gdLst/>
            <a:ahLst/>
            <a:cxnLst/>
            <a:rect l="l" t="t" r="r" b="b"/>
            <a:pathLst>
              <a:path w="3742054" h="111759">
                <a:moveTo>
                  <a:pt x="3702620" y="55765"/>
                </a:moveTo>
                <a:lnTo>
                  <a:pt x="3636391" y="94411"/>
                </a:lnTo>
                <a:lnTo>
                  <a:pt x="3634867" y="100482"/>
                </a:lnTo>
                <a:lnTo>
                  <a:pt x="3637534" y="105206"/>
                </a:lnTo>
                <a:lnTo>
                  <a:pt x="3640328" y="109931"/>
                </a:lnTo>
                <a:lnTo>
                  <a:pt x="3646424" y="111531"/>
                </a:lnTo>
                <a:lnTo>
                  <a:pt x="3725062" y="65671"/>
                </a:lnTo>
                <a:lnTo>
                  <a:pt x="3722370" y="65671"/>
                </a:lnTo>
                <a:lnTo>
                  <a:pt x="3722370" y="64325"/>
                </a:lnTo>
                <a:lnTo>
                  <a:pt x="3717290" y="64325"/>
                </a:lnTo>
                <a:lnTo>
                  <a:pt x="3702620" y="55765"/>
                </a:lnTo>
                <a:close/>
              </a:path>
              <a:path w="3742054" h="111759">
                <a:moveTo>
                  <a:pt x="3685644" y="45859"/>
                </a:moveTo>
                <a:lnTo>
                  <a:pt x="0" y="45859"/>
                </a:lnTo>
                <a:lnTo>
                  <a:pt x="0" y="65671"/>
                </a:lnTo>
                <a:lnTo>
                  <a:pt x="3685644" y="65671"/>
                </a:lnTo>
                <a:lnTo>
                  <a:pt x="3702620" y="55765"/>
                </a:lnTo>
                <a:lnTo>
                  <a:pt x="3685644" y="45859"/>
                </a:lnTo>
                <a:close/>
              </a:path>
              <a:path w="3742054" h="111759">
                <a:moveTo>
                  <a:pt x="3725062" y="45859"/>
                </a:moveTo>
                <a:lnTo>
                  <a:pt x="3722370" y="45859"/>
                </a:lnTo>
                <a:lnTo>
                  <a:pt x="3722370" y="65671"/>
                </a:lnTo>
                <a:lnTo>
                  <a:pt x="3725062" y="65671"/>
                </a:lnTo>
                <a:lnTo>
                  <a:pt x="3742054" y="55765"/>
                </a:lnTo>
                <a:lnTo>
                  <a:pt x="3725062" y="45859"/>
                </a:lnTo>
                <a:close/>
              </a:path>
              <a:path w="3742054" h="111759">
                <a:moveTo>
                  <a:pt x="3717290" y="47205"/>
                </a:moveTo>
                <a:lnTo>
                  <a:pt x="3702620" y="55765"/>
                </a:lnTo>
                <a:lnTo>
                  <a:pt x="3717290" y="64325"/>
                </a:lnTo>
                <a:lnTo>
                  <a:pt x="3717290" y="47205"/>
                </a:lnTo>
                <a:close/>
              </a:path>
              <a:path w="3742054" h="111759">
                <a:moveTo>
                  <a:pt x="3722370" y="47205"/>
                </a:moveTo>
                <a:lnTo>
                  <a:pt x="3717290" y="47205"/>
                </a:lnTo>
                <a:lnTo>
                  <a:pt x="3717290" y="64325"/>
                </a:lnTo>
                <a:lnTo>
                  <a:pt x="3722370" y="64325"/>
                </a:lnTo>
                <a:lnTo>
                  <a:pt x="3722370" y="47205"/>
                </a:lnTo>
                <a:close/>
              </a:path>
              <a:path w="3742054" h="111759">
                <a:moveTo>
                  <a:pt x="3646424" y="0"/>
                </a:moveTo>
                <a:lnTo>
                  <a:pt x="3640328" y="1600"/>
                </a:lnTo>
                <a:lnTo>
                  <a:pt x="3637534" y="6324"/>
                </a:lnTo>
                <a:lnTo>
                  <a:pt x="3634867" y="11049"/>
                </a:lnTo>
                <a:lnTo>
                  <a:pt x="3636391" y="17119"/>
                </a:lnTo>
                <a:lnTo>
                  <a:pt x="3702620" y="55765"/>
                </a:lnTo>
                <a:lnTo>
                  <a:pt x="3717290" y="47205"/>
                </a:lnTo>
                <a:lnTo>
                  <a:pt x="3722370" y="47205"/>
                </a:lnTo>
                <a:lnTo>
                  <a:pt x="3722370" y="45859"/>
                </a:lnTo>
                <a:lnTo>
                  <a:pt x="3725062" y="45859"/>
                </a:lnTo>
                <a:lnTo>
                  <a:pt x="3646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96043" y="4992880"/>
            <a:ext cx="230832" cy="946070"/>
          </a:xfrm>
          <a:prstGeom prst="rect">
            <a:avLst/>
          </a:prstGeom>
        </p:spPr>
        <p:txBody>
          <a:bodyPr vert="vert270" wrap="square" lIns="0" tIns="2225" rIns="0" bIns="0" rtlCol="0">
            <a:spAutoFit/>
          </a:bodyPr>
          <a:lstStyle/>
          <a:p>
            <a:pPr marL="11131">
              <a:spcBef>
                <a:spcPts val="18"/>
              </a:spcBef>
            </a:pPr>
            <a:r>
              <a:rPr sz="1500" b="1" spc="-35" dirty="0">
                <a:latin typeface="Cambria"/>
                <a:cs typeface="Cambria"/>
              </a:rPr>
              <a:t>R</a:t>
            </a:r>
            <a:r>
              <a:rPr sz="1500" b="1" dirty="0">
                <a:latin typeface="Cambria"/>
                <a:cs typeface="Cambria"/>
              </a:rPr>
              <a:t>e</a:t>
            </a:r>
            <a:r>
              <a:rPr sz="1500" b="1" spc="-9" dirty="0">
                <a:latin typeface="Cambria"/>
                <a:cs typeface="Cambria"/>
              </a:rPr>
              <a:t>s</a:t>
            </a:r>
            <a:r>
              <a:rPr sz="1500" b="1" spc="-4" dirty="0">
                <a:latin typeface="Cambria"/>
                <a:cs typeface="Cambria"/>
              </a:rPr>
              <a:t>o</a:t>
            </a:r>
            <a:r>
              <a:rPr sz="1500" b="1" dirty="0">
                <a:latin typeface="Cambria"/>
                <a:cs typeface="Cambria"/>
              </a:rPr>
              <a:t>u</a:t>
            </a:r>
            <a:r>
              <a:rPr sz="1500" b="1" spc="-18" dirty="0">
                <a:latin typeface="Cambria"/>
                <a:cs typeface="Cambria"/>
              </a:rPr>
              <a:t>r</a:t>
            </a:r>
            <a:r>
              <a:rPr sz="1500" b="1" spc="-9" dirty="0">
                <a:latin typeface="Cambria"/>
                <a:cs typeface="Cambria"/>
              </a:rPr>
              <a:t>c</a:t>
            </a:r>
            <a:r>
              <a:rPr sz="1500" b="1" dirty="0">
                <a:latin typeface="Cambria"/>
                <a:cs typeface="Cambria"/>
              </a:rPr>
              <a:t>es</a:t>
            </a:r>
            <a:endParaRPr sz="1500" dirty="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00008" y="4710429"/>
            <a:ext cx="95567" cy="1450487"/>
          </a:xfrm>
          <a:custGeom>
            <a:avLst/>
            <a:gdLst/>
            <a:ahLst/>
            <a:cxnLst/>
            <a:rect l="l" t="t" r="r" b="b"/>
            <a:pathLst>
              <a:path w="111760" h="1599565">
                <a:moveTo>
                  <a:pt x="55784" y="39321"/>
                </a:moveTo>
                <a:lnTo>
                  <a:pt x="45929" y="56139"/>
                </a:lnTo>
                <a:lnTo>
                  <a:pt x="44068" y="1599438"/>
                </a:lnTo>
                <a:lnTo>
                  <a:pt x="63880" y="1599463"/>
                </a:lnTo>
                <a:lnTo>
                  <a:pt x="65741" y="56438"/>
                </a:lnTo>
                <a:lnTo>
                  <a:pt x="55784" y="39321"/>
                </a:lnTo>
                <a:close/>
              </a:path>
              <a:path w="111760" h="1599565">
                <a:moveTo>
                  <a:pt x="67243" y="19558"/>
                </a:moveTo>
                <a:lnTo>
                  <a:pt x="65785" y="19558"/>
                </a:lnTo>
                <a:lnTo>
                  <a:pt x="65741" y="56438"/>
                </a:lnTo>
                <a:lnTo>
                  <a:pt x="92095" y="101727"/>
                </a:lnTo>
                <a:lnTo>
                  <a:pt x="94360" y="105537"/>
                </a:lnTo>
                <a:lnTo>
                  <a:pt x="100456" y="107187"/>
                </a:lnTo>
                <a:lnTo>
                  <a:pt x="105155" y="104393"/>
                </a:lnTo>
                <a:lnTo>
                  <a:pt x="109854" y="101727"/>
                </a:lnTo>
                <a:lnTo>
                  <a:pt x="111505" y="95631"/>
                </a:lnTo>
                <a:lnTo>
                  <a:pt x="108638" y="90805"/>
                </a:lnTo>
                <a:lnTo>
                  <a:pt x="67243" y="19558"/>
                </a:lnTo>
                <a:close/>
              </a:path>
              <a:path w="111760" h="1599565">
                <a:moveTo>
                  <a:pt x="55879" y="0"/>
                </a:moveTo>
                <a:lnTo>
                  <a:pt x="2718" y="90931"/>
                </a:lnTo>
                <a:lnTo>
                  <a:pt x="0" y="95504"/>
                </a:lnTo>
                <a:lnTo>
                  <a:pt x="1523" y="101600"/>
                </a:lnTo>
                <a:lnTo>
                  <a:pt x="6350" y="104267"/>
                </a:lnTo>
                <a:lnTo>
                  <a:pt x="11048" y="107061"/>
                </a:lnTo>
                <a:lnTo>
                  <a:pt x="17017" y="105537"/>
                </a:lnTo>
                <a:lnTo>
                  <a:pt x="19812" y="100711"/>
                </a:lnTo>
                <a:lnTo>
                  <a:pt x="45929" y="56139"/>
                </a:lnTo>
                <a:lnTo>
                  <a:pt x="45973" y="19558"/>
                </a:lnTo>
                <a:lnTo>
                  <a:pt x="67243" y="19558"/>
                </a:lnTo>
                <a:lnTo>
                  <a:pt x="55879" y="0"/>
                </a:lnTo>
                <a:close/>
              </a:path>
              <a:path w="111760" h="1599565">
                <a:moveTo>
                  <a:pt x="65779" y="24637"/>
                </a:moveTo>
                <a:lnTo>
                  <a:pt x="64388" y="24637"/>
                </a:lnTo>
                <a:lnTo>
                  <a:pt x="55784" y="39321"/>
                </a:lnTo>
                <a:lnTo>
                  <a:pt x="65741" y="56438"/>
                </a:lnTo>
                <a:lnTo>
                  <a:pt x="65779" y="24637"/>
                </a:lnTo>
                <a:close/>
              </a:path>
              <a:path w="111760" h="1599565">
                <a:moveTo>
                  <a:pt x="65785" y="19558"/>
                </a:moveTo>
                <a:lnTo>
                  <a:pt x="45973" y="19558"/>
                </a:lnTo>
                <a:lnTo>
                  <a:pt x="45929" y="56139"/>
                </a:lnTo>
                <a:lnTo>
                  <a:pt x="55784" y="39321"/>
                </a:lnTo>
                <a:lnTo>
                  <a:pt x="47243" y="24637"/>
                </a:lnTo>
                <a:lnTo>
                  <a:pt x="65779" y="24637"/>
                </a:lnTo>
                <a:lnTo>
                  <a:pt x="65785" y="19558"/>
                </a:lnTo>
                <a:close/>
              </a:path>
              <a:path w="111760" h="1599565">
                <a:moveTo>
                  <a:pt x="64388" y="24637"/>
                </a:moveTo>
                <a:lnTo>
                  <a:pt x="47243" y="24637"/>
                </a:lnTo>
                <a:lnTo>
                  <a:pt x="55784" y="39321"/>
                </a:lnTo>
                <a:lnTo>
                  <a:pt x="64388" y="24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481344" y="5113616"/>
            <a:ext cx="678741" cy="472905"/>
          </a:xfrm>
          <a:prstGeom prst="rect">
            <a:avLst/>
          </a:prstGeom>
        </p:spPr>
        <p:txBody>
          <a:bodyPr vert="horz" wrap="square" lIns="0" tIns="11131" rIns="0" bIns="0" rtlCol="0">
            <a:spAutoFit/>
          </a:bodyPr>
          <a:lstStyle/>
          <a:p>
            <a:pPr marL="11131">
              <a:spcBef>
                <a:spcPts val="88"/>
              </a:spcBef>
            </a:pPr>
            <a:r>
              <a:rPr sz="1500" spc="-4" dirty="0">
                <a:solidFill>
                  <a:srgbClr val="FF0000"/>
                </a:solidFill>
                <a:latin typeface="Times New Roman"/>
                <a:cs typeface="Times New Roman"/>
              </a:rPr>
              <a:t>Capacity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52026" y="5060755"/>
            <a:ext cx="3074208" cy="907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47465" y="5409704"/>
            <a:ext cx="3066823" cy="1727"/>
          </a:xfrm>
          <a:custGeom>
            <a:avLst/>
            <a:gdLst/>
            <a:ahLst/>
            <a:cxnLst/>
            <a:rect l="l" t="t" r="r" b="b"/>
            <a:pathLst>
              <a:path w="3586479" h="1904">
                <a:moveTo>
                  <a:pt x="0" y="0"/>
                </a:moveTo>
                <a:lnTo>
                  <a:pt x="3586099" y="1777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82192" y="6160110"/>
            <a:ext cx="4887" cy="60461"/>
          </a:xfrm>
          <a:custGeom>
            <a:avLst/>
            <a:gdLst/>
            <a:ahLst/>
            <a:cxnLst/>
            <a:rect l="l" t="t" r="r" b="b"/>
            <a:pathLst>
              <a:path w="5715" h="66675">
                <a:moveTo>
                  <a:pt x="0" y="66281"/>
                </a:moveTo>
                <a:lnTo>
                  <a:pt x="5588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94763" y="6160110"/>
            <a:ext cx="0" cy="54127"/>
          </a:xfrm>
          <a:custGeom>
            <a:avLst/>
            <a:gdLst/>
            <a:ahLst/>
            <a:cxnLst/>
            <a:rect l="l" t="t" r="r" b="b"/>
            <a:pathLst>
              <a:path h="59690">
                <a:moveTo>
                  <a:pt x="0" y="59296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708642" y="6162872"/>
            <a:ext cx="1629" cy="49520"/>
          </a:xfrm>
          <a:custGeom>
            <a:avLst/>
            <a:gdLst/>
            <a:ahLst/>
            <a:cxnLst/>
            <a:rect l="l" t="t" r="r" b="b"/>
            <a:pathLst>
              <a:path w="1904" h="54609">
                <a:moveTo>
                  <a:pt x="0" y="54076"/>
                </a:moveTo>
                <a:lnTo>
                  <a:pt x="1904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613340" y="6210090"/>
            <a:ext cx="114571" cy="249437"/>
          </a:xfrm>
          <a:prstGeom prst="rect">
            <a:avLst/>
          </a:prstGeom>
        </p:spPr>
        <p:txBody>
          <a:bodyPr vert="horz" wrap="square" lIns="0" tIns="11687" rIns="0" bIns="0" rtlCol="0">
            <a:spAutoFit/>
          </a:bodyPr>
          <a:lstStyle/>
          <a:p>
            <a:pPr marL="11131">
              <a:spcBef>
                <a:spcPts val="92"/>
              </a:spcBef>
            </a:pPr>
            <a:r>
              <a:rPr sz="15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650132" y="6185215"/>
            <a:ext cx="114571" cy="248856"/>
          </a:xfrm>
          <a:prstGeom prst="rect">
            <a:avLst/>
          </a:prstGeom>
        </p:spPr>
        <p:txBody>
          <a:bodyPr vert="horz" wrap="square" lIns="0" tIns="11131" rIns="0" bIns="0" rtlCol="0">
            <a:spAutoFit/>
          </a:bodyPr>
          <a:lstStyle/>
          <a:p>
            <a:pPr marL="11131">
              <a:spcBef>
                <a:spcPts val="88"/>
              </a:spcBef>
            </a:pPr>
            <a:r>
              <a:rPr sz="15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486013" y="5827563"/>
            <a:ext cx="648876" cy="592937"/>
          </a:xfrm>
          <a:prstGeom prst="rect">
            <a:avLst/>
          </a:prstGeom>
        </p:spPr>
        <p:txBody>
          <a:bodyPr vert="horz" wrap="square" lIns="0" tIns="11131" rIns="0" bIns="0" rtlCol="0">
            <a:spAutoFit/>
          </a:bodyPr>
          <a:lstStyle/>
          <a:p>
            <a:pPr marL="177532" marR="4453" indent="-166958">
              <a:lnSpc>
                <a:spcPct val="126200"/>
              </a:lnSpc>
              <a:spcBef>
                <a:spcPts val="88"/>
              </a:spcBef>
            </a:pPr>
            <a:r>
              <a:rPr sz="1500" dirty="0">
                <a:latin typeface="Times New Roman"/>
                <a:cs typeface="Times New Roman"/>
              </a:rPr>
              <a:t>De</a:t>
            </a:r>
            <a:r>
              <a:rPr sz="1500" spc="-9" dirty="0">
                <a:latin typeface="Times New Roman"/>
                <a:cs typeface="Times New Roman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and  3</a:t>
            </a:r>
          </a:p>
        </p:txBody>
      </p:sp>
      <p:sp>
        <p:nvSpPr>
          <p:cNvPr id="20" name="object 20"/>
          <p:cNvSpPr/>
          <p:nvPr/>
        </p:nvSpPr>
        <p:spPr>
          <a:xfrm>
            <a:off x="6646161" y="4143130"/>
            <a:ext cx="3183566" cy="101344"/>
          </a:xfrm>
          <a:custGeom>
            <a:avLst/>
            <a:gdLst/>
            <a:ahLst/>
            <a:cxnLst/>
            <a:rect l="l" t="t" r="r" b="b"/>
            <a:pathLst>
              <a:path w="3723004" h="111760">
                <a:moveTo>
                  <a:pt x="3627246" y="0"/>
                </a:moveTo>
                <a:lnTo>
                  <a:pt x="3621150" y="1524"/>
                </a:lnTo>
                <a:lnTo>
                  <a:pt x="3618357" y="6223"/>
                </a:lnTo>
                <a:lnTo>
                  <a:pt x="3615690" y="11049"/>
                </a:lnTo>
                <a:lnTo>
                  <a:pt x="3617214" y="17018"/>
                </a:lnTo>
                <a:lnTo>
                  <a:pt x="3621913" y="19812"/>
                </a:lnTo>
                <a:lnTo>
                  <a:pt x="3666516" y="45830"/>
                </a:lnTo>
                <a:lnTo>
                  <a:pt x="3703192" y="45846"/>
                </a:lnTo>
                <a:lnTo>
                  <a:pt x="3703066" y="65658"/>
                </a:lnTo>
                <a:lnTo>
                  <a:pt x="3666453" y="65658"/>
                </a:lnTo>
                <a:lnTo>
                  <a:pt x="3621913" y="91567"/>
                </a:lnTo>
                <a:lnTo>
                  <a:pt x="3617214" y="94361"/>
                </a:lnTo>
                <a:lnTo>
                  <a:pt x="3615563" y="100456"/>
                </a:lnTo>
                <a:lnTo>
                  <a:pt x="3621150" y="109855"/>
                </a:lnTo>
                <a:lnTo>
                  <a:pt x="3627119" y="111506"/>
                </a:lnTo>
                <a:lnTo>
                  <a:pt x="3705765" y="65658"/>
                </a:lnTo>
                <a:lnTo>
                  <a:pt x="3703066" y="65658"/>
                </a:lnTo>
                <a:lnTo>
                  <a:pt x="3705793" y="65642"/>
                </a:lnTo>
                <a:lnTo>
                  <a:pt x="3722750" y="55752"/>
                </a:lnTo>
                <a:lnTo>
                  <a:pt x="3631945" y="2667"/>
                </a:lnTo>
                <a:lnTo>
                  <a:pt x="3627246" y="0"/>
                </a:lnTo>
                <a:close/>
              </a:path>
              <a:path w="3723004" h="111760">
                <a:moveTo>
                  <a:pt x="3683505" y="55740"/>
                </a:moveTo>
                <a:lnTo>
                  <a:pt x="3666482" y="65642"/>
                </a:lnTo>
                <a:lnTo>
                  <a:pt x="3703066" y="65658"/>
                </a:lnTo>
                <a:lnTo>
                  <a:pt x="3703074" y="64262"/>
                </a:lnTo>
                <a:lnTo>
                  <a:pt x="3698113" y="64262"/>
                </a:lnTo>
                <a:lnTo>
                  <a:pt x="3683505" y="55740"/>
                </a:lnTo>
                <a:close/>
              </a:path>
              <a:path w="3723004" h="111760">
                <a:moveTo>
                  <a:pt x="0" y="44195"/>
                </a:moveTo>
                <a:lnTo>
                  <a:pt x="0" y="64007"/>
                </a:lnTo>
                <a:lnTo>
                  <a:pt x="3666482" y="65642"/>
                </a:lnTo>
                <a:lnTo>
                  <a:pt x="3683505" y="55740"/>
                </a:lnTo>
                <a:lnTo>
                  <a:pt x="3666516" y="45830"/>
                </a:lnTo>
                <a:lnTo>
                  <a:pt x="0" y="44195"/>
                </a:lnTo>
                <a:close/>
              </a:path>
              <a:path w="3723004" h="111760">
                <a:moveTo>
                  <a:pt x="3698113" y="47243"/>
                </a:moveTo>
                <a:lnTo>
                  <a:pt x="3683505" y="55740"/>
                </a:lnTo>
                <a:lnTo>
                  <a:pt x="3698113" y="64262"/>
                </a:lnTo>
                <a:lnTo>
                  <a:pt x="3698113" y="47243"/>
                </a:lnTo>
                <a:close/>
              </a:path>
              <a:path w="3723004" h="111760">
                <a:moveTo>
                  <a:pt x="3703184" y="47243"/>
                </a:moveTo>
                <a:lnTo>
                  <a:pt x="3698113" y="47243"/>
                </a:lnTo>
                <a:lnTo>
                  <a:pt x="3698113" y="64262"/>
                </a:lnTo>
                <a:lnTo>
                  <a:pt x="3703074" y="64262"/>
                </a:lnTo>
                <a:lnTo>
                  <a:pt x="3703184" y="47243"/>
                </a:lnTo>
                <a:close/>
              </a:path>
              <a:path w="3723004" h="111760">
                <a:moveTo>
                  <a:pt x="3666516" y="45830"/>
                </a:moveTo>
                <a:lnTo>
                  <a:pt x="3683505" y="55740"/>
                </a:lnTo>
                <a:lnTo>
                  <a:pt x="3698113" y="47243"/>
                </a:lnTo>
                <a:lnTo>
                  <a:pt x="3703184" y="47243"/>
                </a:lnTo>
                <a:lnTo>
                  <a:pt x="3703192" y="45846"/>
                </a:lnTo>
                <a:lnTo>
                  <a:pt x="3666516" y="45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396043" y="3063358"/>
            <a:ext cx="230832" cy="946070"/>
          </a:xfrm>
          <a:prstGeom prst="rect">
            <a:avLst/>
          </a:prstGeom>
        </p:spPr>
        <p:txBody>
          <a:bodyPr vert="vert270" wrap="square" lIns="0" tIns="2225" rIns="0" bIns="0" rtlCol="0">
            <a:spAutoFit/>
          </a:bodyPr>
          <a:lstStyle/>
          <a:p>
            <a:pPr marL="11131">
              <a:spcBef>
                <a:spcPts val="18"/>
              </a:spcBef>
            </a:pPr>
            <a:r>
              <a:rPr sz="1500" b="1" spc="-35" dirty="0">
                <a:latin typeface="Cambria"/>
                <a:cs typeface="Cambria"/>
              </a:rPr>
              <a:t>R</a:t>
            </a:r>
            <a:r>
              <a:rPr sz="1500" b="1" dirty="0">
                <a:latin typeface="Cambria"/>
                <a:cs typeface="Cambria"/>
              </a:rPr>
              <a:t>e</a:t>
            </a:r>
            <a:r>
              <a:rPr sz="1500" b="1" spc="-9" dirty="0">
                <a:latin typeface="Cambria"/>
                <a:cs typeface="Cambria"/>
              </a:rPr>
              <a:t>s</a:t>
            </a:r>
            <a:r>
              <a:rPr sz="1500" b="1" spc="-4" dirty="0">
                <a:latin typeface="Cambria"/>
                <a:cs typeface="Cambria"/>
              </a:rPr>
              <a:t>o</a:t>
            </a:r>
            <a:r>
              <a:rPr sz="1500" b="1" dirty="0">
                <a:latin typeface="Cambria"/>
                <a:cs typeface="Cambria"/>
              </a:rPr>
              <a:t>u</a:t>
            </a:r>
            <a:r>
              <a:rPr sz="1500" b="1" spc="-18" dirty="0">
                <a:latin typeface="Cambria"/>
                <a:cs typeface="Cambria"/>
              </a:rPr>
              <a:t>r</a:t>
            </a:r>
            <a:r>
              <a:rPr sz="1500" b="1" spc="-9" dirty="0">
                <a:latin typeface="Cambria"/>
                <a:cs typeface="Cambria"/>
              </a:rPr>
              <a:t>c</a:t>
            </a:r>
            <a:r>
              <a:rPr sz="1500" b="1" dirty="0">
                <a:latin typeface="Cambria"/>
                <a:cs typeface="Cambria"/>
              </a:rPr>
              <a:t>es</a:t>
            </a:r>
            <a:endParaRPr sz="1500" dirty="0">
              <a:latin typeface="Cambria"/>
              <a:cs typeface="Cambr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598705" y="2822663"/>
            <a:ext cx="95567" cy="1371600"/>
          </a:xfrm>
          <a:custGeom>
            <a:avLst/>
            <a:gdLst/>
            <a:ahLst/>
            <a:cxnLst/>
            <a:rect l="l" t="t" r="r" b="b"/>
            <a:pathLst>
              <a:path w="111760" h="1512570">
                <a:moveTo>
                  <a:pt x="55784" y="39321"/>
                </a:moveTo>
                <a:lnTo>
                  <a:pt x="45927" y="56143"/>
                </a:lnTo>
                <a:lnTo>
                  <a:pt x="44068" y="1512570"/>
                </a:lnTo>
                <a:lnTo>
                  <a:pt x="63880" y="1512570"/>
                </a:lnTo>
                <a:lnTo>
                  <a:pt x="65739" y="56434"/>
                </a:lnTo>
                <a:lnTo>
                  <a:pt x="55784" y="39321"/>
                </a:lnTo>
                <a:close/>
              </a:path>
              <a:path w="111760" h="1512570">
                <a:moveTo>
                  <a:pt x="67243" y="19558"/>
                </a:moveTo>
                <a:lnTo>
                  <a:pt x="45974" y="19558"/>
                </a:lnTo>
                <a:lnTo>
                  <a:pt x="65786" y="19685"/>
                </a:lnTo>
                <a:lnTo>
                  <a:pt x="65739" y="56434"/>
                </a:lnTo>
                <a:lnTo>
                  <a:pt x="92095" y="101727"/>
                </a:lnTo>
                <a:lnTo>
                  <a:pt x="94361" y="105537"/>
                </a:lnTo>
                <a:lnTo>
                  <a:pt x="100456" y="107187"/>
                </a:lnTo>
                <a:lnTo>
                  <a:pt x="105155" y="104394"/>
                </a:lnTo>
                <a:lnTo>
                  <a:pt x="109854" y="101727"/>
                </a:lnTo>
                <a:lnTo>
                  <a:pt x="111505" y="95631"/>
                </a:lnTo>
                <a:lnTo>
                  <a:pt x="108638" y="90805"/>
                </a:lnTo>
                <a:lnTo>
                  <a:pt x="67243" y="19558"/>
                </a:lnTo>
                <a:close/>
              </a:path>
              <a:path w="111760" h="1512570">
                <a:moveTo>
                  <a:pt x="55879" y="0"/>
                </a:moveTo>
                <a:lnTo>
                  <a:pt x="2594" y="90932"/>
                </a:lnTo>
                <a:lnTo>
                  <a:pt x="0" y="95504"/>
                </a:lnTo>
                <a:lnTo>
                  <a:pt x="1524" y="101600"/>
                </a:lnTo>
                <a:lnTo>
                  <a:pt x="6222" y="104267"/>
                </a:lnTo>
                <a:lnTo>
                  <a:pt x="11049" y="107061"/>
                </a:lnTo>
                <a:lnTo>
                  <a:pt x="17017" y="105537"/>
                </a:lnTo>
                <a:lnTo>
                  <a:pt x="19812" y="100711"/>
                </a:lnTo>
                <a:lnTo>
                  <a:pt x="45927" y="56143"/>
                </a:lnTo>
                <a:lnTo>
                  <a:pt x="45974" y="19558"/>
                </a:lnTo>
                <a:lnTo>
                  <a:pt x="67243" y="19558"/>
                </a:lnTo>
                <a:lnTo>
                  <a:pt x="55879" y="0"/>
                </a:lnTo>
                <a:close/>
              </a:path>
              <a:path w="111760" h="1512570">
                <a:moveTo>
                  <a:pt x="65779" y="24637"/>
                </a:moveTo>
                <a:lnTo>
                  <a:pt x="64388" y="24637"/>
                </a:lnTo>
                <a:lnTo>
                  <a:pt x="55784" y="39321"/>
                </a:lnTo>
                <a:lnTo>
                  <a:pt x="65739" y="56434"/>
                </a:lnTo>
                <a:lnTo>
                  <a:pt x="65779" y="24637"/>
                </a:lnTo>
                <a:close/>
              </a:path>
              <a:path w="111760" h="1512570">
                <a:moveTo>
                  <a:pt x="45974" y="19558"/>
                </a:moveTo>
                <a:lnTo>
                  <a:pt x="45927" y="56143"/>
                </a:lnTo>
                <a:lnTo>
                  <a:pt x="55784" y="39321"/>
                </a:lnTo>
                <a:lnTo>
                  <a:pt x="47243" y="24637"/>
                </a:lnTo>
                <a:lnTo>
                  <a:pt x="65779" y="24637"/>
                </a:lnTo>
                <a:lnTo>
                  <a:pt x="65786" y="19685"/>
                </a:lnTo>
                <a:lnTo>
                  <a:pt x="45974" y="19558"/>
                </a:lnTo>
                <a:close/>
              </a:path>
              <a:path w="111760" h="1512570">
                <a:moveTo>
                  <a:pt x="64388" y="24637"/>
                </a:moveTo>
                <a:lnTo>
                  <a:pt x="47243" y="24637"/>
                </a:lnTo>
                <a:lnTo>
                  <a:pt x="55784" y="39321"/>
                </a:lnTo>
                <a:lnTo>
                  <a:pt x="64388" y="24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37692" y="3153644"/>
            <a:ext cx="3057267" cy="8512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46163" y="3483245"/>
            <a:ext cx="3050533" cy="1727"/>
          </a:xfrm>
          <a:custGeom>
            <a:avLst/>
            <a:gdLst/>
            <a:ahLst/>
            <a:cxnLst/>
            <a:rect l="l" t="t" r="r" b="b"/>
            <a:pathLst>
              <a:path w="3567429" h="1904">
                <a:moveTo>
                  <a:pt x="0" y="0"/>
                </a:moveTo>
                <a:lnTo>
                  <a:pt x="3567429" y="1650"/>
                </a:lnTo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76978" y="4192192"/>
            <a:ext cx="3258" cy="58733"/>
          </a:xfrm>
          <a:custGeom>
            <a:avLst/>
            <a:gdLst/>
            <a:ahLst/>
            <a:cxnLst/>
            <a:rect l="l" t="t" r="r" b="b"/>
            <a:pathLst>
              <a:path w="3809" h="64770">
                <a:moveTo>
                  <a:pt x="0" y="64388"/>
                </a:moveTo>
                <a:lnTo>
                  <a:pt x="3682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81734" y="4192190"/>
            <a:ext cx="1629" cy="51248"/>
          </a:xfrm>
          <a:custGeom>
            <a:avLst/>
            <a:gdLst/>
            <a:ahLst/>
            <a:cxnLst/>
            <a:rect l="l" t="t" r="r" b="b"/>
            <a:pathLst>
              <a:path w="1904" h="56514">
                <a:moveTo>
                  <a:pt x="0" y="56134"/>
                </a:moveTo>
                <a:lnTo>
                  <a:pt x="1904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693004" y="4194956"/>
            <a:ext cx="1629" cy="48369"/>
          </a:xfrm>
          <a:custGeom>
            <a:avLst/>
            <a:gdLst/>
            <a:ahLst/>
            <a:cxnLst/>
            <a:rect l="l" t="t" r="r" b="b"/>
            <a:pathLst>
              <a:path w="1904" h="53339">
                <a:moveTo>
                  <a:pt x="0" y="52831"/>
                </a:moveTo>
                <a:lnTo>
                  <a:pt x="1904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607042" y="4241022"/>
            <a:ext cx="114571" cy="249437"/>
          </a:xfrm>
          <a:prstGeom prst="rect">
            <a:avLst/>
          </a:prstGeom>
        </p:spPr>
        <p:txBody>
          <a:bodyPr vert="horz" wrap="square" lIns="0" tIns="11687" rIns="0" bIns="0" rtlCol="0">
            <a:spAutoFit/>
          </a:bodyPr>
          <a:lstStyle/>
          <a:p>
            <a:pPr marL="11131">
              <a:spcBef>
                <a:spcPts val="92"/>
              </a:spcBef>
            </a:pPr>
            <a:r>
              <a:rPr sz="15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8638946" y="4217021"/>
            <a:ext cx="114571" cy="249437"/>
          </a:xfrm>
          <a:prstGeom prst="rect">
            <a:avLst/>
          </a:prstGeom>
        </p:spPr>
        <p:txBody>
          <a:bodyPr vert="horz" wrap="square" lIns="0" tIns="11687" rIns="0" bIns="0" rtlCol="0">
            <a:spAutoFit/>
          </a:bodyPr>
          <a:lstStyle/>
          <a:p>
            <a:pPr marL="11131">
              <a:spcBef>
                <a:spcPts val="92"/>
              </a:spcBef>
            </a:pPr>
            <a:r>
              <a:rPr sz="15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9490466" y="3791464"/>
            <a:ext cx="648876" cy="886229"/>
          </a:xfrm>
          <a:prstGeom prst="rect">
            <a:avLst/>
          </a:prstGeom>
        </p:spPr>
        <p:txBody>
          <a:bodyPr vert="horz" wrap="square" lIns="0" tIns="102958" rIns="0" bIns="0" rtlCol="0">
            <a:spAutoFit/>
          </a:bodyPr>
          <a:lstStyle/>
          <a:p>
            <a:pPr marL="11131">
              <a:spcBef>
                <a:spcPts val="811"/>
              </a:spcBef>
            </a:pPr>
            <a:r>
              <a:rPr sz="1500" dirty="0">
                <a:latin typeface="Times New Roman"/>
                <a:cs typeface="Times New Roman"/>
              </a:rPr>
              <a:t>De</a:t>
            </a:r>
            <a:r>
              <a:rPr sz="1500" spc="-9" dirty="0">
                <a:latin typeface="Times New Roman"/>
                <a:cs typeface="Times New Roman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and</a:t>
            </a:r>
          </a:p>
          <a:p>
            <a:pPr marL="156941">
              <a:spcBef>
                <a:spcPts val="727"/>
              </a:spcBef>
            </a:pPr>
            <a:r>
              <a:rPr sz="15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31" name="object 31"/>
          <p:cNvSpPr/>
          <p:nvPr/>
        </p:nvSpPr>
        <p:spPr>
          <a:xfrm>
            <a:off x="2005528" y="5055227"/>
            <a:ext cx="2937591" cy="101344"/>
          </a:xfrm>
          <a:custGeom>
            <a:avLst/>
            <a:gdLst/>
            <a:ahLst/>
            <a:cxnLst/>
            <a:rect l="l" t="t" r="r" b="b"/>
            <a:pathLst>
              <a:path w="3435350" h="111760">
                <a:moveTo>
                  <a:pt x="3339338" y="0"/>
                </a:moveTo>
                <a:lnTo>
                  <a:pt x="3333369" y="1524"/>
                </a:lnTo>
                <a:lnTo>
                  <a:pt x="3330575" y="6223"/>
                </a:lnTo>
                <a:lnTo>
                  <a:pt x="3327781" y="11049"/>
                </a:lnTo>
                <a:lnTo>
                  <a:pt x="3329432" y="17018"/>
                </a:lnTo>
                <a:lnTo>
                  <a:pt x="3334131" y="19812"/>
                </a:lnTo>
                <a:lnTo>
                  <a:pt x="3378732" y="45829"/>
                </a:lnTo>
                <a:lnTo>
                  <a:pt x="3415284" y="45847"/>
                </a:lnTo>
                <a:lnTo>
                  <a:pt x="3415284" y="65659"/>
                </a:lnTo>
                <a:lnTo>
                  <a:pt x="3378663" y="65659"/>
                </a:lnTo>
                <a:lnTo>
                  <a:pt x="3329305" y="94361"/>
                </a:lnTo>
                <a:lnTo>
                  <a:pt x="3327781" y="100456"/>
                </a:lnTo>
                <a:lnTo>
                  <a:pt x="3330448" y="105156"/>
                </a:lnTo>
                <a:lnTo>
                  <a:pt x="3333242" y="109855"/>
                </a:lnTo>
                <a:lnTo>
                  <a:pt x="3339338" y="111506"/>
                </a:lnTo>
                <a:lnTo>
                  <a:pt x="3344037" y="108712"/>
                </a:lnTo>
                <a:lnTo>
                  <a:pt x="3417960" y="65659"/>
                </a:lnTo>
                <a:lnTo>
                  <a:pt x="3415284" y="65659"/>
                </a:lnTo>
                <a:lnTo>
                  <a:pt x="3417990" y="65641"/>
                </a:lnTo>
                <a:lnTo>
                  <a:pt x="3434969" y="55753"/>
                </a:lnTo>
                <a:lnTo>
                  <a:pt x="3344164" y="2667"/>
                </a:lnTo>
                <a:lnTo>
                  <a:pt x="3339338" y="0"/>
                </a:lnTo>
                <a:close/>
              </a:path>
              <a:path w="3435350" h="111760">
                <a:moveTo>
                  <a:pt x="3395721" y="55739"/>
                </a:moveTo>
                <a:lnTo>
                  <a:pt x="3378693" y="65641"/>
                </a:lnTo>
                <a:lnTo>
                  <a:pt x="3415284" y="65659"/>
                </a:lnTo>
                <a:lnTo>
                  <a:pt x="3415284" y="64262"/>
                </a:lnTo>
                <a:lnTo>
                  <a:pt x="3410331" y="64262"/>
                </a:lnTo>
                <a:lnTo>
                  <a:pt x="3395721" y="55739"/>
                </a:lnTo>
                <a:close/>
              </a:path>
              <a:path w="3435350" h="111760">
                <a:moveTo>
                  <a:pt x="0" y="44196"/>
                </a:moveTo>
                <a:lnTo>
                  <a:pt x="0" y="64008"/>
                </a:lnTo>
                <a:lnTo>
                  <a:pt x="3378693" y="65641"/>
                </a:lnTo>
                <a:lnTo>
                  <a:pt x="3395721" y="55739"/>
                </a:lnTo>
                <a:lnTo>
                  <a:pt x="3378732" y="45829"/>
                </a:lnTo>
                <a:lnTo>
                  <a:pt x="0" y="44196"/>
                </a:lnTo>
                <a:close/>
              </a:path>
              <a:path w="3435350" h="111760">
                <a:moveTo>
                  <a:pt x="3410331" y="47243"/>
                </a:moveTo>
                <a:lnTo>
                  <a:pt x="3395721" y="55739"/>
                </a:lnTo>
                <a:lnTo>
                  <a:pt x="3410331" y="64262"/>
                </a:lnTo>
                <a:lnTo>
                  <a:pt x="3410331" y="47243"/>
                </a:lnTo>
                <a:close/>
              </a:path>
              <a:path w="3435350" h="111760">
                <a:moveTo>
                  <a:pt x="3415284" y="47243"/>
                </a:moveTo>
                <a:lnTo>
                  <a:pt x="3410331" y="47243"/>
                </a:lnTo>
                <a:lnTo>
                  <a:pt x="3410331" y="64262"/>
                </a:lnTo>
                <a:lnTo>
                  <a:pt x="3415284" y="64262"/>
                </a:lnTo>
                <a:lnTo>
                  <a:pt x="3415284" y="47243"/>
                </a:lnTo>
                <a:close/>
              </a:path>
              <a:path w="3435350" h="111760">
                <a:moveTo>
                  <a:pt x="3378732" y="45829"/>
                </a:moveTo>
                <a:lnTo>
                  <a:pt x="3395721" y="55739"/>
                </a:lnTo>
                <a:lnTo>
                  <a:pt x="3410331" y="47243"/>
                </a:lnTo>
                <a:lnTo>
                  <a:pt x="3415284" y="47243"/>
                </a:lnTo>
                <a:lnTo>
                  <a:pt x="3415284" y="45847"/>
                </a:lnTo>
                <a:lnTo>
                  <a:pt x="3378732" y="458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47807" y="3989851"/>
            <a:ext cx="230832" cy="946070"/>
          </a:xfrm>
          <a:prstGeom prst="rect">
            <a:avLst/>
          </a:prstGeom>
        </p:spPr>
        <p:txBody>
          <a:bodyPr vert="vert270" wrap="square" lIns="0" tIns="2225" rIns="0" bIns="0" rtlCol="0">
            <a:spAutoFit/>
          </a:bodyPr>
          <a:lstStyle/>
          <a:p>
            <a:pPr marL="11131">
              <a:spcBef>
                <a:spcPts val="18"/>
              </a:spcBef>
            </a:pPr>
            <a:r>
              <a:rPr sz="1500" b="1" spc="-35" dirty="0">
                <a:latin typeface="Cambria"/>
                <a:cs typeface="Cambria"/>
              </a:rPr>
              <a:t>R</a:t>
            </a:r>
            <a:r>
              <a:rPr sz="1500" b="1" dirty="0">
                <a:latin typeface="Cambria"/>
                <a:cs typeface="Cambria"/>
              </a:rPr>
              <a:t>e</a:t>
            </a:r>
            <a:r>
              <a:rPr sz="1500" b="1" spc="-9" dirty="0">
                <a:latin typeface="Cambria"/>
                <a:cs typeface="Cambria"/>
              </a:rPr>
              <a:t>s</a:t>
            </a:r>
            <a:r>
              <a:rPr sz="1500" b="1" spc="-4" dirty="0">
                <a:latin typeface="Cambria"/>
                <a:cs typeface="Cambria"/>
              </a:rPr>
              <a:t>o</a:t>
            </a:r>
            <a:r>
              <a:rPr sz="1500" b="1" dirty="0">
                <a:latin typeface="Cambria"/>
                <a:cs typeface="Cambria"/>
              </a:rPr>
              <a:t>u</a:t>
            </a:r>
            <a:r>
              <a:rPr sz="1500" b="1" spc="-18" dirty="0">
                <a:latin typeface="Cambria"/>
                <a:cs typeface="Cambria"/>
              </a:rPr>
              <a:t>r</a:t>
            </a:r>
            <a:r>
              <a:rPr sz="1500" b="1" spc="-9" dirty="0">
                <a:latin typeface="Cambria"/>
                <a:cs typeface="Cambria"/>
              </a:rPr>
              <a:t>c</a:t>
            </a:r>
            <a:r>
              <a:rPr sz="1500" b="1" dirty="0">
                <a:latin typeface="Cambria"/>
                <a:cs typeface="Cambria"/>
              </a:rPr>
              <a:t>es</a:t>
            </a:r>
            <a:endParaRPr sz="1500" dirty="0">
              <a:latin typeface="Cambria"/>
              <a:cs typeface="Cambri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957927" y="3733380"/>
            <a:ext cx="95567" cy="1373903"/>
          </a:xfrm>
          <a:custGeom>
            <a:avLst/>
            <a:gdLst/>
            <a:ahLst/>
            <a:cxnLst/>
            <a:rect l="l" t="t" r="r" b="b"/>
            <a:pathLst>
              <a:path w="111759" h="1515110">
                <a:moveTo>
                  <a:pt x="55817" y="39299"/>
                </a:moveTo>
                <a:lnTo>
                  <a:pt x="45894" y="56249"/>
                </a:lnTo>
                <a:lnTo>
                  <a:pt x="44234" y="1514983"/>
                </a:lnTo>
                <a:lnTo>
                  <a:pt x="64046" y="1514983"/>
                </a:lnTo>
                <a:lnTo>
                  <a:pt x="65648" y="107187"/>
                </a:lnTo>
                <a:lnTo>
                  <a:pt x="65685" y="56249"/>
                </a:lnTo>
                <a:lnTo>
                  <a:pt x="55817" y="39299"/>
                </a:lnTo>
                <a:close/>
              </a:path>
              <a:path w="111759" h="1515110">
                <a:moveTo>
                  <a:pt x="67248" y="19557"/>
                </a:moveTo>
                <a:lnTo>
                  <a:pt x="45935" y="19557"/>
                </a:lnTo>
                <a:lnTo>
                  <a:pt x="65747" y="19684"/>
                </a:lnTo>
                <a:lnTo>
                  <a:pt x="65706" y="56285"/>
                </a:lnTo>
                <a:lnTo>
                  <a:pt x="94399" y="105537"/>
                </a:lnTo>
                <a:lnTo>
                  <a:pt x="100456" y="107187"/>
                </a:lnTo>
                <a:lnTo>
                  <a:pt x="105194" y="104393"/>
                </a:lnTo>
                <a:lnTo>
                  <a:pt x="109918" y="101726"/>
                </a:lnTo>
                <a:lnTo>
                  <a:pt x="111518" y="95630"/>
                </a:lnTo>
                <a:lnTo>
                  <a:pt x="67248" y="19557"/>
                </a:lnTo>
                <a:close/>
              </a:path>
              <a:path w="111759" h="1515110">
                <a:moveTo>
                  <a:pt x="55867" y="0"/>
                </a:moveTo>
                <a:lnTo>
                  <a:pt x="0" y="95503"/>
                </a:lnTo>
                <a:lnTo>
                  <a:pt x="1587" y="101600"/>
                </a:lnTo>
                <a:lnTo>
                  <a:pt x="6311" y="104266"/>
                </a:lnTo>
                <a:lnTo>
                  <a:pt x="11036" y="107061"/>
                </a:lnTo>
                <a:lnTo>
                  <a:pt x="17094" y="105537"/>
                </a:lnTo>
                <a:lnTo>
                  <a:pt x="19862" y="100711"/>
                </a:lnTo>
                <a:lnTo>
                  <a:pt x="45872" y="56285"/>
                </a:lnTo>
                <a:lnTo>
                  <a:pt x="45935" y="19557"/>
                </a:lnTo>
                <a:lnTo>
                  <a:pt x="67248" y="19557"/>
                </a:lnTo>
                <a:lnTo>
                  <a:pt x="55867" y="0"/>
                </a:lnTo>
                <a:close/>
              </a:path>
              <a:path w="111759" h="1515110">
                <a:moveTo>
                  <a:pt x="65742" y="24637"/>
                </a:moveTo>
                <a:lnTo>
                  <a:pt x="64401" y="24637"/>
                </a:lnTo>
                <a:lnTo>
                  <a:pt x="55817" y="39299"/>
                </a:lnTo>
                <a:lnTo>
                  <a:pt x="65706" y="56285"/>
                </a:lnTo>
                <a:lnTo>
                  <a:pt x="65742" y="24637"/>
                </a:lnTo>
                <a:close/>
              </a:path>
              <a:path w="111759" h="1515110">
                <a:moveTo>
                  <a:pt x="45935" y="19557"/>
                </a:moveTo>
                <a:lnTo>
                  <a:pt x="45894" y="56249"/>
                </a:lnTo>
                <a:lnTo>
                  <a:pt x="55817" y="39299"/>
                </a:lnTo>
                <a:lnTo>
                  <a:pt x="47282" y="24637"/>
                </a:lnTo>
                <a:lnTo>
                  <a:pt x="65742" y="24637"/>
                </a:lnTo>
                <a:lnTo>
                  <a:pt x="65747" y="19684"/>
                </a:lnTo>
                <a:lnTo>
                  <a:pt x="45935" y="19557"/>
                </a:lnTo>
                <a:close/>
              </a:path>
              <a:path w="111759" h="1515110">
                <a:moveTo>
                  <a:pt x="64401" y="24637"/>
                </a:moveTo>
                <a:lnTo>
                  <a:pt x="47282" y="24637"/>
                </a:lnTo>
                <a:lnTo>
                  <a:pt x="55817" y="39299"/>
                </a:lnTo>
                <a:lnTo>
                  <a:pt x="64401" y="24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03571" y="4064692"/>
            <a:ext cx="2816178" cy="8523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563674" y="4116183"/>
            <a:ext cx="678741" cy="472905"/>
          </a:xfrm>
          <a:prstGeom prst="rect">
            <a:avLst/>
          </a:prstGeom>
        </p:spPr>
        <p:txBody>
          <a:bodyPr vert="horz" wrap="square" lIns="0" tIns="11131" rIns="0" bIns="0" rtlCol="0">
            <a:spAutoFit/>
          </a:bodyPr>
          <a:lstStyle/>
          <a:p>
            <a:pPr marL="11131">
              <a:spcBef>
                <a:spcPts val="88"/>
              </a:spcBef>
            </a:pPr>
            <a:r>
              <a:rPr sz="1500" spc="-4" dirty="0">
                <a:solidFill>
                  <a:srgbClr val="FF0000"/>
                </a:solidFill>
                <a:latin typeface="Times New Roman"/>
                <a:cs typeface="Times New Roman"/>
              </a:rPr>
              <a:t>Capacity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005527" y="4393959"/>
            <a:ext cx="2814875" cy="1727"/>
          </a:xfrm>
          <a:custGeom>
            <a:avLst/>
            <a:gdLst/>
            <a:ahLst/>
            <a:cxnLst/>
            <a:rect l="l" t="t" r="r" b="b"/>
            <a:pathLst>
              <a:path w="3291840" h="1904">
                <a:moveTo>
                  <a:pt x="0" y="0"/>
                </a:moveTo>
                <a:lnTo>
                  <a:pt x="3291585" y="165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907328" y="5356612"/>
            <a:ext cx="1037116" cy="473466"/>
          </a:xfrm>
          <a:prstGeom prst="rect">
            <a:avLst/>
          </a:prstGeom>
        </p:spPr>
        <p:txBody>
          <a:bodyPr vert="horz" wrap="square" lIns="0" tIns="11687" rIns="0" bIns="0" rtlCol="0">
            <a:spAutoFit/>
          </a:bodyPr>
          <a:lstStyle/>
          <a:p>
            <a:pPr marL="11131">
              <a:spcBef>
                <a:spcPts val="92"/>
              </a:spcBef>
            </a:pPr>
            <a:r>
              <a:rPr sz="1500" b="1" spc="-4" dirty="0">
                <a:latin typeface="Cambria"/>
                <a:cs typeface="Cambria"/>
              </a:rPr>
              <a:t>Time</a:t>
            </a:r>
            <a:r>
              <a:rPr sz="1500" b="1" spc="-53" dirty="0">
                <a:latin typeface="Cambria"/>
                <a:cs typeface="Cambria"/>
              </a:rPr>
              <a:t> </a:t>
            </a:r>
            <a:r>
              <a:rPr sz="1500" b="1" spc="-13" dirty="0">
                <a:latin typeface="Cambria"/>
                <a:cs typeface="Cambria"/>
              </a:rPr>
              <a:t>(days)</a:t>
            </a:r>
            <a:endParaRPr sz="1500" dirty="0">
              <a:latin typeface="Cambria"/>
              <a:cs typeface="Cambri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956850" y="5104289"/>
            <a:ext cx="3258" cy="58733"/>
          </a:xfrm>
          <a:custGeom>
            <a:avLst/>
            <a:gdLst/>
            <a:ahLst/>
            <a:cxnLst/>
            <a:rect l="l" t="t" r="r" b="b"/>
            <a:pathLst>
              <a:path w="3810" h="64770">
                <a:moveTo>
                  <a:pt x="0" y="64516"/>
                </a:moveTo>
                <a:lnTo>
                  <a:pt x="342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84718" y="5104287"/>
            <a:ext cx="1629" cy="51248"/>
          </a:xfrm>
          <a:custGeom>
            <a:avLst/>
            <a:gdLst/>
            <a:ahLst/>
            <a:cxnLst/>
            <a:rect l="l" t="t" r="r" b="b"/>
            <a:pathLst>
              <a:path w="1905" h="56514">
                <a:moveTo>
                  <a:pt x="0" y="56261"/>
                </a:moveTo>
                <a:lnTo>
                  <a:pt x="1778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17796" y="5107052"/>
            <a:ext cx="1629" cy="48369"/>
          </a:xfrm>
          <a:custGeom>
            <a:avLst/>
            <a:gdLst/>
            <a:ahLst/>
            <a:cxnLst/>
            <a:rect l="l" t="t" r="r" b="b"/>
            <a:pathLst>
              <a:path w="1904" h="53339">
                <a:moveTo>
                  <a:pt x="0" y="52959"/>
                </a:moveTo>
                <a:lnTo>
                  <a:pt x="177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887240" y="5153464"/>
            <a:ext cx="114571" cy="249437"/>
          </a:xfrm>
          <a:prstGeom prst="rect">
            <a:avLst/>
          </a:prstGeom>
        </p:spPr>
        <p:txBody>
          <a:bodyPr vert="horz" wrap="square" lIns="0" tIns="11687" rIns="0" bIns="0" rtlCol="0">
            <a:spAutoFit/>
          </a:bodyPr>
          <a:lstStyle/>
          <a:p>
            <a:pPr marL="11131">
              <a:spcBef>
                <a:spcPts val="92"/>
              </a:spcBef>
            </a:pPr>
            <a:r>
              <a:rPr sz="15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3839322" y="5129624"/>
            <a:ext cx="114571" cy="248856"/>
          </a:xfrm>
          <a:prstGeom prst="rect">
            <a:avLst/>
          </a:prstGeom>
        </p:spPr>
        <p:txBody>
          <a:bodyPr vert="horz" wrap="square" lIns="0" tIns="11131" rIns="0" bIns="0" rtlCol="0">
            <a:spAutoFit/>
          </a:bodyPr>
          <a:lstStyle/>
          <a:p>
            <a:pPr marL="11131">
              <a:spcBef>
                <a:spcPts val="88"/>
              </a:spcBef>
            </a:pPr>
            <a:r>
              <a:rPr sz="15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4569104" y="4702458"/>
            <a:ext cx="648876" cy="662187"/>
          </a:xfrm>
          <a:prstGeom prst="rect">
            <a:avLst/>
          </a:prstGeom>
        </p:spPr>
        <p:txBody>
          <a:bodyPr vert="horz" wrap="square" lIns="0" tIns="11131" rIns="0" bIns="0" rtlCol="0">
            <a:spAutoFit/>
          </a:bodyPr>
          <a:lstStyle/>
          <a:p>
            <a:pPr marL="203689" marR="4453" indent="-192559">
              <a:lnSpc>
                <a:spcPct val="141000"/>
              </a:lnSpc>
              <a:spcBef>
                <a:spcPts val="88"/>
              </a:spcBef>
            </a:pPr>
            <a:r>
              <a:rPr sz="1500" dirty="0">
                <a:latin typeface="Times New Roman"/>
                <a:cs typeface="Times New Roman"/>
              </a:rPr>
              <a:t>De</a:t>
            </a:r>
            <a:r>
              <a:rPr sz="1500" spc="-9" dirty="0">
                <a:latin typeface="Times New Roman"/>
                <a:cs typeface="Times New Roman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and  3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7679802" y="4749077"/>
            <a:ext cx="1188068" cy="657570"/>
          </a:xfrm>
          <a:prstGeom prst="rect">
            <a:avLst/>
          </a:prstGeom>
        </p:spPr>
        <p:txBody>
          <a:bodyPr vert="horz" wrap="square" lIns="0" tIns="11131" rIns="0" bIns="0" rtlCol="0">
            <a:spAutoFit/>
          </a:bodyPr>
          <a:lstStyle/>
          <a:p>
            <a:pPr marL="11131">
              <a:spcBef>
                <a:spcPts val="88"/>
              </a:spcBef>
            </a:pPr>
            <a:r>
              <a:rPr sz="2100" b="1" i="1" dirty="0">
                <a:latin typeface="Times New Roman"/>
                <a:cs typeface="Times New Roman"/>
              </a:rPr>
              <a:t>Loss</a:t>
            </a:r>
            <a:r>
              <a:rPr sz="2100" b="1" i="1" spc="-57" dirty="0">
                <a:latin typeface="Times New Roman"/>
                <a:cs typeface="Times New Roman"/>
              </a:rPr>
              <a:t> </a:t>
            </a:r>
            <a:r>
              <a:rPr sz="2100" b="1" i="1" spc="-9" dirty="0">
                <a:latin typeface="Times New Roman"/>
                <a:cs typeface="Times New Roman"/>
              </a:rPr>
              <a:t>Users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982286" y="1105688"/>
            <a:ext cx="8182360" cy="2383122"/>
          </a:xfrm>
          <a:prstGeom prst="rect">
            <a:avLst/>
          </a:prstGeom>
        </p:spPr>
        <p:txBody>
          <a:bodyPr vert="horz" wrap="square" lIns="0" tIns="10574" rIns="0" bIns="0" rtlCol="0">
            <a:spAutoFit/>
          </a:bodyPr>
          <a:lstStyle/>
          <a:p>
            <a:pPr marL="191446" indent="-180315">
              <a:spcBef>
                <a:spcPts val="83"/>
              </a:spcBef>
              <a:buClr>
                <a:srgbClr val="1C53A6"/>
              </a:buClr>
              <a:buChar char="•"/>
              <a:tabLst>
                <a:tab pos="191446" algn="l"/>
              </a:tabLst>
            </a:pPr>
            <a:r>
              <a:rPr sz="2500" spc="-4" dirty="0">
                <a:latin typeface="Verdana"/>
                <a:cs typeface="Verdana"/>
              </a:rPr>
              <a:t>In </a:t>
            </a:r>
            <a:r>
              <a:rPr sz="2500" spc="-9" dirty="0">
                <a:latin typeface="Verdana"/>
                <a:cs typeface="Verdana"/>
              </a:rPr>
              <a:t>traditional </a:t>
            </a:r>
            <a:r>
              <a:rPr sz="2500" spc="-4" dirty="0">
                <a:latin typeface="Verdana"/>
                <a:cs typeface="Verdana"/>
              </a:rPr>
              <a:t>computing model, two</a:t>
            </a:r>
            <a:r>
              <a:rPr sz="2500" spc="136" dirty="0">
                <a:latin typeface="Verdana"/>
                <a:cs typeface="Verdana"/>
              </a:rPr>
              <a:t> </a:t>
            </a:r>
            <a:r>
              <a:rPr sz="2500" spc="-9" dirty="0">
                <a:latin typeface="Verdana"/>
                <a:cs typeface="Verdana"/>
              </a:rPr>
              <a:t>common</a:t>
            </a:r>
            <a:endParaRPr sz="2500" dirty="0">
              <a:latin typeface="Verdana"/>
              <a:cs typeface="Verdana"/>
            </a:endParaRPr>
          </a:p>
          <a:p>
            <a:pPr marL="190888"/>
            <a:r>
              <a:rPr sz="2500" spc="-9" dirty="0">
                <a:latin typeface="Verdana"/>
                <a:cs typeface="Verdana"/>
              </a:rPr>
              <a:t>problems</a:t>
            </a:r>
            <a:r>
              <a:rPr sz="2500" spc="35" dirty="0">
                <a:latin typeface="Verdana"/>
                <a:cs typeface="Verdana"/>
              </a:rPr>
              <a:t> </a:t>
            </a:r>
            <a:r>
              <a:rPr sz="2500" spc="-4" dirty="0">
                <a:latin typeface="Verdana"/>
                <a:cs typeface="Verdana"/>
              </a:rPr>
              <a:t>:</a:t>
            </a:r>
            <a:endParaRPr sz="2500" dirty="0">
              <a:latin typeface="Verdana"/>
              <a:cs typeface="Verdana"/>
            </a:endParaRPr>
          </a:p>
          <a:p>
            <a:pPr marL="453014" marR="573780" indent="-183655">
              <a:spcBef>
                <a:spcPts val="508"/>
              </a:spcBef>
            </a:pPr>
            <a:r>
              <a:rPr sz="2100" dirty="0">
                <a:latin typeface="Verdana"/>
                <a:cs typeface="Verdana"/>
              </a:rPr>
              <a:t>- </a:t>
            </a:r>
            <a:r>
              <a:rPr sz="2100" spc="-4" dirty="0">
                <a:latin typeface="Verdana"/>
                <a:cs typeface="Verdana"/>
              </a:rPr>
              <a:t>Underestimate system </a:t>
            </a:r>
            <a:r>
              <a:rPr sz="2100" spc="-9" dirty="0">
                <a:latin typeface="Verdana"/>
                <a:cs typeface="Verdana"/>
              </a:rPr>
              <a:t>utilization which </a:t>
            </a:r>
            <a:r>
              <a:rPr sz="2100" spc="-4" dirty="0">
                <a:latin typeface="Verdana"/>
                <a:cs typeface="Verdana"/>
              </a:rPr>
              <a:t>result </a:t>
            </a:r>
            <a:r>
              <a:rPr sz="2100" spc="-9" dirty="0">
                <a:latin typeface="Verdana"/>
                <a:cs typeface="Verdana"/>
              </a:rPr>
              <a:t>in </a:t>
            </a:r>
            <a:r>
              <a:rPr sz="2100" spc="-4" dirty="0">
                <a:latin typeface="Verdana"/>
                <a:cs typeface="Verdana"/>
              </a:rPr>
              <a:t>under  </a:t>
            </a:r>
            <a:r>
              <a:rPr sz="2100" spc="-9" dirty="0">
                <a:latin typeface="Verdana"/>
                <a:cs typeface="Verdana"/>
              </a:rPr>
              <a:t>provision</a:t>
            </a:r>
            <a:endParaRPr sz="2100" dirty="0">
              <a:latin typeface="Verdana"/>
              <a:cs typeface="Verdana"/>
            </a:endParaRPr>
          </a:p>
          <a:p>
            <a:pPr marR="1155352" algn="r">
              <a:spcBef>
                <a:spcPts val="1210"/>
              </a:spcBef>
            </a:pPr>
            <a:r>
              <a:rPr sz="2100" b="1" i="1" dirty="0">
                <a:latin typeface="Times New Roman"/>
                <a:cs typeface="Times New Roman"/>
              </a:rPr>
              <a:t>Loss</a:t>
            </a:r>
            <a:r>
              <a:rPr sz="2100" b="1" i="1" spc="-88" dirty="0">
                <a:latin typeface="Times New Roman"/>
                <a:cs typeface="Times New Roman"/>
              </a:rPr>
              <a:t> </a:t>
            </a:r>
            <a:r>
              <a:rPr sz="2100" b="1" i="1" dirty="0">
                <a:latin typeface="Times New Roman"/>
                <a:cs typeface="Times New Roman"/>
              </a:rPr>
              <a:t>Revenue</a:t>
            </a:r>
            <a:endParaRPr sz="2100" dirty="0">
              <a:latin typeface="Times New Roman"/>
              <a:cs typeface="Times New Roman"/>
            </a:endParaRPr>
          </a:p>
          <a:p>
            <a:pPr marR="4453" algn="r">
              <a:spcBef>
                <a:spcPts val="802"/>
              </a:spcBef>
            </a:pP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Capaci</a:t>
            </a:r>
            <a:r>
              <a:rPr sz="1500" spc="-13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endParaRPr sz="1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3969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3" y="542548"/>
            <a:ext cx="6918959" cy="622218"/>
          </a:xfrm>
          <a:prstGeom prst="rect">
            <a:avLst/>
          </a:prstGeom>
        </p:spPr>
        <p:txBody>
          <a:bodyPr vert="horz" wrap="square" lIns="0" tIns="12696" rIns="0" bIns="0" rtlCol="0" anchor="ctr">
            <a:spAutoFit/>
          </a:bodyPr>
          <a:lstStyle/>
          <a:p>
            <a:pPr marL="12696">
              <a:spcBef>
                <a:spcPts val="100"/>
              </a:spcBef>
            </a:pPr>
            <a:r>
              <a:rPr spc="-50" dirty="0"/>
              <a:t>Cloud Economics: </a:t>
            </a:r>
            <a:r>
              <a:rPr spc="-135" dirty="0"/>
              <a:t>For</a:t>
            </a:r>
            <a:r>
              <a:rPr spc="5" dirty="0"/>
              <a:t> </a:t>
            </a:r>
            <a:r>
              <a:rPr spc="-114" dirty="0"/>
              <a:t>Users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41492"/>
            <a:ext cx="7966709" cy="2067195"/>
          </a:xfrm>
          <a:prstGeom prst="rect">
            <a:avLst/>
          </a:prstGeom>
        </p:spPr>
        <p:txBody>
          <a:bodyPr vert="horz" wrap="square" lIns="0" tIns="104103" rIns="0" bIns="0" rtlCol="0">
            <a:spAutoFit/>
          </a:bodyPr>
          <a:lstStyle/>
          <a:p>
            <a:pPr marL="12696">
              <a:spcBef>
                <a:spcPts val="819"/>
              </a:spcBef>
            </a:pPr>
            <a:r>
              <a:rPr sz="3200" spc="-65" dirty="0">
                <a:solidFill>
                  <a:srgbClr val="3366FF"/>
                </a:solidFill>
                <a:latin typeface="Arial"/>
                <a:cs typeface="Arial"/>
              </a:rPr>
              <a:t>Elasticity:</a:t>
            </a:r>
            <a:endParaRPr sz="3200" dirty="0">
              <a:latin typeface="Arial"/>
              <a:cs typeface="Arial"/>
            </a:endParaRPr>
          </a:p>
          <a:p>
            <a:pPr marL="507820" marR="5078" indent="-317388">
              <a:lnSpc>
                <a:spcPts val="3329"/>
              </a:lnSpc>
              <a:spcBef>
                <a:spcPts val="765"/>
              </a:spcBef>
            </a:pPr>
            <a:r>
              <a:rPr sz="2800" dirty="0">
                <a:latin typeface="Arial"/>
                <a:cs typeface="Arial"/>
              </a:rPr>
              <a:t>» </a:t>
            </a:r>
            <a:r>
              <a:rPr sz="2800" spc="-65" dirty="0">
                <a:latin typeface="Arial"/>
                <a:cs typeface="Arial"/>
              </a:rPr>
              <a:t>Using </a:t>
            </a:r>
            <a:r>
              <a:rPr sz="2800" spc="-5" dirty="0">
                <a:latin typeface="Arial"/>
                <a:cs typeface="Arial"/>
              </a:rPr>
              <a:t>1000 </a:t>
            </a:r>
            <a:r>
              <a:rPr sz="2800" spc="-75" dirty="0">
                <a:latin typeface="Arial"/>
                <a:cs typeface="Arial"/>
              </a:rPr>
              <a:t>servers </a:t>
            </a:r>
            <a:r>
              <a:rPr sz="2800" spc="-35" dirty="0">
                <a:latin typeface="Arial"/>
                <a:cs typeface="Arial"/>
              </a:rPr>
              <a:t>for </a:t>
            </a:r>
            <a:r>
              <a:rPr sz="2800" spc="-5" dirty="0">
                <a:latin typeface="Arial"/>
                <a:cs typeface="Arial"/>
              </a:rPr>
              <a:t>1 </a:t>
            </a:r>
            <a:r>
              <a:rPr sz="2800" spc="-40" dirty="0">
                <a:latin typeface="Arial"/>
                <a:cs typeface="Arial"/>
              </a:rPr>
              <a:t>hour </a:t>
            </a:r>
            <a:r>
              <a:rPr sz="2800" spc="-5" dirty="0">
                <a:latin typeface="Arial"/>
                <a:cs typeface="Arial"/>
              </a:rPr>
              <a:t>costs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70" dirty="0">
                <a:latin typeface="Arial"/>
                <a:cs typeface="Arial"/>
              </a:rPr>
              <a:t>same </a:t>
            </a:r>
            <a:r>
              <a:rPr sz="2800" spc="-80" dirty="0">
                <a:latin typeface="Arial"/>
                <a:cs typeface="Arial"/>
              </a:rPr>
              <a:t>as  </a:t>
            </a:r>
            <a:r>
              <a:rPr sz="2800" spc="-5" dirty="0">
                <a:latin typeface="Arial"/>
                <a:cs typeface="Arial"/>
              </a:rPr>
              <a:t>1 </a:t>
            </a:r>
            <a:r>
              <a:rPr sz="2800" spc="-80" dirty="0">
                <a:latin typeface="Arial"/>
                <a:cs typeface="Arial"/>
              </a:rPr>
              <a:t>server </a:t>
            </a:r>
            <a:r>
              <a:rPr sz="2800" spc="-35" dirty="0">
                <a:latin typeface="Arial"/>
                <a:cs typeface="Arial"/>
              </a:rPr>
              <a:t>for </a:t>
            </a:r>
            <a:r>
              <a:rPr sz="2800" spc="-5" dirty="0">
                <a:latin typeface="Arial"/>
                <a:cs typeface="Arial"/>
              </a:rPr>
              <a:t>1000</a:t>
            </a:r>
            <a:r>
              <a:rPr sz="2800" spc="11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hours</a:t>
            </a:r>
            <a:endParaRPr sz="2800" dirty="0">
              <a:latin typeface="Arial"/>
              <a:cs typeface="Arial"/>
            </a:endParaRPr>
          </a:p>
          <a:p>
            <a:pPr marL="190432">
              <a:spcBef>
                <a:spcPts val="605"/>
              </a:spcBef>
            </a:pPr>
            <a:r>
              <a:rPr sz="2800" dirty="0">
                <a:latin typeface="Arial"/>
                <a:cs typeface="Arial"/>
              </a:rPr>
              <a:t>» </a:t>
            </a:r>
            <a:r>
              <a:rPr sz="2800" spc="-80" dirty="0">
                <a:latin typeface="Arial"/>
                <a:cs typeface="Arial"/>
              </a:rPr>
              <a:t>Same </a:t>
            </a:r>
            <a:r>
              <a:rPr sz="2800" spc="-35" dirty="0">
                <a:latin typeface="Arial"/>
                <a:cs typeface="Arial"/>
              </a:rPr>
              <a:t>price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20" dirty="0">
                <a:latin typeface="Arial"/>
                <a:cs typeface="Arial"/>
              </a:rPr>
              <a:t>get </a:t>
            </a:r>
            <a:r>
              <a:rPr sz="2800" spc="-105" dirty="0">
                <a:latin typeface="Arial"/>
                <a:cs typeface="Arial"/>
              </a:rPr>
              <a:t>a </a:t>
            </a:r>
            <a:r>
              <a:rPr sz="2800" spc="-65" dirty="0">
                <a:latin typeface="Arial"/>
                <a:cs typeface="Arial"/>
              </a:rPr>
              <a:t>result</a:t>
            </a:r>
            <a:r>
              <a:rPr sz="2800" spc="38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faster!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77923" y="4122505"/>
            <a:ext cx="228600" cy="2221230"/>
          </a:xfrm>
          <a:custGeom>
            <a:avLst/>
            <a:gdLst/>
            <a:ahLst/>
            <a:cxnLst/>
            <a:rect l="l" t="t" r="r" b="b"/>
            <a:pathLst>
              <a:path w="228600" h="2221229">
                <a:moveTo>
                  <a:pt x="0" y="2220818"/>
                </a:moveTo>
                <a:lnTo>
                  <a:pt x="228601" y="2220818"/>
                </a:lnTo>
                <a:lnTo>
                  <a:pt x="228601" y="0"/>
                </a:lnTo>
                <a:lnTo>
                  <a:pt x="0" y="0"/>
                </a:lnTo>
                <a:lnTo>
                  <a:pt x="0" y="2220818"/>
                </a:lnTo>
                <a:close/>
              </a:path>
            </a:pathLst>
          </a:custGeom>
          <a:solidFill>
            <a:srgbClr val="00B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36122" y="6126295"/>
            <a:ext cx="2221230" cy="228600"/>
          </a:xfrm>
          <a:custGeom>
            <a:avLst/>
            <a:gdLst/>
            <a:ahLst/>
            <a:cxnLst/>
            <a:rect l="l" t="t" r="r" b="b"/>
            <a:pathLst>
              <a:path w="2221229" h="228600">
                <a:moveTo>
                  <a:pt x="0" y="228601"/>
                </a:moveTo>
                <a:lnTo>
                  <a:pt x="2220818" y="228601"/>
                </a:lnTo>
                <a:lnTo>
                  <a:pt x="2220818" y="0"/>
                </a:lnTo>
                <a:lnTo>
                  <a:pt x="0" y="0"/>
                </a:lnTo>
                <a:lnTo>
                  <a:pt x="0" y="228601"/>
                </a:lnTo>
                <a:close/>
              </a:path>
            </a:pathLst>
          </a:custGeom>
          <a:solidFill>
            <a:srgbClr val="00B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54773" y="6354894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17562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15190" y="631203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0" y="85725"/>
                </a:lnTo>
                <a:lnTo>
                  <a:pt x="85725" y="428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66350" y="3905849"/>
            <a:ext cx="1270" cy="2460625"/>
          </a:xfrm>
          <a:custGeom>
            <a:avLst/>
            <a:gdLst/>
            <a:ahLst/>
            <a:cxnLst/>
            <a:rect l="l" t="t" r="r" b="b"/>
            <a:pathLst>
              <a:path w="1269" h="2460625">
                <a:moveTo>
                  <a:pt x="0" y="2460625"/>
                </a:moveTo>
                <a:lnTo>
                  <a:pt x="784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24257" y="3877269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42890" y="0"/>
                </a:moveTo>
                <a:lnTo>
                  <a:pt x="0" y="85711"/>
                </a:lnTo>
                <a:lnTo>
                  <a:pt x="85725" y="85738"/>
                </a:lnTo>
                <a:lnTo>
                  <a:pt x="42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24546" y="6354894"/>
            <a:ext cx="2426970" cy="0"/>
          </a:xfrm>
          <a:custGeom>
            <a:avLst/>
            <a:gdLst/>
            <a:ahLst/>
            <a:cxnLst/>
            <a:rect l="l" t="t" r="r" b="b"/>
            <a:pathLst>
              <a:path w="2426970">
                <a:moveTo>
                  <a:pt x="0" y="0"/>
                </a:moveTo>
                <a:lnTo>
                  <a:pt x="2426493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93895" y="631203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0" y="85725"/>
                </a:lnTo>
                <a:lnTo>
                  <a:pt x="85725" y="428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36122" y="3905849"/>
            <a:ext cx="1270" cy="2460625"/>
          </a:xfrm>
          <a:custGeom>
            <a:avLst/>
            <a:gdLst/>
            <a:ahLst/>
            <a:cxnLst/>
            <a:rect l="l" t="t" r="r" b="b"/>
            <a:pathLst>
              <a:path w="1270" h="2460625">
                <a:moveTo>
                  <a:pt x="0" y="2460625"/>
                </a:moveTo>
                <a:lnTo>
                  <a:pt x="784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94029" y="3877269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42890" y="0"/>
                </a:moveTo>
                <a:lnTo>
                  <a:pt x="0" y="85711"/>
                </a:lnTo>
                <a:lnTo>
                  <a:pt x="85725" y="85738"/>
                </a:lnTo>
                <a:lnTo>
                  <a:pt x="42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06359" y="4993499"/>
            <a:ext cx="1109345" cy="289819"/>
          </a:xfrm>
          <a:prstGeom prst="rect">
            <a:avLst/>
          </a:prstGeom>
        </p:spPr>
        <p:txBody>
          <a:bodyPr vert="horz" wrap="square" lIns="0" tIns="12696" rIns="0" bIns="0" rtlCol="0">
            <a:spAutoFit/>
          </a:bodyPr>
          <a:lstStyle/>
          <a:p>
            <a:pPr marL="12696">
              <a:spcBef>
                <a:spcPts val="100"/>
              </a:spcBef>
            </a:pPr>
            <a:r>
              <a:rPr spc="-15" dirty="0">
                <a:latin typeface="Arial"/>
                <a:cs typeface="Arial"/>
              </a:rPr>
              <a:t>Resou</a:t>
            </a:r>
            <a:r>
              <a:rPr spc="-45" dirty="0">
                <a:latin typeface="Arial"/>
                <a:cs typeface="Arial"/>
              </a:rPr>
              <a:t>r</a:t>
            </a:r>
            <a:r>
              <a:rPr spc="5" dirty="0">
                <a:latin typeface="Arial"/>
                <a:cs typeface="Arial"/>
              </a:rPr>
              <a:t>ces</a:t>
            </a:r>
            <a:endParaRPr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17827" y="6400902"/>
            <a:ext cx="525145" cy="289819"/>
          </a:xfrm>
          <a:prstGeom prst="rect">
            <a:avLst/>
          </a:prstGeom>
        </p:spPr>
        <p:txBody>
          <a:bodyPr vert="horz" wrap="square" lIns="0" tIns="12696" rIns="0" bIns="0" rtlCol="0">
            <a:spAutoFit/>
          </a:bodyPr>
          <a:lstStyle/>
          <a:p>
            <a:pPr marL="12696">
              <a:spcBef>
                <a:spcPts val="100"/>
              </a:spcBef>
            </a:pPr>
            <a:r>
              <a:rPr spc="-20" dirty="0">
                <a:latin typeface="Arial"/>
                <a:cs typeface="Arial"/>
              </a:rPr>
              <a:t>Time</a:t>
            </a:r>
            <a:endParaRPr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92464" y="6400902"/>
            <a:ext cx="525145" cy="289819"/>
          </a:xfrm>
          <a:prstGeom prst="rect">
            <a:avLst/>
          </a:prstGeom>
        </p:spPr>
        <p:txBody>
          <a:bodyPr vert="horz" wrap="square" lIns="0" tIns="12696" rIns="0" bIns="0" rtlCol="0">
            <a:spAutoFit/>
          </a:bodyPr>
          <a:lstStyle/>
          <a:p>
            <a:pPr marL="12696">
              <a:spcBef>
                <a:spcPts val="100"/>
              </a:spcBef>
            </a:pPr>
            <a:r>
              <a:rPr spc="-20" dirty="0">
                <a:latin typeface="Arial"/>
                <a:cs typeface="Arial"/>
              </a:rPr>
              <a:t>Time</a:t>
            </a:r>
            <a:endParaRPr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76781" y="4993499"/>
            <a:ext cx="1109345" cy="289819"/>
          </a:xfrm>
          <a:prstGeom prst="rect">
            <a:avLst/>
          </a:prstGeom>
        </p:spPr>
        <p:txBody>
          <a:bodyPr vert="horz" wrap="square" lIns="0" tIns="12696" rIns="0" bIns="0" rtlCol="0">
            <a:spAutoFit/>
          </a:bodyPr>
          <a:lstStyle/>
          <a:p>
            <a:pPr marL="12696">
              <a:spcBef>
                <a:spcPts val="100"/>
              </a:spcBef>
            </a:pPr>
            <a:r>
              <a:rPr spc="-15" dirty="0">
                <a:latin typeface="Arial"/>
                <a:cs typeface="Arial"/>
              </a:rPr>
              <a:t>Resou</a:t>
            </a:r>
            <a:r>
              <a:rPr spc="-45" dirty="0">
                <a:latin typeface="Arial"/>
                <a:cs typeface="Arial"/>
              </a:rPr>
              <a:t>r</a:t>
            </a:r>
            <a:r>
              <a:rPr spc="5" dirty="0">
                <a:latin typeface="Arial"/>
                <a:cs typeface="Arial"/>
              </a:rPr>
              <a:t>ces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4697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31194" y="1690688"/>
            <a:ext cx="9929611" cy="4011772"/>
          </a:xfrm>
          <a:prstGeom prst="rect">
            <a:avLst/>
          </a:prstGeom>
        </p:spPr>
        <p:txBody>
          <a:bodyPr vert="horz" wrap="square" lIns="0" tIns="10573" rIns="0" bIns="0" rtlCol="0">
            <a:spAutoFit/>
          </a:bodyPr>
          <a:lstStyle/>
          <a:p>
            <a:pPr marL="191429" marR="4453" indent="-180299">
              <a:spcBef>
                <a:spcPts val="83"/>
              </a:spcBef>
              <a:buClr>
                <a:srgbClr val="1C53A6"/>
              </a:buClr>
              <a:buFont typeface="Verdana"/>
              <a:buChar char="•"/>
              <a:tabLst>
                <a:tab pos="191429" algn="l"/>
              </a:tabLst>
            </a:pPr>
            <a:r>
              <a:rPr sz="2500" b="1" spc="-4" dirty="0">
                <a:latin typeface="Verdana"/>
                <a:cs typeface="Verdana"/>
              </a:rPr>
              <a:t>Self-managing </a:t>
            </a:r>
            <a:r>
              <a:rPr sz="2500" b="1" spc="-9" dirty="0">
                <a:latin typeface="Verdana"/>
                <a:cs typeface="Verdana"/>
              </a:rPr>
              <a:t>services: </a:t>
            </a:r>
            <a:r>
              <a:rPr sz="2500" spc="-4" dirty="0">
                <a:latin typeface="Verdana"/>
                <a:cs typeface="Verdana"/>
              </a:rPr>
              <a:t>a </a:t>
            </a:r>
            <a:r>
              <a:rPr sz="2500" spc="-9" dirty="0">
                <a:latin typeface="Verdana"/>
                <a:cs typeface="Verdana"/>
              </a:rPr>
              <a:t>consumer </a:t>
            </a:r>
            <a:r>
              <a:rPr sz="2500" spc="-4" dirty="0">
                <a:latin typeface="Verdana"/>
                <a:cs typeface="Verdana"/>
              </a:rPr>
              <a:t>can </a:t>
            </a:r>
            <a:r>
              <a:rPr sz="2500" spc="-9" dirty="0">
                <a:latin typeface="Verdana"/>
                <a:cs typeface="Verdana"/>
              </a:rPr>
              <a:t>provision  cloud </a:t>
            </a:r>
            <a:r>
              <a:rPr sz="2500" spc="-4" dirty="0">
                <a:latin typeface="Verdana"/>
                <a:cs typeface="Verdana"/>
              </a:rPr>
              <a:t>services, such as web applications, server  </a:t>
            </a:r>
            <a:r>
              <a:rPr sz="2500" spc="-9" dirty="0">
                <a:latin typeface="Verdana"/>
                <a:cs typeface="Verdana"/>
              </a:rPr>
              <a:t>time, </a:t>
            </a:r>
            <a:r>
              <a:rPr sz="2500" spc="-4" dirty="0">
                <a:latin typeface="Verdana"/>
                <a:cs typeface="Verdana"/>
              </a:rPr>
              <a:t>processing, storage and network as needed  and automatically </a:t>
            </a:r>
            <a:r>
              <a:rPr sz="2500" spc="-9" dirty="0">
                <a:latin typeface="Verdana"/>
                <a:cs typeface="Verdana"/>
              </a:rPr>
              <a:t>without </a:t>
            </a:r>
            <a:r>
              <a:rPr sz="2500" spc="-4" dirty="0">
                <a:latin typeface="Verdana"/>
                <a:cs typeface="Verdana"/>
              </a:rPr>
              <a:t>requiring human  </a:t>
            </a:r>
            <a:r>
              <a:rPr sz="2500" spc="-13" dirty="0">
                <a:latin typeface="Verdana"/>
                <a:cs typeface="Verdana"/>
              </a:rPr>
              <a:t>interaction </a:t>
            </a:r>
            <a:r>
              <a:rPr sz="2500" spc="-9" dirty="0">
                <a:latin typeface="Verdana"/>
                <a:cs typeface="Verdana"/>
              </a:rPr>
              <a:t>with </a:t>
            </a:r>
            <a:r>
              <a:rPr sz="2500" spc="-4" dirty="0">
                <a:latin typeface="Verdana"/>
                <a:cs typeface="Verdana"/>
              </a:rPr>
              <a:t>each service’s</a:t>
            </a:r>
            <a:r>
              <a:rPr sz="2500" spc="123" dirty="0">
                <a:latin typeface="Verdana"/>
                <a:cs typeface="Verdana"/>
              </a:rPr>
              <a:t> </a:t>
            </a:r>
            <a:r>
              <a:rPr sz="2500" spc="-9" dirty="0">
                <a:latin typeface="Verdana"/>
                <a:cs typeface="Verdana"/>
              </a:rPr>
              <a:t>provider</a:t>
            </a:r>
            <a:endParaRPr sz="2500" dirty="0">
              <a:latin typeface="Verdana"/>
              <a:cs typeface="Verdana"/>
            </a:endParaRPr>
          </a:p>
          <a:p>
            <a:pPr>
              <a:spcBef>
                <a:spcPts val="39"/>
              </a:spcBef>
              <a:buClr>
                <a:srgbClr val="1C53A6"/>
              </a:buClr>
              <a:buFont typeface="Verdan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191429" marR="214801" indent="-180299">
              <a:buClr>
                <a:srgbClr val="1C53A6"/>
              </a:buClr>
              <a:buFont typeface="Verdana"/>
              <a:buChar char="•"/>
              <a:tabLst>
                <a:tab pos="191429" algn="l"/>
              </a:tabLst>
            </a:pPr>
            <a:r>
              <a:rPr sz="2500" b="1" spc="-9" dirty="0">
                <a:latin typeface="Verdana"/>
                <a:cs typeface="Verdana"/>
              </a:rPr>
              <a:t>Accessible </a:t>
            </a:r>
            <a:r>
              <a:rPr sz="2500" b="1" spc="-4" dirty="0">
                <a:latin typeface="Verdana"/>
                <a:cs typeface="Verdana"/>
              </a:rPr>
              <a:t>and </a:t>
            </a:r>
            <a:r>
              <a:rPr sz="2500" b="1" spc="-9" dirty="0">
                <a:latin typeface="Verdana"/>
                <a:cs typeface="Verdana"/>
              </a:rPr>
              <a:t>highly </a:t>
            </a:r>
            <a:r>
              <a:rPr sz="2500" b="1" spc="-4" dirty="0">
                <a:latin typeface="Verdana"/>
                <a:cs typeface="Verdana"/>
              </a:rPr>
              <a:t>available: </a:t>
            </a:r>
            <a:r>
              <a:rPr sz="2500" spc="-9" dirty="0">
                <a:latin typeface="Verdana"/>
                <a:cs typeface="Verdana"/>
              </a:rPr>
              <a:t>cloud resources  </a:t>
            </a:r>
            <a:r>
              <a:rPr sz="2500" spc="-4" dirty="0">
                <a:latin typeface="Verdana"/>
                <a:cs typeface="Verdana"/>
              </a:rPr>
              <a:t>are available over </a:t>
            </a:r>
            <a:r>
              <a:rPr sz="2500" spc="-9" dirty="0">
                <a:latin typeface="Verdana"/>
                <a:cs typeface="Verdana"/>
              </a:rPr>
              <a:t>the </a:t>
            </a:r>
            <a:r>
              <a:rPr sz="2500" spc="-4" dirty="0">
                <a:latin typeface="Verdana"/>
                <a:cs typeface="Verdana"/>
              </a:rPr>
              <a:t>network anytime and  anywhere and are accessed </a:t>
            </a:r>
            <a:r>
              <a:rPr sz="2500" spc="-9" dirty="0">
                <a:latin typeface="Verdana"/>
                <a:cs typeface="Verdana"/>
              </a:rPr>
              <a:t>through </a:t>
            </a:r>
            <a:r>
              <a:rPr sz="2500" spc="-4" dirty="0">
                <a:latin typeface="Verdana"/>
                <a:cs typeface="Verdana"/>
              </a:rPr>
              <a:t>standard  </a:t>
            </a:r>
            <a:r>
              <a:rPr sz="2500" spc="-9" dirty="0">
                <a:latin typeface="Verdana"/>
                <a:cs typeface="Verdana"/>
              </a:rPr>
              <a:t>mechanisms that promote </a:t>
            </a:r>
            <a:r>
              <a:rPr sz="2500" spc="-4" dirty="0">
                <a:latin typeface="Verdana"/>
                <a:cs typeface="Verdana"/>
              </a:rPr>
              <a:t>use by </a:t>
            </a:r>
            <a:r>
              <a:rPr sz="2500" spc="-9" dirty="0">
                <a:latin typeface="Verdana"/>
                <a:cs typeface="Verdana"/>
              </a:rPr>
              <a:t>different types </a:t>
            </a:r>
            <a:r>
              <a:rPr sz="2500" spc="-4" dirty="0">
                <a:latin typeface="Verdana"/>
                <a:cs typeface="Verdana"/>
              </a:rPr>
              <a:t>of  </a:t>
            </a:r>
            <a:r>
              <a:rPr sz="2500" spc="-9" dirty="0">
                <a:latin typeface="Verdana"/>
                <a:cs typeface="Verdana"/>
              </a:rPr>
              <a:t>platform (e.g., </a:t>
            </a:r>
            <a:r>
              <a:rPr sz="2500" spc="-4" dirty="0">
                <a:latin typeface="Verdana"/>
                <a:cs typeface="Verdana"/>
              </a:rPr>
              <a:t>mobile </a:t>
            </a:r>
            <a:r>
              <a:rPr sz="2500" spc="-9" dirty="0">
                <a:latin typeface="Verdana"/>
                <a:cs typeface="Verdana"/>
              </a:rPr>
              <a:t>phones, </a:t>
            </a:r>
            <a:r>
              <a:rPr sz="2500" spc="-18" dirty="0">
                <a:latin typeface="Verdana"/>
                <a:cs typeface="Verdana"/>
              </a:rPr>
              <a:t>laptops, </a:t>
            </a:r>
            <a:r>
              <a:rPr sz="2500" spc="-4" dirty="0">
                <a:latin typeface="Verdana"/>
                <a:cs typeface="Verdana"/>
              </a:rPr>
              <a:t>and</a:t>
            </a:r>
            <a:r>
              <a:rPr sz="2500" spc="219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PDAs).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Cloud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85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59940" y="1541490"/>
            <a:ext cx="7891145" cy="1546540"/>
          </a:xfrm>
          <a:prstGeom prst="rect">
            <a:avLst/>
          </a:prstGeom>
        </p:spPr>
        <p:txBody>
          <a:bodyPr vert="horz" wrap="square" lIns="0" tIns="104103" rIns="0" bIns="0" rtlCol="0">
            <a:spAutoFit/>
          </a:bodyPr>
          <a:lstStyle/>
          <a:p>
            <a:pPr marL="12696">
              <a:spcBef>
                <a:spcPts val="819"/>
              </a:spcBef>
            </a:pPr>
            <a:r>
              <a:rPr sz="3200" spc="-60" dirty="0">
                <a:solidFill>
                  <a:srgbClr val="3366FF"/>
                </a:solidFill>
                <a:latin typeface="Arial"/>
                <a:cs typeface="Arial"/>
              </a:rPr>
              <a:t>Economies </a:t>
            </a:r>
            <a:r>
              <a:rPr sz="3200" spc="-35" dirty="0">
                <a:solidFill>
                  <a:srgbClr val="3366FF"/>
                </a:solidFill>
                <a:latin typeface="Arial"/>
                <a:cs typeface="Arial"/>
              </a:rPr>
              <a:t>of</a:t>
            </a:r>
            <a:r>
              <a:rPr sz="3200" spc="5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3200" spc="-60" dirty="0">
                <a:solidFill>
                  <a:srgbClr val="3366FF"/>
                </a:solidFill>
                <a:latin typeface="Arial"/>
                <a:cs typeface="Arial"/>
              </a:rPr>
              <a:t>scale:</a:t>
            </a:r>
            <a:endParaRPr sz="3200" dirty="0">
              <a:latin typeface="Arial"/>
              <a:cs typeface="Arial"/>
            </a:endParaRPr>
          </a:p>
          <a:p>
            <a:pPr marL="507820" marR="5078" indent="-317388">
              <a:lnSpc>
                <a:spcPts val="3329"/>
              </a:lnSpc>
              <a:spcBef>
                <a:spcPts val="765"/>
              </a:spcBef>
            </a:pPr>
            <a:r>
              <a:rPr sz="2800" dirty="0">
                <a:latin typeface="Arial"/>
                <a:cs typeface="Arial"/>
              </a:rPr>
              <a:t>» </a:t>
            </a:r>
            <a:r>
              <a:rPr sz="2800" spc="-55" dirty="0">
                <a:latin typeface="Arial"/>
                <a:cs typeface="Arial"/>
              </a:rPr>
              <a:t>Purchasing, </a:t>
            </a:r>
            <a:r>
              <a:rPr sz="2800" spc="-25" dirty="0">
                <a:latin typeface="Arial"/>
                <a:cs typeface="Arial"/>
              </a:rPr>
              <a:t>powering, </a:t>
            </a:r>
            <a:r>
              <a:rPr sz="2800" spc="-55" dirty="0">
                <a:latin typeface="Arial"/>
                <a:cs typeface="Arial"/>
              </a:rPr>
              <a:t>managing machines </a:t>
            </a:r>
            <a:r>
              <a:rPr sz="2800" spc="-30" dirty="0">
                <a:latin typeface="Arial"/>
                <a:cs typeface="Arial"/>
              </a:rPr>
              <a:t>at  </a:t>
            </a:r>
            <a:r>
              <a:rPr sz="2800" spc="-65" dirty="0">
                <a:latin typeface="Arial"/>
                <a:cs typeface="Arial"/>
              </a:rPr>
              <a:t>scale </a:t>
            </a:r>
            <a:r>
              <a:rPr sz="2800" spc="-75" dirty="0">
                <a:latin typeface="Arial"/>
                <a:cs typeface="Arial"/>
              </a:rPr>
              <a:t>gives </a:t>
            </a:r>
            <a:r>
              <a:rPr sz="2800" spc="-45" dirty="0">
                <a:latin typeface="Arial"/>
                <a:cs typeface="Arial"/>
              </a:rPr>
              <a:t>lower </a:t>
            </a:r>
            <a:r>
              <a:rPr sz="2800" spc="-40" dirty="0">
                <a:latin typeface="Arial"/>
                <a:cs typeface="Arial"/>
              </a:rPr>
              <a:t>per-unit </a:t>
            </a:r>
            <a:r>
              <a:rPr sz="2800" spc="-5" dirty="0">
                <a:latin typeface="Arial"/>
                <a:cs typeface="Arial"/>
              </a:rPr>
              <a:t>costs </a:t>
            </a:r>
            <a:r>
              <a:rPr sz="2800" spc="-45" dirty="0">
                <a:latin typeface="Arial"/>
                <a:cs typeface="Arial"/>
              </a:rPr>
              <a:t>than</a:t>
            </a:r>
            <a:r>
              <a:rPr sz="2800" spc="254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customers’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57912" y="4465365"/>
            <a:ext cx="2864838" cy="1815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01152" y="4465365"/>
            <a:ext cx="2864839" cy="1815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Cloud Computing Economies of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49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1" y="542548"/>
            <a:ext cx="5151120" cy="622218"/>
          </a:xfrm>
          <a:prstGeom prst="rect">
            <a:avLst/>
          </a:prstGeom>
        </p:spPr>
        <p:txBody>
          <a:bodyPr vert="horz" wrap="square" lIns="0" tIns="12696" rIns="0" bIns="0" rtlCol="0" anchor="ctr">
            <a:spAutoFit/>
          </a:bodyPr>
          <a:lstStyle/>
          <a:p>
            <a:pPr marL="12696">
              <a:spcBef>
                <a:spcPts val="100"/>
              </a:spcBef>
            </a:pPr>
            <a:r>
              <a:rPr spc="-75" dirty="0"/>
              <a:t>Datacenter</a:t>
            </a:r>
            <a:r>
              <a:rPr spc="-55" dirty="0"/>
              <a:t> </a:t>
            </a:r>
            <a:r>
              <a:rPr spc="-95" dirty="0"/>
              <a:t>Hardware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6139" y="4852504"/>
            <a:ext cx="7245984" cy="1787641"/>
          </a:xfrm>
          <a:prstGeom prst="rect">
            <a:avLst/>
          </a:prstGeom>
        </p:spPr>
        <p:txBody>
          <a:bodyPr vert="horz" wrap="square" lIns="0" tIns="73632" rIns="0" bIns="0" rtlCol="0">
            <a:spAutoFit/>
          </a:bodyPr>
          <a:lstStyle/>
          <a:p>
            <a:pPr marL="12696">
              <a:spcBef>
                <a:spcPts val="580"/>
              </a:spcBef>
            </a:pPr>
            <a:r>
              <a:rPr sz="2400" spc="-35" dirty="0">
                <a:latin typeface="Arial"/>
                <a:cs typeface="Arial"/>
              </a:rPr>
              <a:t>Rows </a:t>
            </a:r>
            <a:r>
              <a:rPr sz="2400" spc="-25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rack-mounted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servers</a:t>
            </a:r>
            <a:endParaRPr sz="2400" dirty="0">
              <a:latin typeface="Arial"/>
              <a:cs typeface="Arial"/>
            </a:endParaRPr>
          </a:p>
          <a:p>
            <a:pPr marL="507820">
              <a:spcBef>
                <a:spcPts val="400"/>
              </a:spcBef>
            </a:pPr>
            <a:r>
              <a:rPr sz="2000" spc="-35" dirty="0">
                <a:latin typeface="Arial"/>
                <a:cs typeface="Arial"/>
              </a:rPr>
              <a:t>Datacenters </a:t>
            </a:r>
            <a:r>
              <a:rPr sz="2000" spc="-10" dirty="0">
                <a:latin typeface="Arial"/>
                <a:cs typeface="Arial"/>
              </a:rPr>
              <a:t>with </a:t>
            </a:r>
            <a:r>
              <a:rPr sz="2000" spc="-5" dirty="0">
                <a:latin typeface="Arial"/>
                <a:cs typeface="Arial"/>
              </a:rPr>
              <a:t>50 </a:t>
            </a:r>
            <a:r>
              <a:rPr sz="2000" spc="-114" dirty="0">
                <a:latin typeface="Arial"/>
                <a:cs typeface="Arial"/>
              </a:rPr>
              <a:t>– </a:t>
            </a:r>
            <a:r>
              <a:rPr sz="2000" spc="-10" dirty="0">
                <a:latin typeface="Arial"/>
                <a:cs typeface="Arial"/>
              </a:rPr>
              <a:t>200K </a:t>
            </a:r>
            <a:r>
              <a:rPr sz="2000" spc="-20" dirty="0">
                <a:latin typeface="Arial"/>
                <a:cs typeface="Arial"/>
              </a:rPr>
              <a:t>of </a:t>
            </a:r>
            <a:r>
              <a:rPr sz="2000" spc="-55" dirty="0">
                <a:latin typeface="Arial"/>
                <a:cs typeface="Arial"/>
              </a:rPr>
              <a:t>servers </a:t>
            </a:r>
            <a:r>
              <a:rPr sz="2000" spc="-30" dirty="0">
                <a:latin typeface="Arial"/>
                <a:cs typeface="Arial"/>
              </a:rPr>
              <a:t>and </a:t>
            </a:r>
            <a:r>
              <a:rPr sz="2000" spc="-15" dirty="0">
                <a:latin typeface="Arial"/>
                <a:cs typeface="Arial"/>
              </a:rPr>
              <a:t>burn </a:t>
            </a:r>
            <a:r>
              <a:rPr sz="2000" spc="-5" dirty="0">
                <a:latin typeface="Arial"/>
                <a:cs typeface="Arial"/>
              </a:rPr>
              <a:t>10 </a:t>
            </a:r>
            <a:r>
              <a:rPr sz="2000" spc="-114" dirty="0">
                <a:latin typeface="Arial"/>
                <a:cs typeface="Arial"/>
              </a:rPr>
              <a:t>–</a:t>
            </a:r>
            <a:r>
              <a:rPr sz="2000" spc="28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100MW</a:t>
            </a:r>
            <a:endParaRPr sz="2000" dirty="0">
              <a:latin typeface="Arial"/>
              <a:cs typeface="Arial"/>
            </a:endParaRPr>
          </a:p>
          <a:p>
            <a:pPr marL="12696">
              <a:spcBef>
                <a:spcPts val="1620"/>
              </a:spcBef>
            </a:pPr>
            <a:r>
              <a:rPr sz="2400" spc="-35" dirty="0">
                <a:latin typeface="Arial"/>
                <a:cs typeface="Arial"/>
              </a:rPr>
              <a:t>Storage: </a:t>
            </a:r>
            <a:r>
              <a:rPr sz="2400" spc="-20" dirty="0">
                <a:latin typeface="Arial"/>
                <a:cs typeface="Arial"/>
              </a:rPr>
              <a:t>distributed </a:t>
            </a:r>
            <a:r>
              <a:rPr sz="2400" spc="-15" dirty="0">
                <a:latin typeface="Arial"/>
                <a:cs typeface="Arial"/>
              </a:rPr>
              <a:t>with </a:t>
            </a:r>
            <a:r>
              <a:rPr sz="2400" spc="-5" dirty="0">
                <a:latin typeface="Arial"/>
                <a:cs typeface="Arial"/>
              </a:rPr>
              <a:t>compute </a:t>
            </a:r>
            <a:r>
              <a:rPr sz="2400" spc="-25" dirty="0">
                <a:latin typeface="Arial"/>
                <a:cs typeface="Arial"/>
              </a:rPr>
              <a:t>or </a:t>
            </a:r>
            <a:r>
              <a:rPr sz="2400" spc="-75" dirty="0">
                <a:latin typeface="Arial"/>
                <a:cs typeface="Arial"/>
              </a:rPr>
              <a:t>NAS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systems</a:t>
            </a:r>
            <a:endParaRPr sz="2400" dirty="0">
              <a:latin typeface="Arial"/>
              <a:cs typeface="Arial"/>
            </a:endParaRPr>
          </a:p>
          <a:p>
            <a:pPr marL="507820">
              <a:spcBef>
                <a:spcPts val="500"/>
              </a:spcBef>
            </a:pPr>
            <a:r>
              <a:rPr sz="2000" spc="-40" dirty="0">
                <a:latin typeface="Arial"/>
                <a:cs typeface="Arial"/>
              </a:rPr>
              <a:t>Remote </a:t>
            </a:r>
            <a:r>
              <a:rPr sz="2000" spc="-30" dirty="0">
                <a:latin typeface="Arial"/>
                <a:cs typeface="Arial"/>
              </a:rPr>
              <a:t>storage </a:t>
            </a:r>
            <a:r>
              <a:rPr sz="2000" spc="-25" dirty="0">
                <a:latin typeface="Arial"/>
                <a:cs typeface="Arial"/>
              </a:rPr>
              <a:t>access for </a:t>
            </a:r>
            <a:r>
              <a:rPr sz="2000" spc="-50" dirty="0">
                <a:latin typeface="Arial"/>
                <a:cs typeface="Arial"/>
              </a:rPr>
              <a:t>many </a:t>
            </a:r>
            <a:r>
              <a:rPr sz="2000" spc="-55" dirty="0">
                <a:latin typeface="Arial"/>
                <a:cs typeface="Arial"/>
              </a:rPr>
              <a:t>use </a:t>
            </a:r>
            <a:r>
              <a:rPr sz="2000" spc="-40" dirty="0">
                <a:latin typeface="Arial"/>
                <a:cs typeface="Arial"/>
              </a:rPr>
              <a:t>cases</a:t>
            </a:r>
            <a:r>
              <a:rPr sz="2000" spc="22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(why?)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24447" y="1266094"/>
            <a:ext cx="6138066" cy="3499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7567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52400"/>
            <a:ext cx="3860800" cy="527051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Whitney-BlackSC"/>
                <a:ea typeface="+mj-ea"/>
                <a:cs typeface="Whitney-BlackSC"/>
              </a:rPr>
              <a:t>Servers</a:t>
            </a:r>
            <a:endParaRPr lang="en-US" dirty="0">
              <a:latin typeface="Whitney-BlackSC"/>
              <a:ea typeface="+mj-ea"/>
              <a:cs typeface="Whitney-BlackSC"/>
            </a:endParaRPr>
          </a:p>
        </p:txBody>
      </p:sp>
      <p:pic>
        <p:nvPicPr>
          <p:cNvPr id="55298" name="Picture 2" descr="http://gigaom2.files.wordpress.com/2012/08/dsc02363.jpg?w=604&amp;h=4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838200"/>
            <a:ext cx="5202767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838201"/>
            <a:ext cx="5213351" cy="259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84" y="3765551"/>
            <a:ext cx="5281083" cy="263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3765551"/>
            <a:ext cx="5213351" cy="2597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2" name="TextBox 4"/>
          <p:cNvSpPr txBox="1">
            <a:spLocks noChangeArrowheads="1"/>
          </p:cNvSpPr>
          <p:nvPr/>
        </p:nvSpPr>
        <p:spPr bwMode="auto">
          <a:xfrm>
            <a:off x="2307167" y="3429000"/>
            <a:ext cx="742511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67">
                <a:solidFill>
                  <a:srgbClr val="0070C0"/>
                </a:solidFill>
                <a:latin typeface="Helvetica" panose="020B0604020202020204" pitchFamily="34" charset="0"/>
              </a:rPr>
              <a:t>Front</a:t>
            </a:r>
          </a:p>
        </p:txBody>
      </p:sp>
      <p:sp>
        <p:nvSpPr>
          <p:cNvPr id="55303" name="TextBox 9"/>
          <p:cNvSpPr txBox="1">
            <a:spLocks noChangeArrowheads="1"/>
          </p:cNvSpPr>
          <p:nvPr/>
        </p:nvSpPr>
        <p:spPr bwMode="auto">
          <a:xfrm>
            <a:off x="8606367" y="3456517"/>
            <a:ext cx="718466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67">
                <a:solidFill>
                  <a:srgbClr val="0070C0"/>
                </a:solidFill>
                <a:latin typeface="Helvetica" panose="020B0604020202020204" pitchFamily="34" charset="0"/>
              </a:rPr>
              <a:t>Back</a:t>
            </a:r>
          </a:p>
        </p:txBody>
      </p:sp>
      <p:sp>
        <p:nvSpPr>
          <p:cNvPr id="55304" name="TextBox 10"/>
          <p:cNvSpPr txBox="1">
            <a:spLocks noChangeArrowheads="1"/>
          </p:cNvSpPr>
          <p:nvPr/>
        </p:nvSpPr>
        <p:spPr bwMode="auto">
          <a:xfrm>
            <a:off x="2307167" y="6477000"/>
            <a:ext cx="383438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67">
                <a:solidFill>
                  <a:srgbClr val="0070C0"/>
                </a:solidFill>
                <a:latin typeface="Helvetica" panose="020B0604020202020204" pitchFamily="34" charset="0"/>
              </a:rPr>
              <a:t>In</a:t>
            </a:r>
          </a:p>
        </p:txBody>
      </p:sp>
      <p:sp>
        <p:nvSpPr>
          <p:cNvPr id="55305" name="TextBox 11"/>
          <p:cNvSpPr txBox="1">
            <a:spLocks noChangeArrowheads="1"/>
          </p:cNvSpPr>
          <p:nvPr/>
        </p:nvSpPr>
        <p:spPr bwMode="auto">
          <a:xfrm>
            <a:off x="6908801" y="6409267"/>
            <a:ext cx="4434227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67">
                <a:solidFill>
                  <a:srgbClr val="0070C0"/>
                </a:solidFill>
                <a:latin typeface="Helvetica" panose="020B0604020202020204" pitchFamily="34" charset="0"/>
              </a:rPr>
              <a:t>Some highly secure  (e.g., financial info)</a:t>
            </a:r>
          </a:p>
        </p:txBody>
      </p:sp>
      <p:sp>
        <p:nvSpPr>
          <p:cNvPr id="5530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67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990575" indent="-380990">
              <a:spcBef>
                <a:spcPct val="20000"/>
              </a:spcBef>
              <a:buFont typeface="Arial" panose="020B0604020202020204" pitchFamily="34" charset="0"/>
              <a:buChar char="–"/>
              <a:defRPr sz="3733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523962" indent="-304792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2133547" indent="-304792">
              <a:spcBef>
                <a:spcPct val="20000"/>
              </a:spcBef>
              <a:buFont typeface="Arial" panose="020B0604020202020204" pitchFamily="34" charset="0"/>
              <a:buChar char="–"/>
              <a:defRPr sz="2667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743131" indent="-304792">
              <a:spcBef>
                <a:spcPct val="20000"/>
              </a:spcBef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3352716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962301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4571886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5181470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3C24A8-F303-4756-A602-5869C91E47F9}" type="slidenum">
              <a:rPr lang="en-US" sz="16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sz="16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8030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1" y="542548"/>
            <a:ext cx="5151120" cy="622218"/>
          </a:xfrm>
          <a:prstGeom prst="rect">
            <a:avLst/>
          </a:prstGeom>
        </p:spPr>
        <p:txBody>
          <a:bodyPr vert="horz" wrap="square" lIns="0" tIns="12696" rIns="0" bIns="0" rtlCol="0" anchor="ctr">
            <a:spAutoFit/>
          </a:bodyPr>
          <a:lstStyle/>
          <a:p>
            <a:pPr marL="12696">
              <a:spcBef>
                <a:spcPts val="100"/>
              </a:spcBef>
            </a:pPr>
            <a:r>
              <a:rPr spc="-75" dirty="0"/>
              <a:t>Datacenter</a:t>
            </a:r>
            <a:r>
              <a:rPr spc="-55" dirty="0"/>
              <a:t> </a:t>
            </a:r>
            <a:r>
              <a:rPr spc="-95" dirty="0"/>
              <a:t>Hardware</a:t>
            </a:r>
          </a:p>
        </p:txBody>
      </p:sp>
      <p:sp>
        <p:nvSpPr>
          <p:cNvPr id="3" name="object 3"/>
          <p:cNvSpPr/>
          <p:nvPr/>
        </p:nvSpPr>
        <p:spPr>
          <a:xfrm>
            <a:off x="1752605" y="1676402"/>
            <a:ext cx="4621387" cy="3444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07311" y="4038599"/>
            <a:ext cx="2098688" cy="2513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84220" y="1476142"/>
            <a:ext cx="1714500" cy="351374"/>
          </a:xfrm>
          <a:prstGeom prst="rect">
            <a:avLst/>
          </a:prstGeom>
        </p:spPr>
        <p:txBody>
          <a:bodyPr vert="horz" wrap="square" lIns="0" tIns="12696" rIns="0" bIns="0" rtlCol="0">
            <a:spAutoFit/>
          </a:bodyPr>
          <a:lstStyle/>
          <a:p>
            <a:pPr marL="12696">
              <a:spcBef>
                <a:spcPts val="100"/>
              </a:spcBef>
            </a:pPr>
            <a:r>
              <a:rPr sz="2200" spc="-5" dirty="0">
                <a:latin typeface="Tw Cen MT"/>
                <a:cs typeface="Tw Cen MT"/>
              </a:rPr>
              <a:t>2-socket</a:t>
            </a:r>
            <a:r>
              <a:rPr sz="2200" spc="-45" dirty="0">
                <a:latin typeface="Tw Cen MT"/>
                <a:cs typeface="Tw Cen MT"/>
              </a:rPr>
              <a:t> </a:t>
            </a:r>
            <a:r>
              <a:rPr sz="2200" dirty="0">
                <a:latin typeface="Tw Cen MT"/>
                <a:cs typeface="Tw Cen MT"/>
              </a:rPr>
              <a:t>server</a:t>
            </a:r>
          </a:p>
        </p:txBody>
      </p:sp>
      <p:sp>
        <p:nvSpPr>
          <p:cNvPr id="6" name="object 6"/>
          <p:cNvSpPr/>
          <p:nvPr/>
        </p:nvSpPr>
        <p:spPr>
          <a:xfrm>
            <a:off x="6244884" y="1955800"/>
            <a:ext cx="1930399" cy="1930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16114" y="5505208"/>
            <a:ext cx="2462395" cy="10046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47182" y="1507135"/>
            <a:ext cx="1505585" cy="351374"/>
          </a:xfrm>
          <a:prstGeom prst="rect">
            <a:avLst/>
          </a:prstGeom>
        </p:spPr>
        <p:txBody>
          <a:bodyPr vert="horz" wrap="square" lIns="0" tIns="12696" rIns="0" bIns="0" rtlCol="0">
            <a:spAutoFit/>
          </a:bodyPr>
          <a:lstStyle/>
          <a:p>
            <a:pPr marL="12696">
              <a:spcBef>
                <a:spcPts val="100"/>
              </a:spcBef>
            </a:pPr>
            <a:r>
              <a:rPr sz="2200" spc="-5" dirty="0">
                <a:latin typeface="Tw Cen MT"/>
                <a:cs typeface="Tw Cen MT"/>
              </a:rPr>
              <a:t>&gt;10GbE</a:t>
            </a:r>
            <a:r>
              <a:rPr sz="2200" spc="-70" dirty="0">
                <a:latin typeface="Tw Cen MT"/>
                <a:cs typeface="Tw Cen MT"/>
              </a:rPr>
              <a:t> </a:t>
            </a:r>
            <a:r>
              <a:rPr sz="2200" dirty="0">
                <a:latin typeface="Tw Cen MT"/>
                <a:cs typeface="Tw Cen MT"/>
              </a:rPr>
              <a:t>NIC</a:t>
            </a:r>
          </a:p>
        </p:txBody>
      </p:sp>
      <p:sp>
        <p:nvSpPr>
          <p:cNvPr id="9" name="object 9"/>
          <p:cNvSpPr/>
          <p:nvPr/>
        </p:nvSpPr>
        <p:spPr>
          <a:xfrm>
            <a:off x="7848600" y="2286005"/>
            <a:ext cx="2539998" cy="1142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36668" y="1811935"/>
            <a:ext cx="1543685" cy="351374"/>
          </a:xfrm>
          <a:prstGeom prst="rect">
            <a:avLst/>
          </a:prstGeom>
        </p:spPr>
        <p:txBody>
          <a:bodyPr vert="horz" wrap="square" lIns="0" tIns="12696" rIns="0" bIns="0" rtlCol="0">
            <a:spAutoFit/>
          </a:bodyPr>
          <a:lstStyle/>
          <a:p>
            <a:pPr marL="12696">
              <a:spcBef>
                <a:spcPts val="100"/>
              </a:spcBef>
            </a:pPr>
            <a:r>
              <a:rPr sz="2200" spc="-5" dirty="0">
                <a:latin typeface="Tw Cen MT"/>
                <a:cs typeface="Tw Cen MT"/>
              </a:rPr>
              <a:t>Flash</a:t>
            </a:r>
            <a:r>
              <a:rPr sz="2200" spc="-70" dirty="0">
                <a:latin typeface="Tw Cen MT"/>
                <a:cs typeface="Tw Cen MT"/>
              </a:rPr>
              <a:t> </a:t>
            </a:r>
            <a:r>
              <a:rPr sz="2200" spc="-10" dirty="0">
                <a:latin typeface="Tw Cen MT"/>
                <a:cs typeface="Tw Cen MT"/>
              </a:rPr>
              <a:t>Storage</a:t>
            </a:r>
            <a:endParaRPr sz="2200" dirty="0">
              <a:latin typeface="Tw Cen MT"/>
              <a:cs typeface="Tw Cen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86306" y="4944887"/>
            <a:ext cx="2519292" cy="18870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17437" y="3671512"/>
            <a:ext cx="7436484" cy="1682508"/>
          </a:xfrm>
          <a:prstGeom prst="rect">
            <a:avLst/>
          </a:prstGeom>
        </p:spPr>
        <p:txBody>
          <a:bodyPr vert="horz" wrap="square" lIns="0" tIns="12696" rIns="0" bIns="0" rtlCol="0">
            <a:spAutoFit/>
          </a:bodyPr>
          <a:lstStyle/>
          <a:p>
            <a:pPr marR="5078" algn="r">
              <a:spcBef>
                <a:spcPts val="100"/>
              </a:spcBef>
            </a:pPr>
            <a:r>
              <a:rPr sz="2000" dirty="0">
                <a:latin typeface="Tw Cen MT"/>
                <a:cs typeface="Tw Cen MT"/>
              </a:rPr>
              <a:t>JBOD </a:t>
            </a:r>
            <a:r>
              <a:rPr sz="2000" spc="-5" dirty="0">
                <a:latin typeface="Tw Cen MT"/>
                <a:cs typeface="Tw Cen MT"/>
              </a:rPr>
              <a:t>disk</a:t>
            </a:r>
            <a:r>
              <a:rPr sz="2000" spc="-85" dirty="0">
                <a:latin typeface="Tw Cen MT"/>
                <a:cs typeface="Tw Cen MT"/>
              </a:rPr>
              <a:t> </a:t>
            </a:r>
            <a:r>
              <a:rPr sz="2000" spc="-15" dirty="0">
                <a:latin typeface="Tw Cen MT"/>
                <a:cs typeface="Tw Cen MT"/>
              </a:rPr>
              <a:t>array</a:t>
            </a:r>
            <a:endParaRPr sz="2000" dirty="0">
              <a:latin typeface="Tw Cen MT"/>
              <a:cs typeface="Tw Cen MT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031047">
              <a:lnSpc>
                <a:spcPts val="2594"/>
              </a:lnSpc>
            </a:pPr>
            <a:r>
              <a:rPr sz="2200" spc="-5" dirty="0">
                <a:latin typeface="Tw Cen MT"/>
                <a:cs typeface="Tw Cen MT"/>
              </a:rPr>
              <a:t>GPU/accelerators</a:t>
            </a:r>
            <a:endParaRPr sz="2200" dirty="0">
              <a:latin typeface="Tw Cen MT"/>
              <a:cs typeface="Tw Cen MT"/>
            </a:endParaRPr>
          </a:p>
          <a:p>
            <a:pPr marL="12696">
              <a:lnSpc>
                <a:spcPts val="2594"/>
              </a:lnSpc>
            </a:pPr>
            <a:r>
              <a:rPr sz="2200" spc="-5" dirty="0">
                <a:latin typeface="Tw Cen MT"/>
                <a:cs typeface="Tw Cen MT"/>
              </a:rPr>
              <a:t>&gt;10GbE </a:t>
            </a:r>
            <a:r>
              <a:rPr sz="2200" spc="5" dirty="0">
                <a:latin typeface="Tw Cen MT"/>
                <a:cs typeface="Tw Cen MT"/>
              </a:rPr>
              <a:t>Switch</a:t>
            </a:r>
            <a:endParaRPr sz="2200" dirty="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778624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4" y="542548"/>
            <a:ext cx="5845175" cy="622218"/>
          </a:xfrm>
          <a:prstGeom prst="rect">
            <a:avLst/>
          </a:prstGeom>
        </p:spPr>
        <p:txBody>
          <a:bodyPr vert="horz" wrap="square" lIns="0" tIns="12696" rIns="0" bIns="0" rtlCol="0" anchor="ctr">
            <a:spAutoFit/>
          </a:bodyPr>
          <a:lstStyle/>
          <a:p>
            <a:pPr marL="12696">
              <a:spcBef>
                <a:spcPts val="100"/>
              </a:spcBef>
            </a:pPr>
            <a:r>
              <a:rPr spc="-95" dirty="0"/>
              <a:t>Hardware</a:t>
            </a:r>
            <a:r>
              <a:rPr spc="-40" dirty="0"/>
              <a:t> </a:t>
            </a:r>
            <a:r>
              <a:rPr spc="-90" dirty="0"/>
              <a:t>Heterogeneity</a:t>
            </a:r>
          </a:p>
        </p:txBody>
      </p:sp>
      <p:sp>
        <p:nvSpPr>
          <p:cNvPr id="3" name="object 3"/>
          <p:cNvSpPr/>
          <p:nvPr/>
        </p:nvSpPr>
        <p:spPr>
          <a:xfrm>
            <a:off x="3343640" y="1417638"/>
            <a:ext cx="5443655" cy="3142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59939" y="4438739"/>
            <a:ext cx="7284720" cy="2151790"/>
          </a:xfrm>
          <a:prstGeom prst="rect">
            <a:avLst/>
          </a:prstGeom>
        </p:spPr>
        <p:txBody>
          <a:bodyPr vert="horz" wrap="square" lIns="0" tIns="49513" rIns="0" bIns="0" rtlCol="0">
            <a:spAutoFit/>
          </a:bodyPr>
          <a:lstStyle/>
          <a:p>
            <a:pPr marL="2633045">
              <a:spcBef>
                <a:spcPts val="390"/>
              </a:spcBef>
            </a:pPr>
            <a:r>
              <a:rPr i="1" spc="-10" dirty="0">
                <a:latin typeface="Tw Cen MT"/>
                <a:cs typeface="Tw Cen MT"/>
              </a:rPr>
              <a:t>[Facebook </a:t>
            </a:r>
            <a:r>
              <a:rPr i="1" dirty="0">
                <a:latin typeface="Tw Cen MT"/>
                <a:cs typeface="Tw Cen MT"/>
              </a:rPr>
              <a:t>server configurations]</a:t>
            </a:r>
            <a:endParaRPr dirty="0">
              <a:latin typeface="Tw Cen MT"/>
              <a:cs typeface="Tw Cen MT"/>
            </a:endParaRPr>
          </a:p>
          <a:p>
            <a:pPr marL="12696">
              <a:spcBef>
                <a:spcPts val="515"/>
              </a:spcBef>
            </a:pPr>
            <a:r>
              <a:rPr sz="3200" spc="-25" dirty="0">
                <a:latin typeface="Arial"/>
                <a:cs typeface="Arial"/>
              </a:rPr>
              <a:t>Custom-design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servers</a:t>
            </a:r>
            <a:endParaRPr sz="3200" dirty="0">
              <a:latin typeface="Arial"/>
              <a:cs typeface="Arial"/>
            </a:endParaRPr>
          </a:p>
          <a:p>
            <a:pPr marL="406256">
              <a:spcBef>
                <a:spcPts val="215"/>
              </a:spcBef>
            </a:pPr>
            <a:r>
              <a:rPr sz="2400" spc="-40" dirty="0">
                <a:latin typeface="Arial"/>
                <a:cs typeface="Arial"/>
              </a:rPr>
              <a:t>Configurations </a:t>
            </a:r>
            <a:r>
              <a:rPr sz="2400" spc="-30" dirty="0">
                <a:latin typeface="Arial"/>
                <a:cs typeface="Arial"/>
              </a:rPr>
              <a:t>optimized for </a:t>
            </a:r>
            <a:r>
              <a:rPr sz="2400" spc="-45" dirty="0">
                <a:latin typeface="Arial"/>
                <a:cs typeface="Arial"/>
              </a:rPr>
              <a:t>major </a:t>
            </a:r>
            <a:r>
              <a:rPr sz="2400" spc="-5" dirty="0">
                <a:latin typeface="Arial"/>
                <a:cs typeface="Arial"/>
              </a:rPr>
              <a:t>app</a:t>
            </a:r>
            <a:r>
              <a:rPr sz="2400" spc="14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classes</a:t>
            </a:r>
            <a:endParaRPr sz="2400" dirty="0">
              <a:latin typeface="Arial"/>
              <a:cs typeface="Arial"/>
            </a:endParaRPr>
          </a:p>
          <a:p>
            <a:pPr marL="406256" marR="5078">
              <a:lnSpc>
                <a:spcPct val="107600"/>
              </a:lnSpc>
              <a:spcBef>
                <a:spcPts val="100"/>
              </a:spcBef>
            </a:pPr>
            <a:r>
              <a:rPr sz="2400" spc="-75" dirty="0">
                <a:latin typeface="Arial"/>
                <a:cs typeface="Arial"/>
              </a:rPr>
              <a:t>Few </a:t>
            </a:r>
            <a:r>
              <a:rPr sz="2400" spc="-35" dirty="0">
                <a:latin typeface="Arial"/>
                <a:cs typeface="Arial"/>
              </a:rPr>
              <a:t>configurations </a:t>
            </a:r>
            <a:r>
              <a:rPr sz="2400" spc="15" dirty="0">
                <a:latin typeface="Arial"/>
                <a:cs typeface="Arial"/>
              </a:rPr>
              <a:t>to </a:t>
            </a:r>
            <a:r>
              <a:rPr sz="2400" spc="-45" dirty="0">
                <a:latin typeface="Arial"/>
                <a:cs typeface="Arial"/>
              </a:rPr>
              <a:t>allow </a:t>
            </a:r>
            <a:r>
              <a:rPr sz="2400" spc="-75" dirty="0">
                <a:latin typeface="Arial"/>
                <a:cs typeface="Arial"/>
              </a:rPr>
              <a:t>reuse </a:t>
            </a:r>
            <a:r>
              <a:rPr sz="2400" spc="-40" dirty="0">
                <a:latin typeface="Arial"/>
                <a:cs typeface="Arial"/>
              </a:rPr>
              <a:t>across </a:t>
            </a:r>
            <a:r>
              <a:rPr sz="2400" spc="-60" dirty="0">
                <a:latin typeface="Arial"/>
                <a:cs typeface="Arial"/>
              </a:rPr>
              <a:t>many </a:t>
            </a:r>
            <a:r>
              <a:rPr sz="2400" spc="-15" dirty="0">
                <a:latin typeface="Arial"/>
                <a:cs typeface="Arial"/>
              </a:rPr>
              <a:t>apps  </a:t>
            </a:r>
            <a:r>
              <a:rPr sz="2400" spc="-60" dirty="0">
                <a:latin typeface="Arial"/>
                <a:cs typeface="Arial"/>
              </a:rPr>
              <a:t>Roughly </a:t>
            </a:r>
            <a:r>
              <a:rPr sz="2400" spc="-15" dirty="0">
                <a:latin typeface="Arial"/>
                <a:cs typeface="Arial"/>
              </a:rPr>
              <a:t>constant </a:t>
            </a:r>
            <a:r>
              <a:rPr sz="2400" spc="-10" dirty="0">
                <a:latin typeface="Arial"/>
                <a:cs typeface="Arial"/>
              </a:rPr>
              <a:t>power </a:t>
            </a:r>
            <a:r>
              <a:rPr sz="2400" spc="-5" dirty="0">
                <a:latin typeface="Arial"/>
                <a:cs typeface="Arial"/>
              </a:rPr>
              <a:t>budget </a:t>
            </a:r>
            <a:r>
              <a:rPr sz="2400" spc="-30" dirty="0">
                <a:latin typeface="Arial"/>
                <a:cs typeface="Arial"/>
              </a:rPr>
              <a:t>per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volume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7821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4" y="542548"/>
            <a:ext cx="7333615" cy="622218"/>
          </a:xfrm>
          <a:prstGeom prst="rect">
            <a:avLst/>
          </a:prstGeom>
        </p:spPr>
        <p:txBody>
          <a:bodyPr vert="horz" wrap="square" lIns="0" tIns="12696" rIns="0" bIns="0" rtlCol="0" anchor="ctr">
            <a:spAutoFit/>
          </a:bodyPr>
          <a:lstStyle/>
          <a:p>
            <a:pPr marL="12696">
              <a:spcBef>
                <a:spcPts val="100"/>
              </a:spcBef>
            </a:pPr>
            <a:r>
              <a:rPr spc="-200" dirty="0"/>
              <a:t>Total </a:t>
            </a:r>
            <a:r>
              <a:rPr spc="-25" dirty="0"/>
              <a:t>Cost </a:t>
            </a:r>
            <a:r>
              <a:rPr spc="-45" dirty="0"/>
              <a:t>of </a:t>
            </a:r>
            <a:r>
              <a:rPr spc="-75" dirty="0"/>
              <a:t>Ownership</a:t>
            </a:r>
            <a:r>
              <a:rPr spc="229" dirty="0"/>
              <a:t> </a:t>
            </a:r>
            <a:r>
              <a:rPr spc="-260" dirty="0"/>
              <a:t>(TCO)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800230" y="1633221"/>
            <a:ext cx="8591549" cy="3982112"/>
          </a:xfrm>
          <a:prstGeom prst="rect">
            <a:avLst/>
          </a:prstGeom>
        </p:spPr>
        <p:txBody>
          <a:bodyPr vert="horz" wrap="square" lIns="0" tIns="12696" rIns="0" bIns="0" rtlCol="0">
            <a:spAutoFit/>
          </a:bodyPr>
          <a:lstStyle/>
          <a:p>
            <a:pPr marL="272319">
              <a:spcBef>
                <a:spcPts val="100"/>
              </a:spcBef>
            </a:pPr>
            <a:r>
              <a:rPr spc="-95" dirty="0"/>
              <a:t>TCO </a:t>
            </a:r>
            <a:r>
              <a:rPr spc="35" dirty="0"/>
              <a:t>= </a:t>
            </a:r>
            <a:r>
              <a:rPr spc="-35" dirty="0"/>
              <a:t>capital </a:t>
            </a:r>
            <a:r>
              <a:rPr spc="-114" dirty="0"/>
              <a:t>(CapEx) </a:t>
            </a:r>
            <a:r>
              <a:rPr spc="35" dirty="0"/>
              <a:t>+ </a:t>
            </a:r>
            <a:r>
              <a:rPr spc="-45" dirty="0"/>
              <a:t>operational </a:t>
            </a:r>
            <a:r>
              <a:rPr spc="-125" dirty="0"/>
              <a:t>(OpEx)</a:t>
            </a:r>
            <a:r>
              <a:rPr spc="190" dirty="0"/>
              <a:t> </a:t>
            </a:r>
            <a:r>
              <a:rPr spc="-55" dirty="0"/>
              <a:t>expenses</a:t>
            </a:r>
          </a:p>
          <a:p>
            <a:pPr marL="272319">
              <a:spcBef>
                <a:spcPts val="2600"/>
              </a:spcBef>
            </a:pPr>
            <a:r>
              <a:rPr spc="-40" dirty="0"/>
              <a:t>Operators</a:t>
            </a:r>
            <a:r>
              <a:rPr spc="-5" dirty="0"/>
              <a:t> </a:t>
            </a:r>
            <a:r>
              <a:rPr spc="-35" dirty="0"/>
              <a:t>perspective</a:t>
            </a:r>
          </a:p>
          <a:p>
            <a:pPr marL="726817">
              <a:spcBef>
                <a:spcPts val="525"/>
              </a:spcBef>
              <a:tabLst>
                <a:tab pos="1761499" algn="l"/>
              </a:tabLst>
            </a:pPr>
            <a:r>
              <a:rPr sz="2200" spc="-50" dirty="0"/>
              <a:t>CapEx:	</a:t>
            </a:r>
            <a:r>
              <a:rPr sz="2200" spc="-30" dirty="0"/>
              <a:t>building, </a:t>
            </a:r>
            <a:r>
              <a:rPr sz="2200" spc="-35" dirty="0"/>
              <a:t>generators, </a:t>
            </a:r>
            <a:r>
              <a:rPr sz="2200" dirty="0"/>
              <a:t>A/C, </a:t>
            </a:r>
            <a:r>
              <a:rPr sz="2200" spc="-5" dirty="0"/>
              <a:t>compute/storage/net</a:t>
            </a:r>
            <a:r>
              <a:rPr sz="2200" spc="55" dirty="0"/>
              <a:t> </a:t>
            </a:r>
            <a:r>
              <a:rPr sz="2200" spc="-65" dirty="0"/>
              <a:t>HW</a:t>
            </a:r>
            <a:endParaRPr sz="2200" dirty="0"/>
          </a:p>
          <a:p>
            <a:pPr marL="1186394">
              <a:spcBef>
                <a:spcPts val="384"/>
              </a:spcBef>
            </a:pPr>
            <a:r>
              <a:rPr sz="1900" spc="-35" dirty="0"/>
              <a:t>Including </a:t>
            </a:r>
            <a:r>
              <a:rPr sz="1900" spc="-40" dirty="0"/>
              <a:t>spares, </a:t>
            </a:r>
            <a:r>
              <a:rPr sz="1900" spc="-30" dirty="0"/>
              <a:t>amortized </a:t>
            </a:r>
            <a:r>
              <a:rPr sz="1900" spc="-45" dirty="0"/>
              <a:t>over </a:t>
            </a:r>
            <a:r>
              <a:rPr sz="1900" spc="-5" dirty="0"/>
              <a:t>3 </a:t>
            </a:r>
            <a:r>
              <a:rPr sz="1900" spc="-110" dirty="0"/>
              <a:t>– </a:t>
            </a:r>
            <a:r>
              <a:rPr sz="1900" spc="-5" dirty="0"/>
              <a:t>15</a:t>
            </a:r>
            <a:r>
              <a:rPr sz="1900" spc="260" dirty="0"/>
              <a:t> </a:t>
            </a:r>
            <a:r>
              <a:rPr sz="1900" spc="-60" dirty="0"/>
              <a:t>years</a:t>
            </a:r>
            <a:endParaRPr sz="1900" dirty="0"/>
          </a:p>
          <a:p>
            <a:pPr marL="726817">
              <a:spcBef>
                <a:spcPts val="590"/>
              </a:spcBef>
            </a:pPr>
            <a:r>
              <a:rPr sz="2200" spc="-55" dirty="0"/>
              <a:t>OpEx: </a:t>
            </a:r>
            <a:r>
              <a:rPr sz="2200" spc="-35" dirty="0"/>
              <a:t>electricity </a:t>
            </a:r>
            <a:r>
              <a:rPr sz="2200" spc="-30" dirty="0"/>
              <a:t>(5-7c/KWh), </a:t>
            </a:r>
            <a:r>
              <a:rPr sz="2200" spc="-50" dirty="0"/>
              <a:t>repairs, </a:t>
            </a:r>
            <a:r>
              <a:rPr sz="2200" spc="-25" dirty="0"/>
              <a:t>people, </a:t>
            </a:r>
            <a:r>
              <a:rPr sz="2200" spc="-65" dirty="0"/>
              <a:t>WAN, </a:t>
            </a:r>
            <a:r>
              <a:rPr sz="2200" spc="-45" dirty="0"/>
              <a:t>insurance,</a:t>
            </a:r>
            <a:r>
              <a:rPr sz="2200" spc="290" dirty="0"/>
              <a:t> </a:t>
            </a:r>
            <a:r>
              <a:rPr sz="2200" dirty="0"/>
              <a:t>…</a:t>
            </a:r>
          </a:p>
          <a:p>
            <a:pPr marL="259623"/>
            <a:endParaRPr sz="2200" dirty="0">
              <a:latin typeface="Times New Roman"/>
              <a:cs typeface="Times New Roman"/>
            </a:endParaRPr>
          </a:p>
          <a:p>
            <a:pPr marL="272319"/>
            <a:r>
              <a:rPr spc="-70" dirty="0"/>
              <a:t>Users</a:t>
            </a:r>
            <a:r>
              <a:rPr spc="-5" dirty="0"/>
              <a:t> </a:t>
            </a:r>
            <a:r>
              <a:rPr spc="-35" dirty="0"/>
              <a:t>perspective</a:t>
            </a:r>
          </a:p>
          <a:p>
            <a:pPr marL="726817" marR="1412373">
              <a:lnSpc>
                <a:spcPts val="3200"/>
              </a:lnSpc>
              <a:spcBef>
                <a:spcPts val="165"/>
              </a:spcBef>
            </a:pPr>
            <a:r>
              <a:rPr sz="2200" spc="-50" dirty="0"/>
              <a:t>CapEx: </a:t>
            </a:r>
            <a:r>
              <a:rPr sz="2200" dirty="0"/>
              <a:t>cost </a:t>
            </a:r>
            <a:r>
              <a:rPr sz="2200" spc="-25" dirty="0"/>
              <a:t>of </a:t>
            </a:r>
            <a:r>
              <a:rPr sz="2200" spc="-35" dirty="0"/>
              <a:t>long </a:t>
            </a:r>
            <a:r>
              <a:rPr sz="2200" spc="-25" dirty="0"/>
              <a:t>term </a:t>
            </a:r>
            <a:r>
              <a:rPr sz="2200" spc="-70" dirty="0"/>
              <a:t>leases </a:t>
            </a:r>
            <a:r>
              <a:rPr sz="2200" spc="-25" dirty="0"/>
              <a:t>on </a:t>
            </a:r>
            <a:r>
              <a:rPr sz="2200" spc="-65" dirty="0"/>
              <a:t>HW </a:t>
            </a:r>
            <a:r>
              <a:rPr sz="2200" spc="-30" dirty="0"/>
              <a:t>and </a:t>
            </a:r>
            <a:r>
              <a:rPr sz="2200" spc="-55" dirty="0"/>
              <a:t>services  </a:t>
            </a:r>
            <a:r>
              <a:rPr sz="2200" spc="-60" dirty="0"/>
              <a:t>OpeEx: </a:t>
            </a:r>
            <a:r>
              <a:rPr sz="2200" spc="-45" dirty="0"/>
              <a:t>pay </a:t>
            </a:r>
            <a:r>
              <a:rPr sz="2200" spc="-30" dirty="0"/>
              <a:t>per </a:t>
            </a:r>
            <a:r>
              <a:rPr sz="2200" spc="-60" dirty="0"/>
              <a:t>use </a:t>
            </a:r>
            <a:r>
              <a:rPr sz="2200" dirty="0"/>
              <a:t>cost </a:t>
            </a:r>
            <a:r>
              <a:rPr sz="2200" spc="-25" dirty="0"/>
              <a:t>on </a:t>
            </a:r>
            <a:r>
              <a:rPr sz="2200" spc="-65" dirty="0"/>
              <a:t>HW </a:t>
            </a:r>
            <a:r>
              <a:rPr sz="2200" spc="-30" dirty="0"/>
              <a:t>and </a:t>
            </a:r>
            <a:r>
              <a:rPr sz="2200" spc="-50" dirty="0"/>
              <a:t>services,</a:t>
            </a:r>
            <a:r>
              <a:rPr sz="2200" spc="360" dirty="0"/>
              <a:t> </a:t>
            </a:r>
            <a:r>
              <a:rPr sz="2200" spc="-30" dirty="0"/>
              <a:t>people</a:t>
            </a:r>
            <a:endParaRPr sz="2200" dirty="0"/>
          </a:p>
        </p:txBody>
      </p:sp>
      <p:sp>
        <p:nvSpPr>
          <p:cNvPr id="4" name="object 4"/>
          <p:cNvSpPr txBox="1"/>
          <p:nvPr/>
        </p:nvSpPr>
        <p:spPr>
          <a:xfrm>
            <a:off x="9942274" y="6434774"/>
            <a:ext cx="194945" cy="197486"/>
          </a:xfrm>
          <a:prstGeom prst="rect">
            <a:avLst/>
          </a:prstGeom>
        </p:spPr>
        <p:txBody>
          <a:bodyPr vert="horz" wrap="square" lIns="0" tIns="12696" rIns="0" bIns="0" rtlCol="0">
            <a:spAutoFit/>
          </a:bodyPr>
          <a:lstStyle/>
          <a:p>
            <a:pPr marL="12696">
              <a:spcBef>
                <a:spcPts val="100"/>
              </a:spcBef>
            </a:pPr>
            <a:r>
              <a:rPr sz="1200" spc="-5" dirty="0">
                <a:solidFill>
                  <a:srgbClr val="898989"/>
                </a:solidFill>
                <a:latin typeface="Arial"/>
                <a:cs typeface="Arial"/>
              </a:rPr>
              <a:t>30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518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28801"/>
            <a:ext cx="8229600" cy="42973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sz="1800" dirty="0">
              <a:latin typeface="Centur gothic(body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Centur gothic(body"/>
              </a:rPr>
              <a:t>What is Cloud Computing. </a:t>
            </a:r>
            <a:endParaRPr lang="en-US" sz="1800" dirty="0">
              <a:latin typeface="Centur gothic(body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Centur gothic(body"/>
              </a:rPr>
              <a:t>Different Cloud Computing Deployment Models.</a:t>
            </a:r>
            <a:endParaRPr lang="en-US" sz="1800" dirty="0">
              <a:latin typeface="Centur gothic(body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Centur gothic(body"/>
              </a:rPr>
              <a:t>Type of Services Provided by Cloud Platforms</a:t>
            </a:r>
            <a:endParaRPr lang="en-US" sz="1800" dirty="0">
              <a:latin typeface="Centur gothic(body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Centur gothic(body"/>
              </a:rPr>
              <a:t>General Cloud Architecture</a:t>
            </a:r>
            <a:endParaRPr lang="en-US" sz="1800" dirty="0">
              <a:latin typeface="Centur gothic(body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Centur gothic(body"/>
              </a:rPr>
              <a:t>Why Cloud Computing</a:t>
            </a:r>
            <a:endParaRPr lang="en-US" sz="1800" dirty="0">
              <a:latin typeface="Centur gothic(body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Centur gothic(body"/>
              </a:rPr>
              <a:t>Cloud Computing Economies of Scale</a:t>
            </a:r>
            <a:endParaRPr lang="en-US" sz="1800" dirty="0">
              <a:latin typeface="Centur gothic(body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Content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9974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4" y="542548"/>
            <a:ext cx="6029325" cy="622218"/>
          </a:xfrm>
          <a:prstGeom prst="rect">
            <a:avLst/>
          </a:prstGeom>
        </p:spPr>
        <p:txBody>
          <a:bodyPr vert="horz" wrap="square" lIns="0" tIns="12696" rIns="0" bIns="0" rtlCol="0" anchor="ctr">
            <a:spAutoFit/>
          </a:bodyPr>
          <a:lstStyle/>
          <a:p>
            <a:pPr marL="12696">
              <a:spcBef>
                <a:spcPts val="100"/>
              </a:spcBef>
            </a:pPr>
            <a:r>
              <a:rPr spc="-85" dirty="0"/>
              <a:t>Operator’s </a:t>
            </a:r>
            <a:r>
              <a:rPr spc="-165" dirty="0"/>
              <a:t>TCO</a:t>
            </a:r>
            <a:r>
              <a:rPr spc="40" dirty="0"/>
              <a:t> </a:t>
            </a:r>
            <a:r>
              <a:rPr spc="-12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2274" y="6434774"/>
            <a:ext cx="194945" cy="197486"/>
          </a:xfrm>
          <a:prstGeom prst="rect">
            <a:avLst/>
          </a:prstGeom>
        </p:spPr>
        <p:txBody>
          <a:bodyPr vert="horz" wrap="square" lIns="0" tIns="12696" rIns="0" bIns="0" rtlCol="0">
            <a:spAutoFit/>
          </a:bodyPr>
          <a:lstStyle/>
          <a:p>
            <a:pPr marL="12696">
              <a:spcBef>
                <a:spcPts val="100"/>
              </a:spcBef>
            </a:pPr>
            <a:r>
              <a:rPr sz="1200" spc="-5" dirty="0">
                <a:solidFill>
                  <a:srgbClr val="898989"/>
                </a:solidFill>
                <a:latin typeface="Arial"/>
                <a:cs typeface="Arial"/>
              </a:rPr>
              <a:t>31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2654" y="5348173"/>
            <a:ext cx="5695950" cy="936150"/>
          </a:xfrm>
          <a:prstGeom prst="rect">
            <a:avLst/>
          </a:prstGeom>
        </p:spPr>
        <p:txBody>
          <a:bodyPr vert="horz" wrap="square" lIns="0" tIns="12696" rIns="0" bIns="0" rtlCol="0">
            <a:spAutoFit/>
          </a:bodyPr>
          <a:lstStyle/>
          <a:p>
            <a:pPr marL="650643" marR="5078" indent="-637947">
              <a:lnSpc>
                <a:spcPct val="120000"/>
              </a:lnSpc>
              <a:spcBef>
                <a:spcPts val="100"/>
              </a:spcBef>
            </a:pPr>
            <a:r>
              <a:rPr sz="2500" spc="-55" dirty="0">
                <a:latin typeface="Arial"/>
                <a:cs typeface="Arial"/>
              </a:rPr>
              <a:t>Hardware </a:t>
            </a:r>
            <a:r>
              <a:rPr sz="2500" spc="-35" dirty="0">
                <a:latin typeface="Arial"/>
                <a:cs typeface="Arial"/>
              </a:rPr>
              <a:t>dominates </a:t>
            </a:r>
            <a:r>
              <a:rPr sz="2500" spc="-70" dirty="0">
                <a:latin typeface="Arial"/>
                <a:cs typeface="Arial"/>
              </a:rPr>
              <a:t>TCO, </a:t>
            </a:r>
            <a:r>
              <a:rPr sz="2500" spc="-50" dirty="0">
                <a:latin typeface="Arial"/>
                <a:cs typeface="Arial"/>
              </a:rPr>
              <a:t>make </a:t>
            </a:r>
            <a:r>
              <a:rPr sz="2500" spc="-25" dirty="0">
                <a:latin typeface="Arial"/>
                <a:cs typeface="Arial"/>
              </a:rPr>
              <a:t>it </a:t>
            </a:r>
            <a:r>
              <a:rPr sz="2500" spc="-30" dirty="0">
                <a:latin typeface="Arial"/>
                <a:cs typeface="Arial"/>
              </a:rPr>
              <a:t>cheap  </a:t>
            </a:r>
            <a:r>
              <a:rPr sz="2500" spc="-20" dirty="0">
                <a:latin typeface="Arial"/>
                <a:cs typeface="Arial"/>
              </a:rPr>
              <a:t>Must </a:t>
            </a:r>
            <a:r>
              <a:rPr sz="2500" spc="-70" dirty="0">
                <a:latin typeface="Arial"/>
                <a:cs typeface="Arial"/>
              </a:rPr>
              <a:t>utilize </a:t>
            </a:r>
            <a:r>
              <a:rPr sz="2500" spc="-25" dirty="0">
                <a:latin typeface="Arial"/>
                <a:cs typeface="Arial"/>
              </a:rPr>
              <a:t>it </a:t>
            </a:r>
            <a:r>
              <a:rPr sz="2500" spc="-75" dirty="0">
                <a:latin typeface="Arial"/>
                <a:cs typeface="Arial"/>
              </a:rPr>
              <a:t>as </a:t>
            </a:r>
            <a:r>
              <a:rPr sz="2500" spc="-60" dirty="0">
                <a:latin typeface="Arial"/>
                <a:cs typeface="Arial"/>
              </a:rPr>
              <a:t>well </a:t>
            </a:r>
            <a:r>
              <a:rPr sz="2500" spc="-75" dirty="0">
                <a:latin typeface="Arial"/>
                <a:cs typeface="Arial"/>
              </a:rPr>
              <a:t>as</a:t>
            </a:r>
            <a:r>
              <a:rPr sz="2500" spc="235" dirty="0">
                <a:latin typeface="Arial"/>
                <a:cs typeface="Arial"/>
              </a:rPr>
              <a:t> </a:t>
            </a:r>
            <a:r>
              <a:rPr sz="2500" spc="-40" dirty="0">
                <a:latin typeface="Arial"/>
                <a:cs typeface="Arial"/>
              </a:rPr>
              <a:t>possible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23657" y="2215347"/>
            <a:ext cx="1795548" cy="21737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3953" y="3129746"/>
            <a:ext cx="1134687" cy="10266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63043" y="2186249"/>
            <a:ext cx="1126374" cy="968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40779" y="1953494"/>
            <a:ext cx="652549" cy="1113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64729" y="1920240"/>
            <a:ext cx="286789" cy="1134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81765" y="1944859"/>
            <a:ext cx="2491625" cy="2374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05863" y="1866144"/>
            <a:ext cx="41910" cy="83185"/>
          </a:xfrm>
          <a:custGeom>
            <a:avLst/>
            <a:gdLst/>
            <a:ahLst/>
            <a:cxnLst/>
            <a:rect l="l" t="t" r="r" b="b"/>
            <a:pathLst>
              <a:path w="41910" h="83185">
                <a:moveTo>
                  <a:pt x="0" y="83127"/>
                </a:moveTo>
                <a:lnTo>
                  <a:pt x="41563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47428" y="1866139"/>
            <a:ext cx="77470" cy="0"/>
          </a:xfrm>
          <a:custGeom>
            <a:avLst/>
            <a:gdLst/>
            <a:ahLst/>
            <a:cxnLst/>
            <a:rect l="l" t="t" r="r" b="b"/>
            <a:pathLst>
              <a:path w="77470">
                <a:moveTo>
                  <a:pt x="0" y="0"/>
                </a:moveTo>
                <a:lnTo>
                  <a:pt x="7698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171099" y="3423047"/>
            <a:ext cx="424180" cy="289819"/>
          </a:xfrm>
          <a:prstGeom prst="rect">
            <a:avLst/>
          </a:prstGeom>
        </p:spPr>
        <p:txBody>
          <a:bodyPr vert="horz" wrap="square" lIns="0" tIns="12696" rIns="0" bIns="0" rtlCol="0">
            <a:spAutoFit/>
          </a:bodyPr>
          <a:lstStyle/>
          <a:p>
            <a:pPr marL="12696">
              <a:spcBef>
                <a:spcPts val="100"/>
              </a:spcBef>
            </a:pPr>
            <a:r>
              <a:rPr b="1" spc="-5" dirty="0">
                <a:latin typeface="Calibri"/>
                <a:cs typeface="Calibri"/>
              </a:rPr>
              <a:t>61</a:t>
            </a:r>
            <a:r>
              <a:rPr b="1" dirty="0">
                <a:latin typeface="Calibri"/>
                <a:cs typeface="Calibri"/>
              </a:rPr>
              <a:t>%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05796" y="3359546"/>
            <a:ext cx="424180" cy="289819"/>
          </a:xfrm>
          <a:prstGeom prst="rect">
            <a:avLst/>
          </a:prstGeom>
        </p:spPr>
        <p:txBody>
          <a:bodyPr vert="horz" wrap="square" lIns="0" tIns="12696" rIns="0" bIns="0" rtlCol="0">
            <a:spAutoFit/>
          </a:bodyPr>
          <a:lstStyle/>
          <a:p>
            <a:pPr marL="12696">
              <a:spcBef>
                <a:spcPts val="100"/>
              </a:spcBef>
            </a:pPr>
            <a:r>
              <a:rPr b="1" spc="-5" dirty="0">
                <a:latin typeface="Calibri"/>
                <a:cs typeface="Calibri"/>
              </a:rPr>
              <a:t>16</a:t>
            </a:r>
            <a:r>
              <a:rPr b="1" dirty="0">
                <a:latin typeface="Calibri"/>
                <a:cs typeface="Calibri"/>
              </a:rPr>
              <a:t>%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81996" y="2572146"/>
            <a:ext cx="424180" cy="289819"/>
          </a:xfrm>
          <a:prstGeom prst="rect">
            <a:avLst/>
          </a:prstGeom>
        </p:spPr>
        <p:txBody>
          <a:bodyPr vert="horz" wrap="square" lIns="0" tIns="12696" rIns="0" bIns="0" rtlCol="0">
            <a:spAutoFit/>
          </a:bodyPr>
          <a:lstStyle/>
          <a:p>
            <a:pPr marL="12696">
              <a:spcBef>
                <a:spcPts val="100"/>
              </a:spcBef>
            </a:pPr>
            <a:r>
              <a:rPr b="1" spc="-5" dirty="0">
                <a:latin typeface="Calibri"/>
                <a:cs typeface="Calibri"/>
              </a:rPr>
              <a:t>14</a:t>
            </a:r>
            <a:r>
              <a:rPr b="1" dirty="0">
                <a:latin typeface="Calibri"/>
                <a:cs typeface="Calibri"/>
              </a:rPr>
              <a:t>%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24896" y="1683147"/>
            <a:ext cx="304800" cy="289819"/>
          </a:xfrm>
          <a:prstGeom prst="rect">
            <a:avLst/>
          </a:prstGeom>
        </p:spPr>
        <p:txBody>
          <a:bodyPr vert="horz" wrap="square" lIns="0" tIns="12696" rIns="0" bIns="0" rtlCol="0">
            <a:spAutoFit/>
          </a:bodyPr>
          <a:lstStyle/>
          <a:p>
            <a:pPr marL="12696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6%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536096" y="1632346"/>
            <a:ext cx="304800" cy="289819"/>
          </a:xfrm>
          <a:prstGeom prst="rect">
            <a:avLst/>
          </a:prstGeom>
        </p:spPr>
        <p:txBody>
          <a:bodyPr vert="horz" wrap="square" lIns="0" tIns="12696" rIns="0" bIns="0" rtlCol="0">
            <a:spAutoFit/>
          </a:bodyPr>
          <a:lstStyle/>
          <a:p>
            <a:pPr marL="12696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3%</a:t>
            </a:r>
          </a:p>
        </p:txBody>
      </p:sp>
      <p:sp>
        <p:nvSpPr>
          <p:cNvPr id="18" name="object 18"/>
          <p:cNvSpPr/>
          <p:nvPr/>
        </p:nvSpPr>
        <p:spPr>
          <a:xfrm>
            <a:off x="7518534" y="2309082"/>
            <a:ext cx="139503" cy="1395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18534" y="2750211"/>
            <a:ext cx="139503" cy="1395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18534" y="3191341"/>
            <a:ext cx="139503" cy="1395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18534" y="3632467"/>
            <a:ext cx="139503" cy="13950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18534" y="4073596"/>
            <a:ext cx="139503" cy="13950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708735" y="2074795"/>
            <a:ext cx="1266190" cy="2244200"/>
          </a:xfrm>
          <a:prstGeom prst="rect">
            <a:avLst/>
          </a:prstGeom>
        </p:spPr>
        <p:txBody>
          <a:bodyPr vert="horz" wrap="square" lIns="0" tIns="12696" rIns="0" bIns="0" rtlCol="0">
            <a:spAutoFit/>
          </a:bodyPr>
          <a:lstStyle/>
          <a:p>
            <a:pPr marL="12696" marR="5078">
              <a:lnSpc>
                <a:spcPct val="1447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Servers  Energy  Cooling  </a:t>
            </a:r>
            <a:r>
              <a:rPr sz="2000" b="1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ork</a:t>
            </a:r>
            <a:r>
              <a:rPr sz="2000" b="1" spc="-5" dirty="0">
                <a:latin typeface="Calibri"/>
                <a:cs typeface="Calibri"/>
              </a:rPr>
              <a:t>in</a:t>
            </a:r>
            <a:r>
              <a:rPr sz="2000" b="1" dirty="0">
                <a:latin typeface="Calibri"/>
                <a:cs typeface="Calibri"/>
              </a:rPr>
              <a:t>g  </a:t>
            </a:r>
            <a:r>
              <a:rPr sz="2000" b="1" spc="-5" dirty="0">
                <a:latin typeface="Calibri"/>
                <a:cs typeface="Calibri"/>
              </a:rPr>
              <a:t>Other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05893" y="4680249"/>
            <a:ext cx="1341120" cy="351374"/>
          </a:xfrm>
          <a:prstGeom prst="rect">
            <a:avLst/>
          </a:prstGeom>
        </p:spPr>
        <p:txBody>
          <a:bodyPr vert="horz" wrap="square" lIns="0" tIns="12696" rIns="0" bIns="0" rtlCol="0">
            <a:spAutoFit/>
          </a:bodyPr>
          <a:lstStyle/>
          <a:p>
            <a:pPr marL="12696">
              <a:spcBef>
                <a:spcPts val="100"/>
              </a:spcBef>
            </a:pPr>
            <a:r>
              <a:rPr sz="1100" spc="-5" dirty="0">
                <a:latin typeface="Tw Cen MT"/>
                <a:cs typeface="Tw Cen MT"/>
              </a:rPr>
              <a:t>[Source: James</a:t>
            </a:r>
            <a:r>
              <a:rPr sz="1100" spc="-15" dirty="0">
                <a:latin typeface="Tw Cen MT"/>
                <a:cs typeface="Tw Cen MT"/>
              </a:rPr>
              <a:t> </a:t>
            </a:r>
            <a:r>
              <a:rPr sz="1100" spc="-5" dirty="0">
                <a:latin typeface="Tw Cen MT"/>
                <a:cs typeface="Tw Cen MT"/>
              </a:rPr>
              <a:t>Hamilton]</a:t>
            </a:r>
            <a:endParaRPr sz="1100" dirty="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450396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38" y="345758"/>
            <a:ext cx="7084062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55575">
              <a:lnSpc>
                <a:spcPct val="100000"/>
              </a:lnSpc>
              <a:spcBef>
                <a:spcPts val="100"/>
              </a:spcBef>
              <a:tabLst>
                <a:tab pos="1428115" algn="l"/>
              </a:tabLst>
            </a:pPr>
            <a:r>
              <a:rPr dirty="0"/>
              <a:t>How	</a:t>
            </a:r>
            <a:r>
              <a:rPr spc="-5" dirty="0"/>
              <a:t>Much </a:t>
            </a:r>
            <a:r>
              <a:rPr dirty="0"/>
              <a:t>Does </a:t>
            </a:r>
            <a:r>
              <a:rPr spc="-5" dirty="0"/>
              <a:t>It </a:t>
            </a:r>
            <a:r>
              <a:rPr dirty="0"/>
              <a:t>Cost</a:t>
            </a:r>
            <a:r>
              <a:rPr spc="-75" dirty="0"/>
              <a:t> </a:t>
            </a:r>
            <a:r>
              <a:rPr lang="en-US" spc="-5" dirty="0"/>
              <a:t>1</a:t>
            </a:r>
            <a:r>
              <a:rPr spc="-5" dirty="0"/>
              <a:t>/</a:t>
            </a:r>
            <a:r>
              <a:rPr lang="en-US" spc="-5" dirty="0"/>
              <a:t>2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1981200" y="6377944"/>
            <a:ext cx="2103120" cy="276999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spcBef>
                <a:spcPts val="10"/>
              </a:spcBef>
            </a:pPr>
            <a:r>
              <a:rPr spc="-160" dirty="0"/>
              <a:t>2011-­‐06-­‐17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4632960" y="6377944"/>
            <a:ext cx="292608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GRITS</a:t>
            </a:r>
            <a:r>
              <a:rPr spc="-70" dirty="0"/>
              <a:t> </a:t>
            </a:r>
            <a:r>
              <a:rPr spc="-35" dirty="0"/>
              <a:t>2011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8107680" y="6377944"/>
            <a:ext cx="2103120" cy="276999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spcBef>
                <a:spcPts val="10"/>
              </a:spcBef>
            </a:pPr>
            <a:fld id="{81D60167-4931-47E6-BA6A-407CBD079E47}" type="slidenum">
              <a:rPr dirty="0"/>
              <a:pPr marL="25400">
                <a:spcBef>
                  <a:spcPts val="10"/>
                </a:spcBef>
              </a:pPr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36228" y="1312889"/>
            <a:ext cx="6480175" cy="20675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spcBef>
                <a:spcPts val="819"/>
              </a:spcBef>
              <a:tabLst>
                <a:tab pos="526415" algn="l"/>
              </a:tabLst>
            </a:pP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2	</a:t>
            </a:r>
            <a:r>
              <a:rPr sz="3200" spc="-5" dirty="0">
                <a:latin typeface="Arial"/>
                <a:cs typeface="Arial"/>
              </a:rPr>
              <a:t>Networking </a:t>
            </a:r>
            <a:r>
              <a:rPr sz="3200" dirty="0">
                <a:latin typeface="Arial"/>
                <a:cs typeface="Arial"/>
              </a:rPr>
              <a:t>– per </a:t>
            </a:r>
            <a:r>
              <a:rPr sz="3200" spc="-5" dirty="0">
                <a:latin typeface="Arial"/>
                <a:cs typeface="Arial"/>
              </a:rPr>
              <a:t>GiB </a:t>
            </a:r>
            <a:r>
              <a:rPr sz="3200" b="1" dirty="0">
                <a:latin typeface="Arial"/>
                <a:cs typeface="Arial"/>
              </a:rPr>
              <a:t>and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month</a:t>
            </a:r>
            <a:endParaRPr sz="3200">
              <a:latin typeface="Arial"/>
              <a:cs typeface="Arial"/>
            </a:endParaRPr>
          </a:p>
          <a:p>
            <a:pPr marL="418465">
              <a:spcBef>
                <a:spcPts val="630"/>
              </a:spcBef>
            </a:pPr>
            <a:r>
              <a:rPr sz="2800" spc="-5" dirty="0">
                <a:solidFill>
                  <a:srgbClr val="FF0000"/>
                </a:solidFill>
                <a:latin typeface="Century Gothic"/>
                <a:cs typeface="Century Gothic"/>
              </a:rPr>
              <a:t>→</a:t>
            </a:r>
            <a:r>
              <a:rPr sz="2800" spc="-5" dirty="0">
                <a:latin typeface="Arial"/>
                <a:cs typeface="Arial"/>
              </a:rPr>
              <a:t>Data going </a:t>
            </a:r>
            <a:r>
              <a:rPr sz="2800" b="1" spc="-5" dirty="0">
                <a:latin typeface="Arial"/>
                <a:cs typeface="Arial"/>
              </a:rPr>
              <a:t>in</a:t>
            </a:r>
            <a:r>
              <a:rPr sz="2800" spc="-5" dirty="0">
                <a:latin typeface="Arial"/>
                <a:cs typeface="Arial"/>
              </a:rPr>
              <a:t>: $0.10 </a:t>
            </a:r>
            <a:r>
              <a:rPr sz="2800" dirty="0">
                <a:latin typeface="Arial"/>
                <a:cs typeface="Arial"/>
              </a:rPr>
              <a:t>/</a:t>
            </a:r>
            <a:r>
              <a:rPr sz="2800" spc="-5" dirty="0">
                <a:latin typeface="Arial"/>
                <a:cs typeface="Arial"/>
              </a:rPr>
              <a:t> GiB</a:t>
            </a:r>
            <a:endParaRPr sz="2800">
              <a:latin typeface="Arial"/>
              <a:cs typeface="Arial"/>
            </a:endParaRPr>
          </a:p>
          <a:p>
            <a:pPr marL="418465">
              <a:spcBef>
                <a:spcPts val="640"/>
              </a:spcBef>
            </a:pPr>
            <a:r>
              <a:rPr sz="2800" spc="-5" dirty="0">
                <a:solidFill>
                  <a:srgbClr val="FF0000"/>
                </a:solidFill>
                <a:latin typeface="Century Gothic"/>
                <a:cs typeface="Century Gothic"/>
              </a:rPr>
              <a:t>←</a:t>
            </a:r>
            <a:r>
              <a:rPr sz="2800" spc="-5" dirty="0">
                <a:latin typeface="Arial"/>
                <a:cs typeface="Arial"/>
              </a:rPr>
              <a:t>Data coming </a:t>
            </a:r>
            <a:r>
              <a:rPr sz="2800" b="1" spc="-5" dirty="0">
                <a:latin typeface="Arial"/>
                <a:cs typeface="Arial"/>
              </a:rPr>
              <a:t>out</a:t>
            </a:r>
            <a:r>
              <a:rPr sz="2800" spc="-5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1273810" indent="-397510">
              <a:spcBef>
                <a:spcPts val="64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273810" algn="l"/>
                <a:tab pos="1274445" algn="l"/>
                <a:tab pos="2035810" algn="l"/>
              </a:tabLst>
            </a:pPr>
            <a:r>
              <a:rPr sz="2400" dirty="0">
                <a:latin typeface="Arial"/>
                <a:cs typeface="Arial"/>
              </a:rPr>
              <a:t>0 </a:t>
            </a:r>
            <a:r>
              <a:rPr sz="2400" spc="-5" dirty="0">
                <a:latin typeface="Arial"/>
                <a:cs typeface="Arial"/>
              </a:rPr>
              <a:t>..	</a:t>
            </a:r>
            <a:r>
              <a:rPr sz="2400" dirty="0">
                <a:latin typeface="Arial"/>
                <a:cs typeface="Arial"/>
              </a:rPr>
              <a:t>1 </a:t>
            </a:r>
            <a:r>
              <a:rPr sz="2400" spc="-5" dirty="0">
                <a:latin typeface="Arial"/>
                <a:cs typeface="Arial"/>
              </a:rPr>
              <a:t>GiB: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$0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9827" y="3573271"/>
            <a:ext cx="1397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99827" y="3799331"/>
            <a:ext cx="3608704" cy="88900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25755" indent="-313055">
              <a:spcBef>
                <a:spcPts val="62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326390" algn="l"/>
                <a:tab pos="1087755" algn="l"/>
              </a:tabLst>
            </a:pPr>
            <a:r>
              <a:rPr sz="2400" spc="-5" dirty="0">
                <a:latin typeface="Arial"/>
                <a:cs typeface="Arial"/>
              </a:rPr>
              <a:t>11..	</a:t>
            </a:r>
            <a:r>
              <a:rPr sz="2400" dirty="0">
                <a:latin typeface="Arial"/>
                <a:cs typeface="Arial"/>
              </a:rPr>
              <a:t>49 </a:t>
            </a:r>
            <a:r>
              <a:rPr sz="2400" spc="-5" dirty="0">
                <a:latin typeface="Arial"/>
                <a:cs typeface="Arial"/>
              </a:rPr>
              <a:t>TB: $0.11 </a:t>
            </a:r>
            <a:r>
              <a:rPr sz="2400" dirty="0">
                <a:latin typeface="Arial"/>
                <a:cs typeface="Arial"/>
              </a:rPr>
              <a:t>/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GiB</a:t>
            </a:r>
            <a:endParaRPr sz="2400">
              <a:latin typeface="Arial"/>
              <a:cs typeface="Arial"/>
            </a:endParaRPr>
          </a:p>
          <a:p>
            <a:pPr marL="241300" indent="-228600">
              <a:spcBef>
                <a:spcPts val="52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50 </a:t>
            </a:r>
            <a:r>
              <a:rPr sz="2400" spc="-5" dirty="0">
                <a:latin typeface="Arial"/>
                <a:cs typeface="Arial"/>
              </a:rPr>
              <a:t>.. </a:t>
            </a:r>
            <a:r>
              <a:rPr sz="2400" dirty="0">
                <a:latin typeface="Arial"/>
                <a:cs typeface="Arial"/>
              </a:rPr>
              <a:t>149 </a:t>
            </a:r>
            <a:r>
              <a:rPr sz="2400" spc="-5" dirty="0">
                <a:latin typeface="Arial"/>
                <a:cs typeface="Arial"/>
              </a:rPr>
              <a:t>TB: $0.09 </a:t>
            </a:r>
            <a:r>
              <a:rPr sz="2400" dirty="0">
                <a:latin typeface="Arial"/>
                <a:cs typeface="Arial"/>
              </a:rPr>
              <a:t>/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GiB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99827" y="4894071"/>
            <a:ext cx="1397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51795" y="4741671"/>
            <a:ext cx="2965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&gt; 150 </a:t>
            </a:r>
            <a:r>
              <a:rPr sz="2400" spc="-5" dirty="0">
                <a:latin typeface="Arial"/>
                <a:cs typeface="Arial"/>
              </a:rPr>
              <a:t>TB: $0.08 </a:t>
            </a:r>
            <a:r>
              <a:rPr sz="2400" dirty="0">
                <a:latin typeface="Arial"/>
                <a:cs typeface="Arial"/>
              </a:rPr>
              <a:t>/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GiB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21142" y="3423920"/>
            <a:ext cx="5964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&lt; 10 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B: </a:t>
            </a:r>
            <a:r>
              <a:rPr sz="2400" spc="-5" dirty="0">
                <a:latin typeface="Arial"/>
                <a:cs typeface="Arial"/>
              </a:rPr>
              <a:t>$0.15 </a:t>
            </a:r>
            <a:r>
              <a:rPr sz="2400" dirty="0">
                <a:latin typeface="Arial"/>
                <a:cs typeface="Arial"/>
              </a:rPr>
              <a:t>/ </a:t>
            </a:r>
            <a:r>
              <a:rPr sz="2400" spc="30" dirty="0">
                <a:latin typeface="Arial"/>
                <a:cs typeface="Arial"/>
              </a:rPr>
              <a:t>GiB</a:t>
            </a:r>
            <a:r>
              <a:rPr sz="2400" spc="30" dirty="0">
                <a:solidFill>
                  <a:srgbClr val="FF0000"/>
                </a:solidFill>
                <a:latin typeface="Calibri"/>
                <a:cs typeface="Calibri"/>
              </a:rPr>
              <a:t>←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max: use for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estimates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6618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39" y="345758"/>
            <a:ext cx="7236461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55575">
              <a:lnSpc>
                <a:spcPct val="100000"/>
              </a:lnSpc>
              <a:spcBef>
                <a:spcPts val="100"/>
              </a:spcBef>
              <a:tabLst>
                <a:tab pos="1428115" algn="l"/>
              </a:tabLst>
            </a:pPr>
            <a:r>
              <a:rPr dirty="0"/>
              <a:t>How	</a:t>
            </a:r>
            <a:r>
              <a:rPr spc="-5" dirty="0"/>
              <a:t>Much </a:t>
            </a:r>
            <a:r>
              <a:rPr dirty="0"/>
              <a:t>Does </a:t>
            </a:r>
            <a:r>
              <a:rPr spc="-5" dirty="0"/>
              <a:t>It </a:t>
            </a:r>
            <a:r>
              <a:rPr dirty="0"/>
              <a:t>Cost</a:t>
            </a:r>
            <a:r>
              <a:rPr spc="-75" dirty="0"/>
              <a:t> </a:t>
            </a:r>
            <a:r>
              <a:rPr lang="en-US" spc="-5" dirty="0"/>
              <a:t>2</a:t>
            </a:r>
            <a:r>
              <a:rPr spc="-5" dirty="0"/>
              <a:t>/</a:t>
            </a:r>
            <a:r>
              <a:rPr lang="en-US" spc="-5" dirty="0"/>
              <a:t>2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4294967295"/>
          </p:nvPr>
        </p:nvSpPr>
        <p:spPr>
          <a:xfrm>
            <a:off x="1981200" y="6377944"/>
            <a:ext cx="2103120" cy="276999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spcBef>
                <a:spcPts val="10"/>
              </a:spcBef>
            </a:pPr>
            <a:r>
              <a:rPr spc="-160" dirty="0"/>
              <a:t>2011-­‐06-­‐17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4632960" y="6377944"/>
            <a:ext cx="292608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GRITS</a:t>
            </a:r>
            <a:r>
              <a:rPr spc="-70" dirty="0"/>
              <a:t> </a:t>
            </a:r>
            <a:r>
              <a:rPr spc="-35" dirty="0"/>
              <a:t>2011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8107680" y="6377944"/>
            <a:ext cx="2103120" cy="276999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spcBef>
                <a:spcPts val="10"/>
              </a:spcBef>
            </a:pPr>
            <a:fld id="{81D60167-4931-47E6-BA6A-407CBD079E47}" type="slidenum">
              <a:rPr dirty="0"/>
              <a:pPr marL="25400">
                <a:spcBef>
                  <a:spcPts val="10"/>
                </a:spcBef>
              </a:pPr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36227" y="1312890"/>
            <a:ext cx="5871210" cy="16198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spcBef>
                <a:spcPts val="819"/>
              </a:spcBef>
              <a:tabLst>
                <a:tab pos="526415" algn="l"/>
              </a:tabLst>
            </a:pP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3	</a:t>
            </a:r>
            <a:r>
              <a:rPr sz="3200" spc="-5" dirty="0">
                <a:latin typeface="Arial"/>
                <a:cs typeface="Arial"/>
              </a:rPr>
              <a:t>Storage </a:t>
            </a:r>
            <a:r>
              <a:rPr sz="3200" dirty="0">
                <a:latin typeface="Arial"/>
                <a:cs typeface="Arial"/>
              </a:rPr>
              <a:t>– per </a:t>
            </a:r>
            <a:r>
              <a:rPr sz="3200" spc="-5" dirty="0">
                <a:latin typeface="Arial"/>
                <a:cs typeface="Arial"/>
              </a:rPr>
              <a:t>GiB </a:t>
            </a:r>
            <a:r>
              <a:rPr sz="3200" b="1" spc="-5" dirty="0">
                <a:latin typeface="Arial"/>
                <a:cs typeface="Arial"/>
              </a:rPr>
              <a:t>and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month</a:t>
            </a:r>
            <a:endParaRPr sz="3200">
              <a:latin typeface="Arial"/>
              <a:cs typeface="Arial"/>
            </a:endParaRPr>
          </a:p>
          <a:p>
            <a:pPr marL="704850" indent="-285750">
              <a:spcBef>
                <a:spcPts val="63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04850" algn="l"/>
              </a:tabLst>
            </a:pPr>
            <a:r>
              <a:rPr sz="2800" dirty="0">
                <a:latin typeface="Arial"/>
                <a:cs typeface="Arial"/>
              </a:rPr>
              <a:t>EBS: </a:t>
            </a:r>
            <a:r>
              <a:rPr sz="2800" spc="-5" dirty="0">
                <a:latin typeface="Arial"/>
                <a:cs typeface="Arial"/>
              </a:rPr>
              <a:t>$0.10 </a:t>
            </a:r>
            <a:r>
              <a:rPr sz="2800" dirty="0">
                <a:latin typeface="Arial"/>
                <a:cs typeface="Arial"/>
              </a:rPr>
              <a:t>/ </a:t>
            </a:r>
            <a:r>
              <a:rPr sz="2800" spc="-5" dirty="0">
                <a:latin typeface="Arial"/>
                <a:cs typeface="Arial"/>
              </a:rPr>
              <a:t>GiB </a:t>
            </a:r>
            <a:r>
              <a:rPr sz="2800" dirty="0">
                <a:latin typeface="Arial"/>
                <a:cs typeface="Arial"/>
              </a:rPr>
              <a:t>*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month</a:t>
            </a:r>
            <a:endParaRPr sz="2800">
              <a:latin typeface="Arial"/>
              <a:cs typeface="Arial"/>
            </a:endParaRPr>
          </a:p>
          <a:p>
            <a:pPr marL="1000760" indent="-581660">
              <a:spcBef>
                <a:spcPts val="64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1000760" algn="l"/>
                <a:tab pos="1001394" algn="l"/>
              </a:tabLst>
            </a:pPr>
            <a:r>
              <a:rPr sz="2800" dirty="0">
                <a:latin typeface="Arial"/>
                <a:cs typeface="Arial"/>
              </a:rPr>
              <a:t>S3: </a:t>
            </a:r>
            <a:r>
              <a:rPr sz="2800" spc="-5" dirty="0">
                <a:latin typeface="Arial"/>
                <a:cs typeface="Arial"/>
              </a:rPr>
              <a:t>$0.15 </a:t>
            </a:r>
            <a:r>
              <a:rPr sz="2800" dirty="0">
                <a:latin typeface="Arial"/>
                <a:cs typeface="Arial"/>
              </a:rPr>
              <a:t>/ </a:t>
            </a:r>
            <a:r>
              <a:rPr sz="2800" spc="-5" dirty="0">
                <a:latin typeface="Arial"/>
                <a:cs typeface="Arial"/>
              </a:rPr>
              <a:t>GiB </a:t>
            </a:r>
            <a:r>
              <a:rPr sz="2800" dirty="0">
                <a:latin typeface="Arial"/>
                <a:cs typeface="Arial"/>
              </a:rPr>
              <a:t>*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month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5703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971800"/>
            <a:ext cx="8591549" cy="677108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21280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1" y="263093"/>
            <a:ext cx="8000999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What </a:t>
            </a:r>
            <a:r>
              <a:rPr spc="-10" dirty="0"/>
              <a:t>is </a:t>
            </a:r>
            <a:r>
              <a:rPr spc="-5" dirty="0"/>
              <a:t>Cloud</a:t>
            </a:r>
            <a:r>
              <a:rPr spc="-20" dirty="0"/>
              <a:t> </a:t>
            </a:r>
            <a:r>
              <a:rPr spc="-5" dirty="0"/>
              <a:t>Computing?</a:t>
            </a:r>
            <a:r>
              <a:rPr lang="en-US" spc="-5" dirty="0"/>
              <a:t> (</a:t>
            </a:r>
            <a:r>
              <a:rPr lang="en-US" spc="-5" dirty="0" smtClean="0"/>
              <a:t>1/2)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59939" y="3117696"/>
            <a:ext cx="7689367" cy="2788583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355600" indent="-342900">
              <a:spcBef>
                <a:spcPts val="46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solidFill>
                  <a:srgbClr val="292934"/>
                </a:solidFill>
                <a:latin typeface="Calibri"/>
                <a:cs typeface="Calibri"/>
              </a:rPr>
              <a:t>Cloud Computing </a:t>
            </a:r>
            <a:r>
              <a:rPr sz="3000" dirty="0">
                <a:solidFill>
                  <a:srgbClr val="292934"/>
                </a:solidFill>
                <a:latin typeface="Calibri"/>
                <a:cs typeface="Calibri"/>
              </a:rPr>
              <a:t>is </a:t>
            </a:r>
            <a:r>
              <a:rPr sz="3000" dirty="0" smtClean="0">
                <a:solidFill>
                  <a:srgbClr val="292934"/>
                </a:solidFill>
                <a:latin typeface="Calibri"/>
                <a:cs typeface="Calibri"/>
              </a:rPr>
              <a:t>a</a:t>
            </a:r>
            <a:r>
              <a:rPr lang="en-US" sz="3000" dirty="0" smtClean="0">
                <a:solidFill>
                  <a:srgbClr val="292934"/>
                </a:solidFill>
                <a:latin typeface="Calibri"/>
                <a:cs typeface="Calibri"/>
              </a:rPr>
              <a:t>n</a:t>
            </a:r>
            <a:r>
              <a:rPr sz="3000" dirty="0" smtClean="0">
                <a:solidFill>
                  <a:srgbClr val="292934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92934"/>
                </a:solidFill>
                <a:latin typeface="Calibri"/>
                <a:cs typeface="Calibri"/>
              </a:rPr>
              <a:t>on demand</a:t>
            </a:r>
            <a:r>
              <a:rPr sz="3000" spc="-35" dirty="0">
                <a:solidFill>
                  <a:srgbClr val="29293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92934"/>
                </a:solidFill>
                <a:latin typeface="Calibri"/>
                <a:cs typeface="Calibri"/>
              </a:rPr>
              <a:t>model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spcBef>
                <a:spcPts val="36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0" dirty="0">
                <a:solidFill>
                  <a:srgbClr val="292934"/>
                </a:solidFill>
                <a:latin typeface="Calibri"/>
                <a:cs typeface="Calibri"/>
              </a:rPr>
              <a:t>Shared </a:t>
            </a:r>
            <a:r>
              <a:rPr sz="3000" spc="-5" dirty="0">
                <a:solidFill>
                  <a:srgbClr val="292934"/>
                </a:solidFill>
                <a:latin typeface="Calibri"/>
                <a:cs typeface="Calibri"/>
              </a:rPr>
              <a:t>pool of </a:t>
            </a:r>
            <a:r>
              <a:rPr sz="3000" spc="-10" dirty="0">
                <a:solidFill>
                  <a:srgbClr val="292934"/>
                </a:solidFill>
                <a:latin typeface="Calibri"/>
                <a:cs typeface="Calibri"/>
              </a:rPr>
              <a:t>computing</a:t>
            </a:r>
            <a:r>
              <a:rPr sz="3000" spc="-20" dirty="0">
                <a:solidFill>
                  <a:srgbClr val="292934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292934"/>
                </a:solidFill>
                <a:latin typeface="Calibri"/>
                <a:cs typeface="Calibri"/>
              </a:rPr>
              <a:t>resources</a:t>
            </a:r>
            <a:endParaRPr sz="3000" dirty="0">
              <a:latin typeface="Calibri"/>
              <a:cs typeface="Calibri"/>
            </a:endParaRPr>
          </a:p>
          <a:p>
            <a:pPr marL="756285" lvl="1" indent="-286385"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solidFill>
                  <a:srgbClr val="292934"/>
                </a:solidFill>
                <a:latin typeface="Calibri"/>
                <a:cs typeface="Calibri"/>
              </a:rPr>
              <a:t>Servers</a:t>
            </a:r>
            <a:endParaRPr sz="2600" dirty="0">
              <a:latin typeface="Calibri"/>
              <a:cs typeface="Calibri"/>
            </a:endParaRPr>
          </a:p>
          <a:p>
            <a:pPr marL="756285" lvl="1" indent="-286385">
              <a:spcBef>
                <a:spcPts val="309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20" dirty="0">
                <a:solidFill>
                  <a:srgbClr val="292934"/>
                </a:solidFill>
                <a:latin typeface="Calibri"/>
                <a:cs typeface="Calibri"/>
              </a:rPr>
              <a:t>Storage</a:t>
            </a:r>
            <a:endParaRPr sz="2600" dirty="0">
              <a:latin typeface="Calibri"/>
              <a:cs typeface="Calibri"/>
            </a:endParaRPr>
          </a:p>
          <a:p>
            <a:pPr marL="756285" lvl="1" indent="-286385">
              <a:spcBef>
                <a:spcPts val="31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solidFill>
                  <a:srgbClr val="292934"/>
                </a:solidFill>
                <a:latin typeface="Calibri"/>
                <a:cs typeface="Calibri"/>
              </a:rPr>
              <a:t>Applications</a:t>
            </a:r>
            <a:endParaRPr sz="2600" dirty="0">
              <a:latin typeface="Calibri"/>
              <a:cs typeface="Calibri"/>
            </a:endParaRPr>
          </a:p>
          <a:p>
            <a:pPr marL="756285" lvl="1" indent="-286385">
              <a:spcBef>
                <a:spcPts val="310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solidFill>
                  <a:srgbClr val="292934"/>
                </a:solidFill>
                <a:latin typeface="Calibri"/>
                <a:cs typeface="Calibri"/>
              </a:rPr>
              <a:t>Services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19601" y="1360298"/>
            <a:ext cx="3770629" cy="1685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094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461594"/>
            <a:ext cx="84582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What </a:t>
            </a:r>
            <a:r>
              <a:rPr spc="-10" dirty="0"/>
              <a:t>is </a:t>
            </a:r>
            <a:r>
              <a:rPr spc="-5" dirty="0"/>
              <a:t>Cloud </a:t>
            </a:r>
            <a:r>
              <a:rPr dirty="0"/>
              <a:t>Computing?</a:t>
            </a:r>
            <a:r>
              <a:rPr spc="-15" dirty="0"/>
              <a:t> </a:t>
            </a:r>
            <a:r>
              <a:rPr spc="-20" dirty="0"/>
              <a:t>(</a:t>
            </a:r>
            <a:r>
              <a:rPr lang="en-US" spc="-20" dirty="0" smtClean="0"/>
              <a:t>2/2</a:t>
            </a:r>
            <a:r>
              <a:rPr spc="-20" dirty="0" smtClean="0"/>
              <a:t>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05000" y="1292018"/>
            <a:ext cx="8388350" cy="2737929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292934"/>
                </a:solidFill>
                <a:cs typeface="Calibri"/>
              </a:rPr>
              <a:t>Rapidly</a:t>
            </a:r>
            <a:r>
              <a:rPr sz="2400" dirty="0">
                <a:solidFill>
                  <a:srgbClr val="292934"/>
                </a:solidFill>
                <a:cs typeface="Calibri"/>
              </a:rPr>
              <a:t> </a:t>
            </a:r>
            <a:r>
              <a:rPr sz="2400" spc="-10" dirty="0" smtClean="0">
                <a:solidFill>
                  <a:srgbClr val="292934"/>
                </a:solidFill>
                <a:cs typeface="Calibri"/>
              </a:rPr>
              <a:t>provisioned</a:t>
            </a:r>
            <a:r>
              <a:rPr lang="en-US" sz="2400" spc="-10" dirty="0" smtClean="0">
                <a:solidFill>
                  <a:srgbClr val="292934"/>
                </a:solidFill>
                <a:cs typeface="Calibri"/>
              </a:rPr>
              <a:t> and released.</a:t>
            </a:r>
            <a:endParaRPr sz="2400" dirty="0"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292934"/>
                </a:solidFill>
                <a:cs typeface="Calibri"/>
              </a:rPr>
              <a:t>Minimal </a:t>
            </a:r>
            <a:r>
              <a:rPr sz="2400" spc="-5" dirty="0">
                <a:solidFill>
                  <a:srgbClr val="292934"/>
                </a:solidFill>
                <a:cs typeface="Calibri"/>
              </a:rPr>
              <a:t>Management </a:t>
            </a:r>
            <a:r>
              <a:rPr sz="2400" spc="-40" dirty="0">
                <a:solidFill>
                  <a:srgbClr val="292934"/>
                </a:solidFill>
                <a:cs typeface="Calibri"/>
              </a:rPr>
              <a:t>Effort </a:t>
            </a:r>
            <a:r>
              <a:rPr sz="2400" spc="-5" dirty="0">
                <a:solidFill>
                  <a:srgbClr val="292934"/>
                </a:solidFill>
                <a:cs typeface="Calibri"/>
              </a:rPr>
              <a:t>of </a:t>
            </a:r>
            <a:r>
              <a:rPr sz="2400" dirty="0">
                <a:solidFill>
                  <a:srgbClr val="292934"/>
                </a:solidFill>
                <a:cs typeface="Calibri"/>
              </a:rPr>
              <a:t>Service</a:t>
            </a:r>
            <a:r>
              <a:rPr sz="2400" spc="50" dirty="0">
                <a:solidFill>
                  <a:srgbClr val="292934"/>
                </a:solidFill>
                <a:cs typeface="Calibri"/>
              </a:rPr>
              <a:t> </a:t>
            </a:r>
            <a:r>
              <a:rPr sz="2400" spc="-20" dirty="0">
                <a:solidFill>
                  <a:srgbClr val="292934"/>
                </a:solidFill>
                <a:cs typeface="Calibri"/>
              </a:rPr>
              <a:t>Providers</a:t>
            </a:r>
            <a:endParaRPr sz="2400" dirty="0"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spc="-4" dirty="0" smtClean="0">
                <a:cs typeface="Verdana"/>
              </a:rPr>
              <a:t>Cloud </a:t>
            </a:r>
            <a:r>
              <a:rPr lang="en-US" sz="2400" spc="-9" dirty="0" smtClean="0">
                <a:cs typeface="Verdana"/>
              </a:rPr>
              <a:t>computing is the  </a:t>
            </a:r>
            <a:r>
              <a:rPr lang="en-US" sz="2400" spc="-4" dirty="0" smtClean="0">
                <a:cs typeface="Verdana"/>
              </a:rPr>
              <a:t>delivery of hosting  services </a:t>
            </a:r>
            <a:r>
              <a:rPr lang="en-US" sz="2400" spc="-9" dirty="0" smtClean="0">
                <a:cs typeface="Verdana"/>
              </a:rPr>
              <a:t>that </a:t>
            </a:r>
            <a:r>
              <a:rPr lang="en-US" sz="2400" spc="-4" dirty="0" smtClean="0">
                <a:cs typeface="Verdana"/>
              </a:rPr>
              <a:t>are </a:t>
            </a:r>
            <a:r>
              <a:rPr lang="en-US" sz="2400" spc="-9" dirty="0" smtClean="0">
                <a:cs typeface="Verdana"/>
              </a:rPr>
              <a:t>provided  </a:t>
            </a:r>
            <a:r>
              <a:rPr lang="en-US" sz="2400" spc="-4" dirty="0" smtClean="0">
                <a:cs typeface="Verdana"/>
              </a:rPr>
              <a:t>to a </a:t>
            </a:r>
            <a:r>
              <a:rPr lang="en-US" sz="2400" spc="-13" dirty="0" smtClean="0">
                <a:cs typeface="Verdana"/>
              </a:rPr>
              <a:t>client </a:t>
            </a:r>
            <a:r>
              <a:rPr lang="en-US" sz="2400" spc="-4" dirty="0" smtClean="0">
                <a:cs typeface="Verdana"/>
              </a:rPr>
              <a:t>over </a:t>
            </a:r>
            <a:r>
              <a:rPr lang="en-US" sz="2400" spc="-9" dirty="0" smtClean="0">
                <a:cs typeface="Verdana"/>
              </a:rPr>
              <a:t>the  </a:t>
            </a:r>
            <a:r>
              <a:rPr lang="en-US" sz="2400" spc="-4" dirty="0" smtClean="0">
                <a:cs typeface="Verdana"/>
              </a:rPr>
              <a:t>Internet. </a:t>
            </a: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spc="-4" dirty="0" smtClean="0">
                <a:cs typeface="Verdana"/>
              </a:rPr>
              <a:t>Enable large-scale</a:t>
            </a:r>
            <a:r>
              <a:rPr lang="en-US" sz="2400" spc="-245" dirty="0" smtClean="0">
                <a:cs typeface="Verdana"/>
              </a:rPr>
              <a:t> </a:t>
            </a:r>
            <a:r>
              <a:rPr lang="en-US" sz="2400" spc="-9" dirty="0" smtClean="0">
                <a:cs typeface="Verdana"/>
              </a:rPr>
              <a:t>services </a:t>
            </a:r>
            <a:r>
              <a:rPr lang="en-US" sz="2400" spc="-4" dirty="0" smtClean="0">
                <a:cs typeface="Verdana"/>
              </a:rPr>
              <a:t>without up-front</a:t>
            </a:r>
            <a:r>
              <a:rPr lang="en-US" sz="2400" spc="31" dirty="0" smtClean="0">
                <a:cs typeface="Verdana"/>
              </a:rPr>
              <a:t> </a:t>
            </a:r>
            <a:r>
              <a:rPr lang="en-US" sz="2400" spc="-9" dirty="0" smtClean="0">
                <a:cs typeface="Verdana"/>
              </a:rPr>
              <a:t>investment.</a:t>
            </a:r>
            <a:endParaRPr lang="en-US" sz="2400" dirty="0" smtClean="0">
              <a:cs typeface="Verdana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5537914" y="3979573"/>
            <a:ext cx="3862997" cy="2573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3767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57600" y="185134"/>
            <a:ext cx="4800600" cy="620638"/>
          </a:xfrm>
          <a:prstGeom prst="rect">
            <a:avLst/>
          </a:prstGeom>
        </p:spPr>
        <p:txBody>
          <a:bodyPr vert="horz" wrap="square" lIns="0" tIns="11132" rIns="0" bIns="0" rtlCol="0" anchor="ctr">
            <a:spAutoFit/>
          </a:bodyPr>
          <a:lstStyle/>
          <a:p>
            <a:pPr marL="11132">
              <a:spcBef>
                <a:spcPts val="88"/>
              </a:spcBef>
            </a:pPr>
            <a:r>
              <a:rPr dirty="0"/>
              <a:t>Deployment</a:t>
            </a:r>
            <a:r>
              <a:rPr spc="-114" dirty="0"/>
              <a:t> </a:t>
            </a:r>
            <a:r>
              <a:rPr dirty="0"/>
              <a:t>Model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82287" y="1028163"/>
            <a:ext cx="8359448" cy="2020413"/>
          </a:xfrm>
          <a:prstGeom prst="rect">
            <a:avLst/>
          </a:prstGeom>
        </p:spPr>
        <p:txBody>
          <a:bodyPr vert="horz" wrap="square" lIns="0" tIns="85713" rIns="0" bIns="0" rtlCol="0">
            <a:spAutoFit/>
          </a:bodyPr>
          <a:lstStyle/>
          <a:p>
            <a:pPr marL="191463" indent="-180331">
              <a:spcBef>
                <a:spcPts val="675"/>
              </a:spcBef>
              <a:buClr>
                <a:srgbClr val="1C53A6"/>
              </a:buClr>
              <a:buChar char="•"/>
              <a:tabLst>
                <a:tab pos="191463" algn="l"/>
              </a:tabLst>
            </a:pPr>
            <a:r>
              <a:rPr sz="2500" spc="-4" dirty="0">
                <a:latin typeface="Verdana"/>
                <a:cs typeface="Verdana"/>
              </a:rPr>
              <a:t>There are four </a:t>
            </a:r>
            <a:r>
              <a:rPr sz="2500" spc="-9" dirty="0">
                <a:latin typeface="Verdana"/>
                <a:cs typeface="Verdana"/>
              </a:rPr>
              <a:t>primary </a:t>
            </a:r>
            <a:r>
              <a:rPr sz="2500" spc="-4" dirty="0">
                <a:latin typeface="Verdana"/>
                <a:cs typeface="Verdana"/>
              </a:rPr>
              <a:t>cloud </a:t>
            </a:r>
            <a:r>
              <a:rPr sz="2500" spc="-9" dirty="0">
                <a:latin typeface="Verdana"/>
                <a:cs typeface="Verdana"/>
              </a:rPr>
              <a:t>deployment </a:t>
            </a:r>
            <a:r>
              <a:rPr sz="2500" spc="-4" dirty="0">
                <a:latin typeface="Verdana"/>
                <a:cs typeface="Verdana"/>
              </a:rPr>
              <a:t>models</a:t>
            </a:r>
            <a:r>
              <a:rPr sz="2500" spc="228" dirty="0">
                <a:latin typeface="Verdana"/>
                <a:cs typeface="Verdana"/>
              </a:rPr>
              <a:t> </a:t>
            </a:r>
            <a:r>
              <a:rPr sz="2500" spc="-4" dirty="0">
                <a:latin typeface="Verdana"/>
                <a:cs typeface="Verdana"/>
              </a:rPr>
              <a:t>:</a:t>
            </a:r>
            <a:endParaRPr sz="2500" dirty="0">
              <a:latin typeface="Verdana"/>
              <a:cs typeface="Verdana"/>
            </a:endParaRPr>
          </a:p>
          <a:p>
            <a:pPr marL="453054" lvl="1" indent="-183114">
              <a:spcBef>
                <a:spcPts val="508"/>
              </a:spcBef>
              <a:buChar char="-"/>
              <a:tabLst>
                <a:tab pos="453611" algn="l"/>
              </a:tabLst>
            </a:pPr>
            <a:r>
              <a:rPr sz="2100" spc="-9" dirty="0">
                <a:latin typeface="Verdana"/>
                <a:cs typeface="Verdana"/>
              </a:rPr>
              <a:t>Public</a:t>
            </a:r>
            <a:r>
              <a:rPr sz="2100" spc="13" dirty="0">
                <a:latin typeface="Verdana"/>
                <a:cs typeface="Verdana"/>
              </a:rPr>
              <a:t> </a:t>
            </a:r>
            <a:r>
              <a:rPr sz="2100" spc="-4" dirty="0">
                <a:latin typeface="Verdana"/>
                <a:cs typeface="Verdana"/>
              </a:rPr>
              <a:t>Cloud</a:t>
            </a:r>
            <a:endParaRPr sz="2100" dirty="0">
              <a:latin typeface="Verdana"/>
              <a:cs typeface="Verdana"/>
            </a:endParaRPr>
          </a:p>
          <a:p>
            <a:pPr marL="453054" lvl="1" indent="-183114">
              <a:spcBef>
                <a:spcPts val="504"/>
              </a:spcBef>
              <a:buChar char="-"/>
              <a:tabLst>
                <a:tab pos="453611" algn="l"/>
              </a:tabLst>
            </a:pPr>
            <a:r>
              <a:rPr sz="2100" spc="-4" dirty="0">
                <a:latin typeface="Verdana"/>
                <a:cs typeface="Verdana"/>
              </a:rPr>
              <a:t>Private</a:t>
            </a:r>
            <a:r>
              <a:rPr sz="2100" spc="13" dirty="0">
                <a:latin typeface="Verdana"/>
                <a:cs typeface="Verdana"/>
              </a:rPr>
              <a:t> </a:t>
            </a:r>
            <a:r>
              <a:rPr sz="2100" spc="-4" dirty="0">
                <a:latin typeface="Verdana"/>
                <a:cs typeface="Verdana"/>
              </a:rPr>
              <a:t>Cloud</a:t>
            </a:r>
            <a:endParaRPr sz="2100" dirty="0">
              <a:latin typeface="Verdana"/>
              <a:cs typeface="Verdana"/>
            </a:endParaRPr>
          </a:p>
          <a:p>
            <a:pPr marL="453054" lvl="1" indent="-183114">
              <a:spcBef>
                <a:spcPts val="500"/>
              </a:spcBef>
              <a:buChar char="-"/>
              <a:tabLst>
                <a:tab pos="453611" algn="l"/>
              </a:tabLst>
            </a:pPr>
            <a:r>
              <a:rPr sz="2100" spc="-4" dirty="0">
                <a:latin typeface="Verdana"/>
                <a:cs typeface="Verdana"/>
              </a:rPr>
              <a:t>Community</a:t>
            </a:r>
            <a:r>
              <a:rPr sz="2100" spc="4" dirty="0">
                <a:latin typeface="Verdana"/>
                <a:cs typeface="Verdana"/>
              </a:rPr>
              <a:t> </a:t>
            </a:r>
            <a:r>
              <a:rPr sz="2100" spc="-4" dirty="0">
                <a:latin typeface="Verdana"/>
                <a:cs typeface="Verdana"/>
              </a:rPr>
              <a:t>Cloud</a:t>
            </a:r>
            <a:endParaRPr sz="2100" dirty="0">
              <a:latin typeface="Verdana"/>
              <a:cs typeface="Verdana"/>
            </a:endParaRPr>
          </a:p>
          <a:p>
            <a:pPr marL="453054" lvl="1" indent="-183114">
              <a:spcBef>
                <a:spcPts val="500"/>
              </a:spcBef>
              <a:buChar char="-"/>
              <a:tabLst>
                <a:tab pos="453611" algn="l"/>
              </a:tabLst>
            </a:pPr>
            <a:r>
              <a:rPr sz="2100" spc="-9" dirty="0">
                <a:latin typeface="Verdana"/>
                <a:cs typeface="Verdana"/>
              </a:rPr>
              <a:t>Hybrid</a:t>
            </a:r>
            <a:r>
              <a:rPr sz="2100" spc="22" dirty="0">
                <a:latin typeface="Verdana"/>
                <a:cs typeface="Verdana"/>
              </a:rPr>
              <a:t> </a:t>
            </a:r>
            <a:r>
              <a:rPr sz="2100" spc="-4" dirty="0">
                <a:latin typeface="Verdana"/>
                <a:cs typeface="Verdana"/>
              </a:rPr>
              <a:t>Cloud</a:t>
            </a:r>
            <a:endParaRPr sz="21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0261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08800" y="1690688"/>
            <a:ext cx="8926118" cy="4175921"/>
          </a:xfrm>
          <a:prstGeom prst="rect">
            <a:avLst/>
          </a:prstGeom>
        </p:spPr>
        <p:txBody>
          <a:bodyPr vert="horz" wrap="square" lIns="0" tIns="10575" rIns="0" bIns="0" rtlCol="0">
            <a:spAutoFit/>
          </a:bodyPr>
          <a:lstStyle/>
          <a:p>
            <a:pPr marL="191463" indent="-180331">
              <a:spcBef>
                <a:spcPts val="83"/>
              </a:spcBef>
              <a:buClr>
                <a:srgbClr val="1C53A6"/>
              </a:buClr>
              <a:buChar char="•"/>
              <a:tabLst>
                <a:tab pos="191463" algn="l"/>
              </a:tabLst>
            </a:pPr>
            <a:r>
              <a:rPr sz="2500" spc="-4" dirty="0">
                <a:latin typeface="Verdana"/>
                <a:cs typeface="Verdana"/>
              </a:rPr>
              <a:t>Public clouds are owned by cloud service</a:t>
            </a:r>
            <a:r>
              <a:rPr sz="2500" spc="179" dirty="0">
                <a:latin typeface="Verdana"/>
                <a:cs typeface="Verdana"/>
              </a:rPr>
              <a:t> </a:t>
            </a:r>
            <a:r>
              <a:rPr sz="2500" spc="-9" dirty="0">
                <a:latin typeface="Verdana"/>
                <a:cs typeface="Verdana"/>
              </a:rPr>
              <a:t>providers</a:t>
            </a:r>
            <a:r>
              <a:rPr lang="en-US" sz="2500" spc="-9" dirty="0">
                <a:latin typeface="Verdana"/>
                <a:cs typeface="Verdana"/>
              </a:rPr>
              <a:t> </a:t>
            </a:r>
            <a:r>
              <a:rPr sz="2500" spc="-4" dirty="0">
                <a:latin typeface="Verdana"/>
                <a:cs typeface="Verdana"/>
              </a:rPr>
              <a:t>who charge for the </a:t>
            </a:r>
            <a:r>
              <a:rPr sz="2500" spc="-9" dirty="0">
                <a:latin typeface="Verdana"/>
                <a:cs typeface="Verdana"/>
              </a:rPr>
              <a:t>use </a:t>
            </a:r>
            <a:r>
              <a:rPr sz="2500" spc="-4" dirty="0">
                <a:latin typeface="Verdana"/>
                <a:cs typeface="Verdana"/>
              </a:rPr>
              <a:t>of cloud</a:t>
            </a:r>
            <a:r>
              <a:rPr sz="2500" spc="110" dirty="0">
                <a:latin typeface="Verdana"/>
                <a:cs typeface="Verdana"/>
              </a:rPr>
              <a:t> </a:t>
            </a:r>
            <a:r>
              <a:rPr sz="2500" spc="-4" dirty="0">
                <a:latin typeface="Verdana"/>
                <a:cs typeface="Verdana"/>
              </a:rPr>
              <a:t>resources.</a:t>
            </a:r>
            <a:endParaRPr sz="2500" dirty="0">
              <a:latin typeface="Verdana"/>
              <a:cs typeface="Verdana"/>
            </a:endParaRPr>
          </a:p>
          <a:p>
            <a:pPr marL="191463" indent="-180331">
              <a:spcBef>
                <a:spcPts val="592"/>
              </a:spcBef>
              <a:buClr>
                <a:srgbClr val="1C53A6"/>
              </a:buClr>
              <a:buChar char="•"/>
              <a:tabLst>
                <a:tab pos="191463" algn="l"/>
              </a:tabLst>
            </a:pPr>
            <a:r>
              <a:rPr sz="2500" spc="-4" dirty="0">
                <a:latin typeface="Verdana"/>
                <a:cs typeface="Verdana"/>
              </a:rPr>
              <a:t>Basic</a:t>
            </a:r>
            <a:r>
              <a:rPr sz="2500" spc="22" dirty="0">
                <a:latin typeface="Verdana"/>
                <a:cs typeface="Verdana"/>
              </a:rPr>
              <a:t> </a:t>
            </a:r>
            <a:r>
              <a:rPr sz="2500" spc="-4" dirty="0">
                <a:latin typeface="Verdana"/>
                <a:cs typeface="Verdana"/>
              </a:rPr>
              <a:t>characteristics:</a:t>
            </a:r>
            <a:endParaRPr sz="2500" dirty="0">
              <a:latin typeface="Verdana"/>
              <a:cs typeface="Verdana"/>
            </a:endParaRPr>
          </a:p>
          <a:p>
            <a:pPr marL="453054" lvl="1" indent="-183114">
              <a:spcBef>
                <a:spcPts val="508"/>
              </a:spcBef>
              <a:buChar char="-"/>
              <a:tabLst>
                <a:tab pos="453611" algn="l"/>
              </a:tabLst>
            </a:pPr>
            <a:r>
              <a:rPr sz="2100" spc="-4" dirty="0">
                <a:latin typeface="Verdana"/>
                <a:cs typeface="Verdana"/>
              </a:rPr>
              <a:t>Homogeneous infrastructure, Common</a:t>
            </a:r>
            <a:r>
              <a:rPr sz="2100" spc="79" dirty="0">
                <a:latin typeface="Verdana"/>
                <a:cs typeface="Verdana"/>
              </a:rPr>
              <a:t> </a:t>
            </a:r>
            <a:r>
              <a:rPr sz="2100" spc="-4" dirty="0">
                <a:latin typeface="Verdana"/>
                <a:cs typeface="Verdana"/>
              </a:rPr>
              <a:t>policies</a:t>
            </a:r>
            <a:endParaRPr sz="2100" dirty="0">
              <a:latin typeface="Verdana"/>
              <a:cs typeface="Verdana"/>
            </a:endParaRPr>
          </a:p>
          <a:p>
            <a:pPr marL="453054" lvl="1" indent="-183114">
              <a:spcBef>
                <a:spcPts val="504"/>
              </a:spcBef>
              <a:buChar char="-"/>
              <a:tabLst>
                <a:tab pos="453611" algn="l"/>
              </a:tabLst>
            </a:pPr>
            <a:r>
              <a:rPr sz="2100" spc="-4" dirty="0">
                <a:latin typeface="Verdana"/>
                <a:cs typeface="Verdana"/>
              </a:rPr>
              <a:t>Shared resources </a:t>
            </a:r>
            <a:r>
              <a:rPr sz="2100" dirty="0">
                <a:latin typeface="Verdana"/>
                <a:cs typeface="Verdana"/>
              </a:rPr>
              <a:t>and</a:t>
            </a:r>
            <a:r>
              <a:rPr sz="2100" spc="22" dirty="0">
                <a:latin typeface="Verdana"/>
                <a:cs typeface="Verdana"/>
              </a:rPr>
              <a:t> </a:t>
            </a:r>
            <a:r>
              <a:rPr sz="2100" spc="-4" dirty="0">
                <a:latin typeface="Verdana"/>
                <a:cs typeface="Verdana"/>
              </a:rPr>
              <a:t>multi-tenancy</a:t>
            </a:r>
            <a:endParaRPr sz="2100" dirty="0">
              <a:latin typeface="Verdana"/>
              <a:cs typeface="Verdana"/>
            </a:endParaRPr>
          </a:p>
          <a:p>
            <a:pPr marL="453054" lvl="1" indent="-183114">
              <a:spcBef>
                <a:spcPts val="504"/>
              </a:spcBef>
              <a:buChar char="-"/>
              <a:tabLst>
                <a:tab pos="453611" algn="l"/>
              </a:tabLst>
            </a:pPr>
            <a:r>
              <a:rPr sz="2100" spc="-4" dirty="0">
                <a:latin typeface="Verdana"/>
                <a:cs typeface="Verdana"/>
              </a:rPr>
              <a:t>Leased </a:t>
            </a:r>
            <a:r>
              <a:rPr sz="2100" dirty="0">
                <a:latin typeface="Verdana"/>
                <a:cs typeface="Verdana"/>
              </a:rPr>
              <a:t>or </a:t>
            </a:r>
            <a:r>
              <a:rPr sz="2100" spc="-4" dirty="0">
                <a:latin typeface="Verdana"/>
                <a:cs typeface="Verdana"/>
              </a:rPr>
              <a:t>rented</a:t>
            </a:r>
            <a:r>
              <a:rPr sz="2100" spc="9" dirty="0">
                <a:latin typeface="Verdana"/>
                <a:cs typeface="Verdana"/>
              </a:rPr>
              <a:t> </a:t>
            </a:r>
            <a:r>
              <a:rPr sz="2100" spc="-4" dirty="0">
                <a:latin typeface="Verdana"/>
                <a:cs typeface="Verdana"/>
              </a:rPr>
              <a:t>infrastructure</a:t>
            </a:r>
            <a:endParaRPr sz="2100" dirty="0">
              <a:latin typeface="Verdana"/>
              <a:cs typeface="Verdana"/>
            </a:endParaRPr>
          </a:p>
          <a:p>
            <a:pPr marL="453054" lvl="1" indent="-183114">
              <a:spcBef>
                <a:spcPts val="500"/>
              </a:spcBef>
              <a:buChar char="-"/>
              <a:tabLst>
                <a:tab pos="453611" algn="l"/>
              </a:tabLst>
            </a:pPr>
            <a:r>
              <a:rPr sz="2100" spc="-4" dirty="0">
                <a:latin typeface="Verdana"/>
                <a:cs typeface="Verdana"/>
              </a:rPr>
              <a:t>Economies </a:t>
            </a:r>
            <a:r>
              <a:rPr sz="2100" dirty="0">
                <a:latin typeface="Verdana"/>
                <a:cs typeface="Verdana"/>
              </a:rPr>
              <a:t>of</a:t>
            </a:r>
            <a:r>
              <a:rPr sz="2100" spc="31" dirty="0">
                <a:latin typeface="Verdana"/>
                <a:cs typeface="Verdana"/>
              </a:rPr>
              <a:t> </a:t>
            </a:r>
            <a:r>
              <a:rPr sz="2100" spc="-9" dirty="0">
                <a:latin typeface="Verdana"/>
                <a:cs typeface="Verdana"/>
              </a:rPr>
              <a:t>scale</a:t>
            </a:r>
            <a:endParaRPr sz="2100" dirty="0">
              <a:latin typeface="Verdana"/>
              <a:cs typeface="Verdana"/>
            </a:endParaRPr>
          </a:p>
          <a:p>
            <a:pPr marL="191463" indent="-180331">
              <a:spcBef>
                <a:spcPts val="583"/>
              </a:spcBef>
              <a:buClr>
                <a:srgbClr val="1C53A6"/>
              </a:buClr>
              <a:buFont typeface="Verdana"/>
              <a:buChar char="•"/>
              <a:tabLst>
                <a:tab pos="191463" algn="l"/>
              </a:tabLst>
            </a:pPr>
            <a:r>
              <a:rPr sz="2500" b="1" spc="-4" dirty="0">
                <a:latin typeface="Verdana"/>
                <a:cs typeface="Verdana"/>
              </a:rPr>
              <a:t>AWS/EC2</a:t>
            </a:r>
            <a:r>
              <a:rPr sz="2500" b="1" spc="22" dirty="0">
                <a:latin typeface="Verdana"/>
                <a:cs typeface="Verdana"/>
              </a:rPr>
              <a:t> </a:t>
            </a:r>
            <a:r>
              <a:rPr sz="2500" spc="-9" dirty="0">
                <a:latin typeface="Verdana"/>
                <a:cs typeface="Verdana"/>
              </a:rPr>
              <a:t>(Amazon)</a:t>
            </a:r>
            <a:endParaRPr sz="2500" dirty="0">
              <a:latin typeface="Verdana"/>
              <a:cs typeface="Verdana"/>
            </a:endParaRPr>
          </a:p>
          <a:p>
            <a:pPr marL="191463" indent="-180331">
              <a:spcBef>
                <a:spcPts val="587"/>
              </a:spcBef>
              <a:buClr>
                <a:srgbClr val="1C53A6"/>
              </a:buClr>
              <a:buFont typeface="Verdana"/>
              <a:buChar char="•"/>
              <a:tabLst>
                <a:tab pos="191463" algn="l"/>
              </a:tabLst>
            </a:pPr>
            <a:r>
              <a:rPr sz="2500" b="1" spc="-9" dirty="0">
                <a:latin typeface="Verdana"/>
                <a:cs typeface="Verdana"/>
              </a:rPr>
              <a:t>Azure</a:t>
            </a:r>
            <a:r>
              <a:rPr sz="2500" b="1" spc="44" dirty="0">
                <a:latin typeface="Verdana"/>
                <a:cs typeface="Verdana"/>
              </a:rPr>
              <a:t> </a:t>
            </a:r>
            <a:r>
              <a:rPr sz="2500" spc="-9" dirty="0">
                <a:latin typeface="Verdana"/>
                <a:cs typeface="Verdana"/>
              </a:rPr>
              <a:t>(Microsoft)</a:t>
            </a:r>
            <a:endParaRPr sz="2500" dirty="0">
              <a:latin typeface="Verdana"/>
              <a:cs typeface="Verdana"/>
            </a:endParaRPr>
          </a:p>
          <a:p>
            <a:pPr marL="191463" indent="-180331">
              <a:spcBef>
                <a:spcPts val="587"/>
              </a:spcBef>
              <a:buClr>
                <a:srgbClr val="1C53A6"/>
              </a:buClr>
              <a:buFont typeface="Verdana"/>
              <a:buChar char="•"/>
              <a:tabLst>
                <a:tab pos="191463" algn="l"/>
              </a:tabLst>
            </a:pPr>
            <a:r>
              <a:rPr sz="2500" b="1" spc="-9" dirty="0">
                <a:latin typeface="Verdana"/>
                <a:cs typeface="Verdana"/>
              </a:rPr>
              <a:t>Google </a:t>
            </a:r>
            <a:r>
              <a:rPr sz="2500" b="1" spc="-4" dirty="0">
                <a:latin typeface="Verdana"/>
                <a:cs typeface="Verdana"/>
              </a:rPr>
              <a:t>Cloud</a:t>
            </a:r>
            <a:r>
              <a:rPr sz="2500" b="1" spc="53" dirty="0">
                <a:latin typeface="Verdana"/>
                <a:cs typeface="Verdana"/>
              </a:rPr>
              <a:t> </a:t>
            </a:r>
            <a:r>
              <a:rPr sz="2500" b="1" spc="-4" dirty="0">
                <a:latin typeface="Verdana"/>
                <a:cs typeface="Verdana"/>
              </a:rPr>
              <a:t>Platform</a:t>
            </a:r>
            <a:r>
              <a:rPr sz="2500" spc="-4" dirty="0">
                <a:latin typeface="Verdana"/>
                <a:cs typeface="Verdana"/>
              </a:rPr>
              <a:t>.</a:t>
            </a:r>
            <a:endParaRPr sz="2500" dirty="0">
              <a:latin typeface="Verdana"/>
              <a:cs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Deployment Models </a:t>
            </a:r>
            <a:r>
              <a:rPr lang="en-US" sz="2400" dirty="0" smtClean="0"/>
              <a:t>(Public Cloud)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392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056068" y="1556453"/>
            <a:ext cx="9800822" cy="2865306"/>
          </a:xfrm>
          <a:prstGeom prst="rect">
            <a:avLst/>
          </a:prstGeom>
        </p:spPr>
        <p:txBody>
          <a:bodyPr vert="horz" wrap="square" lIns="0" tIns="10575" rIns="0" bIns="0" rtlCol="0">
            <a:spAutoFit/>
          </a:bodyPr>
          <a:lstStyle/>
          <a:p>
            <a:pPr marL="191463" indent="-180331">
              <a:spcBef>
                <a:spcPts val="83"/>
              </a:spcBef>
              <a:buClr>
                <a:srgbClr val="1C53A6"/>
              </a:buClr>
              <a:buChar char="•"/>
              <a:tabLst>
                <a:tab pos="191463" algn="l"/>
              </a:tabLst>
            </a:pPr>
            <a:r>
              <a:rPr sz="2500" spc="-9" dirty="0">
                <a:latin typeface="Verdana"/>
                <a:cs typeface="Verdana"/>
              </a:rPr>
              <a:t>The </a:t>
            </a:r>
            <a:r>
              <a:rPr sz="2500" spc="-4" dirty="0">
                <a:latin typeface="Verdana"/>
                <a:cs typeface="Verdana"/>
              </a:rPr>
              <a:t>cloud </a:t>
            </a:r>
            <a:r>
              <a:rPr sz="2500" spc="-9" dirty="0">
                <a:latin typeface="Verdana"/>
                <a:cs typeface="Verdana"/>
              </a:rPr>
              <a:t>infrastructure belongs </a:t>
            </a:r>
            <a:r>
              <a:rPr sz="2500" spc="-4" dirty="0">
                <a:latin typeface="Verdana"/>
                <a:cs typeface="Verdana"/>
              </a:rPr>
              <a:t>to and </a:t>
            </a:r>
            <a:r>
              <a:rPr sz="2500" spc="-9" dirty="0">
                <a:latin typeface="Verdana"/>
                <a:cs typeface="Verdana"/>
              </a:rPr>
              <a:t>is</a:t>
            </a:r>
            <a:r>
              <a:rPr sz="2500" spc="219" dirty="0">
                <a:latin typeface="Verdana"/>
                <a:cs typeface="Verdana"/>
              </a:rPr>
              <a:t> </a:t>
            </a:r>
            <a:r>
              <a:rPr sz="2500" spc="-4" dirty="0">
                <a:latin typeface="Verdana"/>
                <a:cs typeface="Verdana"/>
              </a:rPr>
              <a:t>operated</a:t>
            </a:r>
            <a:r>
              <a:rPr lang="en-US" sz="2500" spc="-4" dirty="0">
                <a:latin typeface="Verdana"/>
                <a:cs typeface="Verdana"/>
              </a:rPr>
              <a:t> </a:t>
            </a:r>
            <a:r>
              <a:rPr sz="2500" spc="-4" dirty="0">
                <a:latin typeface="Verdana"/>
                <a:cs typeface="Verdana"/>
              </a:rPr>
              <a:t>by </a:t>
            </a:r>
            <a:r>
              <a:rPr sz="2500" spc="-9" dirty="0">
                <a:latin typeface="Verdana"/>
                <a:cs typeface="Verdana"/>
              </a:rPr>
              <a:t>only </a:t>
            </a:r>
            <a:r>
              <a:rPr sz="2500" spc="-4" dirty="0">
                <a:latin typeface="Verdana"/>
                <a:cs typeface="Verdana"/>
              </a:rPr>
              <a:t>one</a:t>
            </a:r>
            <a:r>
              <a:rPr sz="2500" spc="35" dirty="0">
                <a:latin typeface="Verdana"/>
                <a:cs typeface="Verdana"/>
              </a:rPr>
              <a:t> </a:t>
            </a:r>
            <a:r>
              <a:rPr sz="2500" spc="-4" dirty="0">
                <a:latin typeface="Verdana"/>
                <a:cs typeface="Verdana"/>
              </a:rPr>
              <a:t>organization.</a:t>
            </a:r>
            <a:endParaRPr lang="en-US" sz="2500" spc="-4" dirty="0">
              <a:latin typeface="Verdana"/>
              <a:cs typeface="Verdana"/>
            </a:endParaRPr>
          </a:p>
          <a:p>
            <a:pPr marL="191463" indent="-180331">
              <a:spcBef>
                <a:spcPts val="592"/>
              </a:spcBef>
              <a:buClr>
                <a:srgbClr val="1C53A6"/>
              </a:buClr>
              <a:buChar char="•"/>
              <a:tabLst>
                <a:tab pos="191463" algn="l"/>
              </a:tabLst>
            </a:pPr>
            <a:r>
              <a:rPr sz="2500" spc="-4" dirty="0">
                <a:latin typeface="Verdana"/>
                <a:cs typeface="Verdana"/>
              </a:rPr>
              <a:t>Basic characteristics</a:t>
            </a:r>
            <a:r>
              <a:rPr sz="2500" spc="75" dirty="0">
                <a:latin typeface="Verdana"/>
                <a:cs typeface="Verdana"/>
              </a:rPr>
              <a:t> </a:t>
            </a:r>
            <a:r>
              <a:rPr sz="2500" spc="-4" dirty="0">
                <a:latin typeface="Verdana"/>
                <a:cs typeface="Verdana"/>
              </a:rPr>
              <a:t>:</a:t>
            </a:r>
            <a:endParaRPr sz="2500" dirty="0">
              <a:latin typeface="Verdana"/>
              <a:cs typeface="Verdana"/>
            </a:endParaRPr>
          </a:p>
          <a:p>
            <a:pPr marL="453054" lvl="1" indent="-183114">
              <a:spcBef>
                <a:spcPts val="508"/>
              </a:spcBef>
              <a:buChar char="-"/>
              <a:tabLst>
                <a:tab pos="453611" algn="l"/>
              </a:tabLst>
            </a:pPr>
            <a:r>
              <a:rPr sz="2100" spc="-4" dirty="0">
                <a:latin typeface="Verdana"/>
                <a:cs typeface="Verdana"/>
              </a:rPr>
              <a:t>Heterogeneous infrastructure; Customized</a:t>
            </a:r>
            <a:r>
              <a:rPr sz="2100" spc="75" dirty="0">
                <a:latin typeface="Verdana"/>
                <a:cs typeface="Verdana"/>
              </a:rPr>
              <a:t> </a:t>
            </a:r>
            <a:r>
              <a:rPr sz="2100" spc="-4" dirty="0">
                <a:latin typeface="Verdana"/>
                <a:cs typeface="Verdana"/>
              </a:rPr>
              <a:t>policies</a:t>
            </a:r>
            <a:endParaRPr sz="2100" dirty="0">
              <a:latin typeface="Verdana"/>
              <a:cs typeface="Verdana"/>
            </a:endParaRPr>
          </a:p>
          <a:p>
            <a:pPr marL="453054" lvl="1" indent="-183114">
              <a:spcBef>
                <a:spcPts val="504"/>
              </a:spcBef>
              <a:buChar char="-"/>
              <a:tabLst>
                <a:tab pos="453611" algn="l"/>
              </a:tabLst>
            </a:pPr>
            <a:r>
              <a:rPr sz="2100" spc="-4" dirty="0">
                <a:latin typeface="Verdana"/>
                <a:cs typeface="Verdana"/>
              </a:rPr>
              <a:t>Dedicated</a:t>
            </a:r>
            <a:r>
              <a:rPr sz="2100" spc="9" dirty="0">
                <a:latin typeface="Verdana"/>
                <a:cs typeface="Verdana"/>
              </a:rPr>
              <a:t> </a:t>
            </a:r>
            <a:r>
              <a:rPr sz="2100" spc="-4" dirty="0">
                <a:latin typeface="Verdana"/>
                <a:cs typeface="Verdana"/>
              </a:rPr>
              <a:t>resources</a:t>
            </a:r>
            <a:endParaRPr sz="2100" dirty="0">
              <a:latin typeface="Verdana"/>
              <a:cs typeface="Verdana"/>
            </a:endParaRPr>
          </a:p>
          <a:p>
            <a:pPr marL="453054" lvl="1" indent="-183114">
              <a:spcBef>
                <a:spcPts val="504"/>
              </a:spcBef>
              <a:buChar char="-"/>
              <a:tabLst>
                <a:tab pos="453611" algn="l"/>
              </a:tabLst>
            </a:pPr>
            <a:r>
              <a:rPr sz="2100" spc="-4" dirty="0">
                <a:latin typeface="Verdana"/>
                <a:cs typeface="Verdana"/>
              </a:rPr>
              <a:t>In-house infrastructure; </a:t>
            </a:r>
            <a:r>
              <a:rPr sz="2100" dirty="0">
                <a:latin typeface="Verdana"/>
                <a:cs typeface="Verdana"/>
              </a:rPr>
              <a:t>End-to-end</a:t>
            </a:r>
            <a:r>
              <a:rPr sz="2100" spc="70" dirty="0">
                <a:latin typeface="Verdana"/>
                <a:cs typeface="Verdana"/>
              </a:rPr>
              <a:t> </a:t>
            </a:r>
            <a:r>
              <a:rPr sz="2100" spc="-4" dirty="0">
                <a:latin typeface="Verdana"/>
                <a:cs typeface="Verdana"/>
              </a:rPr>
              <a:t>control</a:t>
            </a:r>
            <a:endParaRPr sz="2100" dirty="0">
              <a:latin typeface="Verdana"/>
              <a:cs typeface="Verdana"/>
            </a:endParaRPr>
          </a:p>
          <a:p>
            <a:pPr marL="191463" indent="-180331">
              <a:spcBef>
                <a:spcPts val="583"/>
              </a:spcBef>
              <a:buClr>
                <a:srgbClr val="1C53A6"/>
              </a:buClr>
              <a:buChar char="•"/>
              <a:tabLst>
                <a:tab pos="191463" algn="l"/>
              </a:tabLst>
            </a:pPr>
            <a:r>
              <a:rPr sz="2500" spc="-9" dirty="0">
                <a:latin typeface="Verdana"/>
                <a:cs typeface="Verdana"/>
              </a:rPr>
              <a:t>Examples</a:t>
            </a:r>
            <a:r>
              <a:rPr sz="2500" spc="22" dirty="0">
                <a:latin typeface="Verdana"/>
                <a:cs typeface="Verdana"/>
              </a:rPr>
              <a:t> </a:t>
            </a:r>
            <a:r>
              <a:rPr sz="2500" spc="-13" dirty="0">
                <a:latin typeface="Verdana"/>
                <a:cs typeface="Verdana"/>
              </a:rPr>
              <a:t>include:</a:t>
            </a:r>
            <a:endParaRPr sz="250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23388" y="4438871"/>
            <a:ext cx="8266089" cy="196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Deployment Models </a:t>
            </a:r>
            <a:r>
              <a:rPr lang="en-US" sz="2400" dirty="0" smtClean="0"/>
              <a:t>(Private Cloud)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44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275008" y="1690688"/>
            <a:ext cx="9929612" cy="4108164"/>
          </a:xfrm>
          <a:prstGeom prst="rect">
            <a:avLst/>
          </a:prstGeom>
        </p:spPr>
        <p:txBody>
          <a:bodyPr vert="horz" wrap="square" lIns="0" tIns="85713" rIns="0" bIns="0" rtlCol="0">
            <a:spAutoFit/>
          </a:bodyPr>
          <a:lstStyle/>
          <a:p>
            <a:pPr marL="191463" indent="-180331">
              <a:spcBef>
                <a:spcPts val="675"/>
              </a:spcBef>
              <a:buClr>
                <a:srgbClr val="1C53A6"/>
              </a:buClr>
              <a:buChar char="•"/>
              <a:tabLst>
                <a:tab pos="191463" algn="l"/>
              </a:tabLst>
            </a:pPr>
            <a:r>
              <a:rPr sz="2500" spc="-4" dirty="0">
                <a:latin typeface="Verdana"/>
                <a:cs typeface="Verdana"/>
              </a:rPr>
              <a:t>Community</a:t>
            </a:r>
            <a:r>
              <a:rPr sz="2500" spc="22" dirty="0">
                <a:latin typeface="Verdana"/>
                <a:cs typeface="Verdana"/>
              </a:rPr>
              <a:t> </a:t>
            </a:r>
            <a:r>
              <a:rPr sz="2500" spc="-4" dirty="0">
                <a:latin typeface="Verdana"/>
                <a:cs typeface="Verdana"/>
              </a:rPr>
              <a:t>cloud</a:t>
            </a:r>
            <a:endParaRPr sz="2500" dirty="0">
              <a:latin typeface="Verdana"/>
              <a:cs typeface="Verdana"/>
            </a:endParaRPr>
          </a:p>
          <a:p>
            <a:pPr marL="453054" marR="4453" lvl="1" indent="-183114">
              <a:spcBef>
                <a:spcPts val="508"/>
              </a:spcBef>
              <a:buChar char="-"/>
              <a:tabLst>
                <a:tab pos="453611" algn="l"/>
              </a:tabLst>
            </a:pPr>
            <a:r>
              <a:rPr sz="2100" spc="-4" dirty="0">
                <a:latin typeface="Verdana"/>
                <a:cs typeface="Verdana"/>
              </a:rPr>
              <a:t>The cloud infrastructure is shared </a:t>
            </a:r>
            <a:r>
              <a:rPr sz="2100" dirty="0">
                <a:latin typeface="Verdana"/>
                <a:cs typeface="Verdana"/>
              </a:rPr>
              <a:t>by </a:t>
            </a:r>
            <a:r>
              <a:rPr sz="2100" spc="-4" dirty="0">
                <a:latin typeface="Verdana"/>
                <a:cs typeface="Verdana"/>
              </a:rPr>
              <a:t>several organizations  </a:t>
            </a:r>
            <a:r>
              <a:rPr sz="2100" dirty="0">
                <a:latin typeface="Verdana"/>
                <a:cs typeface="Verdana"/>
              </a:rPr>
              <a:t>and </a:t>
            </a:r>
            <a:r>
              <a:rPr sz="2100" spc="-4" dirty="0">
                <a:latin typeface="Verdana"/>
                <a:cs typeface="Verdana"/>
              </a:rPr>
              <a:t>supports </a:t>
            </a:r>
            <a:r>
              <a:rPr sz="2100" dirty="0">
                <a:latin typeface="Verdana"/>
                <a:cs typeface="Verdana"/>
              </a:rPr>
              <a:t>a </a:t>
            </a:r>
            <a:r>
              <a:rPr sz="2100" spc="-4" dirty="0">
                <a:latin typeface="Verdana"/>
                <a:cs typeface="Verdana"/>
              </a:rPr>
              <a:t>specific community that </a:t>
            </a:r>
            <a:r>
              <a:rPr sz="2100" dirty="0">
                <a:latin typeface="Verdana"/>
                <a:cs typeface="Verdana"/>
              </a:rPr>
              <a:t>has </a:t>
            </a:r>
            <a:r>
              <a:rPr sz="2100" spc="-4" dirty="0">
                <a:latin typeface="Verdana"/>
                <a:cs typeface="Verdana"/>
              </a:rPr>
              <a:t>shared  concerns (e.g., mission, security requirements, policy </a:t>
            </a:r>
            <a:r>
              <a:rPr sz="2100" dirty="0">
                <a:latin typeface="Verdana"/>
                <a:cs typeface="Verdana"/>
              </a:rPr>
              <a:t>and  </a:t>
            </a:r>
            <a:r>
              <a:rPr sz="2100" spc="-4" dirty="0">
                <a:latin typeface="Verdana"/>
                <a:cs typeface="Verdana"/>
              </a:rPr>
              <a:t>compliance</a:t>
            </a:r>
            <a:r>
              <a:rPr sz="2100" spc="26" dirty="0">
                <a:latin typeface="Verdana"/>
                <a:cs typeface="Verdana"/>
              </a:rPr>
              <a:t> </a:t>
            </a:r>
            <a:r>
              <a:rPr sz="2100" spc="-4" dirty="0">
                <a:latin typeface="Verdana"/>
                <a:cs typeface="Verdana"/>
              </a:rPr>
              <a:t>considerations).</a:t>
            </a:r>
            <a:endParaRPr sz="2100" dirty="0">
              <a:latin typeface="Verdana"/>
              <a:cs typeface="Verdana"/>
            </a:endParaRPr>
          </a:p>
          <a:p>
            <a:pPr lvl="1">
              <a:spcBef>
                <a:spcPts val="39"/>
              </a:spcBef>
              <a:buFont typeface="Verdana"/>
              <a:buChar char="-"/>
            </a:pPr>
            <a:endParaRPr sz="3500" dirty="0">
              <a:latin typeface="Times New Roman"/>
              <a:cs typeface="Times New Roman"/>
            </a:endParaRPr>
          </a:p>
          <a:p>
            <a:pPr marL="191463" indent="-180331">
              <a:buClr>
                <a:srgbClr val="1C53A6"/>
              </a:buClr>
              <a:buChar char="•"/>
              <a:tabLst>
                <a:tab pos="191463" algn="l"/>
              </a:tabLst>
            </a:pPr>
            <a:r>
              <a:rPr sz="2500" spc="-9" dirty="0">
                <a:latin typeface="Verdana"/>
                <a:cs typeface="Verdana"/>
              </a:rPr>
              <a:t>Hybrid</a:t>
            </a:r>
            <a:r>
              <a:rPr sz="2500" spc="22" dirty="0">
                <a:latin typeface="Verdana"/>
                <a:cs typeface="Verdana"/>
              </a:rPr>
              <a:t> </a:t>
            </a:r>
            <a:r>
              <a:rPr sz="2500" spc="-4" dirty="0">
                <a:latin typeface="Verdana"/>
                <a:cs typeface="Verdana"/>
              </a:rPr>
              <a:t>cloud</a:t>
            </a:r>
            <a:endParaRPr sz="2500" dirty="0">
              <a:latin typeface="Verdana"/>
              <a:cs typeface="Verdana"/>
            </a:endParaRPr>
          </a:p>
          <a:p>
            <a:pPr marL="453054" marR="100184" lvl="1" indent="-183114">
              <a:spcBef>
                <a:spcPts val="508"/>
              </a:spcBef>
              <a:buChar char="-"/>
              <a:tabLst>
                <a:tab pos="453611" algn="l"/>
              </a:tabLst>
            </a:pPr>
            <a:r>
              <a:rPr sz="2100" spc="-4" dirty="0">
                <a:latin typeface="Verdana"/>
                <a:cs typeface="Verdana"/>
              </a:rPr>
              <a:t>The cloud infrastructure is </a:t>
            </a:r>
            <a:r>
              <a:rPr sz="2100" dirty="0">
                <a:latin typeface="Verdana"/>
                <a:cs typeface="Verdana"/>
              </a:rPr>
              <a:t>a </a:t>
            </a:r>
            <a:r>
              <a:rPr sz="2100" spc="-4" dirty="0">
                <a:latin typeface="Verdana"/>
                <a:cs typeface="Verdana"/>
              </a:rPr>
              <a:t>composition </a:t>
            </a:r>
            <a:r>
              <a:rPr sz="2100" dirty="0">
                <a:latin typeface="Verdana"/>
                <a:cs typeface="Verdana"/>
              </a:rPr>
              <a:t>of </a:t>
            </a:r>
            <a:r>
              <a:rPr sz="2100" spc="-4" dirty="0">
                <a:latin typeface="Verdana"/>
                <a:cs typeface="Verdana"/>
              </a:rPr>
              <a:t>two </a:t>
            </a:r>
            <a:r>
              <a:rPr sz="2100" dirty="0">
                <a:latin typeface="Verdana"/>
                <a:cs typeface="Verdana"/>
              </a:rPr>
              <a:t>or more  </a:t>
            </a:r>
            <a:r>
              <a:rPr sz="2100" spc="-4" dirty="0">
                <a:latin typeface="Verdana"/>
                <a:cs typeface="Verdana"/>
              </a:rPr>
              <a:t>clouds (private, community, </a:t>
            </a:r>
            <a:r>
              <a:rPr sz="2100" dirty="0">
                <a:latin typeface="Verdana"/>
                <a:cs typeface="Verdana"/>
              </a:rPr>
              <a:t>or </a:t>
            </a:r>
            <a:r>
              <a:rPr sz="2100" spc="-4" dirty="0">
                <a:latin typeface="Verdana"/>
                <a:cs typeface="Verdana"/>
              </a:rPr>
              <a:t>public) that remain </a:t>
            </a:r>
            <a:r>
              <a:rPr sz="2100" spc="-9" dirty="0">
                <a:latin typeface="Verdana"/>
                <a:cs typeface="Verdana"/>
              </a:rPr>
              <a:t>unique  </a:t>
            </a:r>
            <a:r>
              <a:rPr sz="2100" spc="-4" dirty="0">
                <a:latin typeface="Verdana"/>
                <a:cs typeface="Verdana"/>
              </a:rPr>
              <a:t>entities but </a:t>
            </a:r>
            <a:r>
              <a:rPr sz="2100" dirty="0">
                <a:latin typeface="Verdana"/>
                <a:cs typeface="Verdana"/>
              </a:rPr>
              <a:t>are </a:t>
            </a:r>
            <a:r>
              <a:rPr sz="2100" spc="-4" dirty="0">
                <a:latin typeface="Verdana"/>
                <a:cs typeface="Verdana"/>
              </a:rPr>
              <a:t>bound together by standardized </a:t>
            </a:r>
            <a:r>
              <a:rPr sz="2100" dirty="0">
                <a:latin typeface="Verdana"/>
                <a:cs typeface="Verdana"/>
              </a:rPr>
              <a:t>or  </a:t>
            </a:r>
            <a:r>
              <a:rPr sz="2100" spc="-4" dirty="0">
                <a:latin typeface="Verdana"/>
                <a:cs typeface="Verdana"/>
              </a:rPr>
              <a:t>proprietary technology that </a:t>
            </a:r>
            <a:r>
              <a:rPr sz="2100" dirty="0">
                <a:latin typeface="Verdana"/>
                <a:cs typeface="Verdana"/>
              </a:rPr>
              <a:t>enables </a:t>
            </a:r>
            <a:r>
              <a:rPr sz="2100" spc="-4" dirty="0">
                <a:latin typeface="Verdana"/>
                <a:cs typeface="Verdana"/>
              </a:rPr>
              <a:t>data </a:t>
            </a:r>
            <a:r>
              <a:rPr sz="2100" dirty="0">
                <a:latin typeface="Verdana"/>
                <a:cs typeface="Verdana"/>
              </a:rPr>
              <a:t>and </a:t>
            </a:r>
            <a:r>
              <a:rPr sz="2100" spc="-4" dirty="0">
                <a:latin typeface="Verdana"/>
                <a:cs typeface="Verdana"/>
              </a:rPr>
              <a:t>application  </a:t>
            </a:r>
            <a:r>
              <a:rPr sz="2100" spc="-9" dirty="0">
                <a:latin typeface="Verdana"/>
                <a:cs typeface="Verdana"/>
              </a:rPr>
              <a:t>portability.</a:t>
            </a:r>
            <a:endParaRPr sz="2100" dirty="0">
              <a:latin typeface="Verdana"/>
              <a:cs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Deployment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750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1471</Words>
  <Application>Microsoft Office PowerPoint</Application>
  <PresentationFormat>Widescreen</PresentationFormat>
  <Paragraphs>312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MS PGothic</vt:lpstr>
      <vt:lpstr>Arial</vt:lpstr>
      <vt:lpstr>Calibri</vt:lpstr>
      <vt:lpstr>Calibri Light</vt:lpstr>
      <vt:lpstr>Cambria</vt:lpstr>
      <vt:lpstr>Centur gothic(body</vt:lpstr>
      <vt:lpstr>Century Gothic</vt:lpstr>
      <vt:lpstr>Helvetica</vt:lpstr>
      <vt:lpstr>Times New Roman</vt:lpstr>
      <vt:lpstr>Tw Cen MT</vt:lpstr>
      <vt:lpstr>Verdana</vt:lpstr>
      <vt:lpstr>Whitney-BlackSC</vt:lpstr>
      <vt:lpstr>Wingdings</vt:lpstr>
      <vt:lpstr>Office Theme</vt:lpstr>
      <vt:lpstr>Cloud Computing (Amazon Web Services)</vt:lpstr>
      <vt:lpstr>Course Content</vt:lpstr>
      <vt:lpstr>Content</vt:lpstr>
      <vt:lpstr>What is Cloud Computing? (1/2)</vt:lpstr>
      <vt:lpstr>What is Cloud Computing? (2/2)</vt:lpstr>
      <vt:lpstr>Deployment Model</vt:lpstr>
      <vt:lpstr>Deployment Models (Public Cloud)</vt:lpstr>
      <vt:lpstr>Deployment Models (Private Cloud)</vt:lpstr>
      <vt:lpstr>Deployment Models</vt:lpstr>
      <vt:lpstr>Types Of Cloud Services</vt:lpstr>
      <vt:lpstr>Types of Cloud Services</vt:lpstr>
      <vt:lpstr>Types of Cloud Services</vt:lpstr>
      <vt:lpstr>Types of Cloud Services</vt:lpstr>
      <vt:lpstr>General Cloud Architecture</vt:lpstr>
      <vt:lpstr>General Cloud Architecture (Web Application)</vt:lpstr>
      <vt:lpstr>General Cloud Architecture (Analytics Warehouse)</vt:lpstr>
      <vt:lpstr>Why Cloud Computing</vt:lpstr>
      <vt:lpstr>Why Cloud Computing</vt:lpstr>
      <vt:lpstr>Why Cloud Computing</vt:lpstr>
      <vt:lpstr>Over or Under-Provisioning</vt:lpstr>
      <vt:lpstr>Dynamic Provisioning</vt:lpstr>
      <vt:lpstr>Cloud Economics: For Users</vt:lpstr>
      <vt:lpstr>Why Cloud Computing</vt:lpstr>
      <vt:lpstr>Cloud Computing Economies of Scale</vt:lpstr>
      <vt:lpstr>Datacenter Hardware</vt:lpstr>
      <vt:lpstr>Servers</vt:lpstr>
      <vt:lpstr>Datacenter Hardware</vt:lpstr>
      <vt:lpstr>Hardware Heterogeneity</vt:lpstr>
      <vt:lpstr>Total Cost of Ownership (TCO)</vt:lpstr>
      <vt:lpstr>Operator’s TCO Example</vt:lpstr>
      <vt:lpstr>How Much Does It Cost 1/2</vt:lpstr>
      <vt:lpstr>How Much Does It Cost 2/2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</dc:title>
  <dc:creator>Windows User</dc:creator>
  <cp:lastModifiedBy>Windows User</cp:lastModifiedBy>
  <cp:revision>13</cp:revision>
  <dcterms:created xsi:type="dcterms:W3CDTF">2021-10-30T04:57:31Z</dcterms:created>
  <dcterms:modified xsi:type="dcterms:W3CDTF">2021-11-02T11:52:52Z</dcterms:modified>
</cp:coreProperties>
</file>