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pos="376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C1B3-6A80-B329-1705-93276F0E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2F8D-442B-CD89-23FF-C3E9BFD8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8F9B-EEE0-394F-EF6B-E4B46154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2C88-0490-9EBC-1323-BD79EC00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7C83-95FE-0762-5303-9CB6D0E6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6B9C-1A36-384C-0970-11E32EB7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0A80B-04CC-5AE6-CFFA-EC1E9BC3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CD5E-AC74-05C8-9FB5-3FDE1358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8D3D7-6DEB-0ABF-80B5-52D32A4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3504-02AE-28CE-5C09-A2FFC78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D6F5E-A77B-05D9-47FC-5D738507F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DB8C-A841-BF46-B867-01EAF915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2371-3A89-73EF-88F1-75916867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D94E-BCEF-2033-FDE8-5DCE5FD0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A755-698E-35E0-D782-ABDEF4E4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C824-882F-2DC0-EDF6-59B3C27B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9C01-E567-5D01-C819-ECC5206A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31D0-EDE4-95B5-6F78-D1E92DE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86C-664A-7D7B-5FAE-02B851D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7516-23EC-070A-C9FE-A93D365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DA7D-B74F-EB89-F9A6-53948C60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4E24-1734-41AB-5507-E820A87F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B77C-FB9E-A8D5-6AC0-3DB918BA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128C6-B2F7-5E6B-44BE-5ABC464F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15C5-A04E-D5EC-285C-072F42F8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60A1-2F6B-8DF9-D17E-18E94302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5F0F-EA66-52BB-306E-EAA04777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24CE-DB3D-C509-62F5-BF909404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5839-E4C7-BC9B-0B26-AB05153D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289B8-1344-4F93-9B21-955D638A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C3494-21A3-B0D4-D831-955376C4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3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2F10-D523-DF1E-8B53-AD8C62BF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C625-EBC8-3294-1B4D-C5CCFAA5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FE057-653C-0D63-3BE5-0901A61B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2B59-2FFC-7668-9E97-2A37795D6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9E88B-04E6-CEF2-277B-546FBDCEA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A5D7-1501-83D4-CEC5-5C00D119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21B0-28B5-7AF1-6A5C-139EA52C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0E759-6B96-CCCE-3ED5-D3E1B83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E6AB-7D56-A9F5-63CD-2855EFD9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000A6-3F24-861C-A634-FBFD91BF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3682-E753-5F43-7F0F-34A8B5A9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E498C-2542-92EC-7BE1-1E28180C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C7455-FB6D-C47E-FFC0-6808251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3BA01-5BBA-5E9C-455A-8E9D28D9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52560-1CA3-F483-61AC-E6D80EB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16CA-D073-0C17-B6E0-96776039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6951-D3CD-1B82-E741-5DD36B45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B42D-867E-908B-FE1E-D5130828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F77D7-CC6C-0DBB-3F52-DC22C3A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CF86-AC3A-5C67-1A93-8F86A276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6B84-DDC3-6FF3-685E-A199AEAE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AD08-DF2F-20DD-B0BD-66BB6936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BCD0A-5790-17F7-B71C-711406BF9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4031-B347-246E-31A8-4B070DB6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5440-BF75-F74B-A410-5FBE578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A2C52-698F-47CE-BA9E-D23552BC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147A-0C41-22CA-D0D9-F99ECA0A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5CC20-8600-55C1-C359-6D31E62E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2586E-9BD7-19E8-57A1-E32D8DEA1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3864-8023-3277-6C68-1C70E7834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3D69-D6AF-41E7-ADF5-4C91295318AE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4B7D-00ED-468A-52C3-A01E01B2E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7FC1-8003-863E-CCFD-1068EA3F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EDD7-669E-46D4-9748-93476F99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997-E0AF-76C8-926F-26567D65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3F1B36E-932A-BD6D-A5CC-719C0A16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48" y="1197876"/>
            <a:ext cx="7707730" cy="4624173"/>
          </a:xfrm>
          <a:prstGeom prst="rect">
            <a:avLst/>
          </a:prstGeom>
          <a:solidFill>
            <a:schemeClr val="bg1"/>
          </a:solidFill>
          <a:ln w="38100" cap="rnd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40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Outlines: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Brief overview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The accident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The legacy 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Compensation and legal aspects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The impact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The reaction</a:t>
            </a:r>
          </a:p>
          <a:p>
            <a:r>
              <a:rPr lang="en-US" dirty="0">
                <a:latin typeface="Constantia" panose="02030602050306030303" pitchFamily="18" charset="0"/>
                <a:cs typeface="Times New Roman" pitchFamily="18" charset="0"/>
              </a:rPr>
              <a:t>Conclusion</a:t>
            </a:r>
          </a:p>
          <a:p>
            <a:pPr lvl="1"/>
            <a:endParaRPr lang="en-US" dirty="0">
              <a:latin typeface="Constantia" panose="02030602050306030303" pitchFamily="18" charset="0"/>
              <a:cs typeface="Times New Roman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6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Brief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onstantia" panose="02030602050306030303" pitchFamily="18" charset="0"/>
              </a:rPr>
              <a:t>On December 3, 1984, a catastrophic gas leak occurred at the Union Carbide pesticide plant in Bhopal, India, resulting in thousands of deaths and long-lasting health effects for the local population.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30054-912C-F7FA-5EF3-1CED4AEB4D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22" y="2407251"/>
            <a:ext cx="4119155" cy="31880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Constantia" panose="02030602050306030303" pitchFamily="18" charset="0"/>
                <a:cs typeface="Times New Roman" pitchFamily="18" charset="0"/>
              </a:rPr>
              <a:t>The Incident:</a:t>
            </a:r>
            <a:endParaRPr lang="en-US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Details of the incident: A storage tank containing 40 tons of methyl isocyanate (MIC) gas leaked, releasing toxic gas into the surrounding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tantia" panose="02030602050306030303" pitchFamily="18" charset="0"/>
              </a:rPr>
              <a:t>Consequences: Over 5,000 people died within the first three days, and over 500,000 were exposed to the gas. Many of these people suffered from severe respiratory problems, blindness, and neurological damage.</a:t>
            </a:r>
          </a:p>
          <a:p>
            <a:pPr marL="0" indent="0">
              <a:buNone/>
            </a:pP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4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The legacy: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Ongoing struggles: Many of the victims of the Bhopal gas tragedy continue to struggle with the health effects and financial consequences of the disaster.</a:t>
            </a:r>
          </a:p>
          <a:p>
            <a:r>
              <a:rPr lang="en-US" dirty="0">
                <a:latin typeface="Constantia" panose="02030602050306030303" pitchFamily="18" charset="0"/>
                <a:cs typeface="Arial" panose="020B0604020202020204" pitchFamily="34" charset="0"/>
              </a:rPr>
              <a:t>Remembrance: The Bhopal gas tragedy is remembered as a tragic reminder of the dangers of irresponsible corporate practices and the importance of prioritizing safety and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19313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Constantia" panose="02030602050306030303" pitchFamily="18" charset="0"/>
                <a:cs typeface="Times New Roman" pitchFamily="18" charset="0"/>
              </a:rPr>
              <a:t>Compensation and legal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Compensation of $470 million ($500 per dead).</a:t>
            </a:r>
          </a:p>
          <a:p>
            <a:r>
              <a:rPr lang="en-US" dirty="0">
                <a:latin typeface="Constantia" panose="02030602050306030303" pitchFamily="18" charset="0"/>
              </a:rPr>
              <a:t>Twenty years of passiveness.</a:t>
            </a:r>
          </a:p>
          <a:p>
            <a:r>
              <a:rPr lang="en-US" dirty="0">
                <a:latin typeface="Constantia" panose="02030602050306030303" pitchFamily="18" charset="0"/>
              </a:rPr>
              <a:t>Case was reviewed and put up in American Court.</a:t>
            </a:r>
          </a:p>
          <a:p>
            <a:r>
              <a:rPr lang="en-US" dirty="0">
                <a:latin typeface="Constantia" panose="02030602050306030303" pitchFamily="18" charset="0"/>
              </a:rPr>
              <a:t>DOW Refused Union Carbide’s Liabilities in Bhopal, India.</a:t>
            </a:r>
          </a:p>
          <a:p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4697357-8470-C80A-BBDA-654DFA0C4B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234"/>
            <a:ext cx="5181600" cy="34481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98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Constantia" panose="02030602050306030303" pitchFamily="18" charset="0"/>
                <a:cs typeface="Times New Roman" pitchFamily="18" charset="0"/>
              </a:rPr>
              <a:t>The Impact</a:t>
            </a:r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Human toll: The Bhopal gas tragedy had a devastating impact on the lives of the local population, and many people continue to suffer from the health effects of the gas leak to this day.</a:t>
            </a:r>
          </a:p>
          <a:p>
            <a:r>
              <a:rPr lang="en-US" dirty="0">
                <a:latin typeface="Constantia" panose="02030602050306030303" pitchFamily="18" charset="0"/>
              </a:rPr>
              <a:t>Environmental impact: The disaster also had a significant environmental impact, contaminating the soil and water in the area.</a:t>
            </a:r>
          </a:p>
        </p:txBody>
      </p:sp>
    </p:spTree>
    <p:extLst>
      <p:ext uri="{BB962C8B-B14F-4D97-AF65-F5344CB8AC3E}">
        <p14:creationId xmlns:p14="http://schemas.microsoft.com/office/powerpoint/2010/main" val="354081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Constantia" panose="02030602050306030303" pitchFamily="18" charset="0"/>
                <a:cs typeface="Times New Roman" pitchFamily="18" charset="0"/>
              </a:rPr>
              <a:t>The Reaction</a:t>
            </a:r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Global response: The Bhopal gas tragedy shocked the world and led to widespread outrage and calls for accountability.</a:t>
            </a:r>
          </a:p>
          <a:p>
            <a:r>
              <a:rPr lang="en-US" dirty="0">
                <a:latin typeface="Constantia" panose="02030602050306030303" pitchFamily="18" charset="0"/>
              </a:rPr>
              <a:t>Changes in regulations: The disaster also led to significant changes in regulations and emergency response planning in the chemical industry, focusing on preventing similar disasters.</a:t>
            </a:r>
          </a:p>
        </p:txBody>
      </p:sp>
    </p:spTree>
    <p:extLst>
      <p:ext uri="{BB962C8B-B14F-4D97-AF65-F5344CB8AC3E}">
        <p14:creationId xmlns:p14="http://schemas.microsoft.com/office/powerpoint/2010/main" val="422989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D1A-664C-139B-950E-922163E044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tantia" panose="02030602050306030303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6A79-130F-1728-ABA1-53574EA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The Bhopal gas tragedy is a disaster that shocked the world and had far-reaching consequences for the local population and the entire world. It is a tragedy that should never be forgotten and serves as a reminder of the importance of safety measures and corporate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90022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Office Theme</vt:lpstr>
      <vt:lpstr> </vt:lpstr>
      <vt:lpstr>Outlines:</vt:lpstr>
      <vt:lpstr>Brief Overview:</vt:lpstr>
      <vt:lpstr>The Incident:</vt:lpstr>
      <vt:lpstr>The legacy:</vt:lpstr>
      <vt:lpstr>Compensation and legal aspects</vt:lpstr>
      <vt:lpstr>The Impact:</vt:lpstr>
      <vt:lpstr>The Reaction: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AMIR SULIMAN</dc:creator>
  <cp:lastModifiedBy>AMIR SULIMAN</cp:lastModifiedBy>
  <cp:revision>36</cp:revision>
  <dcterms:created xsi:type="dcterms:W3CDTF">2022-12-30T13:29:00Z</dcterms:created>
  <dcterms:modified xsi:type="dcterms:W3CDTF">2022-12-30T17:44:54Z</dcterms:modified>
</cp:coreProperties>
</file>