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61" r:id="rId3"/>
    <p:sldId id="287" r:id="rId4"/>
    <p:sldId id="289" r:id="rId5"/>
    <p:sldId id="29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5143500" type="screen16x9"/>
  <p:notesSz cx="6858000" cy="9144000"/>
  <p:embeddedFontLst>
    <p:embeddedFont>
      <p:font typeface="Barlow Light" pitchFamily="2" charset="77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 SemiBold" panose="020B0503030101060003" pitchFamily="34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768B5F-073F-4E6E-A2E5-22138DA8C46F}">
  <a:tblStyle styleId="{A2768B5F-073F-4E6E-A2E5-22138DA8C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1"/>
  </p:normalViewPr>
  <p:slideViewPr>
    <p:cSldViewPr snapToGrid="0" snapToObjects="1">
      <p:cViewPr varScale="1">
        <p:scale>
          <a:sx n="156" d="100"/>
          <a:sy n="156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99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93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7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7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14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8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UPDATE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149AA-817F-B648-9FC3-D83CB78D9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B42151-B1E1-8D4F-BA47-5BA668B9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68918"/>
              </p:ext>
            </p:extLst>
          </p:nvPr>
        </p:nvGraphicFramePr>
        <p:xfrm>
          <a:off x="592666" y="1064684"/>
          <a:ext cx="7992529" cy="111252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821267">
                  <a:extLst>
                    <a:ext uri="{9D8B030D-6E8A-4147-A177-3AD203B41FA5}">
                      <a16:colId xmlns:a16="http://schemas.microsoft.com/office/drawing/2014/main" val="1965185919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3356081411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1307258126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863018634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918049852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3788871718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803100735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661352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0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772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45C9F1-A346-1843-BE11-974DFA6B3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36561"/>
              </p:ext>
            </p:extLst>
          </p:nvPr>
        </p:nvGraphicFramePr>
        <p:xfrm>
          <a:off x="592665" y="2419351"/>
          <a:ext cx="7992529" cy="125984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821267">
                  <a:extLst>
                    <a:ext uri="{9D8B030D-6E8A-4147-A177-3AD203B41FA5}">
                      <a16:colId xmlns:a16="http://schemas.microsoft.com/office/drawing/2014/main" val="1965185919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3356081411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1307258126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863018634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918049852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3788871718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803100735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661352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Fall Out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Omission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0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772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A53C0F-2EBC-3A4C-8A62-8C0A3829BA8A}"/>
              </a:ext>
            </a:extLst>
          </p:cNvPr>
          <p:cNvSpPr txBox="1"/>
          <p:nvPr/>
        </p:nvSpPr>
        <p:spPr>
          <a:xfrm>
            <a:off x="1282478" y="550333"/>
            <a:ext cx="657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AUTOENCODER &amp; LSTM AUTOENCODER RESULTS</a:t>
            </a:r>
          </a:p>
        </p:txBody>
      </p:sp>
    </p:spTree>
    <p:extLst>
      <p:ext uri="{BB962C8B-B14F-4D97-AF65-F5344CB8AC3E}">
        <p14:creationId xmlns:p14="http://schemas.microsoft.com/office/powerpoint/2010/main" val="389337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149AA-817F-B648-9FC3-D83CB78D9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E9DE5-5B79-E447-A0DA-B6475D14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7783"/>
              </p:ext>
            </p:extLst>
          </p:nvPr>
        </p:nvGraphicFramePr>
        <p:xfrm>
          <a:off x="2806700" y="1284817"/>
          <a:ext cx="3530601" cy="259588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140391416"/>
                    </a:ext>
                  </a:extLst>
                </a:gridCol>
                <a:gridCol w="1241576">
                  <a:extLst>
                    <a:ext uri="{9D8B030D-6E8A-4147-A177-3AD203B41FA5}">
                      <a16:colId xmlns:a16="http://schemas.microsoft.com/office/drawing/2014/main" val="3841709650"/>
                    </a:ext>
                  </a:extLst>
                </a:gridCol>
                <a:gridCol w="1112158">
                  <a:extLst>
                    <a:ext uri="{9D8B030D-6E8A-4147-A177-3AD203B41FA5}">
                      <a16:colId xmlns:a16="http://schemas.microsoft.com/office/drawing/2014/main" val="119007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5468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Adversarial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022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72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89012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Adversarial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88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298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Autoencoder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167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4D6A0A-508A-5C4D-A1A7-BB37AF417776}"/>
              </a:ext>
            </a:extLst>
          </p:cNvPr>
          <p:cNvSpPr txBox="1"/>
          <p:nvPr/>
        </p:nvSpPr>
        <p:spPr>
          <a:xfrm>
            <a:off x="1097331" y="550333"/>
            <a:ext cx="694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REGULAR AUTOENCODER vs LSTM vs ADVERSARIAL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6A2D-9F58-EC4D-BFDD-0D12057186A9}"/>
              </a:ext>
            </a:extLst>
          </p:cNvPr>
          <p:cNvSpPr txBox="1"/>
          <p:nvPr/>
        </p:nvSpPr>
        <p:spPr>
          <a:xfrm>
            <a:off x="715015" y="4328973"/>
            <a:ext cx="771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LSTM is slower, but is able to separate the global anomalies further than regular observations</a:t>
            </a:r>
          </a:p>
        </p:txBody>
      </p:sp>
    </p:spTree>
    <p:extLst>
      <p:ext uri="{BB962C8B-B14F-4D97-AF65-F5344CB8AC3E}">
        <p14:creationId xmlns:p14="http://schemas.microsoft.com/office/powerpoint/2010/main" val="100496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48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4043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Interview Assignment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SG" dirty="0"/>
              <a:t>Given 600 images of the electronic component, train a machine learning algorithm that could detect the orientation of the electronic component as described below.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88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83C72-3319-214A-AC0A-2955E235E9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5104B-E2BF-4042-9B85-7F30FEF0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950443"/>
            <a:ext cx="1270000" cy="140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ACA18-0104-3443-A780-0F7D23A0F3E4}"/>
              </a:ext>
            </a:extLst>
          </p:cNvPr>
          <p:cNvSpPr txBox="1"/>
          <p:nvPr/>
        </p:nvSpPr>
        <p:spPr>
          <a:xfrm>
            <a:off x="3600420" y="550333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ACCEPTABLE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D71FF-7CDB-2B48-95F3-5E44B0B25429}"/>
              </a:ext>
            </a:extLst>
          </p:cNvPr>
          <p:cNvGrpSpPr/>
          <p:nvPr/>
        </p:nvGrpSpPr>
        <p:grpSpPr>
          <a:xfrm>
            <a:off x="1988925" y="3227050"/>
            <a:ext cx="5166150" cy="1435100"/>
            <a:chOff x="2136677" y="3227050"/>
            <a:chExt cx="5166150" cy="1435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1D317E-AB3C-6C46-87FE-DF4593FB1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6677" y="3252450"/>
              <a:ext cx="1231900" cy="1384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05C2D5-B3A7-4C41-8F48-79AE0C048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0302" y="3227050"/>
              <a:ext cx="1346200" cy="143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832E94-0CCE-424D-9A4C-0FF190FAD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8227" y="3315950"/>
              <a:ext cx="1244600" cy="12573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A525B2-9463-9541-B53B-04BCD9C6C189}"/>
              </a:ext>
            </a:extLst>
          </p:cNvPr>
          <p:cNvSpPr txBox="1"/>
          <p:nvPr/>
        </p:nvSpPr>
        <p:spPr>
          <a:xfrm>
            <a:off x="3972317" y="2826940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267829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14043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SG" dirty="0"/>
              <a:t>1 week time-frame</a:t>
            </a:r>
          </a:p>
          <a:p>
            <a:pPr lvl="1"/>
            <a:r>
              <a:rPr lang="en-SG" dirty="0"/>
              <a:t>Concurrently with Capstone</a:t>
            </a:r>
          </a:p>
          <a:p>
            <a:r>
              <a:rPr lang="en-SG" dirty="0"/>
              <a:t>600 training observations</a:t>
            </a:r>
          </a:p>
          <a:p>
            <a:r>
              <a:rPr lang="en-SG" dirty="0"/>
              <a:t>11 testing observations</a:t>
            </a:r>
          </a:p>
          <a:p>
            <a:r>
              <a:rPr lang="en-SG" dirty="0"/>
              <a:t>Create a program (.exe file)</a:t>
            </a:r>
          </a:p>
          <a:p>
            <a:pPr lvl="1"/>
            <a:r>
              <a:rPr lang="en-SG" dirty="0"/>
              <a:t>Output results in text / html / excel</a:t>
            </a:r>
          </a:p>
          <a:p>
            <a:r>
              <a:rPr lang="en-SG" dirty="0"/>
              <a:t>Develop in Python, deploy in C++</a:t>
            </a:r>
          </a:p>
          <a:p>
            <a:r>
              <a:rPr lang="en-SG" dirty="0"/>
              <a:t>Code in CAFFE, </a:t>
            </a:r>
            <a:r>
              <a:rPr lang="en-SG" dirty="0" err="1"/>
              <a:t>Tensorflow</a:t>
            </a:r>
            <a:r>
              <a:rPr lang="en-SG" dirty="0"/>
              <a:t>, </a:t>
            </a:r>
            <a:r>
              <a:rPr lang="en-SG" dirty="0" err="1"/>
              <a:t>Keras</a:t>
            </a:r>
            <a:r>
              <a:rPr lang="en-SG" dirty="0"/>
              <a:t> or </a:t>
            </a:r>
            <a:br>
              <a:rPr lang="en-SG" dirty="0"/>
            </a:br>
            <a:r>
              <a:rPr lang="en-SG" dirty="0" err="1"/>
              <a:t>PyTorch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9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Forensic Data Analysis - Economic Crime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Adversarial Autoencoder Neural Network</a:t>
            </a:r>
          </a:p>
          <a:p>
            <a:pPr lvl="1">
              <a:spcBef>
                <a:spcPts val="0"/>
              </a:spcBef>
              <a:buChar char="▸"/>
            </a:pPr>
            <a:r>
              <a:rPr lang="en-US" dirty="0"/>
              <a:t>Trained 500 epochs</a:t>
            </a:r>
          </a:p>
          <a:p>
            <a:pPr lvl="1">
              <a:spcBef>
                <a:spcPts val="0"/>
              </a:spcBef>
              <a:buChar char="▸"/>
            </a:pPr>
            <a:r>
              <a:rPr lang="en-US" dirty="0"/>
              <a:t>5 layers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Multi-dimensional anomaly detection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Deploy as a web or mobile application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White paper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Got a reasonable clustering on epoch 433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95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893AC-A1E2-9F40-B497-4DD149B56C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7BEC3-F11A-2748-A912-851536CE7D6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39FBF-7A59-2C4F-AD95-E148753E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149AA-817F-B648-9FC3-D83CB78D9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E9DE5-5B79-E447-A0DA-B6475D14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42328"/>
              </p:ext>
            </p:extLst>
          </p:nvPr>
        </p:nvGraphicFramePr>
        <p:xfrm>
          <a:off x="1524000" y="1284817"/>
          <a:ext cx="6096000" cy="207264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03914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900735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12461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27548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5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0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7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532,770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884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4D6A0A-508A-5C4D-A1A7-BB37AF417776}"/>
              </a:ext>
            </a:extLst>
          </p:cNvPr>
          <p:cNvSpPr txBox="1"/>
          <p:nvPr/>
        </p:nvSpPr>
        <p:spPr>
          <a:xfrm>
            <a:off x="1873185" y="550333"/>
            <a:ext cx="539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ADVERSARIAL AUTOENCODER RESULTS</a:t>
            </a:r>
          </a:p>
        </p:txBody>
      </p:sp>
    </p:spTree>
    <p:extLst>
      <p:ext uri="{BB962C8B-B14F-4D97-AF65-F5344CB8AC3E}">
        <p14:creationId xmlns:p14="http://schemas.microsoft.com/office/powerpoint/2010/main" val="193266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149AA-817F-B648-9FC3-D83CB78D9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B42151-B1E1-8D4F-BA47-5BA668B9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129"/>
              </p:ext>
            </p:extLst>
          </p:nvPr>
        </p:nvGraphicFramePr>
        <p:xfrm>
          <a:off x="592666" y="1064684"/>
          <a:ext cx="7992529" cy="111252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821267">
                  <a:extLst>
                    <a:ext uri="{9D8B030D-6E8A-4147-A177-3AD203B41FA5}">
                      <a16:colId xmlns:a16="http://schemas.microsoft.com/office/drawing/2014/main" val="1965185919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3356081411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1307258126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863018634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918049852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3788871718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803100735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661352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0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532,974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532,805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772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45C9F1-A346-1843-BE11-974DFA6B3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2384"/>
              </p:ext>
            </p:extLst>
          </p:nvPr>
        </p:nvGraphicFramePr>
        <p:xfrm>
          <a:off x="592665" y="2419351"/>
          <a:ext cx="7992529" cy="125984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821267">
                  <a:extLst>
                    <a:ext uri="{9D8B030D-6E8A-4147-A177-3AD203B41FA5}">
                      <a16:colId xmlns:a16="http://schemas.microsoft.com/office/drawing/2014/main" val="1965185919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3356081411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1307258126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863018634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918049852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3788871718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803100735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661352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Fall Out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Omission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0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772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A53C0F-2EBC-3A4C-8A62-8C0A3829BA8A}"/>
              </a:ext>
            </a:extLst>
          </p:cNvPr>
          <p:cNvSpPr txBox="1"/>
          <p:nvPr/>
        </p:nvSpPr>
        <p:spPr>
          <a:xfrm>
            <a:off x="1873185" y="550333"/>
            <a:ext cx="539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ADVERSARIAL AUTOENCODER RESULTS</a:t>
            </a:r>
          </a:p>
        </p:txBody>
      </p:sp>
    </p:spTree>
    <p:extLst>
      <p:ext uri="{BB962C8B-B14F-4D97-AF65-F5344CB8AC3E}">
        <p14:creationId xmlns:p14="http://schemas.microsoft.com/office/powerpoint/2010/main" val="331017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New?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Got a reasonable clustering on epoch 433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Unable to test model on unseen data using </a:t>
            </a:r>
            <a:r>
              <a:rPr lang="en-US" dirty="0" err="1"/>
              <a:t>PyTorch</a:t>
            </a:r>
            <a:endParaRPr lang="en-US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Tried recreating the same code in </a:t>
            </a:r>
            <a:r>
              <a:rPr lang="en-US" dirty="0" err="1"/>
              <a:t>Keras</a:t>
            </a:r>
            <a:r>
              <a:rPr lang="en-US" dirty="0"/>
              <a:t> but failed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325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Now?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38943"/>
            <a:ext cx="5640900" cy="329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Stop focusing on the Adversarial Autoencoder Neural Network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Perform other models</a:t>
            </a:r>
          </a:p>
          <a:p>
            <a:pPr lvl="1">
              <a:buChar char="▸"/>
            </a:pPr>
            <a:r>
              <a:rPr lang="en-US" dirty="0" err="1"/>
              <a:t>kNN</a:t>
            </a:r>
            <a:endParaRPr lang="en-US" dirty="0"/>
          </a:p>
          <a:p>
            <a:pPr lvl="1">
              <a:buChar char="▸"/>
            </a:pPr>
            <a:r>
              <a:rPr lang="en-US" dirty="0"/>
              <a:t>PCA</a:t>
            </a:r>
          </a:p>
          <a:p>
            <a:pPr lvl="1">
              <a:buChar char="▸"/>
            </a:pPr>
            <a:r>
              <a:rPr lang="en-US" dirty="0"/>
              <a:t>SVC</a:t>
            </a:r>
          </a:p>
          <a:p>
            <a:pPr lvl="1">
              <a:buChar char="▸"/>
            </a:pPr>
            <a:r>
              <a:rPr lang="en-US" dirty="0"/>
              <a:t>DBSCAN</a:t>
            </a:r>
          </a:p>
          <a:p>
            <a:pPr lvl="1"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9B3AC5A4-27B0-B042-A8C8-E086505CD6A0}"/>
              </a:ext>
            </a:extLst>
          </p:cNvPr>
          <p:cNvSpPr txBox="1">
            <a:spLocks/>
          </p:cNvSpPr>
          <p:nvPr/>
        </p:nvSpPr>
        <p:spPr>
          <a:xfrm>
            <a:off x="2225376" y="2496331"/>
            <a:ext cx="3446825" cy="191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Font typeface="Barlow Light"/>
              <a:buChar char="▸"/>
            </a:pPr>
            <a:r>
              <a:rPr lang="en-US" dirty="0"/>
              <a:t>t-SNE</a:t>
            </a:r>
          </a:p>
          <a:p>
            <a:pPr lvl="1">
              <a:buFont typeface="Barlow Light"/>
              <a:buChar char="▸"/>
            </a:pPr>
            <a:r>
              <a:rPr lang="en-US" dirty="0"/>
              <a:t>Autoencoder</a:t>
            </a:r>
          </a:p>
          <a:p>
            <a:pPr lvl="1">
              <a:buFont typeface="Barlow Light"/>
              <a:buChar char="▸"/>
            </a:pPr>
            <a:r>
              <a:rPr lang="en-US" dirty="0"/>
              <a:t>LSTM Autoencoder</a:t>
            </a:r>
          </a:p>
          <a:p>
            <a:pPr lvl="1">
              <a:buFont typeface="Barlow Light"/>
              <a:buChar char="▸"/>
            </a:pPr>
            <a:r>
              <a:rPr lang="en-US" dirty="0"/>
              <a:t>Adversarial Autoencoder</a:t>
            </a:r>
          </a:p>
          <a:p>
            <a:pPr lvl="1">
              <a:buFont typeface="Barlow Light"/>
              <a:buChar char="▸"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149AA-817F-B648-9FC3-D83CB78D9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E9DE5-5B79-E447-A0DA-B6475D14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01570"/>
              </p:ext>
            </p:extLst>
          </p:nvPr>
        </p:nvGraphicFramePr>
        <p:xfrm>
          <a:off x="1524000" y="1284817"/>
          <a:ext cx="6096000" cy="2072640"/>
        </p:xfrm>
        <a:graphic>
          <a:graphicData uri="http://schemas.openxmlformats.org/drawingml/2006/table">
            <a:tbl>
              <a:tblPr firstRow="1" bandRow="1">
                <a:tableStyleId>{A2768B5F-073F-4E6E-A2E5-22138DA8C46F}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03914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900735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12461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27548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5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  <a:p>
                      <a:pPr algn="ctr"/>
                      <a:r>
                        <a:rPr lang="en-US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0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7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133,228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884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4D6A0A-508A-5C4D-A1A7-BB37AF417776}"/>
              </a:ext>
            </a:extLst>
          </p:cNvPr>
          <p:cNvSpPr txBox="1"/>
          <p:nvPr/>
        </p:nvSpPr>
        <p:spPr>
          <a:xfrm>
            <a:off x="1282478" y="550333"/>
            <a:ext cx="657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AUTOENCODER &amp; LSTM AUTOENCODER RESULTS</a:t>
            </a:r>
          </a:p>
        </p:txBody>
      </p:sp>
    </p:spTree>
    <p:extLst>
      <p:ext uri="{BB962C8B-B14F-4D97-AF65-F5344CB8AC3E}">
        <p14:creationId xmlns:p14="http://schemas.microsoft.com/office/powerpoint/2010/main" val="384173431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382</Words>
  <Application>Microsoft Macintosh PowerPoint</Application>
  <PresentationFormat>On-screen Show (16:9)</PresentationFormat>
  <Paragraphs>209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Barlow Light</vt:lpstr>
      <vt:lpstr>Raleway SemiBold</vt:lpstr>
      <vt:lpstr>Gaoler template</vt:lpstr>
      <vt:lpstr>PROJECT UPDATE</vt:lpstr>
      <vt:lpstr>Recap</vt:lpstr>
      <vt:lpstr>What’s New?</vt:lpstr>
      <vt:lpstr>PowerPoint Presentation</vt:lpstr>
      <vt:lpstr>PowerPoint Presentation</vt:lpstr>
      <vt:lpstr>PowerPoint Presentation</vt:lpstr>
      <vt:lpstr>What’s New?</vt:lpstr>
      <vt:lpstr>What Now?</vt:lpstr>
      <vt:lpstr>PowerPoint Presentation</vt:lpstr>
      <vt:lpstr>PowerPoint Presentation</vt:lpstr>
      <vt:lpstr>PowerPoint Presentation</vt:lpstr>
      <vt:lpstr>BACKUP</vt:lpstr>
      <vt:lpstr>Interview Assignment</vt:lpstr>
      <vt:lpstr>PowerPoint Presentation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cp:lastModifiedBy>Microsoft Office User</cp:lastModifiedBy>
  <cp:revision>14</cp:revision>
  <dcterms:modified xsi:type="dcterms:W3CDTF">2019-11-15T01:50:10Z</dcterms:modified>
</cp:coreProperties>
</file>