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4"/>
  </p:notesMasterIdLst>
  <p:sldIdLst>
    <p:sldId id="256" r:id="rId2"/>
    <p:sldId id="257" r:id="rId3"/>
    <p:sldId id="258" r:id="rId4"/>
    <p:sldId id="259" r:id="rId5"/>
    <p:sldId id="260" r:id="rId6"/>
    <p:sldId id="279" r:id="rId7"/>
    <p:sldId id="262" r:id="rId8"/>
    <p:sldId id="299" r:id="rId9"/>
    <p:sldId id="263" r:id="rId10"/>
    <p:sldId id="287" r:id="rId11"/>
    <p:sldId id="268" r:id="rId12"/>
    <p:sldId id="269" r:id="rId13"/>
    <p:sldId id="270" r:id="rId14"/>
    <p:sldId id="271" r:id="rId15"/>
    <p:sldId id="273" r:id="rId16"/>
    <p:sldId id="274" r:id="rId17"/>
    <p:sldId id="275" r:id="rId18"/>
    <p:sldId id="272" r:id="rId19"/>
    <p:sldId id="282" r:id="rId20"/>
    <p:sldId id="283" r:id="rId21"/>
    <p:sldId id="284" r:id="rId22"/>
    <p:sldId id="285" r:id="rId23"/>
    <p:sldId id="286" r:id="rId24"/>
    <p:sldId id="296" r:id="rId25"/>
    <p:sldId id="297" r:id="rId26"/>
    <p:sldId id="298" r:id="rId27"/>
    <p:sldId id="309" r:id="rId28"/>
    <p:sldId id="301" r:id="rId29"/>
    <p:sldId id="308" r:id="rId30"/>
    <p:sldId id="307" r:id="rId31"/>
    <p:sldId id="276" r:id="rId32"/>
    <p:sldId id="277" r:id="rId33"/>
  </p:sldIdLst>
  <p:sldSz cx="9144000" cy="5143500" type="screen16x9"/>
  <p:notesSz cx="6858000" cy="9144000"/>
  <p:embeddedFontLst>
    <p:embeddedFont>
      <p:font typeface="Roboto" charset="0"/>
      <p:regular r:id="rId35"/>
      <p:bold r:id="rId36"/>
      <p:italic r:id="rId37"/>
      <p:boldItalic r:id="rId38"/>
    </p:embeddedFont>
    <p:embeddedFont>
      <p:font typeface="Calibri" pitchFamily="34" charset="0"/>
      <p:regular r:id="rId39"/>
      <p:bold r:id="rId40"/>
      <p:italic r:id="rId41"/>
      <p:boldItalic r:id="rId42"/>
    </p:embeddedFont>
    <p:embeddedFont>
      <p:font typeface="Lato Light" charset="0"/>
      <p:regular r:id="rId43"/>
      <p:bold r:id="rId44"/>
      <p:italic r:id="rId45"/>
      <p:boldItalic r:id="rId46"/>
    </p:embeddedFont>
    <p:embeddedFont>
      <p:font typeface="Geo"/>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705"/>
  </p:clrMru>
</p:presentationPr>
</file>

<file path=ppt/tableStyles.xml><?xml version="1.0" encoding="utf-8"?>
<a:tblStyleLst xmlns:a="http://schemas.openxmlformats.org/drawingml/2006/main" def="{F1065F97-DEA3-4345-ADC0-7AACE3CC1A89}">
  <a:tblStyle styleId="{F1065F97-DEA3-4345-ADC0-7AACE3CC1A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91" autoAdjust="0"/>
    <p:restoredTop sz="88710" autoAdjust="0"/>
  </p:normalViewPr>
  <p:slideViewPr>
    <p:cSldViewPr snapToGrid="0">
      <p:cViewPr>
        <p:scale>
          <a:sx n="89" d="100"/>
          <a:sy n="89" d="100"/>
        </p:scale>
        <p:origin x="-900" y="-4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3b9cabcb38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3b9cabcb38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3b72565afe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3b72565afe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3b72565afe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3b72565afe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3b9cabcb3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3b9cabcb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3b9cabcb3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3b9cabcb3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3b9cabcb38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3b9cabcb38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3b72565af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3b72565af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3b72565af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3b72565af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a41337ed0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a41337ed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a41337ed0_0_8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93000"/>
              </a:lnSpc>
              <a:spcBef>
                <a:spcPts val="0"/>
              </a:spcBef>
              <a:spcAft>
                <a:spcPts val="0"/>
              </a:spcAft>
              <a:buNone/>
            </a:pPr>
            <a:fld id="{00000000-1234-1234-1234-123412341234}" type="slidenum">
              <a:rPr lang="fr" sz="1200" b="0" i="0">
                <a:solidFill>
                  <a:srgbClr val="000000"/>
                </a:solidFill>
                <a:latin typeface="Lato Light"/>
                <a:ea typeface="Lato Light"/>
                <a:cs typeface="Lato Light"/>
                <a:sym typeface="Lato Light"/>
              </a:rPr>
              <a:pPr marL="0" lvl="0" indent="0" algn="r" rtl="0">
                <a:lnSpc>
                  <a:spcPct val="93000"/>
                </a:lnSpc>
                <a:spcBef>
                  <a:spcPts val="0"/>
                </a:spcBef>
                <a:spcAft>
                  <a:spcPts val="0"/>
                </a:spcAft>
                <a:buNone/>
              </a:pPr>
              <a:t>3</a:t>
            </a:fld>
            <a:endParaRPr sz="1200" b="0" i="0">
              <a:solidFill>
                <a:srgbClr val="000000"/>
              </a:solidFill>
              <a:latin typeface="Lato Light"/>
              <a:ea typeface="Lato Light"/>
              <a:cs typeface="Lato Light"/>
              <a:sym typeface="Lato Light"/>
            </a:endParaRPr>
          </a:p>
        </p:txBody>
      </p:sp>
      <p:sp>
        <p:nvSpPr>
          <p:cNvPr id="138" name="Google Shape;138;g13a41337ed0_0_80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 name="Google Shape;139;g13a41337ed0_0_801:notes"/>
          <p:cNvSpPr txBox="1">
            <a:spLocks noGrp="1"/>
          </p:cNvSpPr>
          <p:nvPr>
            <p:ph type="body" idx="1"/>
          </p:nvPr>
        </p:nvSpPr>
        <p:spPr>
          <a:xfrm>
            <a:off x="777875" y="4776788"/>
            <a:ext cx="6218100" cy="452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a41337ed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a41337ed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a41337ed0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3a41337ed0_0_9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sz="1200">
                <a:solidFill>
                  <a:srgbClr val="000000"/>
                </a:solidFill>
              </a:rPr>
              <a:t>© Copyright Showeet.com – Creative &amp; Free PowerPoint Templates</a:t>
            </a:r>
            <a:endParaRPr/>
          </a:p>
        </p:txBody>
      </p:sp>
      <p:sp>
        <p:nvSpPr>
          <p:cNvPr id="180" name="Google Shape;180;g13a41337ed0_0_9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b9cabcb3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b9cabcb3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a41337ed0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a41337ed0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b72565afe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b72565af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3b72565af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3b72565af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922525" y="540000"/>
            <a:ext cx="5298900" cy="589200"/>
          </a:xfrm>
          <a:prstGeom prst="rect">
            <a:avLst/>
          </a:prstGeom>
          <a:solidFill>
            <a:srgbClr val="F9AD8B">
              <a:alpha val="13970"/>
            </a:srgbClr>
          </a:solidFill>
        </p:spPr>
        <p:txBody>
          <a:bodyPr spcFirstLastPara="1" wrap="square" lIns="91425" tIns="91425" rIns="91425" bIns="91425" anchor="t" anchorCtr="0">
            <a:norm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3" name="Google Shape;83;p13"/>
          <p:cNvGrpSpPr/>
          <p:nvPr/>
        </p:nvGrpSpPr>
        <p:grpSpPr>
          <a:xfrm>
            <a:off x="7874300" y="3696365"/>
            <a:ext cx="797546" cy="1100072"/>
            <a:chOff x="7626450" y="3480428"/>
            <a:chExt cx="797546" cy="1100072"/>
          </a:xfrm>
        </p:grpSpPr>
        <p:sp>
          <p:nvSpPr>
            <p:cNvPr id="84" name="Google Shape;84;p13"/>
            <p:cNvSpPr/>
            <p:nvPr/>
          </p:nvSpPr>
          <p:spPr>
            <a:xfrm>
              <a:off x="8219917" y="3480428"/>
              <a:ext cx="204079" cy="304991"/>
            </a:xfrm>
            <a:custGeom>
              <a:avLst/>
              <a:gdLst/>
              <a:ahLst/>
              <a:cxnLst/>
              <a:rect l="l" t="t" r="r" b="b"/>
              <a:pathLst>
                <a:path w="6793" h="10152" extrusionOk="0">
                  <a:moveTo>
                    <a:pt x="2881" y="1"/>
                  </a:moveTo>
                  <a:lnTo>
                    <a:pt x="192" y="5581"/>
                  </a:lnTo>
                  <a:lnTo>
                    <a:pt x="192" y="5581"/>
                  </a:lnTo>
                  <a:lnTo>
                    <a:pt x="2020" y="5517"/>
                  </a:lnTo>
                  <a:lnTo>
                    <a:pt x="1" y="10152"/>
                  </a:lnTo>
                  <a:lnTo>
                    <a:pt x="6474" y="4539"/>
                  </a:lnTo>
                  <a:lnTo>
                    <a:pt x="4678" y="4508"/>
                  </a:lnTo>
                  <a:lnTo>
                    <a:pt x="6793" y="5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7626450" y="4540243"/>
              <a:ext cx="40287" cy="40257"/>
            </a:xfrm>
            <a:custGeom>
              <a:avLst/>
              <a:gdLst/>
              <a:ahLst/>
              <a:cxnLst/>
              <a:rect l="l" t="t" r="r" b="b"/>
              <a:pathLst>
                <a:path w="1341" h="1340" extrusionOk="0">
                  <a:moveTo>
                    <a:pt x="670" y="0"/>
                  </a:moveTo>
                  <a:cubicBezTo>
                    <a:pt x="299" y="0"/>
                    <a:pt x="1" y="298"/>
                    <a:pt x="1" y="670"/>
                  </a:cubicBezTo>
                  <a:cubicBezTo>
                    <a:pt x="1" y="1042"/>
                    <a:pt x="299" y="1340"/>
                    <a:pt x="670" y="1340"/>
                  </a:cubicBezTo>
                  <a:cubicBezTo>
                    <a:pt x="1043" y="1340"/>
                    <a:pt x="1340" y="1042"/>
                    <a:pt x="1340" y="670"/>
                  </a:cubicBezTo>
                  <a:cubicBezTo>
                    <a:pt x="1340" y="298"/>
                    <a:pt x="1043" y="0"/>
                    <a:pt x="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solidFill>
                  <a:schemeClr val="dk2"/>
                </a:solidFill>
              </a:defRPr>
            </a:lvl1pPr>
            <a:lvl2pPr lvl="1">
              <a:buNone/>
              <a:defRPr sz="1300">
                <a:solidFill>
                  <a:schemeClr val="dk2"/>
                </a:solidFill>
              </a:defRPr>
            </a:lvl2pPr>
            <a:lvl3pPr lvl="2">
              <a:buNone/>
              <a:defRPr sz="1300">
                <a:solidFill>
                  <a:schemeClr val="dk2"/>
                </a:solidFill>
              </a:defRPr>
            </a:lvl3pPr>
            <a:lvl4pPr lvl="3">
              <a:buNone/>
              <a:defRPr sz="1300">
                <a:solidFill>
                  <a:schemeClr val="dk2"/>
                </a:solidFill>
              </a:defRPr>
            </a:lvl4pPr>
            <a:lvl5pPr lvl="4">
              <a:buNone/>
              <a:defRPr sz="1300">
                <a:solidFill>
                  <a:schemeClr val="dk2"/>
                </a:solidFill>
              </a:defRPr>
            </a:lvl5pPr>
            <a:lvl6pPr lvl="5">
              <a:buNone/>
              <a:defRPr sz="1300">
                <a:solidFill>
                  <a:schemeClr val="dk2"/>
                </a:solidFill>
              </a:defRPr>
            </a:lvl6pPr>
            <a:lvl7pPr lvl="6">
              <a:buNone/>
              <a:defRPr sz="1300">
                <a:solidFill>
                  <a:schemeClr val="dk2"/>
                </a:solidFill>
              </a:defRPr>
            </a:lvl7pPr>
            <a:lvl8pPr lvl="7">
              <a:buNone/>
              <a:defRPr sz="1300">
                <a:solidFill>
                  <a:schemeClr val="dk2"/>
                </a:solidFill>
              </a:defRPr>
            </a:lvl8pPr>
            <a:lvl9pPr lvl="8">
              <a:buNone/>
              <a:defRPr sz="13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solidFill>
                  <a:schemeClr val="dk2"/>
                </a:solidFill>
              </a:defRPr>
            </a:lvl1pPr>
            <a:lvl2pPr lvl="1">
              <a:buNone/>
              <a:defRPr sz="1300">
                <a:solidFill>
                  <a:schemeClr val="dk2"/>
                </a:solidFill>
              </a:defRPr>
            </a:lvl2pPr>
            <a:lvl3pPr lvl="2">
              <a:buNone/>
              <a:defRPr sz="1300">
                <a:solidFill>
                  <a:schemeClr val="dk2"/>
                </a:solidFill>
              </a:defRPr>
            </a:lvl3pPr>
            <a:lvl4pPr lvl="3">
              <a:buNone/>
              <a:defRPr sz="1300">
                <a:solidFill>
                  <a:schemeClr val="dk2"/>
                </a:solidFill>
              </a:defRPr>
            </a:lvl4pPr>
            <a:lvl5pPr lvl="4">
              <a:buNone/>
              <a:defRPr sz="1300">
                <a:solidFill>
                  <a:schemeClr val="dk2"/>
                </a:solidFill>
              </a:defRPr>
            </a:lvl5pPr>
            <a:lvl6pPr lvl="5">
              <a:buNone/>
              <a:defRPr sz="1300">
                <a:solidFill>
                  <a:schemeClr val="dk2"/>
                </a:solidFill>
              </a:defRPr>
            </a:lvl6pPr>
            <a:lvl7pPr lvl="6">
              <a:buNone/>
              <a:defRPr sz="1300">
                <a:solidFill>
                  <a:schemeClr val="dk2"/>
                </a:solidFill>
              </a:defRPr>
            </a:lvl7pPr>
            <a:lvl8pPr lvl="7">
              <a:buNone/>
              <a:defRPr sz="1300">
                <a:solidFill>
                  <a:schemeClr val="dk2"/>
                </a:solidFill>
              </a:defRPr>
            </a:lvl8pPr>
            <a:lvl9pPr lvl="8">
              <a:buNone/>
              <a:defRPr sz="13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Left">
  <p:cSld name="Title - Left">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467915" y="102870"/>
            <a:ext cx="7348200" cy="531000"/>
          </a:xfrm>
          <a:prstGeom prst="rect">
            <a:avLst/>
          </a:prstGeom>
          <a:noFill/>
          <a:ln>
            <a:noFill/>
          </a:ln>
        </p:spPr>
        <p:txBody>
          <a:bodyPr spcFirstLastPara="1" wrap="square" lIns="68575" tIns="34275" rIns="68575" bIns="34275" anchor="ctr" anchorCtr="0">
            <a:spAutoFit/>
          </a:bodyPr>
          <a:lstStyle>
            <a:lvl1pPr lvl="0" algn="l" rtl="0">
              <a:spcBef>
                <a:spcPts val="0"/>
              </a:spcBef>
              <a:spcAft>
                <a:spcPts val="0"/>
              </a:spcAft>
              <a:buClr>
                <a:srgbClr val="2F3A46"/>
              </a:buClr>
              <a:buSzPts val="3000"/>
              <a:buFont typeface="Open Sans"/>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5"/>
          <p:cNvSpPr txBox="1">
            <a:spLocks noGrp="1"/>
          </p:cNvSpPr>
          <p:nvPr>
            <p:ph type="subTitle" idx="1"/>
          </p:nvPr>
        </p:nvSpPr>
        <p:spPr>
          <a:xfrm>
            <a:off x="467915" y="633785"/>
            <a:ext cx="7348200" cy="392400"/>
          </a:xfrm>
          <a:prstGeom prst="rect">
            <a:avLst/>
          </a:prstGeom>
          <a:noFill/>
          <a:ln>
            <a:noFill/>
          </a:ln>
        </p:spPr>
        <p:txBody>
          <a:bodyPr spcFirstLastPara="1" wrap="square" lIns="68575" tIns="34275" rIns="68575" bIns="34275" anchor="t" anchorCtr="0">
            <a:spAutoFit/>
          </a:bodyPr>
          <a:lstStyle>
            <a:lvl1pPr lvl="0" algn="l" rtl="0">
              <a:spcBef>
                <a:spcPts val="400"/>
              </a:spcBef>
              <a:spcAft>
                <a:spcPts val="0"/>
              </a:spcAft>
              <a:buClr>
                <a:schemeClr val="accent1"/>
              </a:buClr>
              <a:buSzPts val="2100"/>
              <a:buNone/>
              <a:defRPr sz="2100">
                <a:solidFill>
                  <a:schemeClr val="accent1"/>
                </a:solidFill>
              </a:defRPr>
            </a:lvl1pPr>
            <a:lvl2pPr lvl="1" algn="ctr" rtl="0">
              <a:spcBef>
                <a:spcPts val="1200"/>
              </a:spcBef>
              <a:spcAft>
                <a:spcPts val="0"/>
              </a:spcAft>
              <a:buClr>
                <a:srgbClr val="6B7F80"/>
              </a:buClr>
              <a:buSzPts val="1500"/>
              <a:buNone/>
              <a:defRPr sz="1500"/>
            </a:lvl2pPr>
            <a:lvl3pPr lvl="2" algn="ctr" rtl="0">
              <a:spcBef>
                <a:spcPts val="1200"/>
              </a:spcBef>
              <a:spcAft>
                <a:spcPts val="0"/>
              </a:spcAft>
              <a:buClr>
                <a:srgbClr val="6B7F80"/>
              </a:buClr>
              <a:buSzPts val="1400"/>
              <a:buNone/>
              <a:defRPr sz="1400"/>
            </a:lvl3pPr>
            <a:lvl4pPr lvl="3" algn="ctr" rtl="0">
              <a:spcBef>
                <a:spcPts val="1200"/>
              </a:spcBef>
              <a:spcAft>
                <a:spcPts val="0"/>
              </a:spcAft>
              <a:buClr>
                <a:srgbClr val="6B7F80"/>
              </a:buClr>
              <a:buSzPts val="1200"/>
              <a:buNone/>
              <a:defRPr sz="1200"/>
            </a:lvl4pPr>
            <a:lvl5pPr lvl="4" algn="ctr" rtl="0">
              <a:spcBef>
                <a:spcPts val="1200"/>
              </a:spcBef>
              <a:spcAft>
                <a:spcPts val="0"/>
              </a:spcAft>
              <a:buClr>
                <a:srgbClr val="6B7F80"/>
              </a:buClr>
              <a:buSzPts val="1200"/>
              <a:buNone/>
              <a:defRPr sz="1200"/>
            </a:lvl5pPr>
            <a:lvl6pPr lvl="5" algn="ctr" rtl="0">
              <a:spcBef>
                <a:spcPts val="1200"/>
              </a:spcBef>
              <a:spcAft>
                <a:spcPts val="0"/>
              </a:spcAft>
              <a:buClr>
                <a:schemeClr val="dk1"/>
              </a:buClr>
              <a:buSzPts val="1200"/>
              <a:buNone/>
              <a:defRPr sz="1200"/>
            </a:lvl6pPr>
            <a:lvl7pPr lvl="6" algn="ctr" rtl="0">
              <a:spcBef>
                <a:spcPts val="1200"/>
              </a:spcBef>
              <a:spcAft>
                <a:spcPts val="0"/>
              </a:spcAft>
              <a:buClr>
                <a:schemeClr val="dk1"/>
              </a:buClr>
              <a:buSzPts val="1200"/>
              <a:buNone/>
              <a:defRPr sz="1200"/>
            </a:lvl7pPr>
            <a:lvl8pPr lvl="7" algn="ctr" rtl="0">
              <a:spcBef>
                <a:spcPts val="1200"/>
              </a:spcBef>
              <a:spcAft>
                <a:spcPts val="0"/>
              </a:spcAft>
              <a:buClr>
                <a:schemeClr val="dk1"/>
              </a:buClr>
              <a:buSzPts val="1200"/>
              <a:buNone/>
              <a:defRPr sz="1200"/>
            </a:lvl8pPr>
            <a:lvl9pPr lvl="8" algn="ctr" rtl="0">
              <a:spcBef>
                <a:spcPts val="1200"/>
              </a:spcBef>
              <a:spcAft>
                <a:spcPts val="1200"/>
              </a:spcAft>
              <a:buClr>
                <a:schemeClr val="dk1"/>
              </a:buClr>
              <a:buSzPts val="1200"/>
              <a:buNone/>
              <a:defRPr sz="1200"/>
            </a:lvl9pPr>
          </a:lstStyle>
          <a:p>
            <a:endParaRPr/>
          </a:p>
        </p:txBody>
      </p:sp>
      <p:grpSp>
        <p:nvGrpSpPr>
          <p:cNvPr id="92" name="Google Shape;92;p15"/>
          <p:cNvGrpSpPr/>
          <p:nvPr/>
        </p:nvGrpSpPr>
        <p:grpSpPr>
          <a:xfrm>
            <a:off x="246137" y="4678315"/>
            <a:ext cx="329434" cy="329460"/>
            <a:chOff x="186858" y="6096003"/>
            <a:chExt cx="580501" cy="580546"/>
          </a:xfrm>
        </p:grpSpPr>
        <p:sp>
          <p:nvSpPr>
            <p:cNvPr id="93" name="Google Shape;93;p15"/>
            <p:cNvSpPr/>
            <p:nvPr/>
          </p:nvSpPr>
          <p:spPr>
            <a:xfrm>
              <a:off x="186859" y="6096003"/>
              <a:ext cx="580500" cy="580500"/>
            </a:xfrm>
            <a:prstGeom prst="rect">
              <a:avLst/>
            </a:prstGeom>
            <a:solidFill>
              <a:srgbClr val="BFBFBF">
                <a:alpha val="2471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b="1">
                <a:solidFill>
                  <a:schemeClr val="lt1"/>
                </a:solidFill>
                <a:latin typeface="Geo"/>
                <a:ea typeface="Geo"/>
                <a:cs typeface="Geo"/>
                <a:sym typeface="Geo"/>
              </a:endParaRPr>
            </a:p>
          </p:txBody>
        </p:sp>
        <p:sp>
          <p:nvSpPr>
            <p:cNvPr id="94" name="Google Shape;94;p15"/>
            <p:cNvSpPr/>
            <p:nvPr/>
          </p:nvSpPr>
          <p:spPr>
            <a:xfrm>
              <a:off x="186858" y="6612049"/>
              <a:ext cx="580500" cy="64500"/>
            </a:xfrm>
            <a:prstGeom prst="rect">
              <a:avLst/>
            </a:prstGeom>
            <a:solidFill>
              <a:srgbClr val="BFBFBF">
                <a:alpha val="2471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95" name="Google Shape;95;p15"/>
          <p:cNvSpPr txBox="1">
            <a:spLocks noGrp="1"/>
          </p:cNvSpPr>
          <p:nvPr>
            <p:ph type="sldNum" idx="12"/>
          </p:nvPr>
        </p:nvSpPr>
        <p:spPr>
          <a:xfrm>
            <a:off x="246127" y="4677984"/>
            <a:ext cx="329400" cy="292800"/>
          </a:xfrm>
          <a:prstGeom prst="rect">
            <a:avLst/>
          </a:prstGeom>
          <a:noFill/>
          <a:ln>
            <a:noFill/>
          </a:ln>
        </p:spPr>
        <p:txBody>
          <a:bodyPr spcFirstLastPara="1" wrap="square" lIns="68575" tIns="34275" rIns="68575" bIns="34275" anchor="ctr" anchorCtr="0">
            <a:normAutofit/>
          </a:bodyPr>
          <a:lstStyle>
            <a:lvl1pPr marL="0" marR="0" lvl="0" indent="0" algn="ctr" rtl="0">
              <a:spcBef>
                <a:spcPts val="0"/>
              </a:spcBef>
              <a:buNone/>
              <a:defRPr sz="1100">
                <a:solidFill>
                  <a:srgbClr val="2F3A46"/>
                </a:solidFill>
                <a:latin typeface="Calibri"/>
                <a:ea typeface="Calibri"/>
                <a:cs typeface="Calibri"/>
                <a:sym typeface="Calibri"/>
              </a:defRPr>
            </a:lvl1pPr>
            <a:lvl2pPr marL="0" marR="0" lvl="1" indent="0" algn="ctr" rtl="0">
              <a:spcBef>
                <a:spcPts val="0"/>
              </a:spcBef>
              <a:buNone/>
              <a:defRPr sz="1100">
                <a:solidFill>
                  <a:srgbClr val="2F3A46"/>
                </a:solidFill>
                <a:latin typeface="Calibri"/>
                <a:ea typeface="Calibri"/>
                <a:cs typeface="Calibri"/>
                <a:sym typeface="Calibri"/>
              </a:defRPr>
            </a:lvl2pPr>
            <a:lvl3pPr marL="0" marR="0" lvl="2" indent="0" algn="ctr" rtl="0">
              <a:spcBef>
                <a:spcPts val="0"/>
              </a:spcBef>
              <a:buNone/>
              <a:defRPr sz="1100">
                <a:solidFill>
                  <a:srgbClr val="2F3A46"/>
                </a:solidFill>
                <a:latin typeface="Calibri"/>
                <a:ea typeface="Calibri"/>
                <a:cs typeface="Calibri"/>
                <a:sym typeface="Calibri"/>
              </a:defRPr>
            </a:lvl3pPr>
            <a:lvl4pPr marL="0" marR="0" lvl="3" indent="0" algn="ctr" rtl="0">
              <a:spcBef>
                <a:spcPts val="0"/>
              </a:spcBef>
              <a:buNone/>
              <a:defRPr sz="1100">
                <a:solidFill>
                  <a:srgbClr val="2F3A46"/>
                </a:solidFill>
                <a:latin typeface="Calibri"/>
                <a:ea typeface="Calibri"/>
                <a:cs typeface="Calibri"/>
                <a:sym typeface="Calibri"/>
              </a:defRPr>
            </a:lvl4pPr>
            <a:lvl5pPr marL="0" marR="0" lvl="4" indent="0" algn="ctr" rtl="0">
              <a:spcBef>
                <a:spcPts val="0"/>
              </a:spcBef>
              <a:buNone/>
              <a:defRPr sz="1100">
                <a:solidFill>
                  <a:srgbClr val="2F3A46"/>
                </a:solidFill>
                <a:latin typeface="Calibri"/>
                <a:ea typeface="Calibri"/>
                <a:cs typeface="Calibri"/>
                <a:sym typeface="Calibri"/>
              </a:defRPr>
            </a:lvl5pPr>
            <a:lvl6pPr marL="0" marR="0" lvl="5" indent="0" algn="ctr" rtl="0">
              <a:spcBef>
                <a:spcPts val="0"/>
              </a:spcBef>
              <a:buNone/>
              <a:defRPr sz="1100">
                <a:solidFill>
                  <a:srgbClr val="2F3A46"/>
                </a:solidFill>
                <a:latin typeface="Calibri"/>
                <a:ea typeface="Calibri"/>
                <a:cs typeface="Calibri"/>
                <a:sym typeface="Calibri"/>
              </a:defRPr>
            </a:lvl6pPr>
            <a:lvl7pPr marL="0" marR="0" lvl="6" indent="0" algn="ctr" rtl="0">
              <a:spcBef>
                <a:spcPts val="0"/>
              </a:spcBef>
              <a:buNone/>
              <a:defRPr sz="1100">
                <a:solidFill>
                  <a:srgbClr val="2F3A46"/>
                </a:solidFill>
                <a:latin typeface="Calibri"/>
                <a:ea typeface="Calibri"/>
                <a:cs typeface="Calibri"/>
                <a:sym typeface="Calibri"/>
              </a:defRPr>
            </a:lvl7pPr>
            <a:lvl8pPr marL="0" marR="0" lvl="7" indent="0" algn="ctr" rtl="0">
              <a:spcBef>
                <a:spcPts val="0"/>
              </a:spcBef>
              <a:buNone/>
              <a:defRPr sz="1100">
                <a:solidFill>
                  <a:srgbClr val="2F3A46"/>
                </a:solidFill>
                <a:latin typeface="Calibri"/>
                <a:ea typeface="Calibri"/>
                <a:cs typeface="Calibri"/>
                <a:sym typeface="Calibri"/>
              </a:defRPr>
            </a:lvl8pPr>
            <a:lvl9pPr marL="0" marR="0" lvl="8" indent="0" algn="ctr" rtl="0">
              <a:spcBef>
                <a:spcPts val="0"/>
              </a:spcBef>
              <a:buNone/>
              <a:defRPr sz="1100">
                <a:solidFill>
                  <a:srgbClr val="2F3A4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
              <a:pPr marL="0" lvl="0" indent="0" algn="ctr" rtl="0">
                <a:spcBef>
                  <a:spcPts val="0"/>
                </a:spcBef>
                <a:spcAft>
                  <a:spcPts val="0"/>
                </a:spcAft>
                <a:buNone/>
              </a:pPr>
              <a:t>‹N°›</a:t>
            </a:fld>
            <a:endParaRPr/>
          </a:p>
        </p:txBody>
      </p:sp>
      <p:pic>
        <p:nvPicPr>
          <p:cNvPr id="96" name="Google Shape;96;p15"/>
          <p:cNvPicPr preferRelativeResize="0"/>
          <p:nvPr/>
        </p:nvPicPr>
        <p:blipFill rotWithShape="1">
          <a:blip r:embed="rId2">
            <a:alphaModFix/>
          </a:blip>
          <a:srcRect r="18500" b="19393"/>
          <a:stretch/>
        </p:blipFill>
        <p:spPr>
          <a:xfrm>
            <a:off x="8322384" y="4330860"/>
            <a:ext cx="821616" cy="812640"/>
          </a:xfrm>
          <a:prstGeom prst="rect">
            <a:avLst/>
          </a:prstGeom>
          <a:noFill/>
          <a:ln>
            <a:noFill/>
          </a:ln>
        </p:spPr>
      </p:pic>
      <p:pic>
        <p:nvPicPr>
          <p:cNvPr id="97" name="Google Shape;97;p15"/>
          <p:cNvPicPr preferRelativeResize="0"/>
          <p:nvPr/>
        </p:nvPicPr>
        <p:blipFill rotWithShape="1">
          <a:blip r:embed="rId3">
            <a:alphaModFix/>
          </a:blip>
          <a:srcRect/>
          <a:stretch/>
        </p:blipFill>
        <p:spPr>
          <a:xfrm>
            <a:off x="7866366" y="172153"/>
            <a:ext cx="1220829" cy="338357"/>
          </a:xfrm>
          <a:prstGeom prst="rect">
            <a:avLst/>
          </a:prstGeom>
          <a:noFill/>
          <a:ln>
            <a:noFill/>
          </a:ln>
        </p:spPr>
      </p:pic>
      <p:sp>
        <p:nvSpPr>
          <p:cNvPr id="98" name="Google Shape;98;p15"/>
          <p:cNvSpPr/>
          <p:nvPr/>
        </p:nvSpPr>
        <p:spPr>
          <a:xfrm>
            <a:off x="7892075" y="71894"/>
            <a:ext cx="1195200" cy="540000"/>
          </a:xfrm>
          <a:prstGeom prst="rect">
            <a:avLst/>
          </a:prstGeom>
          <a:solidFill>
            <a:srgbClr val="FFFFFF">
              <a:alpha val="6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7" r:id="rId6"/>
    <p:sldLayoutId id="2147483659" r:id="rId7"/>
    <p:sldLayoutId id="2147483660" r:id="rId8"/>
    <p:sldLayoutId id="2147483661" r:id="rId9"/>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000">
        <p:push/>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2176700" y="16621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solidFill>
                  <a:srgbClr val="C9DAF8"/>
                </a:solidFill>
              </a:rPr>
              <a:t>AGILE  SCRUM</a:t>
            </a:r>
            <a:endParaRPr>
              <a:solidFill>
                <a:srgbClr val="C9DAF8"/>
              </a:solidFill>
            </a:endParaRPr>
          </a:p>
        </p:txBody>
      </p:sp>
      <p:sp>
        <p:nvSpPr>
          <p:cNvPr id="104" name="Google Shape;104;p16"/>
          <p:cNvSpPr txBox="1">
            <a:spLocks noGrp="1"/>
          </p:cNvSpPr>
          <p:nvPr>
            <p:ph type="subTitle" idx="1"/>
          </p:nvPr>
        </p:nvSpPr>
        <p:spPr>
          <a:xfrm>
            <a:off x="2293075" y="2353475"/>
            <a:ext cx="6219000" cy="761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fr" sz="4807" dirty="0">
                <a:solidFill>
                  <a:srgbClr val="EFEFEF"/>
                </a:solidFill>
              </a:rPr>
              <a:t>“</a:t>
            </a:r>
            <a:r>
              <a:rPr lang="fr" sz="6400" dirty="0">
                <a:solidFill>
                  <a:srgbClr val="EFEFEF"/>
                </a:solidFill>
              </a:rPr>
              <a:t>If everyone is moving forward together, then success takes care of itself”</a:t>
            </a:r>
            <a:endParaRPr sz="6400">
              <a:solidFill>
                <a:srgbClr val="EFEFEF"/>
              </a:solidFill>
            </a:endParaRPr>
          </a:p>
          <a:p>
            <a:pPr marL="0" lvl="0" indent="0" algn="l" rtl="0">
              <a:spcBef>
                <a:spcPts val="0"/>
              </a:spcBef>
              <a:spcAft>
                <a:spcPts val="0"/>
              </a:spcAft>
              <a:buNone/>
            </a:pPr>
            <a:r>
              <a:rPr lang="fr" sz="4407" b="1" dirty="0">
                <a:solidFill>
                  <a:srgbClr val="FFFFFF"/>
                </a:solidFill>
              </a:rPr>
              <a:t>                                                                                                                          Henry </a:t>
            </a:r>
            <a:r>
              <a:rPr lang="fr" sz="4407" b="1" dirty="0" smtClean="0">
                <a:solidFill>
                  <a:srgbClr val="FFFFFF"/>
                </a:solidFill>
              </a:rPr>
              <a:t>Ford</a:t>
            </a:r>
            <a:endParaRPr sz="4407" b="1">
              <a:solidFill>
                <a:srgbClr val="FFFFFF"/>
              </a:solidFill>
            </a:endParaRPr>
          </a:p>
          <a:p>
            <a:pPr marL="0" lvl="0" indent="0" algn="l" rtl="0">
              <a:spcBef>
                <a:spcPts val="0"/>
              </a:spcBef>
              <a:spcAft>
                <a:spcPts val="0"/>
              </a:spcAft>
              <a:buNone/>
            </a:pPr>
            <a:r>
              <a:rPr lang="fr-FR" dirty="0" smtClean="0"/>
              <a:t> </a:t>
            </a:r>
          </a:p>
          <a:p>
            <a:pPr marL="0" lvl="0" indent="0" algn="l" rtl="0">
              <a:spcBef>
                <a:spcPts val="0"/>
              </a:spcBef>
              <a:spcAft>
                <a:spcPts val="0"/>
              </a:spcAft>
              <a:buNone/>
            </a:pPr>
            <a:endParaRPr lang="fr-FR" dirty="0" smtClean="0"/>
          </a:p>
          <a:p>
            <a:pPr marL="0" lvl="0" indent="0" algn="ctr" rtl="0">
              <a:spcBef>
                <a:spcPts val="0"/>
              </a:spcBef>
              <a:spcAft>
                <a:spcPts val="0"/>
              </a:spcAft>
              <a:buNone/>
            </a:pPr>
            <a:endParaRPr lang="fr-FR" sz="8000" dirty="0" smtClean="0"/>
          </a:p>
          <a:p>
            <a:pPr marL="0" lvl="0" indent="0" algn="ctr" rtl="0">
              <a:spcBef>
                <a:spcPts val="0"/>
              </a:spcBef>
              <a:spcAft>
                <a:spcPts val="0"/>
              </a:spcAft>
              <a:buNone/>
            </a:pPr>
            <a:r>
              <a:rPr lang="fr-FR" sz="14400" b="1" i="1" dirty="0" smtClean="0">
                <a:solidFill>
                  <a:schemeClr val="bg1"/>
                </a:solidFill>
              </a:rPr>
              <a:t>L</a:t>
            </a:r>
            <a:r>
              <a:rPr lang="fr-FR" sz="14400" b="1" i="1" dirty="0" smtClean="0">
                <a:solidFill>
                  <a:schemeClr val="bg1"/>
                </a:solidFill>
              </a:rPr>
              <a:t>ocation des Voitures</a:t>
            </a:r>
            <a:endParaRPr lang="fr-FR" sz="14400" b="1" i="1" dirty="0" smtClean="0">
              <a:solidFill>
                <a:schemeClr val="bg1"/>
              </a:solidFill>
            </a:endParaRPr>
          </a:p>
          <a:p>
            <a:pPr marL="0" lvl="0" indent="0" algn="ctr" rtl="0">
              <a:spcBef>
                <a:spcPts val="0"/>
              </a:spcBef>
              <a:spcAft>
                <a:spcPts val="0"/>
              </a:spcAft>
              <a:buNone/>
            </a:pPr>
            <a:r>
              <a:rPr lang="fr-FR" sz="14400" b="1" i="1" dirty="0" smtClean="0">
                <a:solidFill>
                  <a:schemeClr val="bg1"/>
                </a:solidFill>
              </a:rPr>
              <a:t> </a:t>
            </a:r>
            <a:r>
              <a:rPr lang="fr-FR" sz="9600" b="1" i="1" dirty="0" err="1" smtClean="0">
                <a:solidFill>
                  <a:schemeClr val="bg1"/>
                </a:solidFill>
              </a:rPr>
              <a:t>Belguith</a:t>
            </a:r>
            <a:r>
              <a:rPr lang="fr-FR" sz="9600" b="1" i="1" dirty="0" smtClean="0">
                <a:solidFill>
                  <a:schemeClr val="bg1"/>
                </a:solidFill>
              </a:rPr>
              <a:t> </a:t>
            </a:r>
            <a:r>
              <a:rPr lang="fr-FR" sz="9600" b="1" i="1" dirty="0" err="1" smtClean="0">
                <a:solidFill>
                  <a:schemeClr val="bg1"/>
                </a:solidFill>
              </a:rPr>
              <a:t>Amira</a:t>
            </a:r>
            <a:r>
              <a:rPr lang="fr-FR" sz="9600" b="1" i="1" dirty="0" smtClean="0">
                <a:solidFill>
                  <a:schemeClr val="bg1"/>
                </a:solidFill>
              </a:rPr>
              <a:t> </a:t>
            </a:r>
          </a:p>
          <a:p>
            <a:pPr marL="0" lvl="0" indent="0" algn="r"/>
            <a:r>
              <a:rPr lang="fr-FR" sz="9600" b="1" i="1" dirty="0" smtClean="0">
                <a:solidFill>
                  <a:schemeClr val="bg1"/>
                </a:solidFill>
              </a:rPr>
              <a:t>&amp; </a:t>
            </a:r>
            <a:r>
              <a:rPr lang="fr-FR" sz="9600" b="1" i="1" dirty="0" err="1" smtClean="0">
                <a:solidFill>
                  <a:schemeClr val="bg1"/>
                </a:solidFill>
              </a:rPr>
              <a:t>Allegui</a:t>
            </a:r>
            <a:r>
              <a:rPr lang="fr-FR" sz="9600" b="1" i="1" dirty="0" smtClean="0">
                <a:solidFill>
                  <a:schemeClr val="bg1"/>
                </a:solidFill>
              </a:rPr>
              <a:t> </a:t>
            </a:r>
            <a:r>
              <a:rPr lang="fr-FR" sz="9600" b="1" i="1" dirty="0" err="1" smtClean="0">
                <a:solidFill>
                  <a:schemeClr val="bg1"/>
                </a:solidFill>
              </a:rPr>
              <a:t>aissa</a:t>
            </a:r>
            <a:endParaRPr sz="9600" b="1" i="1">
              <a:solidFill>
                <a:schemeClr val="bg1"/>
              </a:solidFill>
            </a:endParaRPr>
          </a:p>
        </p:txBody>
      </p:sp>
      <p:sp>
        <p:nvSpPr>
          <p:cNvPr id="105" name="Google Shape;105;p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10</a:t>
            </a:fld>
            <a:endParaRPr lang="fr-FR"/>
          </a:p>
        </p:txBody>
      </p:sp>
      <p:pic>
        <p:nvPicPr>
          <p:cNvPr id="3" name="Google Shape;310;p27"/>
          <p:cNvPicPr preferRelativeResize="0"/>
          <p:nvPr/>
        </p:nvPicPr>
        <p:blipFill>
          <a:blip r:embed="rId2">
            <a:alphaModFix/>
          </a:blip>
          <a:stretch>
            <a:fillRect/>
          </a:stretch>
        </p:blipFill>
        <p:spPr>
          <a:xfrm>
            <a:off x="1475627" y="1455325"/>
            <a:ext cx="729825" cy="660101"/>
          </a:xfrm>
          <a:prstGeom prst="rect">
            <a:avLst/>
          </a:prstGeom>
          <a:noFill/>
          <a:ln>
            <a:noFill/>
          </a:ln>
        </p:spPr>
      </p:pic>
      <p:sp>
        <p:nvSpPr>
          <p:cNvPr id="4" name="Google Shape;311;p27"/>
          <p:cNvSpPr txBox="1"/>
          <p:nvPr/>
        </p:nvSpPr>
        <p:spPr>
          <a:xfrm>
            <a:off x="1294750" y="2115425"/>
            <a:ext cx="135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5" name="Google Shape;312;p27"/>
          <p:cNvSpPr/>
          <p:nvPr/>
        </p:nvSpPr>
        <p:spPr>
          <a:xfrm>
            <a:off x="1981406" y="1333051"/>
            <a:ext cx="395700" cy="3225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6" name="Google Shape;313;p27" descr="Lightbulb"/>
          <p:cNvPicPr preferRelativeResize="0"/>
          <p:nvPr/>
        </p:nvPicPr>
        <p:blipFill rotWithShape="1">
          <a:blip r:embed="rId3">
            <a:alphaModFix/>
          </a:blip>
          <a:srcRect/>
          <a:stretch/>
        </p:blipFill>
        <p:spPr>
          <a:xfrm>
            <a:off x="2054518" y="1369568"/>
            <a:ext cx="249475" cy="249475"/>
          </a:xfrm>
          <a:prstGeom prst="rect">
            <a:avLst/>
          </a:prstGeom>
          <a:noFill/>
          <a:ln>
            <a:noFill/>
          </a:ln>
        </p:spPr>
      </p:pic>
      <p:sp>
        <p:nvSpPr>
          <p:cNvPr id="7" name="Google Shape;314;p27"/>
          <p:cNvSpPr txBox="1"/>
          <p:nvPr/>
        </p:nvSpPr>
        <p:spPr>
          <a:xfrm>
            <a:off x="2303325" y="132575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8" name="Google Shape;315;p27"/>
          <p:cNvSpPr/>
          <p:nvPr/>
        </p:nvSpPr>
        <p:spPr>
          <a:xfrm rot="5400000">
            <a:off x="1585550" y="2575475"/>
            <a:ext cx="1356900" cy="963300"/>
          </a:xfrm>
          <a:prstGeom prst="bentUpArrow">
            <a:avLst>
              <a:gd name="adj1" fmla="val 16950"/>
              <a:gd name="adj2" fmla="val 14545"/>
              <a:gd name="adj3" fmla="val 31495"/>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p27"/>
          <p:cNvSpPr/>
          <p:nvPr/>
        </p:nvSpPr>
        <p:spPr>
          <a:xfrm>
            <a:off x="2745650" y="3317400"/>
            <a:ext cx="1209300" cy="3387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1050">
                <a:solidFill>
                  <a:srgbClr val="FFFFFF"/>
                </a:solidFill>
                <a:latin typeface="Calibri"/>
                <a:ea typeface="Calibri"/>
                <a:cs typeface="Calibri"/>
                <a:sym typeface="Calibri"/>
              </a:rPr>
              <a:t>  User Stories            </a:t>
            </a:r>
            <a:endParaRPr/>
          </a:p>
        </p:txBody>
      </p:sp>
      <p:sp>
        <p:nvSpPr>
          <p:cNvPr id="10" name="Google Shape;317;p27"/>
          <p:cNvSpPr/>
          <p:nvPr/>
        </p:nvSpPr>
        <p:spPr>
          <a:xfrm>
            <a:off x="2745650" y="3601150"/>
            <a:ext cx="1209300" cy="2886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11" name="Google Shape;318;p27"/>
          <p:cNvSpPr/>
          <p:nvPr/>
        </p:nvSpPr>
        <p:spPr>
          <a:xfrm>
            <a:off x="2745650" y="3735575"/>
            <a:ext cx="1209300" cy="152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12" name="Google Shape;319;p27"/>
          <p:cNvSpPr txBox="1"/>
          <p:nvPr/>
        </p:nvSpPr>
        <p:spPr>
          <a:xfrm>
            <a:off x="2761550" y="306700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4A86E8"/>
                </a:solidFill>
                <a:latin typeface="Times New Roman"/>
                <a:ea typeface="Times New Roman"/>
                <a:cs typeface="Times New Roman"/>
                <a:sym typeface="Times New Roman"/>
              </a:rPr>
              <a:t>Product Backlog</a:t>
            </a:r>
            <a:endParaRPr sz="1000" b="1">
              <a:solidFill>
                <a:srgbClr val="4A86E8"/>
              </a:solidFill>
              <a:latin typeface="Times New Roman"/>
              <a:ea typeface="Times New Roman"/>
              <a:cs typeface="Times New Roman"/>
              <a:sym typeface="Times New Roman"/>
            </a:endParaRPr>
          </a:p>
        </p:txBody>
      </p:sp>
      <p:sp>
        <p:nvSpPr>
          <p:cNvPr id="13" name="Google Shape;320;p27"/>
          <p:cNvSpPr/>
          <p:nvPr/>
        </p:nvSpPr>
        <p:spPr>
          <a:xfrm rot="5400000">
            <a:off x="4037700" y="3266525"/>
            <a:ext cx="262200" cy="6759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321;p27"/>
          <p:cNvPicPr preferRelativeResize="0"/>
          <p:nvPr/>
        </p:nvPicPr>
        <p:blipFill>
          <a:blip r:embed="rId4">
            <a:alphaModFix/>
          </a:blip>
          <a:stretch>
            <a:fillRect/>
          </a:stretch>
        </p:blipFill>
        <p:spPr>
          <a:xfrm>
            <a:off x="4572000" y="3263275"/>
            <a:ext cx="778367" cy="708925"/>
          </a:xfrm>
          <a:prstGeom prst="rect">
            <a:avLst/>
          </a:prstGeom>
          <a:noFill/>
          <a:ln>
            <a:noFill/>
          </a:ln>
        </p:spPr>
      </p:pic>
      <p:pic>
        <p:nvPicPr>
          <p:cNvPr id="15" name="Google Shape;322;p27"/>
          <p:cNvPicPr preferRelativeResize="0"/>
          <p:nvPr/>
        </p:nvPicPr>
        <p:blipFill>
          <a:blip r:embed="rId2">
            <a:alphaModFix/>
          </a:blip>
          <a:stretch>
            <a:fillRect/>
          </a:stretch>
        </p:blipFill>
        <p:spPr>
          <a:xfrm>
            <a:off x="6298825" y="3263275"/>
            <a:ext cx="675899" cy="611311"/>
          </a:xfrm>
          <a:prstGeom prst="rect">
            <a:avLst/>
          </a:prstGeom>
          <a:noFill/>
          <a:ln>
            <a:noFill/>
          </a:ln>
        </p:spPr>
      </p:pic>
      <p:pic>
        <p:nvPicPr>
          <p:cNvPr id="16" name="Google Shape;323;p27"/>
          <p:cNvPicPr preferRelativeResize="0"/>
          <p:nvPr/>
        </p:nvPicPr>
        <p:blipFill>
          <a:blip r:embed="rId5">
            <a:alphaModFix/>
          </a:blip>
          <a:stretch>
            <a:fillRect/>
          </a:stretch>
        </p:blipFill>
        <p:spPr>
          <a:xfrm>
            <a:off x="5208750" y="3236737"/>
            <a:ext cx="1177500" cy="664384"/>
          </a:xfrm>
          <a:prstGeom prst="rect">
            <a:avLst/>
          </a:prstGeom>
          <a:noFill/>
          <a:ln>
            <a:noFill/>
          </a:ln>
        </p:spPr>
      </p:pic>
      <p:sp>
        <p:nvSpPr>
          <p:cNvPr id="17" name="Google Shape;326;p27"/>
          <p:cNvSpPr txBox="1"/>
          <p:nvPr/>
        </p:nvSpPr>
        <p:spPr>
          <a:xfrm>
            <a:off x="4479525" y="3812338"/>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18" name="Google Shape;327;p27"/>
          <p:cNvSpPr txBox="1"/>
          <p:nvPr/>
        </p:nvSpPr>
        <p:spPr>
          <a:xfrm>
            <a:off x="5510325" y="3812350"/>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19" name="Rectangle 18"/>
          <p:cNvSpPr/>
          <p:nvPr/>
        </p:nvSpPr>
        <p:spPr>
          <a:xfrm>
            <a:off x="6264165" y="3805228"/>
            <a:ext cx="1191543" cy="230832"/>
          </a:xfrm>
          <a:prstGeom prst="rect">
            <a:avLst/>
          </a:prstGeom>
        </p:spPr>
        <p:txBody>
          <a:bodyPr wrap="square">
            <a:spAutoFit/>
          </a:bodyPr>
          <a:lstStyle/>
          <a:p>
            <a:pPr lvl="0"/>
            <a:r>
              <a:rPr lang="fr-FR" sz="900" dirty="0" smtClean="0">
                <a:latin typeface="Roboto"/>
                <a:ea typeface="Roboto"/>
                <a:cs typeface="Roboto"/>
                <a:sym typeface="Roboto"/>
              </a:rPr>
              <a:t>Product Owner</a:t>
            </a:r>
            <a:endParaRPr lang="fr-FR" sz="900" dirty="0">
              <a:latin typeface="Roboto"/>
              <a:ea typeface="Roboto"/>
              <a:cs typeface="Roboto"/>
              <a:sym typeface="Roboto"/>
            </a:endParaRPr>
          </a:p>
        </p:txBody>
      </p:sp>
      <p:sp>
        <p:nvSpPr>
          <p:cNvPr id="20" name="Rectangle 19"/>
          <p:cNvSpPr/>
          <p:nvPr/>
        </p:nvSpPr>
        <p:spPr>
          <a:xfrm>
            <a:off x="5406821" y="4046966"/>
            <a:ext cx="1441420" cy="307777"/>
          </a:xfrm>
          <a:prstGeom prst="rect">
            <a:avLst/>
          </a:prstGeom>
        </p:spPr>
        <p:txBody>
          <a:bodyPr wrap="none">
            <a:spAutoFit/>
          </a:bodyPr>
          <a:lstStyle/>
          <a:p>
            <a:pPr lvl="0"/>
            <a:r>
              <a:rPr lang="fr-FR" dirty="0" smtClean="0">
                <a:latin typeface="Roboto"/>
                <a:ea typeface="Roboto"/>
                <a:cs typeface="Roboto"/>
                <a:sym typeface="Roboto"/>
              </a:rPr>
              <a:t>Sprint Planning </a:t>
            </a:r>
            <a:endParaRPr lang="fr-FR" dirty="0">
              <a:latin typeface="Roboto"/>
              <a:ea typeface="Roboto"/>
              <a:cs typeface="Roboto"/>
              <a:sym typeface="Roboto"/>
            </a:endParaRPr>
          </a:p>
        </p:txBody>
      </p:sp>
      <p:sp>
        <p:nvSpPr>
          <p:cNvPr id="21" name="Rectangle 20"/>
          <p:cNvSpPr/>
          <p:nvPr/>
        </p:nvSpPr>
        <p:spPr>
          <a:xfrm>
            <a:off x="1203433" y="4422719"/>
            <a:ext cx="6689835" cy="307777"/>
          </a:xfrm>
          <a:prstGeom prst="rect">
            <a:avLst/>
          </a:prstGeom>
        </p:spPr>
        <p:txBody>
          <a:bodyPr wrap="square">
            <a:spAutoFit/>
          </a:bodyPr>
          <a:lstStyle/>
          <a:p>
            <a:pPr marL="457200" lvl="0" indent="-304800">
              <a:buSzPts val="1200"/>
              <a:buFont typeface="Roboto"/>
              <a:buChar char="❏"/>
            </a:pPr>
            <a:r>
              <a:rPr lang="fr-FR" dirty="0" smtClean="0">
                <a:latin typeface="Roboto"/>
                <a:ea typeface="Roboto"/>
                <a:cs typeface="Roboto"/>
                <a:sym typeface="Roboto"/>
              </a:rPr>
              <a:t>Un </a:t>
            </a:r>
            <a:r>
              <a:rPr lang="fr-FR" b="1" dirty="0" smtClean="0">
                <a:solidFill>
                  <a:srgbClr val="FF0000"/>
                </a:solidFill>
                <a:latin typeface="Roboto"/>
                <a:ea typeface="Roboto"/>
                <a:cs typeface="Roboto"/>
                <a:sym typeface="Roboto"/>
              </a:rPr>
              <a:t>Sprint </a:t>
            </a:r>
            <a:r>
              <a:rPr lang="fr-FR" dirty="0" smtClean="0">
                <a:latin typeface="Roboto"/>
                <a:ea typeface="Roboto"/>
                <a:cs typeface="Roboto"/>
                <a:sym typeface="Roboto"/>
              </a:rPr>
              <a:t>est une itération limitée dans le temps (un mois sinon moins).</a:t>
            </a:r>
            <a:endParaRPr lang="fr-FR" dirty="0">
              <a:latin typeface="Roboto"/>
              <a:ea typeface="Roboto"/>
              <a:cs typeface="Roboto"/>
              <a:sym typeface="Roboto"/>
            </a:endParaRPr>
          </a:p>
        </p:txBody>
      </p:sp>
      <p:sp>
        <p:nvSpPr>
          <p:cNvPr id="22" name="Rectangle 21"/>
          <p:cNvSpPr/>
          <p:nvPr/>
        </p:nvSpPr>
        <p:spPr>
          <a:xfrm>
            <a:off x="3268717" y="220719"/>
            <a:ext cx="2249214" cy="461665"/>
          </a:xfrm>
          <a:prstGeom prst="rect">
            <a:avLst/>
          </a:prstGeom>
          <a:solidFill>
            <a:schemeClr val="accent4">
              <a:lumMod val="20000"/>
              <a:lumOff val="80000"/>
            </a:schemeClr>
          </a:solidFill>
        </p:spPr>
        <p:txBody>
          <a:bodyPr wrap="square">
            <a:spAutoFit/>
          </a:bodyPr>
          <a:lstStyle/>
          <a:p>
            <a:pPr lvl="0" algn="ctr"/>
            <a:r>
              <a:rPr lang="fr-FR" sz="2400" dirty="0" smtClean="0">
                <a:solidFill>
                  <a:srgbClr val="3C78D8"/>
                </a:solidFill>
                <a:latin typeface="Roboto"/>
                <a:ea typeface="Roboto"/>
                <a:cs typeface="Roboto"/>
                <a:sym typeface="Roboto"/>
              </a:rPr>
              <a:t>Sprint Planning</a:t>
            </a:r>
            <a:endParaRPr lang="fr-FR" sz="2400" dirty="0">
              <a:solidFill>
                <a:srgbClr val="3C78D8"/>
              </a:solidFill>
              <a:latin typeface="Roboto"/>
              <a:ea typeface="Roboto"/>
              <a:cs typeface="Roboto"/>
              <a:sym typeface="Roboto"/>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28"/>
          <p:cNvPicPr preferRelativeResize="0"/>
          <p:nvPr/>
        </p:nvPicPr>
        <p:blipFill>
          <a:blip r:embed="rId3">
            <a:alphaModFix/>
          </a:blip>
          <a:stretch>
            <a:fillRect/>
          </a:stretch>
        </p:blipFill>
        <p:spPr>
          <a:xfrm>
            <a:off x="1475627" y="1455325"/>
            <a:ext cx="729825" cy="660101"/>
          </a:xfrm>
          <a:prstGeom prst="rect">
            <a:avLst/>
          </a:prstGeom>
          <a:noFill/>
          <a:ln>
            <a:noFill/>
          </a:ln>
        </p:spPr>
      </p:pic>
      <p:sp>
        <p:nvSpPr>
          <p:cNvPr id="335" name="Google Shape;335;p28"/>
          <p:cNvSpPr txBox="1"/>
          <p:nvPr/>
        </p:nvSpPr>
        <p:spPr>
          <a:xfrm>
            <a:off x="1294750" y="2115425"/>
            <a:ext cx="135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336" name="Google Shape;336;p28"/>
          <p:cNvSpPr/>
          <p:nvPr/>
        </p:nvSpPr>
        <p:spPr>
          <a:xfrm>
            <a:off x="1981406" y="1333051"/>
            <a:ext cx="395700" cy="3225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337" name="Google Shape;337;p28" descr="Lightbulb"/>
          <p:cNvPicPr preferRelativeResize="0"/>
          <p:nvPr/>
        </p:nvPicPr>
        <p:blipFill rotWithShape="1">
          <a:blip r:embed="rId4">
            <a:alphaModFix/>
          </a:blip>
          <a:srcRect/>
          <a:stretch/>
        </p:blipFill>
        <p:spPr>
          <a:xfrm>
            <a:off x="2054518" y="1369568"/>
            <a:ext cx="249475" cy="249475"/>
          </a:xfrm>
          <a:prstGeom prst="rect">
            <a:avLst/>
          </a:prstGeom>
          <a:noFill/>
          <a:ln>
            <a:noFill/>
          </a:ln>
        </p:spPr>
      </p:pic>
      <p:sp>
        <p:nvSpPr>
          <p:cNvPr id="338" name="Google Shape;338;p28"/>
          <p:cNvSpPr txBox="1"/>
          <p:nvPr/>
        </p:nvSpPr>
        <p:spPr>
          <a:xfrm>
            <a:off x="2303325" y="132575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339" name="Google Shape;339;p28"/>
          <p:cNvSpPr/>
          <p:nvPr/>
        </p:nvSpPr>
        <p:spPr>
          <a:xfrm rot="5400000">
            <a:off x="1585550" y="2575475"/>
            <a:ext cx="1356900" cy="963300"/>
          </a:xfrm>
          <a:prstGeom prst="bentUpArrow">
            <a:avLst>
              <a:gd name="adj1" fmla="val 15006"/>
              <a:gd name="adj2" fmla="val 14545"/>
              <a:gd name="adj3" fmla="val 22036"/>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745650" y="3317400"/>
            <a:ext cx="1209300" cy="3387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1050">
                <a:solidFill>
                  <a:srgbClr val="FFFFFF"/>
                </a:solidFill>
                <a:latin typeface="Calibri"/>
                <a:ea typeface="Calibri"/>
                <a:cs typeface="Calibri"/>
                <a:sym typeface="Calibri"/>
              </a:rPr>
              <a:t>  User Stories            </a:t>
            </a:r>
            <a:endParaRPr/>
          </a:p>
        </p:txBody>
      </p:sp>
      <p:sp>
        <p:nvSpPr>
          <p:cNvPr id="341" name="Google Shape;341;p28"/>
          <p:cNvSpPr/>
          <p:nvPr/>
        </p:nvSpPr>
        <p:spPr>
          <a:xfrm>
            <a:off x="2745650" y="3601150"/>
            <a:ext cx="1209300" cy="2886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342" name="Google Shape;342;p28"/>
          <p:cNvSpPr/>
          <p:nvPr/>
        </p:nvSpPr>
        <p:spPr>
          <a:xfrm>
            <a:off x="2745650" y="3735575"/>
            <a:ext cx="1209300" cy="152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343" name="Google Shape;343;p28"/>
          <p:cNvSpPr txBox="1"/>
          <p:nvPr/>
        </p:nvSpPr>
        <p:spPr>
          <a:xfrm>
            <a:off x="2761550" y="306700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4A86E8"/>
                </a:solidFill>
                <a:latin typeface="Times New Roman"/>
                <a:ea typeface="Times New Roman"/>
                <a:cs typeface="Times New Roman"/>
                <a:sym typeface="Times New Roman"/>
              </a:rPr>
              <a:t>Product Backlog</a:t>
            </a:r>
            <a:endParaRPr sz="1000" b="1">
              <a:solidFill>
                <a:srgbClr val="4A86E8"/>
              </a:solidFill>
              <a:latin typeface="Times New Roman"/>
              <a:ea typeface="Times New Roman"/>
              <a:cs typeface="Times New Roman"/>
              <a:sym typeface="Times New Roman"/>
            </a:endParaRPr>
          </a:p>
        </p:txBody>
      </p:sp>
      <p:sp>
        <p:nvSpPr>
          <p:cNvPr id="344" name="Google Shape;344;p28"/>
          <p:cNvSpPr/>
          <p:nvPr/>
        </p:nvSpPr>
        <p:spPr>
          <a:xfrm rot="5400000">
            <a:off x="4037700" y="3266525"/>
            <a:ext cx="262200" cy="6759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txBox="1"/>
          <p:nvPr/>
        </p:nvSpPr>
        <p:spPr>
          <a:xfrm>
            <a:off x="1260650" y="4248275"/>
            <a:ext cx="70764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Roboto"/>
              <a:buChar char="❏"/>
            </a:pPr>
            <a:r>
              <a:rPr lang="fr" sz="1200">
                <a:solidFill>
                  <a:srgbClr val="660000"/>
                </a:solidFill>
                <a:latin typeface="Roboto"/>
                <a:ea typeface="Roboto"/>
                <a:cs typeface="Roboto"/>
                <a:sym typeface="Roboto"/>
              </a:rPr>
              <a:t>SPRINT PLANNING </a:t>
            </a:r>
            <a:r>
              <a:rPr lang="fr" sz="1200">
                <a:latin typeface="Roboto"/>
                <a:ea typeface="Roboto"/>
                <a:cs typeface="Roboto"/>
                <a:sym typeface="Roboto"/>
              </a:rPr>
              <a:t>Durée : 8 heures maximum pour un Sprint d’un mois.</a:t>
            </a:r>
            <a:endParaRPr sz="1200">
              <a:solidFill>
                <a:srgbClr val="BF9000"/>
              </a:solidFill>
              <a:latin typeface="Roboto"/>
              <a:ea typeface="Roboto"/>
              <a:cs typeface="Roboto"/>
              <a:sym typeface="Roboto"/>
            </a:endParaRPr>
          </a:p>
          <a:p>
            <a:pPr marL="457200" lvl="0" indent="-304800" algn="l" rtl="0">
              <a:spcBef>
                <a:spcPts val="0"/>
              </a:spcBef>
              <a:spcAft>
                <a:spcPts val="0"/>
              </a:spcAft>
              <a:buClr>
                <a:srgbClr val="181818"/>
              </a:buClr>
              <a:buSzPts val="1200"/>
              <a:buFont typeface="Roboto"/>
              <a:buChar char="❏"/>
            </a:pPr>
            <a:r>
              <a:rPr lang="fr" sz="1200">
                <a:solidFill>
                  <a:srgbClr val="181818"/>
                </a:solidFill>
                <a:latin typeface="Roboto"/>
                <a:ea typeface="Roboto"/>
                <a:cs typeface="Roboto"/>
                <a:sym typeface="Roboto"/>
              </a:rPr>
              <a:t>Le Product Owner indique à l'équipe les items prioritaires.</a:t>
            </a:r>
            <a:endParaRPr sz="1200">
              <a:solidFill>
                <a:srgbClr val="181818"/>
              </a:solidFill>
              <a:latin typeface="Roboto"/>
              <a:ea typeface="Roboto"/>
              <a:cs typeface="Roboto"/>
              <a:sym typeface="Roboto"/>
            </a:endParaRPr>
          </a:p>
          <a:p>
            <a:pPr marL="457200" lvl="0" indent="-304800" algn="l" rtl="0">
              <a:spcBef>
                <a:spcPts val="0"/>
              </a:spcBef>
              <a:spcAft>
                <a:spcPts val="0"/>
              </a:spcAft>
              <a:buClr>
                <a:srgbClr val="181818"/>
              </a:buClr>
              <a:buSzPts val="1200"/>
              <a:buFont typeface="Roboto"/>
              <a:buChar char="❏"/>
            </a:pPr>
            <a:r>
              <a:rPr lang="fr" sz="1200">
                <a:latin typeface="Roboto"/>
                <a:ea typeface="Roboto"/>
                <a:cs typeface="Roboto"/>
                <a:sym typeface="Roboto"/>
              </a:rPr>
              <a:t>Composé de deux parties : </a:t>
            </a:r>
            <a:r>
              <a:rPr lang="fr" sz="1200">
                <a:solidFill>
                  <a:srgbClr val="660000"/>
                </a:solidFill>
                <a:latin typeface="Roboto"/>
                <a:ea typeface="Roboto"/>
                <a:cs typeface="Roboto"/>
                <a:sym typeface="Roboto"/>
              </a:rPr>
              <a:t>WHAT-Meeting</a:t>
            </a:r>
            <a:r>
              <a:rPr lang="fr" sz="1200">
                <a:latin typeface="Roboto"/>
                <a:ea typeface="Roboto"/>
                <a:cs typeface="Roboto"/>
                <a:sym typeface="Roboto"/>
              </a:rPr>
              <a:t> &amp; </a:t>
            </a:r>
            <a:r>
              <a:rPr lang="fr" sz="1200">
                <a:solidFill>
                  <a:srgbClr val="BF9000"/>
                </a:solidFill>
                <a:latin typeface="Roboto"/>
                <a:ea typeface="Roboto"/>
                <a:cs typeface="Roboto"/>
                <a:sym typeface="Roboto"/>
              </a:rPr>
              <a:t>HOW-Meeting.</a:t>
            </a:r>
            <a:endParaRPr sz="1200">
              <a:solidFill>
                <a:srgbClr val="181818"/>
              </a:solidFill>
              <a:latin typeface="Roboto"/>
              <a:ea typeface="Roboto"/>
              <a:cs typeface="Roboto"/>
              <a:sym typeface="Roboto"/>
            </a:endParaRPr>
          </a:p>
        </p:txBody>
      </p:sp>
      <p:pic>
        <p:nvPicPr>
          <p:cNvPr id="346" name="Google Shape;346;p28"/>
          <p:cNvPicPr preferRelativeResize="0"/>
          <p:nvPr/>
        </p:nvPicPr>
        <p:blipFill>
          <a:blip r:embed="rId5">
            <a:alphaModFix/>
          </a:blip>
          <a:stretch>
            <a:fillRect/>
          </a:stretch>
        </p:blipFill>
        <p:spPr>
          <a:xfrm>
            <a:off x="4572000" y="3263275"/>
            <a:ext cx="778367" cy="708925"/>
          </a:xfrm>
          <a:prstGeom prst="rect">
            <a:avLst/>
          </a:prstGeom>
          <a:noFill/>
          <a:ln>
            <a:noFill/>
          </a:ln>
        </p:spPr>
      </p:pic>
      <p:pic>
        <p:nvPicPr>
          <p:cNvPr id="347" name="Google Shape;347;p28"/>
          <p:cNvPicPr preferRelativeResize="0"/>
          <p:nvPr/>
        </p:nvPicPr>
        <p:blipFill>
          <a:blip r:embed="rId3">
            <a:alphaModFix/>
          </a:blip>
          <a:stretch>
            <a:fillRect/>
          </a:stretch>
        </p:blipFill>
        <p:spPr>
          <a:xfrm>
            <a:off x="6298825" y="3263275"/>
            <a:ext cx="675899" cy="611311"/>
          </a:xfrm>
          <a:prstGeom prst="rect">
            <a:avLst/>
          </a:prstGeom>
          <a:noFill/>
          <a:ln>
            <a:noFill/>
          </a:ln>
        </p:spPr>
      </p:pic>
      <p:pic>
        <p:nvPicPr>
          <p:cNvPr id="348" name="Google Shape;348;p28"/>
          <p:cNvPicPr preferRelativeResize="0"/>
          <p:nvPr/>
        </p:nvPicPr>
        <p:blipFill>
          <a:blip r:embed="rId6">
            <a:alphaModFix/>
          </a:blip>
          <a:stretch>
            <a:fillRect/>
          </a:stretch>
        </p:blipFill>
        <p:spPr>
          <a:xfrm>
            <a:off x="5208750" y="3236737"/>
            <a:ext cx="1177500" cy="664384"/>
          </a:xfrm>
          <a:prstGeom prst="rect">
            <a:avLst/>
          </a:prstGeom>
          <a:noFill/>
          <a:ln>
            <a:noFill/>
          </a:ln>
        </p:spPr>
      </p:pic>
      <p:sp>
        <p:nvSpPr>
          <p:cNvPr id="349" name="Google Shape;349;p28"/>
          <p:cNvSpPr txBox="1"/>
          <p:nvPr/>
        </p:nvSpPr>
        <p:spPr>
          <a:xfrm>
            <a:off x="5036475" y="3907650"/>
            <a:ext cx="24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Sprint Planning </a:t>
            </a:r>
            <a:endParaRPr>
              <a:latin typeface="Roboto"/>
              <a:ea typeface="Roboto"/>
              <a:cs typeface="Roboto"/>
              <a:sym typeface="Roboto"/>
            </a:endParaRPr>
          </a:p>
        </p:txBody>
      </p:sp>
      <p:sp>
        <p:nvSpPr>
          <p:cNvPr id="350" name="Google Shape;350;p28"/>
          <p:cNvSpPr txBox="1"/>
          <p:nvPr/>
        </p:nvSpPr>
        <p:spPr>
          <a:xfrm>
            <a:off x="4479525" y="3812338"/>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351" name="Google Shape;351;p28"/>
          <p:cNvSpPr txBox="1"/>
          <p:nvPr/>
        </p:nvSpPr>
        <p:spPr>
          <a:xfrm>
            <a:off x="5510325" y="3812350"/>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352" name="Google Shape;352;p28"/>
          <p:cNvSpPr txBox="1"/>
          <p:nvPr/>
        </p:nvSpPr>
        <p:spPr>
          <a:xfrm>
            <a:off x="6231800" y="3773950"/>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353" name="Google Shape;353;p28"/>
          <p:cNvSpPr txBox="1"/>
          <p:nvPr/>
        </p:nvSpPr>
        <p:spPr>
          <a:xfrm>
            <a:off x="3072000" y="80875"/>
            <a:ext cx="3000000" cy="6156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rgbClr val="3C78D8"/>
                </a:solidFill>
                <a:latin typeface="Roboto"/>
                <a:ea typeface="Roboto"/>
                <a:cs typeface="Roboto"/>
                <a:sym typeface="Roboto"/>
              </a:rPr>
              <a:t>Sprint Planning</a:t>
            </a:r>
            <a:endParaRPr sz="2800">
              <a:solidFill>
                <a:srgbClr val="3C78D8"/>
              </a:solidFill>
              <a:latin typeface="Roboto"/>
              <a:ea typeface="Roboto"/>
              <a:cs typeface="Roboto"/>
              <a:sym typeface="Roboto"/>
            </a:endParaRPr>
          </a:p>
        </p:txBody>
      </p:sp>
      <p:sp>
        <p:nvSpPr>
          <p:cNvPr id="354" name="Google Shape;354;p28"/>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11</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29"/>
          <p:cNvPicPr preferRelativeResize="0"/>
          <p:nvPr/>
        </p:nvPicPr>
        <p:blipFill>
          <a:blip r:embed="rId3">
            <a:alphaModFix/>
          </a:blip>
          <a:stretch>
            <a:fillRect/>
          </a:stretch>
        </p:blipFill>
        <p:spPr>
          <a:xfrm>
            <a:off x="1475627" y="1455325"/>
            <a:ext cx="729825" cy="660101"/>
          </a:xfrm>
          <a:prstGeom prst="rect">
            <a:avLst/>
          </a:prstGeom>
          <a:noFill/>
          <a:ln>
            <a:noFill/>
          </a:ln>
        </p:spPr>
      </p:pic>
      <p:sp>
        <p:nvSpPr>
          <p:cNvPr id="360" name="Google Shape;360;p29"/>
          <p:cNvSpPr txBox="1"/>
          <p:nvPr/>
        </p:nvSpPr>
        <p:spPr>
          <a:xfrm>
            <a:off x="1294750" y="2115425"/>
            <a:ext cx="135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361" name="Google Shape;361;p29"/>
          <p:cNvSpPr/>
          <p:nvPr/>
        </p:nvSpPr>
        <p:spPr>
          <a:xfrm>
            <a:off x="1981406" y="1333051"/>
            <a:ext cx="395700" cy="3225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362" name="Google Shape;362;p29" descr="Lightbulb"/>
          <p:cNvPicPr preferRelativeResize="0"/>
          <p:nvPr/>
        </p:nvPicPr>
        <p:blipFill rotWithShape="1">
          <a:blip r:embed="rId4">
            <a:alphaModFix/>
          </a:blip>
          <a:srcRect/>
          <a:stretch/>
        </p:blipFill>
        <p:spPr>
          <a:xfrm>
            <a:off x="2054518" y="1369568"/>
            <a:ext cx="249475" cy="249475"/>
          </a:xfrm>
          <a:prstGeom prst="rect">
            <a:avLst/>
          </a:prstGeom>
          <a:noFill/>
          <a:ln>
            <a:noFill/>
          </a:ln>
        </p:spPr>
      </p:pic>
      <p:sp>
        <p:nvSpPr>
          <p:cNvPr id="363" name="Google Shape;363;p29"/>
          <p:cNvSpPr txBox="1"/>
          <p:nvPr/>
        </p:nvSpPr>
        <p:spPr>
          <a:xfrm>
            <a:off x="2303325" y="132575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364" name="Google Shape;364;p29"/>
          <p:cNvSpPr/>
          <p:nvPr/>
        </p:nvSpPr>
        <p:spPr>
          <a:xfrm rot="5400000">
            <a:off x="1585550" y="2575475"/>
            <a:ext cx="1356900" cy="963300"/>
          </a:xfrm>
          <a:prstGeom prst="bentUpArrow">
            <a:avLst>
              <a:gd name="adj1" fmla="val 15802"/>
              <a:gd name="adj2" fmla="val 13389"/>
              <a:gd name="adj3" fmla="val 24429"/>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2745650" y="3317400"/>
            <a:ext cx="1209300" cy="3387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1050">
                <a:solidFill>
                  <a:srgbClr val="FFFFFF"/>
                </a:solidFill>
                <a:latin typeface="Calibri"/>
                <a:ea typeface="Calibri"/>
                <a:cs typeface="Calibri"/>
                <a:sym typeface="Calibri"/>
              </a:rPr>
              <a:t>  User Stories            </a:t>
            </a:r>
            <a:endParaRPr/>
          </a:p>
        </p:txBody>
      </p:sp>
      <p:sp>
        <p:nvSpPr>
          <p:cNvPr id="366" name="Google Shape;366;p29"/>
          <p:cNvSpPr/>
          <p:nvPr/>
        </p:nvSpPr>
        <p:spPr>
          <a:xfrm>
            <a:off x="2745650" y="3601150"/>
            <a:ext cx="1209300" cy="2886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367" name="Google Shape;367;p29"/>
          <p:cNvSpPr/>
          <p:nvPr/>
        </p:nvSpPr>
        <p:spPr>
          <a:xfrm>
            <a:off x="2745650" y="3735575"/>
            <a:ext cx="1209300" cy="152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368" name="Google Shape;368;p29"/>
          <p:cNvSpPr txBox="1"/>
          <p:nvPr/>
        </p:nvSpPr>
        <p:spPr>
          <a:xfrm>
            <a:off x="2761550" y="306700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4A86E8"/>
                </a:solidFill>
                <a:latin typeface="Times New Roman"/>
                <a:ea typeface="Times New Roman"/>
                <a:cs typeface="Times New Roman"/>
                <a:sym typeface="Times New Roman"/>
              </a:rPr>
              <a:t>Product Backlog</a:t>
            </a:r>
            <a:endParaRPr sz="1000" b="1">
              <a:solidFill>
                <a:srgbClr val="4A86E8"/>
              </a:solidFill>
              <a:latin typeface="Times New Roman"/>
              <a:ea typeface="Times New Roman"/>
              <a:cs typeface="Times New Roman"/>
              <a:sym typeface="Times New Roman"/>
            </a:endParaRPr>
          </a:p>
        </p:txBody>
      </p:sp>
      <p:sp>
        <p:nvSpPr>
          <p:cNvPr id="369" name="Google Shape;369;p29"/>
          <p:cNvSpPr/>
          <p:nvPr/>
        </p:nvSpPr>
        <p:spPr>
          <a:xfrm rot="5400000">
            <a:off x="4037700" y="3266525"/>
            <a:ext cx="262200" cy="6759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txBox="1"/>
          <p:nvPr/>
        </p:nvSpPr>
        <p:spPr>
          <a:xfrm>
            <a:off x="1176200" y="4085200"/>
            <a:ext cx="7076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rgbClr val="BF9000"/>
              </a:solidFill>
              <a:latin typeface="Roboto"/>
              <a:ea typeface="Roboto"/>
              <a:cs typeface="Roboto"/>
              <a:sym typeface="Roboto"/>
            </a:endParaRPr>
          </a:p>
          <a:p>
            <a:pPr marL="457200" lvl="0" indent="-304800" algn="l" rtl="0">
              <a:spcBef>
                <a:spcPts val="0"/>
              </a:spcBef>
              <a:spcAft>
                <a:spcPts val="0"/>
              </a:spcAft>
              <a:buClr>
                <a:srgbClr val="660000"/>
              </a:buClr>
              <a:buSzPts val="1200"/>
              <a:buFont typeface="Roboto"/>
              <a:buChar char="❏"/>
            </a:pPr>
            <a:r>
              <a:rPr lang="fr" sz="1200">
                <a:latin typeface="Roboto"/>
                <a:ea typeface="Roboto"/>
                <a:cs typeface="Roboto"/>
                <a:sym typeface="Roboto"/>
              </a:rPr>
              <a:t> </a:t>
            </a:r>
            <a:r>
              <a:rPr lang="fr" sz="1200">
                <a:solidFill>
                  <a:srgbClr val="660000"/>
                </a:solidFill>
                <a:latin typeface="Roboto"/>
                <a:ea typeface="Roboto"/>
                <a:cs typeface="Roboto"/>
                <a:sym typeface="Roboto"/>
              </a:rPr>
              <a:t>WHAT-Meeting</a:t>
            </a:r>
            <a:r>
              <a:rPr lang="fr" sz="1200">
                <a:latin typeface="Roboto"/>
                <a:ea typeface="Roboto"/>
                <a:cs typeface="Roboto"/>
                <a:sym typeface="Roboto"/>
              </a:rPr>
              <a:t> : Qu’est-ce qui peut être terminé au cours de ce Sprint ?</a:t>
            </a:r>
            <a:endParaRPr sz="1200">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Clr>
                <a:srgbClr val="BF9000"/>
              </a:buClr>
              <a:buSzPts val="1200"/>
              <a:buFont typeface="Roboto"/>
              <a:buChar char="❏"/>
            </a:pPr>
            <a:r>
              <a:rPr lang="fr" sz="1200">
                <a:solidFill>
                  <a:srgbClr val="BF9000"/>
                </a:solidFill>
                <a:latin typeface="Roboto"/>
                <a:ea typeface="Roboto"/>
                <a:cs typeface="Roboto"/>
                <a:sym typeface="Roboto"/>
              </a:rPr>
              <a:t> HOW-Meeting : </a:t>
            </a:r>
            <a:r>
              <a:rPr lang="fr" sz="1200">
                <a:solidFill>
                  <a:srgbClr val="181818"/>
                </a:solidFill>
                <a:latin typeface="Roboto"/>
                <a:ea typeface="Roboto"/>
                <a:cs typeface="Roboto"/>
                <a:sym typeface="Roboto"/>
              </a:rPr>
              <a:t>Comment sera effectué le travail choisi ?</a:t>
            </a:r>
            <a:endParaRPr sz="1200">
              <a:solidFill>
                <a:srgbClr val="660000"/>
              </a:solidFill>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pic>
        <p:nvPicPr>
          <p:cNvPr id="371" name="Google Shape;371;p29"/>
          <p:cNvPicPr preferRelativeResize="0"/>
          <p:nvPr/>
        </p:nvPicPr>
        <p:blipFill>
          <a:blip r:embed="rId5">
            <a:alphaModFix/>
          </a:blip>
          <a:stretch>
            <a:fillRect/>
          </a:stretch>
        </p:blipFill>
        <p:spPr>
          <a:xfrm>
            <a:off x="4572000" y="3263275"/>
            <a:ext cx="778367" cy="708925"/>
          </a:xfrm>
          <a:prstGeom prst="rect">
            <a:avLst/>
          </a:prstGeom>
          <a:noFill/>
          <a:ln>
            <a:noFill/>
          </a:ln>
        </p:spPr>
      </p:pic>
      <p:pic>
        <p:nvPicPr>
          <p:cNvPr id="372" name="Google Shape;372;p29"/>
          <p:cNvPicPr preferRelativeResize="0"/>
          <p:nvPr/>
        </p:nvPicPr>
        <p:blipFill>
          <a:blip r:embed="rId3">
            <a:alphaModFix/>
          </a:blip>
          <a:stretch>
            <a:fillRect/>
          </a:stretch>
        </p:blipFill>
        <p:spPr>
          <a:xfrm>
            <a:off x="6298825" y="3263275"/>
            <a:ext cx="675899" cy="611311"/>
          </a:xfrm>
          <a:prstGeom prst="rect">
            <a:avLst/>
          </a:prstGeom>
          <a:noFill/>
          <a:ln>
            <a:noFill/>
          </a:ln>
        </p:spPr>
      </p:pic>
      <p:pic>
        <p:nvPicPr>
          <p:cNvPr id="373" name="Google Shape;373;p29"/>
          <p:cNvPicPr preferRelativeResize="0"/>
          <p:nvPr/>
        </p:nvPicPr>
        <p:blipFill>
          <a:blip r:embed="rId6">
            <a:alphaModFix/>
          </a:blip>
          <a:stretch>
            <a:fillRect/>
          </a:stretch>
        </p:blipFill>
        <p:spPr>
          <a:xfrm>
            <a:off x="5208750" y="3236737"/>
            <a:ext cx="1177500" cy="664384"/>
          </a:xfrm>
          <a:prstGeom prst="rect">
            <a:avLst/>
          </a:prstGeom>
          <a:noFill/>
          <a:ln>
            <a:noFill/>
          </a:ln>
        </p:spPr>
      </p:pic>
      <p:sp>
        <p:nvSpPr>
          <p:cNvPr id="374" name="Google Shape;374;p29"/>
          <p:cNvSpPr txBox="1"/>
          <p:nvPr/>
        </p:nvSpPr>
        <p:spPr>
          <a:xfrm>
            <a:off x="5036475" y="3907650"/>
            <a:ext cx="24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Sprint Planning </a:t>
            </a:r>
            <a:endParaRPr>
              <a:latin typeface="Roboto"/>
              <a:ea typeface="Roboto"/>
              <a:cs typeface="Roboto"/>
              <a:sym typeface="Roboto"/>
            </a:endParaRPr>
          </a:p>
        </p:txBody>
      </p:sp>
      <p:sp>
        <p:nvSpPr>
          <p:cNvPr id="375" name="Google Shape;375;p29"/>
          <p:cNvSpPr txBox="1"/>
          <p:nvPr/>
        </p:nvSpPr>
        <p:spPr>
          <a:xfrm>
            <a:off x="4479525" y="3812338"/>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376" name="Google Shape;376;p29"/>
          <p:cNvSpPr txBox="1"/>
          <p:nvPr/>
        </p:nvSpPr>
        <p:spPr>
          <a:xfrm>
            <a:off x="5510325" y="3812350"/>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377" name="Google Shape;377;p29"/>
          <p:cNvSpPr txBox="1"/>
          <p:nvPr/>
        </p:nvSpPr>
        <p:spPr>
          <a:xfrm>
            <a:off x="6231800" y="3773950"/>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378" name="Google Shape;378;p29"/>
          <p:cNvSpPr txBox="1"/>
          <p:nvPr/>
        </p:nvSpPr>
        <p:spPr>
          <a:xfrm>
            <a:off x="3072000" y="80875"/>
            <a:ext cx="3000000" cy="6156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rgbClr val="3C78D8"/>
                </a:solidFill>
                <a:latin typeface="Roboto"/>
                <a:ea typeface="Roboto"/>
                <a:cs typeface="Roboto"/>
                <a:sym typeface="Roboto"/>
              </a:rPr>
              <a:t>Sprint Planning</a:t>
            </a:r>
            <a:endParaRPr sz="2800">
              <a:solidFill>
                <a:srgbClr val="3C78D8"/>
              </a:solidFill>
              <a:latin typeface="Roboto"/>
              <a:ea typeface="Roboto"/>
              <a:cs typeface="Roboto"/>
              <a:sym typeface="Roboto"/>
            </a:endParaRPr>
          </a:p>
        </p:txBody>
      </p:sp>
      <p:sp>
        <p:nvSpPr>
          <p:cNvPr id="379" name="Google Shape;379;p29"/>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12</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30"/>
          <p:cNvPicPr preferRelativeResize="0"/>
          <p:nvPr/>
        </p:nvPicPr>
        <p:blipFill>
          <a:blip r:embed="rId3">
            <a:alphaModFix/>
          </a:blip>
          <a:stretch>
            <a:fillRect/>
          </a:stretch>
        </p:blipFill>
        <p:spPr>
          <a:xfrm>
            <a:off x="1352802" y="994700"/>
            <a:ext cx="729825" cy="660101"/>
          </a:xfrm>
          <a:prstGeom prst="rect">
            <a:avLst/>
          </a:prstGeom>
          <a:noFill/>
          <a:ln>
            <a:noFill/>
          </a:ln>
        </p:spPr>
      </p:pic>
      <p:sp>
        <p:nvSpPr>
          <p:cNvPr id="385" name="Google Shape;385;p30"/>
          <p:cNvSpPr txBox="1"/>
          <p:nvPr/>
        </p:nvSpPr>
        <p:spPr>
          <a:xfrm>
            <a:off x="1171925" y="1654800"/>
            <a:ext cx="135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386" name="Google Shape;386;p30"/>
          <p:cNvSpPr/>
          <p:nvPr/>
        </p:nvSpPr>
        <p:spPr>
          <a:xfrm>
            <a:off x="1858581" y="872426"/>
            <a:ext cx="395700" cy="3225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387" name="Google Shape;387;p30" descr="Lightbulb"/>
          <p:cNvPicPr preferRelativeResize="0"/>
          <p:nvPr/>
        </p:nvPicPr>
        <p:blipFill rotWithShape="1">
          <a:blip r:embed="rId4">
            <a:alphaModFix/>
          </a:blip>
          <a:srcRect/>
          <a:stretch/>
        </p:blipFill>
        <p:spPr>
          <a:xfrm>
            <a:off x="1931693" y="908943"/>
            <a:ext cx="249475" cy="249475"/>
          </a:xfrm>
          <a:prstGeom prst="rect">
            <a:avLst/>
          </a:prstGeom>
          <a:noFill/>
          <a:ln>
            <a:noFill/>
          </a:ln>
        </p:spPr>
      </p:pic>
      <p:sp>
        <p:nvSpPr>
          <p:cNvPr id="388" name="Google Shape;388;p30"/>
          <p:cNvSpPr txBox="1"/>
          <p:nvPr/>
        </p:nvSpPr>
        <p:spPr>
          <a:xfrm>
            <a:off x="2180500" y="865125"/>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389" name="Google Shape;389;p30"/>
          <p:cNvSpPr/>
          <p:nvPr/>
        </p:nvSpPr>
        <p:spPr>
          <a:xfrm rot="5400000">
            <a:off x="1462725" y="2114850"/>
            <a:ext cx="1356900" cy="963300"/>
          </a:xfrm>
          <a:prstGeom prst="bentUpArrow">
            <a:avLst>
              <a:gd name="adj1" fmla="val 15802"/>
              <a:gd name="adj2" fmla="val 13389"/>
              <a:gd name="adj3" fmla="val 24429"/>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2622825" y="2856775"/>
            <a:ext cx="1209300" cy="3387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1050">
                <a:solidFill>
                  <a:srgbClr val="FFFFFF"/>
                </a:solidFill>
                <a:latin typeface="Calibri"/>
                <a:ea typeface="Calibri"/>
                <a:cs typeface="Calibri"/>
                <a:sym typeface="Calibri"/>
              </a:rPr>
              <a:t>  User Stories            </a:t>
            </a:r>
            <a:endParaRPr/>
          </a:p>
        </p:txBody>
      </p:sp>
      <p:sp>
        <p:nvSpPr>
          <p:cNvPr id="391" name="Google Shape;391;p30"/>
          <p:cNvSpPr/>
          <p:nvPr/>
        </p:nvSpPr>
        <p:spPr>
          <a:xfrm>
            <a:off x="2622825" y="3140525"/>
            <a:ext cx="1209300" cy="2886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392" name="Google Shape;392;p30"/>
          <p:cNvSpPr/>
          <p:nvPr/>
        </p:nvSpPr>
        <p:spPr>
          <a:xfrm>
            <a:off x="2622825" y="3274950"/>
            <a:ext cx="1209300" cy="152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393" name="Google Shape;393;p30"/>
          <p:cNvSpPr txBox="1"/>
          <p:nvPr/>
        </p:nvSpPr>
        <p:spPr>
          <a:xfrm>
            <a:off x="2638725" y="2606375"/>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4A86E8"/>
                </a:solidFill>
                <a:latin typeface="Times New Roman"/>
                <a:ea typeface="Times New Roman"/>
                <a:cs typeface="Times New Roman"/>
                <a:sym typeface="Times New Roman"/>
              </a:rPr>
              <a:t>Product Backlog</a:t>
            </a:r>
            <a:endParaRPr sz="1000" b="1">
              <a:solidFill>
                <a:srgbClr val="4A86E8"/>
              </a:solidFill>
              <a:latin typeface="Times New Roman"/>
              <a:ea typeface="Times New Roman"/>
              <a:cs typeface="Times New Roman"/>
              <a:sym typeface="Times New Roman"/>
            </a:endParaRPr>
          </a:p>
        </p:txBody>
      </p:sp>
      <p:sp>
        <p:nvSpPr>
          <p:cNvPr id="394" name="Google Shape;394;p30"/>
          <p:cNvSpPr/>
          <p:nvPr/>
        </p:nvSpPr>
        <p:spPr>
          <a:xfrm rot="5400000">
            <a:off x="3914875" y="2805900"/>
            <a:ext cx="262200" cy="6759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p30"/>
          <p:cNvPicPr preferRelativeResize="0"/>
          <p:nvPr/>
        </p:nvPicPr>
        <p:blipFill>
          <a:blip r:embed="rId5">
            <a:alphaModFix/>
          </a:blip>
          <a:stretch>
            <a:fillRect/>
          </a:stretch>
        </p:blipFill>
        <p:spPr>
          <a:xfrm>
            <a:off x="4449175" y="2802650"/>
            <a:ext cx="778367" cy="708925"/>
          </a:xfrm>
          <a:prstGeom prst="rect">
            <a:avLst/>
          </a:prstGeom>
          <a:noFill/>
          <a:ln>
            <a:noFill/>
          </a:ln>
        </p:spPr>
      </p:pic>
      <p:pic>
        <p:nvPicPr>
          <p:cNvPr id="396" name="Google Shape;396;p30"/>
          <p:cNvPicPr preferRelativeResize="0"/>
          <p:nvPr/>
        </p:nvPicPr>
        <p:blipFill>
          <a:blip r:embed="rId3">
            <a:alphaModFix/>
          </a:blip>
          <a:stretch>
            <a:fillRect/>
          </a:stretch>
        </p:blipFill>
        <p:spPr>
          <a:xfrm>
            <a:off x="6176000" y="2802650"/>
            <a:ext cx="675899" cy="611311"/>
          </a:xfrm>
          <a:prstGeom prst="rect">
            <a:avLst/>
          </a:prstGeom>
          <a:noFill/>
          <a:ln>
            <a:noFill/>
          </a:ln>
        </p:spPr>
      </p:pic>
      <p:pic>
        <p:nvPicPr>
          <p:cNvPr id="397" name="Google Shape;397;p30"/>
          <p:cNvPicPr preferRelativeResize="0"/>
          <p:nvPr/>
        </p:nvPicPr>
        <p:blipFill>
          <a:blip r:embed="rId6">
            <a:alphaModFix/>
          </a:blip>
          <a:stretch>
            <a:fillRect/>
          </a:stretch>
        </p:blipFill>
        <p:spPr>
          <a:xfrm>
            <a:off x="5085925" y="2776113"/>
            <a:ext cx="1177500" cy="664384"/>
          </a:xfrm>
          <a:prstGeom prst="rect">
            <a:avLst/>
          </a:prstGeom>
          <a:noFill/>
          <a:ln>
            <a:noFill/>
          </a:ln>
        </p:spPr>
      </p:pic>
      <p:sp>
        <p:nvSpPr>
          <p:cNvPr id="398" name="Google Shape;398;p30"/>
          <p:cNvSpPr txBox="1"/>
          <p:nvPr/>
        </p:nvSpPr>
        <p:spPr>
          <a:xfrm>
            <a:off x="4913650" y="3447025"/>
            <a:ext cx="24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Sprint Planning </a:t>
            </a:r>
            <a:endParaRPr>
              <a:latin typeface="Roboto"/>
              <a:ea typeface="Roboto"/>
              <a:cs typeface="Roboto"/>
              <a:sym typeface="Roboto"/>
            </a:endParaRPr>
          </a:p>
        </p:txBody>
      </p:sp>
      <p:sp>
        <p:nvSpPr>
          <p:cNvPr id="399" name="Google Shape;399;p30"/>
          <p:cNvSpPr txBox="1"/>
          <p:nvPr/>
        </p:nvSpPr>
        <p:spPr>
          <a:xfrm>
            <a:off x="4356700" y="3351713"/>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400" name="Google Shape;400;p30"/>
          <p:cNvSpPr txBox="1"/>
          <p:nvPr/>
        </p:nvSpPr>
        <p:spPr>
          <a:xfrm>
            <a:off x="5387500" y="3351725"/>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401" name="Google Shape;401;p30"/>
          <p:cNvSpPr txBox="1"/>
          <p:nvPr/>
        </p:nvSpPr>
        <p:spPr>
          <a:xfrm>
            <a:off x="6108975" y="3313325"/>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402" name="Google Shape;402;p30"/>
          <p:cNvSpPr txBox="1"/>
          <p:nvPr/>
        </p:nvSpPr>
        <p:spPr>
          <a:xfrm>
            <a:off x="3072000" y="80875"/>
            <a:ext cx="3000000" cy="6156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rgbClr val="3C78D8"/>
                </a:solidFill>
                <a:latin typeface="Roboto"/>
                <a:ea typeface="Roboto"/>
                <a:cs typeface="Roboto"/>
                <a:sym typeface="Roboto"/>
              </a:rPr>
              <a:t>Sprint Planning</a:t>
            </a:r>
            <a:endParaRPr sz="2800">
              <a:solidFill>
                <a:srgbClr val="3C78D8"/>
              </a:solidFill>
              <a:latin typeface="Roboto"/>
              <a:ea typeface="Roboto"/>
              <a:cs typeface="Roboto"/>
              <a:sym typeface="Roboto"/>
            </a:endParaRPr>
          </a:p>
        </p:txBody>
      </p:sp>
      <p:sp>
        <p:nvSpPr>
          <p:cNvPr id="403" name="Google Shape;403;p30"/>
          <p:cNvSpPr txBox="1"/>
          <p:nvPr/>
        </p:nvSpPr>
        <p:spPr>
          <a:xfrm>
            <a:off x="258450" y="3950800"/>
            <a:ext cx="8627100" cy="923299"/>
          </a:xfrm>
          <a:prstGeom prst="rect">
            <a:avLst/>
          </a:prstGeom>
          <a:noFill/>
          <a:ln>
            <a:noFill/>
          </a:ln>
        </p:spPr>
        <p:txBody>
          <a:bodyPr spcFirstLastPara="1" wrap="square" lIns="91425" tIns="91425" rIns="91425" bIns="91425" anchor="t" anchorCtr="0">
            <a:spAutoFit/>
          </a:bodyPr>
          <a:lstStyle/>
          <a:p>
            <a:pPr marL="457200" lvl="0" indent="-304800" algn="just" rtl="0">
              <a:spcBef>
                <a:spcPts val="0"/>
              </a:spcBef>
              <a:spcAft>
                <a:spcPts val="0"/>
              </a:spcAft>
              <a:buClr>
                <a:srgbClr val="660000"/>
              </a:buClr>
              <a:buSzPts val="1200"/>
              <a:buFont typeface="Roboto"/>
              <a:buChar char="❏"/>
            </a:pPr>
            <a:r>
              <a:rPr lang="fr" sz="1200" dirty="0">
                <a:latin typeface="Roboto"/>
                <a:ea typeface="Roboto"/>
                <a:cs typeface="Roboto"/>
                <a:sym typeface="Roboto"/>
              </a:rPr>
              <a:t> </a:t>
            </a:r>
            <a:r>
              <a:rPr lang="fr" sz="1200" dirty="0">
                <a:solidFill>
                  <a:srgbClr val="660000"/>
                </a:solidFill>
                <a:latin typeface="Roboto"/>
                <a:ea typeface="Roboto"/>
                <a:cs typeface="Roboto"/>
                <a:sym typeface="Roboto"/>
              </a:rPr>
              <a:t>WHAT-Meeting</a:t>
            </a:r>
            <a:r>
              <a:rPr lang="fr" sz="1200" dirty="0">
                <a:latin typeface="Roboto"/>
                <a:ea typeface="Roboto"/>
                <a:cs typeface="Roboto"/>
                <a:sym typeface="Roboto"/>
              </a:rPr>
              <a:t> : </a:t>
            </a:r>
            <a:r>
              <a:rPr lang="fr" sz="1200" dirty="0" smtClean="0">
                <a:latin typeface="Roboto"/>
                <a:ea typeface="Roboto"/>
                <a:cs typeface="Roboto"/>
                <a:sym typeface="Roboto"/>
              </a:rPr>
              <a:t>le </a:t>
            </a:r>
            <a:r>
              <a:rPr lang="fr" sz="1200" dirty="0">
                <a:latin typeface="Roboto"/>
                <a:ea typeface="Roboto"/>
                <a:cs typeface="Roboto"/>
                <a:sym typeface="Roboto"/>
              </a:rPr>
              <a:t>Product Owner clarifie le produit qui sera créé. Dans notre cas, nous allons créer </a:t>
            </a:r>
            <a:r>
              <a:rPr lang="fr" sz="1200" dirty="0" smtClean="0">
                <a:latin typeface="Roboto"/>
                <a:ea typeface="Roboto"/>
                <a:cs typeface="Roboto"/>
                <a:sym typeface="Roboto"/>
              </a:rPr>
              <a:t>des interfaces</a:t>
            </a:r>
            <a:r>
              <a:rPr lang="fr" sz="1200" b="1" dirty="0" smtClean="0">
                <a:latin typeface="Roboto"/>
                <a:ea typeface="Roboto"/>
                <a:cs typeface="Roboto"/>
                <a:sym typeface="Roboto"/>
              </a:rPr>
              <a:t> «location des voitures  » </a:t>
            </a:r>
            <a:r>
              <a:rPr lang="fr" sz="1200" b="1" dirty="0">
                <a:latin typeface="Roboto"/>
                <a:ea typeface="Roboto"/>
                <a:cs typeface="Roboto"/>
                <a:sym typeface="Roboto"/>
              </a:rPr>
              <a:t>.</a:t>
            </a:r>
            <a:endParaRPr sz="1200" b="1">
              <a:latin typeface="Roboto"/>
              <a:ea typeface="Roboto"/>
              <a:cs typeface="Roboto"/>
              <a:sym typeface="Roboto"/>
            </a:endParaRPr>
          </a:p>
          <a:p>
            <a:pPr marL="457200" lvl="0" indent="0" algn="just" rtl="0">
              <a:spcBef>
                <a:spcPts val="0"/>
              </a:spcBef>
              <a:spcAft>
                <a:spcPts val="0"/>
              </a:spcAft>
              <a:buNone/>
            </a:pPr>
            <a:endParaRPr sz="1200">
              <a:latin typeface="Roboto"/>
              <a:ea typeface="Roboto"/>
              <a:cs typeface="Roboto"/>
              <a:sym typeface="Roboto"/>
            </a:endParaRPr>
          </a:p>
          <a:p>
            <a:pPr marL="457200" lvl="0" indent="-304800" algn="just" rtl="0">
              <a:spcBef>
                <a:spcPts val="0"/>
              </a:spcBef>
              <a:spcAft>
                <a:spcPts val="0"/>
              </a:spcAft>
              <a:buClr>
                <a:srgbClr val="BF9000"/>
              </a:buClr>
              <a:buSzPts val="1200"/>
              <a:buFont typeface="Roboto"/>
              <a:buChar char="❏"/>
            </a:pPr>
            <a:r>
              <a:rPr lang="fr" sz="1200" dirty="0">
                <a:solidFill>
                  <a:srgbClr val="BF9000"/>
                </a:solidFill>
                <a:latin typeface="Roboto"/>
                <a:ea typeface="Roboto"/>
                <a:cs typeface="Roboto"/>
                <a:sym typeface="Roboto"/>
              </a:rPr>
              <a:t> HOW-Meeting :</a:t>
            </a:r>
            <a:r>
              <a:rPr lang="fr" sz="1200" dirty="0">
                <a:latin typeface="Roboto"/>
                <a:ea typeface="Roboto"/>
                <a:cs typeface="Roboto"/>
                <a:sym typeface="Roboto"/>
              </a:rPr>
              <a:t> Afin de créer ce projet, le Product Owner a décidé de diviser ce projet en trois </a:t>
            </a:r>
            <a:r>
              <a:rPr lang="fr" sz="1200" dirty="0" smtClean="0">
                <a:latin typeface="Roboto"/>
                <a:ea typeface="Roboto"/>
                <a:cs typeface="Roboto"/>
                <a:sym typeface="Roboto"/>
              </a:rPr>
              <a:t>sprints. </a:t>
            </a:r>
            <a:endParaRPr sz="1200">
              <a:latin typeface="Roboto"/>
              <a:ea typeface="Roboto"/>
              <a:cs typeface="Roboto"/>
              <a:sym typeface="Roboto"/>
            </a:endParaRPr>
          </a:p>
        </p:txBody>
      </p:sp>
      <p:sp>
        <p:nvSpPr>
          <p:cNvPr id="404" name="Google Shape;404;p30"/>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13</a:t>
            </a:fld>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p:nvPr/>
        </p:nvSpPr>
        <p:spPr>
          <a:xfrm>
            <a:off x="3066950" y="53700"/>
            <a:ext cx="3000000" cy="615600"/>
          </a:xfrm>
          <a:prstGeom prst="rect">
            <a:avLst/>
          </a:prstGeom>
          <a:solidFill>
            <a:srgbClr val="EAD1D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chemeClr val="dk1"/>
                </a:solidFill>
                <a:latin typeface="Roboto"/>
                <a:ea typeface="Roboto"/>
                <a:cs typeface="Roboto"/>
                <a:sym typeface="Roboto"/>
              </a:rPr>
              <a:t>Sprint </a:t>
            </a:r>
            <a:endParaRPr sz="2800">
              <a:solidFill>
                <a:schemeClr val="dk1"/>
              </a:solidFill>
              <a:latin typeface="Roboto"/>
              <a:ea typeface="Roboto"/>
              <a:cs typeface="Roboto"/>
              <a:sym typeface="Roboto"/>
            </a:endParaRPr>
          </a:p>
        </p:txBody>
      </p:sp>
      <p:pic>
        <p:nvPicPr>
          <p:cNvPr id="410" name="Google Shape;410;p31"/>
          <p:cNvPicPr preferRelativeResize="0"/>
          <p:nvPr/>
        </p:nvPicPr>
        <p:blipFill>
          <a:blip r:embed="rId3">
            <a:alphaModFix/>
          </a:blip>
          <a:stretch>
            <a:fillRect/>
          </a:stretch>
        </p:blipFill>
        <p:spPr>
          <a:xfrm>
            <a:off x="1470577" y="1428150"/>
            <a:ext cx="729825" cy="660101"/>
          </a:xfrm>
          <a:prstGeom prst="rect">
            <a:avLst/>
          </a:prstGeom>
          <a:noFill/>
          <a:ln>
            <a:noFill/>
          </a:ln>
        </p:spPr>
      </p:pic>
      <p:sp>
        <p:nvSpPr>
          <p:cNvPr id="411" name="Google Shape;411;p31"/>
          <p:cNvSpPr txBox="1"/>
          <p:nvPr/>
        </p:nvSpPr>
        <p:spPr>
          <a:xfrm>
            <a:off x="1289700" y="2088250"/>
            <a:ext cx="135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412" name="Google Shape;412;p31"/>
          <p:cNvSpPr/>
          <p:nvPr/>
        </p:nvSpPr>
        <p:spPr>
          <a:xfrm>
            <a:off x="1976356" y="1305876"/>
            <a:ext cx="395700" cy="3225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413" name="Google Shape;413;p31" descr="Lightbulb"/>
          <p:cNvPicPr preferRelativeResize="0"/>
          <p:nvPr/>
        </p:nvPicPr>
        <p:blipFill rotWithShape="1">
          <a:blip r:embed="rId4">
            <a:alphaModFix/>
          </a:blip>
          <a:srcRect/>
          <a:stretch/>
        </p:blipFill>
        <p:spPr>
          <a:xfrm>
            <a:off x="2049468" y="1342393"/>
            <a:ext cx="249475" cy="249475"/>
          </a:xfrm>
          <a:prstGeom prst="rect">
            <a:avLst/>
          </a:prstGeom>
          <a:noFill/>
          <a:ln>
            <a:noFill/>
          </a:ln>
        </p:spPr>
      </p:pic>
      <p:sp>
        <p:nvSpPr>
          <p:cNvPr id="414" name="Google Shape;414;p31"/>
          <p:cNvSpPr txBox="1"/>
          <p:nvPr/>
        </p:nvSpPr>
        <p:spPr>
          <a:xfrm>
            <a:off x="2298275" y="1298575"/>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415" name="Google Shape;415;p31"/>
          <p:cNvSpPr/>
          <p:nvPr/>
        </p:nvSpPr>
        <p:spPr>
          <a:xfrm rot="5400000">
            <a:off x="1575100" y="2504075"/>
            <a:ext cx="1287000" cy="1044000"/>
          </a:xfrm>
          <a:prstGeom prst="bentUpArrow">
            <a:avLst>
              <a:gd name="adj1" fmla="val 13233"/>
              <a:gd name="adj2" fmla="val 9928"/>
              <a:gd name="adj3" fmla="val 25000"/>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2740600" y="3290225"/>
            <a:ext cx="1209300" cy="3387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1050">
                <a:solidFill>
                  <a:srgbClr val="FFFFFF"/>
                </a:solidFill>
                <a:latin typeface="Calibri"/>
                <a:ea typeface="Calibri"/>
                <a:cs typeface="Calibri"/>
                <a:sym typeface="Calibri"/>
              </a:rPr>
              <a:t>  User Stories            </a:t>
            </a:r>
            <a:endParaRPr/>
          </a:p>
        </p:txBody>
      </p:sp>
      <p:sp>
        <p:nvSpPr>
          <p:cNvPr id="417" name="Google Shape;417;p31"/>
          <p:cNvSpPr/>
          <p:nvPr/>
        </p:nvSpPr>
        <p:spPr>
          <a:xfrm>
            <a:off x="2740600" y="3573975"/>
            <a:ext cx="1209300" cy="2886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418" name="Google Shape;418;p31"/>
          <p:cNvSpPr/>
          <p:nvPr/>
        </p:nvSpPr>
        <p:spPr>
          <a:xfrm>
            <a:off x="2740600" y="3708400"/>
            <a:ext cx="1209300" cy="152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419" name="Google Shape;419;p31"/>
          <p:cNvSpPr txBox="1"/>
          <p:nvPr/>
        </p:nvSpPr>
        <p:spPr>
          <a:xfrm>
            <a:off x="2756500" y="3039825"/>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4A86E8"/>
                </a:solidFill>
                <a:latin typeface="Times New Roman"/>
                <a:ea typeface="Times New Roman"/>
                <a:cs typeface="Times New Roman"/>
                <a:sym typeface="Times New Roman"/>
              </a:rPr>
              <a:t>Product Backlog</a:t>
            </a:r>
            <a:endParaRPr sz="1000" b="1">
              <a:solidFill>
                <a:srgbClr val="4A86E8"/>
              </a:solidFill>
              <a:latin typeface="Times New Roman"/>
              <a:ea typeface="Times New Roman"/>
              <a:cs typeface="Times New Roman"/>
              <a:sym typeface="Times New Roman"/>
            </a:endParaRPr>
          </a:p>
        </p:txBody>
      </p:sp>
      <p:sp>
        <p:nvSpPr>
          <p:cNvPr id="420" name="Google Shape;420;p31"/>
          <p:cNvSpPr/>
          <p:nvPr/>
        </p:nvSpPr>
        <p:spPr>
          <a:xfrm rot="5400000">
            <a:off x="4080800" y="3287575"/>
            <a:ext cx="165900" cy="6759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1" name="Google Shape;421;p31"/>
          <p:cNvPicPr preferRelativeResize="0"/>
          <p:nvPr/>
        </p:nvPicPr>
        <p:blipFill>
          <a:blip r:embed="rId5">
            <a:alphaModFix/>
          </a:blip>
          <a:stretch>
            <a:fillRect/>
          </a:stretch>
        </p:blipFill>
        <p:spPr>
          <a:xfrm>
            <a:off x="4566950" y="3236100"/>
            <a:ext cx="778367" cy="708925"/>
          </a:xfrm>
          <a:prstGeom prst="rect">
            <a:avLst/>
          </a:prstGeom>
          <a:noFill/>
          <a:ln>
            <a:noFill/>
          </a:ln>
        </p:spPr>
      </p:pic>
      <p:pic>
        <p:nvPicPr>
          <p:cNvPr id="422" name="Google Shape;422;p31"/>
          <p:cNvPicPr preferRelativeResize="0"/>
          <p:nvPr/>
        </p:nvPicPr>
        <p:blipFill>
          <a:blip r:embed="rId3">
            <a:alphaModFix/>
          </a:blip>
          <a:stretch>
            <a:fillRect/>
          </a:stretch>
        </p:blipFill>
        <p:spPr>
          <a:xfrm>
            <a:off x="6293775" y="3236100"/>
            <a:ext cx="675899" cy="611311"/>
          </a:xfrm>
          <a:prstGeom prst="rect">
            <a:avLst/>
          </a:prstGeom>
          <a:noFill/>
          <a:ln>
            <a:noFill/>
          </a:ln>
        </p:spPr>
      </p:pic>
      <p:pic>
        <p:nvPicPr>
          <p:cNvPr id="423" name="Google Shape;423;p31"/>
          <p:cNvPicPr preferRelativeResize="0"/>
          <p:nvPr/>
        </p:nvPicPr>
        <p:blipFill>
          <a:blip r:embed="rId6">
            <a:alphaModFix/>
          </a:blip>
          <a:stretch>
            <a:fillRect/>
          </a:stretch>
        </p:blipFill>
        <p:spPr>
          <a:xfrm>
            <a:off x="5203700" y="3209562"/>
            <a:ext cx="1177500" cy="664384"/>
          </a:xfrm>
          <a:prstGeom prst="rect">
            <a:avLst/>
          </a:prstGeom>
          <a:noFill/>
          <a:ln>
            <a:noFill/>
          </a:ln>
        </p:spPr>
      </p:pic>
      <p:sp>
        <p:nvSpPr>
          <p:cNvPr id="424" name="Google Shape;424;p31"/>
          <p:cNvSpPr txBox="1"/>
          <p:nvPr/>
        </p:nvSpPr>
        <p:spPr>
          <a:xfrm>
            <a:off x="4946950" y="3873950"/>
            <a:ext cx="24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Sprint Planning </a:t>
            </a:r>
            <a:endParaRPr>
              <a:latin typeface="Roboto"/>
              <a:ea typeface="Roboto"/>
              <a:cs typeface="Roboto"/>
              <a:sym typeface="Roboto"/>
            </a:endParaRPr>
          </a:p>
        </p:txBody>
      </p:sp>
      <p:pic>
        <p:nvPicPr>
          <p:cNvPr id="425" name="Google Shape;425;p31"/>
          <p:cNvPicPr preferRelativeResize="0"/>
          <p:nvPr/>
        </p:nvPicPr>
        <p:blipFill>
          <a:blip r:embed="rId5">
            <a:alphaModFix/>
          </a:blip>
          <a:stretch>
            <a:fillRect/>
          </a:stretch>
        </p:blipFill>
        <p:spPr>
          <a:xfrm>
            <a:off x="4566950" y="3236100"/>
            <a:ext cx="778367" cy="708925"/>
          </a:xfrm>
          <a:prstGeom prst="rect">
            <a:avLst/>
          </a:prstGeom>
          <a:noFill/>
          <a:ln>
            <a:noFill/>
          </a:ln>
        </p:spPr>
      </p:pic>
      <p:pic>
        <p:nvPicPr>
          <p:cNvPr id="426" name="Google Shape;426;p31"/>
          <p:cNvPicPr preferRelativeResize="0"/>
          <p:nvPr/>
        </p:nvPicPr>
        <p:blipFill>
          <a:blip r:embed="rId3">
            <a:alphaModFix/>
          </a:blip>
          <a:stretch>
            <a:fillRect/>
          </a:stretch>
        </p:blipFill>
        <p:spPr>
          <a:xfrm>
            <a:off x="6293775" y="3236100"/>
            <a:ext cx="675899" cy="611311"/>
          </a:xfrm>
          <a:prstGeom prst="rect">
            <a:avLst/>
          </a:prstGeom>
          <a:noFill/>
          <a:ln>
            <a:noFill/>
          </a:ln>
        </p:spPr>
      </p:pic>
      <p:pic>
        <p:nvPicPr>
          <p:cNvPr id="427" name="Google Shape;427;p31"/>
          <p:cNvPicPr preferRelativeResize="0"/>
          <p:nvPr/>
        </p:nvPicPr>
        <p:blipFill>
          <a:blip r:embed="rId6">
            <a:alphaModFix/>
          </a:blip>
          <a:stretch>
            <a:fillRect/>
          </a:stretch>
        </p:blipFill>
        <p:spPr>
          <a:xfrm>
            <a:off x="5203700" y="3209562"/>
            <a:ext cx="1177500" cy="664384"/>
          </a:xfrm>
          <a:prstGeom prst="rect">
            <a:avLst/>
          </a:prstGeom>
          <a:noFill/>
          <a:ln>
            <a:noFill/>
          </a:ln>
        </p:spPr>
      </p:pic>
      <p:sp>
        <p:nvSpPr>
          <p:cNvPr id="428" name="Google Shape;428;p31"/>
          <p:cNvSpPr txBox="1"/>
          <p:nvPr/>
        </p:nvSpPr>
        <p:spPr>
          <a:xfrm>
            <a:off x="4430750" y="3746763"/>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429" name="Google Shape;429;p31"/>
          <p:cNvSpPr txBox="1"/>
          <p:nvPr/>
        </p:nvSpPr>
        <p:spPr>
          <a:xfrm>
            <a:off x="5505275" y="3778275"/>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430" name="Google Shape;430;p31"/>
          <p:cNvSpPr txBox="1"/>
          <p:nvPr/>
        </p:nvSpPr>
        <p:spPr>
          <a:xfrm>
            <a:off x="6226750" y="3746775"/>
            <a:ext cx="96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431" name="Google Shape;431;p31"/>
          <p:cNvSpPr/>
          <p:nvPr/>
        </p:nvSpPr>
        <p:spPr>
          <a:xfrm rot="4978306" flipH="1">
            <a:off x="6740563" y="2461649"/>
            <a:ext cx="1453925" cy="1066004"/>
          </a:xfrm>
          <a:custGeom>
            <a:avLst/>
            <a:gdLst/>
            <a:ahLst/>
            <a:cxnLst/>
            <a:rect l="l" t="t" r="r" b="b"/>
            <a:pathLst>
              <a:path w="120000" h="120000" extrusionOk="0">
                <a:moveTo>
                  <a:pt x="0" y="120000"/>
                </a:moveTo>
                <a:quadBezTo>
                  <a:pt x="20000" y="40000"/>
                  <a:pt x="89260" y="15000"/>
                </a:quadBezTo>
                <a:lnTo>
                  <a:pt x="88020" y="0"/>
                </a:lnTo>
                <a:lnTo>
                  <a:pt x="120000" y="18728"/>
                </a:lnTo>
                <a:lnTo>
                  <a:pt x="92106" y="49457"/>
                </a:lnTo>
                <a:lnTo>
                  <a:pt x="90867" y="34457"/>
                </a:lnTo>
                <a:quadBezTo>
                  <a:pt x="30000" y="44457"/>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rot="1665281" flipH="1">
            <a:off x="6675548" y="934916"/>
            <a:ext cx="1453981" cy="1065997"/>
          </a:xfrm>
          <a:custGeom>
            <a:avLst/>
            <a:gdLst/>
            <a:ahLst/>
            <a:cxnLst/>
            <a:rect l="l" t="t" r="r" b="b"/>
            <a:pathLst>
              <a:path w="120000" h="120000" extrusionOk="0">
                <a:moveTo>
                  <a:pt x="0" y="120000"/>
                </a:moveTo>
                <a:quadBezTo>
                  <a:pt x="20000" y="40000"/>
                  <a:pt x="89261" y="15000"/>
                </a:quadBezTo>
                <a:lnTo>
                  <a:pt x="88022" y="0"/>
                </a:lnTo>
                <a:lnTo>
                  <a:pt x="120000" y="18728"/>
                </a:lnTo>
                <a:lnTo>
                  <a:pt x="92107" y="49457"/>
                </a:lnTo>
                <a:lnTo>
                  <a:pt x="90868" y="34457"/>
                </a:lnTo>
                <a:quadBezTo>
                  <a:pt x="30000" y="44457"/>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rot="-3321342" flipH="1">
            <a:off x="5270577" y="608732"/>
            <a:ext cx="1453877" cy="1065981"/>
          </a:xfrm>
          <a:custGeom>
            <a:avLst/>
            <a:gdLst/>
            <a:ahLst/>
            <a:cxnLst/>
            <a:rect l="l" t="t" r="r" b="b"/>
            <a:pathLst>
              <a:path w="120000" h="120000" extrusionOk="0">
                <a:moveTo>
                  <a:pt x="0" y="120000"/>
                </a:moveTo>
                <a:quadBezTo>
                  <a:pt x="20000" y="40000"/>
                  <a:pt x="89259" y="15000"/>
                </a:quadBezTo>
                <a:lnTo>
                  <a:pt x="88020" y="0"/>
                </a:lnTo>
                <a:lnTo>
                  <a:pt x="120000" y="18728"/>
                </a:lnTo>
                <a:lnTo>
                  <a:pt x="92106" y="49457"/>
                </a:lnTo>
                <a:lnTo>
                  <a:pt x="90867" y="34457"/>
                </a:lnTo>
                <a:quadBezTo>
                  <a:pt x="30000" y="44457"/>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txBox="1"/>
          <p:nvPr/>
        </p:nvSpPr>
        <p:spPr>
          <a:xfrm>
            <a:off x="7985575" y="1941850"/>
            <a:ext cx="1543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a:latin typeface="Roboto"/>
                <a:ea typeface="Roboto"/>
                <a:cs typeface="Roboto"/>
                <a:sym typeface="Roboto"/>
              </a:rPr>
              <a:t>    </a:t>
            </a:r>
            <a:r>
              <a:rPr lang="fr" sz="1000" b="1">
                <a:latin typeface="Roboto"/>
                <a:ea typeface="Roboto"/>
                <a:cs typeface="Roboto"/>
                <a:sym typeface="Roboto"/>
              </a:rPr>
              <a:t>    Sprint</a:t>
            </a:r>
            <a:endParaRPr sz="1000" b="1">
              <a:latin typeface="Roboto"/>
              <a:ea typeface="Roboto"/>
              <a:cs typeface="Roboto"/>
              <a:sym typeface="Roboto"/>
            </a:endParaRPr>
          </a:p>
          <a:p>
            <a:pPr marL="0" lvl="0" indent="0" algn="l" rtl="0">
              <a:spcBef>
                <a:spcPts val="0"/>
              </a:spcBef>
              <a:spcAft>
                <a:spcPts val="0"/>
              </a:spcAft>
              <a:buNone/>
            </a:pPr>
            <a:r>
              <a:rPr lang="fr" sz="1000">
                <a:solidFill>
                  <a:srgbClr val="073763"/>
                </a:solidFill>
                <a:latin typeface="Roboto"/>
                <a:ea typeface="Roboto"/>
                <a:cs typeface="Roboto"/>
                <a:sym typeface="Roboto"/>
              </a:rPr>
              <a:t>De 2 à 4 semaine</a:t>
            </a:r>
            <a:endParaRPr sz="1000">
              <a:solidFill>
                <a:srgbClr val="073763"/>
              </a:solidFill>
              <a:latin typeface="Roboto"/>
              <a:ea typeface="Roboto"/>
              <a:cs typeface="Roboto"/>
              <a:sym typeface="Roboto"/>
            </a:endParaRPr>
          </a:p>
        </p:txBody>
      </p:sp>
      <p:sp>
        <p:nvSpPr>
          <p:cNvPr id="435" name="Google Shape;435;p31"/>
          <p:cNvSpPr txBox="1"/>
          <p:nvPr/>
        </p:nvSpPr>
        <p:spPr>
          <a:xfrm>
            <a:off x="1328075" y="4327875"/>
            <a:ext cx="7653900" cy="954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Roboto"/>
              <a:buChar char="❏"/>
            </a:pPr>
            <a:r>
              <a:rPr lang="fr" sz="1200">
                <a:solidFill>
                  <a:srgbClr val="5B0F00"/>
                </a:solidFill>
                <a:latin typeface="Roboto"/>
                <a:ea typeface="Roboto"/>
                <a:cs typeface="Roboto"/>
                <a:sym typeface="Roboto"/>
              </a:rPr>
              <a:t>Un Sprint</a:t>
            </a:r>
            <a:r>
              <a:rPr lang="fr" sz="1200">
                <a:latin typeface="Roboto"/>
                <a:ea typeface="Roboto"/>
                <a:cs typeface="Roboto"/>
                <a:sym typeface="Roboto"/>
              </a:rPr>
              <a:t> est une itération limitée dans le temps (un mois sinon moins).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fr" sz="1200">
                <a:solidFill>
                  <a:srgbClr val="5B0F00"/>
                </a:solidFill>
                <a:latin typeface="Roboto"/>
                <a:ea typeface="Roboto"/>
                <a:cs typeface="Roboto"/>
                <a:sym typeface="Roboto"/>
              </a:rPr>
              <a:t>Les Sprints</a:t>
            </a:r>
            <a:r>
              <a:rPr lang="fr" sz="1200">
                <a:latin typeface="Roboto"/>
                <a:ea typeface="Roboto"/>
                <a:cs typeface="Roboto"/>
                <a:sym typeface="Roboto"/>
              </a:rPr>
              <a:t> sont protégés par le Scrum Master de tout changement qui aurait une incidence sur l'objectif du Sprint .</a:t>
            </a:r>
            <a:endParaRPr sz="12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436" name="Google Shape;436;p31"/>
          <p:cNvSpPr/>
          <p:nvPr/>
        </p:nvSpPr>
        <p:spPr>
          <a:xfrm>
            <a:off x="6319013" y="1777399"/>
            <a:ext cx="628376" cy="554100"/>
          </a:xfrm>
          <a:custGeom>
            <a:avLst/>
            <a:gdLst/>
            <a:ahLst/>
            <a:cxnLst/>
            <a:rect l="l" t="t" r="r" b="b"/>
            <a:pathLst>
              <a:path w="1943" h="1943" extrusionOk="0">
                <a:moveTo>
                  <a:pt x="1942" y="972"/>
                </a:moveTo>
                <a:lnTo>
                  <a:pt x="1942" y="972"/>
                </a:lnTo>
                <a:cubicBezTo>
                  <a:pt x="1942" y="1501"/>
                  <a:pt x="1511" y="1942"/>
                  <a:pt x="971" y="1942"/>
                </a:cubicBezTo>
                <a:cubicBezTo>
                  <a:pt x="440" y="1942"/>
                  <a:pt x="0" y="1501"/>
                  <a:pt x="0" y="972"/>
                </a:cubicBezTo>
                <a:cubicBezTo>
                  <a:pt x="0" y="432"/>
                  <a:pt x="440" y="0"/>
                  <a:pt x="971" y="0"/>
                </a:cubicBezTo>
                <a:cubicBezTo>
                  <a:pt x="1511" y="0"/>
                  <a:pt x="1942" y="432"/>
                  <a:pt x="1942" y="972"/>
                </a:cubicBezTo>
              </a:path>
            </a:pathLst>
          </a:custGeom>
          <a:solidFill>
            <a:srgbClr val="B6D7A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37" name="Google Shape;437;p31"/>
          <p:cNvSpPr/>
          <p:nvPr/>
        </p:nvSpPr>
        <p:spPr>
          <a:xfrm>
            <a:off x="6481451" y="1919380"/>
            <a:ext cx="24223" cy="268887"/>
          </a:xfrm>
          <a:custGeom>
            <a:avLst/>
            <a:gdLst/>
            <a:ahLst/>
            <a:cxnLst/>
            <a:rect l="l" t="t" r="r" b="b"/>
            <a:pathLst>
              <a:path w="73" h="944" extrusionOk="0">
                <a:moveTo>
                  <a:pt x="36" y="943"/>
                </a:moveTo>
                <a:lnTo>
                  <a:pt x="36" y="943"/>
                </a:lnTo>
                <a:lnTo>
                  <a:pt x="36" y="943"/>
                </a:lnTo>
                <a:cubicBezTo>
                  <a:pt x="18" y="943"/>
                  <a:pt x="0" y="934"/>
                  <a:pt x="0" y="916"/>
                </a:cubicBezTo>
                <a:cubicBezTo>
                  <a:pt x="0" y="36"/>
                  <a:pt x="0" y="36"/>
                  <a:pt x="0" y="36"/>
                </a:cubicBezTo>
                <a:cubicBezTo>
                  <a:pt x="0" y="18"/>
                  <a:pt x="18" y="0"/>
                  <a:pt x="36" y="0"/>
                </a:cubicBezTo>
                <a:lnTo>
                  <a:pt x="36" y="0"/>
                </a:lnTo>
                <a:cubicBezTo>
                  <a:pt x="54" y="0"/>
                  <a:pt x="72" y="18"/>
                  <a:pt x="72" y="36"/>
                </a:cubicBezTo>
                <a:cubicBezTo>
                  <a:pt x="63" y="916"/>
                  <a:pt x="63" y="916"/>
                  <a:pt x="63" y="916"/>
                </a:cubicBezTo>
                <a:cubicBezTo>
                  <a:pt x="63" y="934"/>
                  <a:pt x="54" y="943"/>
                  <a:pt x="36" y="943"/>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38" name="Google Shape;438;p31"/>
          <p:cNvSpPr/>
          <p:nvPr/>
        </p:nvSpPr>
        <p:spPr>
          <a:xfrm>
            <a:off x="6481451" y="2169418"/>
            <a:ext cx="306353" cy="18847"/>
          </a:xfrm>
          <a:custGeom>
            <a:avLst/>
            <a:gdLst/>
            <a:ahLst/>
            <a:cxnLst/>
            <a:rect l="l" t="t" r="r" b="b"/>
            <a:pathLst>
              <a:path w="946" h="64" extrusionOk="0">
                <a:moveTo>
                  <a:pt x="36" y="63"/>
                </a:moveTo>
                <a:lnTo>
                  <a:pt x="36" y="63"/>
                </a:lnTo>
                <a:cubicBezTo>
                  <a:pt x="18" y="63"/>
                  <a:pt x="0" y="54"/>
                  <a:pt x="0" y="36"/>
                </a:cubicBezTo>
                <a:cubicBezTo>
                  <a:pt x="0" y="9"/>
                  <a:pt x="18" y="0"/>
                  <a:pt x="36" y="0"/>
                </a:cubicBezTo>
                <a:cubicBezTo>
                  <a:pt x="909" y="0"/>
                  <a:pt x="909" y="0"/>
                  <a:pt x="909" y="0"/>
                </a:cubicBezTo>
                <a:cubicBezTo>
                  <a:pt x="927" y="0"/>
                  <a:pt x="945" y="9"/>
                  <a:pt x="945" y="36"/>
                </a:cubicBezTo>
                <a:cubicBezTo>
                  <a:pt x="945" y="54"/>
                  <a:pt x="927" y="63"/>
                  <a:pt x="909" y="63"/>
                </a:cubicBezTo>
                <a:lnTo>
                  <a:pt x="36" y="63"/>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39" name="Google Shape;439;p31"/>
          <p:cNvSpPr/>
          <p:nvPr/>
        </p:nvSpPr>
        <p:spPr>
          <a:xfrm>
            <a:off x="6537022" y="2070156"/>
            <a:ext cx="78370" cy="118108"/>
          </a:xfrm>
          <a:custGeom>
            <a:avLst/>
            <a:gdLst/>
            <a:ahLst/>
            <a:cxnLst/>
            <a:rect l="l" t="t" r="r" b="b"/>
            <a:pathLst>
              <a:path w="244" h="413" extrusionOk="0">
                <a:moveTo>
                  <a:pt x="216" y="412"/>
                </a:moveTo>
                <a:lnTo>
                  <a:pt x="216" y="412"/>
                </a:lnTo>
                <a:cubicBezTo>
                  <a:pt x="36" y="412"/>
                  <a:pt x="36" y="412"/>
                  <a:pt x="36" y="412"/>
                </a:cubicBezTo>
                <a:cubicBezTo>
                  <a:pt x="18" y="412"/>
                  <a:pt x="0" y="403"/>
                  <a:pt x="0" y="385"/>
                </a:cubicBezTo>
                <a:cubicBezTo>
                  <a:pt x="0" y="36"/>
                  <a:pt x="0" y="36"/>
                  <a:pt x="0" y="36"/>
                </a:cubicBezTo>
                <a:cubicBezTo>
                  <a:pt x="0" y="17"/>
                  <a:pt x="18" y="0"/>
                  <a:pt x="36" y="0"/>
                </a:cubicBezTo>
                <a:cubicBezTo>
                  <a:pt x="216" y="0"/>
                  <a:pt x="216" y="0"/>
                  <a:pt x="216" y="0"/>
                </a:cubicBezTo>
                <a:cubicBezTo>
                  <a:pt x="234" y="0"/>
                  <a:pt x="243" y="17"/>
                  <a:pt x="243" y="36"/>
                </a:cubicBezTo>
                <a:cubicBezTo>
                  <a:pt x="243" y="385"/>
                  <a:pt x="243" y="385"/>
                  <a:pt x="243" y="385"/>
                </a:cubicBezTo>
                <a:cubicBezTo>
                  <a:pt x="243" y="403"/>
                  <a:pt x="234" y="412"/>
                  <a:pt x="216" y="412"/>
                </a:cubicBezTo>
                <a:close/>
                <a:moveTo>
                  <a:pt x="72" y="349"/>
                </a:moveTo>
                <a:lnTo>
                  <a:pt x="72" y="349"/>
                </a:lnTo>
                <a:cubicBezTo>
                  <a:pt x="180" y="349"/>
                  <a:pt x="180" y="349"/>
                  <a:pt x="180" y="349"/>
                </a:cubicBezTo>
                <a:cubicBezTo>
                  <a:pt x="180" y="72"/>
                  <a:pt x="180" y="72"/>
                  <a:pt x="180" y="72"/>
                </a:cubicBezTo>
                <a:cubicBezTo>
                  <a:pt x="72" y="72"/>
                  <a:pt x="72" y="72"/>
                  <a:pt x="72" y="72"/>
                </a:cubicBezTo>
                <a:lnTo>
                  <a:pt x="72" y="34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40" name="Google Shape;440;p31"/>
          <p:cNvSpPr/>
          <p:nvPr/>
        </p:nvSpPr>
        <p:spPr>
          <a:xfrm>
            <a:off x="6594018" y="2018641"/>
            <a:ext cx="78370" cy="168368"/>
          </a:xfrm>
          <a:custGeom>
            <a:avLst/>
            <a:gdLst/>
            <a:ahLst/>
            <a:cxnLst/>
            <a:rect l="l" t="t" r="r" b="b"/>
            <a:pathLst>
              <a:path w="244" h="593" extrusionOk="0">
                <a:moveTo>
                  <a:pt x="207" y="592"/>
                </a:moveTo>
                <a:lnTo>
                  <a:pt x="207" y="592"/>
                </a:lnTo>
                <a:cubicBezTo>
                  <a:pt x="36" y="592"/>
                  <a:pt x="36" y="592"/>
                  <a:pt x="36" y="592"/>
                </a:cubicBezTo>
                <a:cubicBezTo>
                  <a:pt x="18" y="592"/>
                  <a:pt x="0" y="583"/>
                  <a:pt x="0" y="565"/>
                </a:cubicBezTo>
                <a:cubicBezTo>
                  <a:pt x="0" y="36"/>
                  <a:pt x="0" y="36"/>
                  <a:pt x="0" y="36"/>
                </a:cubicBezTo>
                <a:cubicBezTo>
                  <a:pt x="0" y="18"/>
                  <a:pt x="18" y="0"/>
                  <a:pt x="36" y="0"/>
                </a:cubicBezTo>
                <a:cubicBezTo>
                  <a:pt x="207" y="0"/>
                  <a:pt x="207" y="0"/>
                  <a:pt x="207" y="0"/>
                </a:cubicBezTo>
                <a:cubicBezTo>
                  <a:pt x="225" y="0"/>
                  <a:pt x="243" y="18"/>
                  <a:pt x="243" y="36"/>
                </a:cubicBezTo>
                <a:cubicBezTo>
                  <a:pt x="243" y="565"/>
                  <a:pt x="243" y="565"/>
                  <a:pt x="243" y="565"/>
                </a:cubicBezTo>
                <a:cubicBezTo>
                  <a:pt x="243" y="583"/>
                  <a:pt x="225" y="592"/>
                  <a:pt x="207" y="592"/>
                </a:cubicBezTo>
                <a:close/>
                <a:moveTo>
                  <a:pt x="63" y="529"/>
                </a:moveTo>
                <a:lnTo>
                  <a:pt x="63" y="529"/>
                </a:lnTo>
                <a:cubicBezTo>
                  <a:pt x="171" y="529"/>
                  <a:pt x="171" y="529"/>
                  <a:pt x="171" y="529"/>
                </a:cubicBezTo>
                <a:cubicBezTo>
                  <a:pt x="171" y="72"/>
                  <a:pt x="171" y="72"/>
                  <a:pt x="171" y="72"/>
                </a:cubicBezTo>
                <a:cubicBezTo>
                  <a:pt x="63" y="72"/>
                  <a:pt x="63" y="72"/>
                  <a:pt x="63" y="72"/>
                </a:cubicBezTo>
                <a:lnTo>
                  <a:pt x="63" y="5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41" name="Google Shape;441;p31"/>
          <p:cNvSpPr/>
          <p:nvPr/>
        </p:nvSpPr>
        <p:spPr>
          <a:xfrm>
            <a:off x="6649589" y="2036232"/>
            <a:ext cx="78369" cy="150776"/>
          </a:xfrm>
          <a:custGeom>
            <a:avLst/>
            <a:gdLst/>
            <a:ahLst/>
            <a:cxnLst/>
            <a:rect l="l" t="t" r="r" b="b"/>
            <a:pathLst>
              <a:path w="244" h="531" extrusionOk="0">
                <a:moveTo>
                  <a:pt x="216" y="530"/>
                </a:moveTo>
                <a:lnTo>
                  <a:pt x="216" y="530"/>
                </a:lnTo>
                <a:cubicBezTo>
                  <a:pt x="36" y="530"/>
                  <a:pt x="36" y="530"/>
                  <a:pt x="36" y="530"/>
                </a:cubicBezTo>
                <a:cubicBezTo>
                  <a:pt x="18" y="530"/>
                  <a:pt x="0" y="521"/>
                  <a:pt x="0" y="503"/>
                </a:cubicBezTo>
                <a:cubicBezTo>
                  <a:pt x="0" y="36"/>
                  <a:pt x="0" y="36"/>
                  <a:pt x="0" y="36"/>
                </a:cubicBezTo>
                <a:cubicBezTo>
                  <a:pt x="0" y="19"/>
                  <a:pt x="18" y="0"/>
                  <a:pt x="36" y="0"/>
                </a:cubicBezTo>
                <a:cubicBezTo>
                  <a:pt x="216" y="0"/>
                  <a:pt x="216" y="0"/>
                  <a:pt x="216" y="0"/>
                </a:cubicBezTo>
                <a:cubicBezTo>
                  <a:pt x="234" y="0"/>
                  <a:pt x="243" y="19"/>
                  <a:pt x="243" y="36"/>
                </a:cubicBezTo>
                <a:cubicBezTo>
                  <a:pt x="243" y="503"/>
                  <a:pt x="243" y="503"/>
                  <a:pt x="243" y="503"/>
                </a:cubicBezTo>
                <a:cubicBezTo>
                  <a:pt x="243" y="521"/>
                  <a:pt x="234" y="530"/>
                  <a:pt x="216" y="530"/>
                </a:cubicBezTo>
                <a:close/>
                <a:moveTo>
                  <a:pt x="72" y="467"/>
                </a:moveTo>
                <a:lnTo>
                  <a:pt x="72" y="467"/>
                </a:lnTo>
                <a:cubicBezTo>
                  <a:pt x="180" y="467"/>
                  <a:pt x="180" y="467"/>
                  <a:pt x="180" y="467"/>
                </a:cubicBezTo>
                <a:cubicBezTo>
                  <a:pt x="180" y="72"/>
                  <a:pt x="180" y="72"/>
                  <a:pt x="180" y="72"/>
                </a:cubicBezTo>
                <a:cubicBezTo>
                  <a:pt x="72" y="72"/>
                  <a:pt x="72" y="72"/>
                  <a:pt x="72" y="72"/>
                </a:cubicBezTo>
                <a:lnTo>
                  <a:pt x="72" y="46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42" name="Google Shape;442;p31"/>
          <p:cNvSpPr/>
          <p:nvPr/>
        </p:nvSpPr>
        <p:spPr>
          <a:xfrm>
            <a:off x="6565520" y="1924406"/>
            <a:ext cx="218010" cy="92979"/>
          </a:xfrm>
          <a:custGeom>
            <a:avLst/>
            <a:gdLst/>
            <a:ahLst/>
            <a:cxnLst/>
            <a:rect l="l" t="t" r="r" b="b"/>
            <a:pathLst>
              <a:path w="676" h="325" extrusionOk="0">
                <a:moveTo>
                  <a:pt x="18" y="324"/>
                </a:moveTo>
                <a:lnTo>
                  <a:pt x="18" y="324"/>
                </a:lnTo>
                <a:lnTo>
                  <a:pt x="9" y="324"/>
                </a:lnTo>
                <a:cubicBezTo>
                  <a:pt x="0" y="315"/>
                  <a:pt x="0" y="297"/>
                  <a:pt x="9" y="288"/>
                </a:cubicBezTo>
                <a:cubicBezTo>
                  <a:pt x="189" y="108"/>
                  <a:pt x="189" y="108"/>
                  <a:pt x="189" y="108"/>
                </a:cubicBezTo>
                <a:cubicBezTo>
                  <a:pt x="198" y="108"/>
                  <a:pt x="216" y="108"/>
                  <a:pt x="225" y="108"/>
                </a:cubicBezTo>
                <a:cubicBezTo>
                  <a:pt x="396" y="270"/>
                  <a:pt x="396" y="270"/>
                  <a:pt x="396" y="270"/>
                </a:cubicBezTo>
                <a:cubicBezTo>
                  <a:pt x="630" y="9"/>
                  <a:pt x="630" y="9"/>
                  <a:pt x="630" y="9"/>
                </a:cubicBezTo>
                <a:cubicBezTo>
                  <a:pt x="639" y="0"/>
                  <a:pt x="648" y="0"/>
                  <a:pt x="657" y="9"/>
                </a:cubicBezTo>
                <a:cubicBezTo>
                  <a:pt x="666" y="9"/>
                  <a:pt x="675" y="27"/>
                  <a:pt x="666" y="36"/>
                </a:cubicBezTo>
                <a:cubicBezTo>
                  <a:pt x="414" y="315"/>
                  <a:pt x="414" y="315"/>
                  <a:pt x="414" y="315"/>
                </a:cubicBezTo>
                <a:cubicBezTo>
                  <a:pt x="414" y="324"/>
                  <a:pt x="405" y="324"/>
                  <a:pt x="396" y="324"/>
                </a:cubicBezTo>
                <a:lnTo>
                  <a:pt x="387" y="324"/>
                </a:lnTo>
                <a:cubicBezTo>
                  <a:pt x="207" y="162"/>
                  <a:pt x="207" y="162"/>
                  <a:pt x="207" y="162"/>
                </a:cubicBezTo>
                <a:cubicBezTo>
                  <a:pt x="36" y="324"/>
                  <a:pt x="36" y="324"/>
                  <a:pt x="36" y="324"/>
                </a:cubicBezTo>
                <a:cubicBezTo>
                  <a:pt x="36" y="324"/>
                  <a:pt x="27" y="324"/>
                  <a:pt x="18" y="324"/>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43" name="Google Shape;443;p31"/>
          <p:cNvSpPr txBox="1"/>
          <p:nvPr/>
        </p:nvSpPr>
        <p:spPr>
          <a:xfrm>
            <a:off x="5922650" y="1218950"/>
            <a:ext cx="4422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Daily Scrum</a:t>
            </a:r>
            <a:endParaRPr>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a:t>
            </a:r>
            <a:r>
              <a:rPr lang="fr" sz="800" b="1">
                <a:solidFill>
                  <a:srgbClr val="660000"/>
                </a:solidFill>
                <a:latin typeface="Roboto"/>
                <a:ea typeface="Roboto"/>
                <a:cs typeface="Roboto"/>
                <a:sym typeface="Roboto"/>
              </a:rPr>
              <a:t>15 minutes</a:t>
            </a:r>
            <a:endParaRPr sz="800" b="1">
              <a:solidFill>
                <a:srgbClr val="660000"/>
              </a:solidFill>
              <a:latin typeface="Roboto"/>
              <a:ea typeface="Roboto"/>
              <a:cs typeface="Roboto"/>
              <a:sym typeface="Roboto"/>
            </a:endParaRPr>
          </a:p>
        </p:txBody>
      </p:sp>
      <p:pic>
        <p:nvPicPr>
          <p:cNvPr id="444" name="Google Shape;444;p31"/>
          <p:cNvPicPr preferRelativeResize="0"/>
          <p:nvPr/>
        </p:nvPicPr>
        <p:blipFill>
          <a:blip r:embed="rId6">
            <a:alphaModFix/>
          </a:blip>
          <a:stretch>
            <a:fillRect/>
          </a:stretch>
        </p:blipFill>
        <p:spPr>
          <a:xfrm>
            <a:off x="6424625" y="2292168"/>
            <a:ext cx="528301" cy="298080"/>
          </a:xfrm>
          <a:prstGeom prst="rect">
            <a:avLst/>
          </a:prstGeom>
          <a:noFill/>
          <a:ln>
            <a:noFill/>
          </a:ln>
        </p:spPr>
      </p:pic>
      <p:pic>
        <p:nvPicPr>
          <p:cNvPr id="445" name="Google Shape;445;p31"/>
          <p:cNvPicPr preferRelativeResize="0"/>
          <p:nvPr/>
        </p:nvPicPr>
        <p:blipFill>
          <a:blip r:embed="rId3">
            <a:alphaModFix/>
          </a:blip>
          <a:stretch>
            <a:fillRect/>
          </a:stretch>
        </p:blipFill>
        <p:spPr>
          <a:xfrm>
            <a:off x="6847650" y="1901050"/>
            <a:ext cx="306351" cy="277070"/>
          </a:xfrm>
          <a:prstGeom prst="rect">
            <a:avLst/>
          </a:prstGeom>
          <a:noFill/>
          <a:ln>
            <a:noFill/>
          </a:ln>
        </p:spPr>
      </p:pic>
      <p:pic>
        <p:nvPicPr>
          <p:cNvPr id="446" name="Google Shape;446;p31"/>
          <p:cNvPicPr preferRelativeResize="0"/>
          <p:nvPr/>
        </p:nvPicPr>
        <p:blipFill>
          <a:blip r:embed="rId5">
            <a:alphaModFix/>
          </a:blip>
          <a:stretch>
            <a:fillRect/>
          </a:stretch>
        </p:blipFill>
        <p:spPr>
          <a:xfrm>
            <a:off x="5997400" y="1848741"/>
            <a:ext cx="395701" cy="360372"/>
          </a:xfrm>
          <a:prstGeom prst="rect">
            <a:avLst/>
          </a:prstGeom>
          <a:noFill/>
          <a:ln>
            <a:noFill/>
          </a:ln>
        </p:spPr>
      </p:pic>
      <p:sp>
        <p:nvSpPr>
          <p:cNvPr id="447" name="Google Shape;447;p31"/>
          <p:cNvSpPr txBox="1"/>
          <p:nvPr/>
        </p:nvSpPr>
        <p:spPr>
          <a:xfrm>
            <a:off x="4567700" y="1494313"/>
            <a:ext cx="442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b="1">
                <a:latin typeface="Roboto"/>
                <a:ea typeface="Roboto"/>
                <a:cs typeface="Roboto"/>
                <a:sym typeface="Roboto"/>
              </a:rPr>
              <a:t>                   Task board</a:t>
            </a:r>
            <a:endParaRPr sz="800" b="1">
              <a:latin typeface="Roboto"/>
              <a:ea typeface="Roboto"/>
              <a:cs typeface="Roboto"/>
              <a:sym typeface="Roboto"/>
            </a:endParaRPr>
          </a:p>
          <a:p>
            <a:pPr marL="0" lvl="0" indent="0" algn="l" rtl="0">
              <a:spcBef>
                <a:spcPts val="0"/>
              </a:spcBef>
              <a:spcAft>
                <a:spcPts val="0"/>
              </a:spcAft>
              <a:buNone/>
            </a:pPr>
            <a:r>
              <a:rPr lang="fr" sz="800" b="1">
                <a:latin typeface="Roboto"/>
                <a:ea typeface="Roboto"/>
                <a:cs typeface="Roboto"/>
                <a:sym typeface="Roboto"/>
              </a:rPr>
              <a:t>( </a:t>
            </a:r>
            <a:r>
              <a:rPr lang="fr" sz="800" b="1">
                <a:solidFill>
                  <a:srgbClr val="990000"/>
                </a:solidFill>
                <a:latin typeface="Roboto"/>
                <a:ea typeface="Roboto"/>
                <a:cs typeface="Roboto"/>
                <a:sym typeface="Roboto"/>
              </a:rPr>
              <a:t>To do</a:t>
            </a:r>
            <a:r>
              <a:rPr lang="fr" sz="800" b="1">
                <a:latin typeface="Roboto"/>
                <a:ea typeface="Roboto"/>
                <a:cs typeface="Roboto"/>
                <a:sym typeface="Roboto"/>
              </a:rPr>
              <a:t> ,</a:t>
            </a:r>
            <a:r>
              <a:rPr lang="fr" sz="800" b="1">
                <a:solidFill>
                  <a:srgbClr val="B45F06"/>
                </a:solidFill>
                <a:latin typeface="Roboto"/>
                <a:ea typeface="Roboto"/>
                <a:cs typeface="Roboto"/>
                <a:sym typeface="Roboto"/>
              </a:rPr>
              <a:t> Work in progress</a:t>
            </a:r>
            <a:r>
              <a:rPr lang="fr" sz="800" b="1">
                <a:latin typeface="Roboto"/>
                <a:ea typeface="Roboto"/>
                <a:cs typeface="Roboto"/>
                <a:sym typeface="Roboto"/>
              </a:rPr>
              <a:t> , </a:t>
            </a:r>
            <a:r>
              <a:rPr lang="fr" sz="800" b="1">
                <a:solidFill>
                  <a:srgbClr val="38761D"/>
                </a:solidFill>
                <a:latin typeface="Roboto"/>
                <a:ea typeface="Roboto"/>
                <a:cs typeface="Roboto"/>
                <a:sym typeface="Roboto"/>
              </a:rPr>
              <a:t>Done </a:t>
            </a:r>
            <a:r>
              <a:rPr lang="fr" sz="800" b="1">
                <a:latin typeface="Roboto"/>
                <a:ea typeface="Roboto"/>
                <a:cs typeface="Roboto"/>
                <a:sym typeface="Roboto"/>
              </a:rPr>
              <a:t>)</a:t>
            </a:r>
            <a:endParaRPr sz="800" b="1">
              <a:latin typeface="Roboto"/>
              <a:ea typeface="Roboto"/>
              <a:cs typeface="Roboto"/>
              <a:sym typeface="Roboto"/>
            </a:endParaRPr>
          </a:p>
        </p:txBody>
      </p:sp>
      <p:sp>
        <p:nvSpPr>
          <p:cNvPr id="448" name="Google Shape;448;p31"/>
          <p:cNvSpPr txBox="1"/>
          <p:nvPr/>
        </p:nvSpPr>
        <p:spPr>
          <a:xfrm>
            <a:off x="3270025" y="2012288"/>
            <a:ext cx="5304600" cy="831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700">
              <a:latin typeface="Roboto"/>
              <a:ea typeface="Roboto"/>
              <a:cs typeface="Roboto"/>
              <a:sym typeface="Roboto"/>
            </a:endParaRPr>
          </a:p>
          <a:p>
            <a:pPr marL="457200" lvl="0" indent="0" algn="l" rtl="0">
              <a:spcBef>
                <a:spcPts val="0"/>
              </a:spcBef>
              <a:spcAft>
                <a:spcPts val="0"/>
              </a:spcAft>
              <a:buNone/>
            </a:pPr>
            <a:r>
              <a:rPr lang="fr" sz="700">
                <a:latin typeface="Roboto"/>
                <a:ea typeface="Roboto"/>
                <a:cs typeface="Roboto"/>
                <a:sym typeface="Roboto"/>
              </a:rPr>
              <a:t>À tour de rôle, chaque membre de l'équipe répond à</a:t>
            </a:r>
            <a:r>
              <a:rPr lang="fr" sz="700" b="1">
                <a:latin typeface="Roboto"/>
                <a:ea typeface="Roboto"/>
                <a:cs typeface="Roboto"/>
                <a:sym typeface="Roboto"/>
              </a:rPr>
              <a:t> 3 questions</a:t>
            </a:r>
            <a:r>
              <a:rPr lang="fr" sz="700">
                <a:latin typeface="Roboto"/>
                <a:ea typeface="Roboto"/>
                <a:cs typeface="Roboto"/>
                <a:sym typeface="Roboto"/>
              </a:rPr>
              <a:t> :</a:t>
            </a:r>
            <a:endParaRPr sz="700">
              <a:latin typeface="Roboto"/>
              <a:ea typeface="Roboto"/>
              <a:cs typeface="Roboto"/>
              <a:sym typeface="Roboto"/>
            </a:endParaRPr>
          </a:p>
          <a:p>
            <a:pPr marL="0" lvl="0" indent="0" algn="l" rtl="0">
              <a:spcBef>
                <a:spcPts val="0"/>
              </a:spcBef>
              <a:spcAft>
                <a:spcPts val="0"/>
              </a:spcAft>
              <a:buNone/>
            </a:pPr>
            <a:r>
              <a:rPr lang="fr" sz="700">
                <a:latin typeface="Roboto"/>
                <a:ea typeface="Roboto"/>
                <a:cs typeface="Roboto"/>
                <a:sym typeface="Roboto"/>
              </a:rPr>
              <a:t>                          – Qu'est-ce que j'ai fait durant les dernières 24 heures ?</a:t>
            </a:r>
            <a:endParaRPr sz="700">
              <a:latin typeface="Roboto"/>
              <a:ea typeface="Roboto"/>
              <a:cs typeface="Roboto"/>
              <a:sym typeface="Roboto"/>
            </a:endParaRPr>
          </a:p>
          <a:p>
            <a:pPr marL="0" lvl="0" indent="0" algn="l" rtl="0">
              <a:spcBef>
                <a:spcPts val="0"/>
              </a:spcBef>
              <a:spcAft>
                <a:spcPts val="0"/>
              </a:spcAft>
              <a:buNone/>
            </a:pPr>
            <a:r>
              <a:rPr lang="fr" sz="700">
                <a:latin typeface="Roboto"/>
                <a:ea typeface="Roboto"/>
                <a:cs typeface="Roboto"/>
                <a:sym typeface="Roboto"/>
              </a:rPr>
              <a:t>                          – Qu'est-ce que je compte faire lors des prochaines 24 heures ?</a:t>
            </a:r>
            <a:endParaRPr sz="700">
              <a:latin typeface="Roboto"/>
              <a:ea typeface="Roboto"/>
              <a:cs typeface="Roboto"/>
              <a:sym typeface="Roboto"/>
            </a:endParaRPr>
          </a:p>
          <a:p>
            <a:pPr marL="0" lvl="0" indent="0" algn="l" rtl="0">
              <a:spcBef>
                <a:spcPts val="0"/>
              </a:spcBef>
              <a:spcAft>
                <a:spcPts val="0"/>
              </a:spcAft>
              <a:buNone/>
            </a:pPr>
            <a:r>
              <a:rPr lang="fr" sz="700">
                <a:latin typeface="Roboto"/>
                <a:ea typeface="Roboto"/>
                <a:cs typeface="Roboto"/>
                <a:sym typeface="Roboto"/>
              </a:rPr>
              <a:t>                          – Quelles sont les difficultés que je rencontre ?</a:t>
            </a:r>
            <a:endParaRPr sz="700">
              <a:latin typeface="Roboto"/>
              <a:ea typeface="Roboto"/>
              <a:cs typeface="Roboto"/>
              <a:sym typeface="Roboto"/>
            </a:endParaRPr>
          </a:p>
          <a:p>
            <a:pPr marL="0" lvl="0" indent="0" algn="l" rtl="0">
              <a:spcBef>
                <a:spcPts val="0"/>
              </a:spcBef>
              <a:spcAft>
                <a:spcPts val="0"/>
              </a:spcAft>
              <a:buNone/>
            </a:pPr>
            <a:endParaRPr sz="700">
              <a:latin typeface="Roboto"/>
              <a:ea typeface="Roboto"/>
              <a:cs typeface="Roboto"/>
              <a:sym typeface="Roboto"/>
            </a:endParaRPr>
          </a:p>
        </p:txBody>
      </p:sp>
      <p:sp>
        <p:nvSpPr>
          <p:cNvPr id="449" name="Google Shape;449;p31"/>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14</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1000"/>
                                        <p:tgtEl>
                                          <p:spTgt spid="4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2"/>
                                        </p:tgtEl>
                                        <p:attrNameLst>
                                          <p:attrName>style.visibility</p:attrName>
                                        </p:attrNameLst>
                                      </p:cBhvr>
                                      <p:to>
                                        <p:strVal val="visible"/>
                                      </p:to>
                                    </p:set>
                                    <p:animEffect transition="in" filter="fade">
                                      <p:cBhvr>
                                        <p:cTn id="12" dur="1000"/>
                                        <p:tgtEl>
                                          <p:spTgt spid="4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3"/>
                                        </p:tgtEl>
                                        <p:attrNameLst>
                                          <p:attrName>style.visibility</p:attrName>
                                        </p:attrNameLst>
                                      </p:cBhvr>
                                      <p:to>
                                        <p:strVal val="visible"/>
                                      </p:to>
                                    </p:set>
                                    <p:animEffect transition="in" filter="fade">
                                      <p:cBhvr>
                                        <p:cTn id="17" dur="1000"/>
                                        <p:tgtEl>
                                          <p:spTgt spid="4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4"/>
                                        </p:tgtEl>
                                        <p:attrNameLst>
                                          <p:attrName>style.visibility</p:attrName>
                                        </p:attrNameLst>
                                      </p:cBhvr>
                                      <p:to>
                                        <p:strVal val="visible"/>
                                      </p:to>
                                    </p:set>
                                    <p:animEffect transition="in" filter="fade">
                                      <p:cBhvr>
                                        <p:cTn id="22" dur="1000"/>
                                        <p:tgtEl>
                                          <p:spTgt spid="4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5"/>
                                        </p:tgtEl>
                                        <p:attrNameLst>
                                          <p:attrName>style.visibility</p:attrName>
                                        </p:attrNameLst>
                                      </p:cBhvr>
                                      <p:to>
                                        <p:strVal val="visible"/>
                                      </p:to>
                                    </p:set>
                                    <p:animEffect transition="in" filter="fade">
                                      <p:cBhvr>
                                        <p:cTn id="27" dur="1000"/>
                                        <p:tgtEl>
                                          <p:spTgt spid="4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6"/>
                                        </p:tgtEl>
                                        <p:attrNameLst>
                                          <p:attrName>style.visibility</p:attrName>
                                        </p:attrNameLst>
                                      </p:cBhvr>
                                      <p:to>
                                        <p:strVal val="visible"/>
                                      </p:to>
                                    </p:set>
                                    <p:animEffect transition="in" filter="fade">
                                      <p:cBhvr>
                                        <p:cTn id="32" dur="1000"/>
                                        <p:tgtEl>
                                          <p:spTgt spid="436"/>
                                        </p:tgtEl>
                                      </p:cBhvr>
                                    </p:animEffect>
                                  </p:childTnLst>
                                </p:cTn>
                              </p:par>
                              <p:par>
                                <p:cTn id="33" presetID="10" presetClass="entr" presetSubtype="0" fill="hold" nodeType="withEffect">
                                  <p:stCondLst>
                                    <p:cond delay="0"/>
                                  </p:stCondLst>
                                  <p:childTnLst>
                                    <p:set>
                                      <p:cBhvr>
                                        <p:cTn id="34" dur="1" fill="hold">
                                          <p:stCondLst>
                                            <p:cond delay="0"/>
                                          </p:stCondLst>
                                        </p:cTn>
                                        <p:tgtEl>
                                          <p:spTgt spid="437"/>
                                        </p:tgtEl>
                                        <p:attrNameLst>
                                          <p:attrName>style.visibility</p:attrName>
                                        </p:attrNameLst>
                                      </p:cBhvr>
                                      <p:to>
                                        <p:strVal val="visible"/>
                                      </p:to>
                                    </p:set>
                                    <p:animEffect transition="in" filter="fade">
                                      <p:cBhvr>
                                        <p:cTn id="35" dur="1000"/>
                                        <p:tgtEl>
                                          <p:spTgt spid="437"/>
                                        </p:tgtEl>
                                      </p:cBhvr>
                                    </p:animEffect>
                                  </p:childTnLst>
                                </p:cTn>
                              </p:par>
                              <p:par>
                                <p:cTn id="36" presetID="10" presetClass="entr" presetSubtype="0" fill="hold" nodeType="withEffect">
                                  <p:stCondLst>
                                    <p:cond delay="0"/>
                                  </p:stCondLst>
                                  <p:childTnLst>
                                    <p:set>
                                      <p:cBhvr>
                                        <p:cTn id="37" dur="1" fill="hold">
                                          <p:stCondLst>
                                            <p:cond delay="0"/>
                                          </p:stCondLst>
                                        </p:cTn>
                                        <p:tgtEl>
                                          <p:spTgt spid="438"/>
                                        </p:tgtEl>
                                        <p:attrNameLst>
                                          <p:attrName>style.visibility</p:attrName>
                                        </p:attrNameLst>
                                      </p:cBhvr>
                                      <p:to>
                                        <p:strVal val="visible"/>
                                      </p:to>
                                    </p:set>
                                    <p:animEffect transition="in" filter="fade">
                                      <p:cBhvr>
                                        <p:cTn id="38" dur="1000"/>
                                        <p:tgtEl>
                                          <p:spTgt spid="438"/>
                                        </p:tgtEl>
                                      </p:cBhvr>
                                    </p:animEffect>
                                  </p:childTnLst>
                                </p:cTn>
                              </p:par>
                              <p:par>
                                <p:cTn id="39" presetID="10" presetClass="entr" presetSubtype="0" fill="hold" nodeType="withEffect">
                                  <p:stCondLst>
                                    <p:cond delay="0"/>
                                  </p:stCondLst>
                                  <p:childTnLst>
                                    <p:set>
                                      <p:cBhvr>
                                        <p:cTn id="40" dur="1" fill="hold">
                                          <p:stCondLst>
                                            <p:cond delay="0"/>
                                          </p:stCondLst>
                                        </p:cTn>
                                        <p:tgtEl>
                                          <p:spTgt spid="439"/>
                                        </p:tgtEl>
                                        <p:attrNameLst>
                                          <p:attrName>style.visibility</p:attrName>
                                        </p:attrNameLst>
                                      </p:cBhvr>
                                      <p:to>
                                        <p:strVal val="visible"/>
                                      </p:to>
                                    </p:set>
                                    <p:animEffect transition="in" filter="fade">
                                      <p:cBhvr>
                                        <p:cTn id="41" dur="1000"/>
                                        <p:tgtEl>
                                          <p:spTgt spid="439"/>
                                        </p:tgtEl>
                                      </p:cBhvr>
                                    </p:animEffect>
                                  </p:childTnLst>
                                </p:cTn>
                              </p:par>
                              <p:par>
                                <p:cTn id="42" presetID="10" presetClass="entr" presetSubtype="0" fill="hold" nodeType="withEffect">
                                  <p:stCondLst>
                                    <p:cond delay="0"/>
                                  </p:stCondLst>
                                  <p:childTnLst>
                                    <p:set>
                                      <p:cBhvr>
                                        <p:cTn id="43" dur="1" fill="hold">
                                          <p:stCondLst>
                                            <p:cond delay="0"/>
                                          </p:stCondLst>
                                        </p:cTn>
                                        <p:tgtEl>
                                          <p:spTgt spid="440"/>
                                        </p:tgtEl>
                                        <p:attrNameLst>
                                          <p:attrName>style.visibility</p:attrName>
                                        </p:attrNameLst>
                                      </p:cBhvr>
                                      <p:to>
                                        <p:strVal val="visible"/>
                                      </p:to>
                                    </p:set>
                                    <p:animEffect transition="in" filter="fade">
                                      <p:cBhvr>
                                        <p:cTn id="44" dur="1000"/>
                                        <p:tgtEl>
                                          <p:spTgt spid="440"/>
                                        </p:tgtEl>
                                      </p:cBhvr>
                                    </p:animEffect>
                                  </p:childTnLst>
                                </p:cTn>
                              </p:par>
                              <p:par>
                                <p:cTn id="45" presetID="10" presetClass="entr" presetSubtype="0" fill="hold" nodeType="withEffect">
                                  <p:stCondLst>
                                    <p:cond delay="0"/>
                                  </p:stCondLst>
                                  <p:childTnLst>
                                    <p:set>
                                      <p:cBhvr>
                                        <p:cTn id="46" dur="1" fill="hold">
                                          <p:stCondLst>
                                            <p:cond delay="0"/>
                                          </p:stCondLst>
                                        </p:cTn>
                                        <p:tgtEl>
                                          <p:spTgt spid="441"/>
                                        </p:tgtEl>
                                        <p:attrNameLst>
                                          <p:attrName>style.visibility</p:attrName>
                                        </p:attrNameLst>
                                      </p:cBhvr>
                                      <p:to>
                                        <p:strVal val="visible"/>
                                      </p:to>
                                    </p:set>
                                    <p:animEffect transition="in" filter="fade">
                                      <p:cBhvr>
                                        <p:cTn id="47" dur="1000"/>
                                        <p:tgtEl>
                                          <p:spTgt spid="441"/>
                                        </p:tgtEl>
                                      </p:cBhvr>
                                    </p:animEffect>
                                  </p:childTnLst>
                                </p:cTn>
                              </p:par>
                              <p:par>
                                <p:cTn id="48" presetID="10" presetClass="entr" presetSubtype="0" fill="hold" nodeType="withEffect">
                                  <p:stCondLst>
                                    <p:cond delay="0"/>
                                  </p:stCondLst>
                                  <p:childTnLst>
                                    <p:set>
                                      <p:cBhvr>
                                        <p:cTn id="49" dur="1" fill="hold">
                                          <p:stCondLst>
                                            <p:cond delay="0"/>
                                          </p:stCondLst>
                                        </p:cTn>
                                        <p:tgtEl>
                                          <p:spTgt spid="442"/>
                                        </p:tgtEl>
                                        <p:attrNameLst>
                                          <p:attrName>style.visibility</p:attrName>
                                        </p:attrNameLst>
                                      </p:cBhvr>
                                      <p:to>
                                        <p:strVal val="visible"/>
                                      </p:to>
                                    </p:set>
                                    <p:animEffect transition="in" filter="fade">
                                      <p:cBhvr>
                                        <p:cTn id="50" dur="1000"/>
                                        <p:tgtEl>
                                          <p:spTgt spid="442"/>
                                        </p:tgtEl>
                                      </p:cBhvr>
                                    </p:animEffect>
                                  </p:childTnLst>
                                </p:cTn>
                              </p:par>
                              <p:par>
                                <p:cTn id="51" presetID="10" presetClass="entr" presetSubtype="0" fill="hold" nodeType="withEffect">
                                  <p:stCondLst>
                                    <p:cond delay="0"/>
                                  </p:stCondLst>
                                  <p:childTnLst>
                                    <p:set>
                                      <p:cBhvr>
                                        <p:cTn id="52" dur="1" fill="hold">
                                          <p:stCondLst>
                                            <p:cond delay="0"/>
                                          </p:stCondLst>
                                        </p:cTn>
                                        <p:tgtEl>
                                          <p:spTgt spid="443"/>
                                        </p:tgtEl>
                                        <p:attrNameLst>
                                          <p:attrName>style.visibility</p:attrName>
                                        </p:attrNameLst>
                                      </p:cBhvr>
                                      <p:to>
                                        <p:strVal val="visible"/>
                                      </p:to>
                                    </p:set>
                                    <p:animEffect transition="in" filter="fade">
                                      <p:cBhvr>
                                        <p:cTn id="53" dur="1000"/>
                                        <p:tgtEl>
                                          <p:spTgt spid="443"/>
                                        </p:tgtEl>
                                      </p:cBhvr>
                                    </p:animEffect>
                                  </p:childTnLst>
                                </p:cTn>
                              </p:par>
                              <p:par>
                                <p:cTn id="54" presetID="10" presetClass="entr" presetSubtype="0" fill="hold" nodeType="withEffect">
                                  <p:stCondLst>
                                    <p:cond delay="0"/>
                                  </p:stCondLst>
                                  <p:childTnLst>
                                    <p:set>
                                      <p:cBhvr>
                                        <p:cTn id="55" dur="1" fill="hold">
                                          <p:stCondLst>
                                            <p:cond delay="0"/>
                                          </p:stCondLst>
                                        </p:cTn>
                                        <p:tgtEl>
                                          <p:spTgt spid="444"/>
                                        </p:tgtEl>
                                        <p:attrNameLst>
                                          <p:attrName>style.visibility</p:attrName>
                                        </p:attrNameLst>
                                      </p:cBhvr>
                                      <p:to>
                                        <p:strVal val="visible"/>
                                      </p:to>
                                    </p:set>
                                    <p:animEffect transition="in" filter="fade">
                                      <p:cBhvr>
                                        <p:cTn id="56" dur="1000"/>
                                        <p:tgtEl>
                                          <p:spTgt spid="444"/>
                                        </p:tgtEl>
                                      </p:cBhvr>
                                    </p:animEffect>
                                  </p:childTnLst>
                                </p:cTn>
                              </p:par>
                              <p:par>
                                <p:cTn id="57" presetID="10" presetClass="entr" presetSubtype="0" fill="hold" nodeType="withEffect">
                                  <p:stCondLst>
                                    <p:cond delay="0"/>
                                  </p:stCondLst>
                                  <p:childTnLst>
                                    <p:set>
                                      <p:cBhvr>
                                        <p:cTn id="58" dur="1" fill="hold">
                                          <p:stCondLst>
                                            <p:cond delay="0"/>
                                          </p:stCondLst>
                                        </p:cTn>
                                        <p:tgtEl>
                                          <p:spTgt spid="445"/>
                                        </p:tgtEl>
                                        <p:attrNameLst>
                                          <p:attrName>style.visibility</p:attrName>
                                        </p:attrNameLst>
                                      </p:cBhvr>
                                      <p:to>
                                        <p:strVal val="visible"/>
                                      </p:to>
                                    </p:set>
                                    <p:animEffect transition="in" filter="fade">
                                      <p:cBhvr>
                                        <p:cTn id="59" dur="1000"/>
                                        <p:tgtEl>
                                          <p:spTgt spid="445"/>
                                        </p:tgtEl>
                                      </p:cBhvr>
                                    </p:animEffect>
                                  </p:childTnLst>
                                </p:cTn>
                              </p:par>
                              <p:par>
                                <p:cTn id="60" presetID="10" presetClass="entr" presetSubtype="0" fill="hold" nodeType="withEffect">
                                  <p:stCondLst>
                                    <p:cond delay="0"/>
                                  </p:stCondLst>
                                  <p:childTnLst>
                                    <p:set>
                                      <p:cBhvr>
                                        <p:cTn id="61" dur="1" fill="hold">
                                          <p:stCondLst>
                                            <p:cond delay="0"/>
                                          </p:stCondLst>
                                        </p:cTn>
                                        <p:tgtEl>
                                          <p:spTgt spid="446"/>
                                        </p:tgtEl>
                                        <p:attrNameLst>
                                          <p:attrName>style.visibility</p:attrName>
                                        </p:attrNameLst>
                                      </p:cBhvr>
                                      <p:to>
                                        <p:strVal val="visible"/>
                                      </p:to>
                                    </p:set>
                                    <p:animEffect transition="in" filter="fade">
                                      <p:cBhvr>
                                        <p:cTn id="62" dur="1000"/>
                                        <p:tgtEl>
                                          <p:spTgt spid="446"/>
                                        </p:tgtEl>
                                      </p:cBhvr>
                                    </p:animEffect>
                                  </p:childTnLst>
                                </p:cTn>
                              </p:par>
                              <p:par>
                                <p:cTn id="63" presetID="10" presetClass="entr" presetSubtype="0" fill="hold" nodeType="withEffect">
                                  <p:stCondLst>
                                    <p:cond delay="0"/>
                                  </p:stCondLst>
                                  <p:childTnLst>
                                    <p:set>
                                      <p:cBhvr>
                                        <p:cTn id="64" dur="1" fill="hold">
                                          <p:stCondLst>
                                            <p:cond delay="0"/>
                                          </p:stCondLst>
                                        </p:cTn>
                                        <p:tgtEl>
                                          <p:spTgt spid="447"/>
                                        </p:tgtEl>
                                        <p:attrNameLst>
                                          <p:attrName>style.visibility</p:attrName>
                                        </p:attrNameLst>
                                      </p:cBhvr>
                                      <p:to>
                                        <p:strVal val="visible"/>
                                      </p:to>
                                    </p:set>
                                    <p:animEffect transition="in" filter="fade">
                                      <p:cBhvr>
                                        <p:cTn id="65" dur="1000"/>
                                        <p:tgtEl>
                                          <p:spTgt spid="447"/>
                                        </p:tgtEl>
                                      </p:cBhvr>
                                    </p:animEffect>
                                  </p:childTnLst>
                                </p:cTn>
                              </p:par>
                              <p:par>
                                <p:cTn id="66" presetID="10" presetClass="entr" presetSubtype="0" fill="hold" nodeType="withEffect">
                                  <p:stCondLst>
                                    <p:cond delay="0"/>
                                  </p:stCondLst>
                                  <p:childTnLst>
                                    <p:set>
                                      <p:cBhvr>
                                        <p:cTn id="67" dur="1" fill="hold">
                                          <p:stCondLst>
                                            <p:cond delay="0"/>
                                          </p:stCondLst>
                                        </p:cTn>
                                        <p:tgtEl>
                                          <p:spTgt spid="448"/>
                                        </p:tgtEl>
                                        <p:attrNameLst>
                                          <p:attrName>style.visibility</p:attrName>
                                        </p:attrNameLst>
                                      </p:cBhvr>
                                      <p:to>
                                        <p:strVal val="visible"/>
                                      </p:to>
                                    </p:set>
                                    <p:animEffect transition="in" filter="fade">
                                      <p:cBhvr>
                                        <p:cTn id="68" dur="1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3"/>
          <p:cNvSpPr txBox="1"/>
          <p:nvPr/>
        </p:nvSpPr>
        <p:spPr>
          <a:xfrm>
            <a:off x="3066950" y="53700"/>
            <a:ext cx="3000000" cy="615600"/>
          </a:xfrm>
          <a:prstGeom prst="rect">
            <a:avLst/>
          </a:prstGeom>
          <a:solidFill>
            <a:srgbClr val="EAD1D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chemeClr val="dk1"/>
                </a:solidFill>
                <a:latin typeface="Roboto"/>
                <a:ea typeface="Roboto"/>
                <a:cs typeface="Roboto"/>
                <a:sym typeface="Roboto"/>
              </a:rPr>
              <a:t>Sprint </a:t>
            </a:r>
            <a:endParaRPr sz="2800">
              <a:solidFill>
                <a:schemeClr val="dk1"/>
              </a:solidFill>
              <a:latin typeface="Roboto"/>
              <a:ea typeface="Roboto"/>
              <a:cs typeface="Roboto"/>
              <a:sym typeface="Roboto"/>
            </a:endParaRPr>
          </a:p>
        </p:txBody>
      </p:sp>
      <p:pic>
        <p:nvPicPr>
          <p:cNvPr id="462" name="Google Shape;462;p33"/>
          <p:cNvPicPr preferRelativeResize="0"/>
          <p:nvPr/>
        </p:nvPicPr>
        <p:blipFill>
          <a:blip r:embed="rId3">
            <a:alphaModFix/>
          </a:blip>
          <a:stretch>
            <a:fillRect/>
          </a:stretch>
        </p:blipFill>
        <p:spPr>
          <a:xfrm>
            <a:off x="462496" y="1851047"/>
            <a:ext cx="627111" cy="508599"/>
          </a:xfrm>
          <a:prstGeom prst="rect">
            <a:avLst/>
          </a:prstGeom>
          <a:noFill/>
          <a:ln>
            <a:noFill/>
          </a:ln>
        </p:spPr>
      </p:pic>
      <p:sp>
        <p:nvSpPr>
          <p:cNvPr id="463" name="Google Shape;463;p33"/>
          <p:cNvSpPr txBox="1"/>
          <p:nvPr/>
        </p:nvSpPr>
        <p:spPr>
          <a:xfrm>
            <a:off x="307075" y="2359650"/>
            <a:ext cx="132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464" name="Google Shape;464;p33"/>
          <p:cNvSpPr/>
          <p:nvPr/>
        </p:nvSpPr>
        <p:spPr>
          <a:xfrm>
            <a:off x="897093" y="1756837"/>
            <a:ext cx="339900" cy="2484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465" name="Google Shape;465;p33" descr="Lightbulb"/>
          <p:cNvPicPr preferRelativeResize="0"/>
          <p:nvPr/>
        </p:nvPicPr>
        <p:blipFill rotWithShape="1">
          <a:blip r:embed="rId4">
            <a:alphaModFix/>
          </a:blip>
          <a:srcRect/>
          <a:stretch/>
        </p:blipFill>
        <p:spPr>
          <a:xfrm>
            <a:off x="959915" y="1784972"/>
            <a:ext cx="214364" cy="192217"/>
          </a:xfrm>
          <a:prstGeom prst="rect">
            <a:avLst/>
          </a:prstGeom>
          <a:noFill/>
          <a:ln>
            <a:noFill/>
          </a:ln>
        </p:spPr>
      </p:pic>
      <p:sp>
        <p:nvSpPr>
          <p:cNvPr id="466" name="Google Shape;466;p33"/>
          <p:cNvSpPr txBox="1"/>
          <p:nvPr/>
        </p:nvSpPr>
        <p:spPr>
          <a:xfrm>
            <a:off x="1173705" y="1751212"/>
            <a:ext cx="101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467" name="Google Shape;467;p33"/>
          <p:cNvSpPr/>
          <p:nvPr/>
        </p:nvSpPr>
        <p:spPr>
          <a:xfrm rot="5400000">
            <a:off x="49850" y="2981776"/>
            <a:ext cx="1398900" cy="701700"/>
          </a:xfrm>
          <a:prstGeom prst="bentUpArrow">
            <a:avLst>
              <a:gd name="adj1" fmla="val 13233"/>
              <a:gd name="adj2" fmla="val 9928"/>
              <a:gd name="adj3" fmla="val 25000"/>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174278" y="3749300"/>
            <a:ext cx="1039200" cy="2610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750">
                <a:solidFill>
                  <a:srgbClr val="FFFFFF"/>
                </a:solidFill>
                <a:latin typeface="Calibri"/>
                <a:ea typeface="Calibri"/>
                <a:cs typeface="Calibri"/>
                <a:sym typeface="Calibri"/>
              </a:rPr>
              <a:t>  User Stories            </a:t>
            </a:r>
            <a:endParaRPr sz="1100"/>
          </a:p>
        </p:txBody>
      </p:sp>
      <p:sp>
        <p:nvSpPr>
          <p:cNvPr id="469" name="Google Shape;469;p33"/>
          <p:cNvSpPr/>
          <p:nvPr/>
        </p:nvSpPr>
        <p:spPr>
          <a:xfrm>
            <a:off x="1174278" y="3967925"/>
            <a:ext cx="1039200" cy="2223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470" name="Google Shape;470;p33"/>
          <p:cNvSpPr/>
          <p:nvPr/>
        </p:nvSpPr>
        <p:spPr>
          <a:xfrm>
            <a:off x="1174278" y="4071498"/>
            <a:ext cx="1039200" cy="1173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471" name="Google Shape;471;p33"/>
          <p:cNvSpPr txBox="1"/>
          <p:nvPr/>
        </p:nvSpPr>
        <p:spPr>
          <a:xfrm>
            <a:off x="1187916" y="3456795"/>
            <a:ext cx="1011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700" b="1">
                <a:solidFill>
                  <a:srgbClr val="4A86E8"/>
                </a:solidFill>
                <a:latin typeface="Times New Roman"/>
                <a:ea typeface="Times New Roman"/>
                <a:cs typeface="Times New Roman"/>
                <a:sym typeface="Times New Roman"/>
              </a:rPr>
              <a:t>   Product Backlog</a:t>
            </a:r>
            <a:endParaRPr sz="700" b="1">
              <a:solidFill>
                <a:srgbClr val="4A86E8"/>
              </a:solidFill>
              <a:latin typeface="Times New Roman"/>
              <a:ea typeface="Times New Roman"/>
              <a:cs typeface="Times New Roman"/>
              <a:sym typeface="Times New Roman"/>
            </a:endParaRPr>
          </a:p>
        </p:txBody>
      </p:sp>
      <p:sp>
        <p:nvSpPr>
          <p:cNvPr id="472" name="Google Shape;472;p33"/>
          <p:cNvSpPr/>
          <p:nvPr/>
        </p:nvSpPr>
        <p:spPr>
          <a:xfrm rot="5400000">
            <a:off x="2333225" y="3717232"/>
            <a:ext cx="127800" cy="5808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 name="Google Shape;473;p33"/>
          <p:cNvPicPr preferRelativeResize="0"/>
          <p:nvPr/>
        </p:nvPicPr>
        <p:blipFill>
          <a:blip r:embed="rId5">
            <a:alphaModFix/>
          </a:blip>
          <a:stretch>
            <a:fillRect/>
          </a:stretch>
        </p:blipFill>
        <p:spPr>
          <a:xfrm>
            <a:off x="2743592" y="3707597"/>
            <a:ext cx="668822" cy="546218"/>
          </a:xfrm>
          <a:prstGeom prst="rect">
            <a:avLst/>
          </a:prstGeom>
          <a:noFill/>
          <a:ln>
            <a:noFill/>
          </a:ln>
        </p:spPr>
      </p:pic>
      <p:pic>
        <p:nvPicPr>
          <p:cNvPr id="474" name="Google Shape;474;p33"/>
          <p:cNvPicPr preferRelativeResize="0"/>
          <p:nvPr/>
        </p:nvPicPr>
        <p:blipFill>
          <a:blip r:embed="rId3">
            <a:alphaModFix/>
          </a:blip>
          <a:stretch>
            <a:fillRect/>
          </a:stretch>
        </p:blipFill>
        <p:spPr>
          <a:xfrm>
            <a:off x="4227387" y="3707597"/>
            <a:ext cx="580775" cy="471006"/>
          </a:xfrm>
          <a:prstGeom prst="rect">
            <a:avLst/>
          </a:prstGeom>
          <a:noFill/>
          <a:ln>
            <a:noFill/>
          </a:ln>
        </p:spPr>
      </p:pic>
      <p:pic>
        <p:nvPicPr>
          <p:cNvPr id="475" name="Google Shape;475;p33"/>
          <p:cNvPicPr preferRelativeResize="0"/>
          <p:nvPr/>
        </p:nvPicPr>
        <p:blipFill>
          <a:blip r:embed="rId6">
            <a:alphaModFix/>
          </a:blip>
          <a:stretch>
            <a:fillRect/>
          </a:stretch>
        </p:blipFill>
        <p:spPr>
          <a:xfrm>
            <a:off x="3290727" y="3687150"/>
            <a:ext cx="1011780" cy="511898"/>
          </a:xfrm>
          <a:prstGeom prst="rect">
            <a:avLst/>
          </a:prstGeom>
          <a:noFill/>
          <a:ln>
            <a:noFill/>
          </a:ln>
        </p:spPr>
      </p:pic>
      <p:sp>
        <p:nvSpPr>
          <p:cNvPr id="476" name="Google Shape;476;p33"/>
          <p:cNvSpPr txBox="1"/>
          <p:nvPr/>
        </p:nvSpPr>
        <p:spPr>
          <a:xfrm>
            <a:off x="2993336" y="4293627"/>
            <a:ext cx="207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Sprint Planning </a:t>
            </a:r>
            <a:endParaRPr>
              <a:latin typeface="Roboto"/>
              <a:ea typeface="Roboto"/>
              <a:cs typeface="Roboto"/>
              <a:sym typeface="Roboto"/>
            </a:endParaRPr>
          </a:p>
        </p:txBody>
      </p:sp>
      <p:pic>
        <p:nvPicPr>
          <p:cNvPr id="477" name="Google Shape;477;p33"/>
          <p:cNvPicPr preferRelativeResize="0"/>
          <p:nvPr/>
        </p:nvPicPr>
        <p:blipFill>
          <a:blip r:embed="rId5">
            <a:alphaModFix/>
          </a:blip>
          <a:stretch>
            <a:fillRect/>
          </a:stretch>
        </p:blipFill>
        <p:spPr>
          <a:xfrm>
            <a:off x="2743592" y="3707597"/>
            <a:ext cx="668822" cy="546218"/>
          </a:xfrm>
          <a:prstGeom prst="rect">
            <a:avLst/>
          </a:prstGeom>
          <a:noFill/>
          <a:ln>
            <a:noFill/>
          </a:ln>
        </p:spPr>
      </p:pic>
      <p:pic>
        <p:nvPicPr>
          <p:cNvPr id="478" name="Google Shape;478;p33"/>
          <p:cNvPicPr preferRelativeResize="0"/>
          <p:nvPr/>
        </p:nvPicPr>
        <p:blipFill>
          <a:blip r:embed="rId3">
            <a:alphaModFix/>
          </a:blip>
          <a:stretch>
            <a:fillRect/>
          </a:stretch>
        </p:blipFill>
        <p:spPr>
          <a:xfrm>
            <a:off x="4227387" y="3707597"/>
            <a:ext cx="580775" cy="471006"/>
          </a:xfrm>
          <a:prstGeom prst="rect">
            <a:avLst/>
          </a:prstGeom>
          <a:noFill/>
          <a:ln>
            <a:noFill/>
          </a:ln>
        </p:spPr>
      </p:pic>
      <p:pic>
        <p:nvPicPr>
          <p:cNvPr id="479" name="Google Shape;479;p33"/>
          <p:cNvPicPr preferRelativeResize="0"/>
          <p:nvPr/>
        </p:nvPicPr>
        <p:blipFill>
          <a:blip r:embed="rId6">
            <a:alphaModFix/>
          </a:blip>
          <a:stretch>
            <a:fillRect/>
          </a:stretch>
        </p:blipFill>
        <p:spPr>
          <a:xfrm>
            <a:off x="3290727" y="3687150"/>
            <a:ext cx="1011780" cy="511898"/>
          </a:xfrm>
          <a:prstGeom prst="rect">
            <a:avLst/>
          </a:prstGeom>
          <a:noFill/>
          <a:ln>
            <a:noFill/>
          </a:ln>
        </p:spPr>
      </p:pic>
      <p:sp>
        <p:nvSpPr>
          <p:cNvPr id="480" name="Google Shape;480;p33"/>
          <p:cNvSpPr txBox="1"/>
          <p:nvPr/>
        </p:nvSpPr>
        <p:spPr>
          <a:xfrm>
            <a:off x="2626560" y="4101055"/>
            <a:ext cx="82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481" name="Google Shape;481;p33"/>
          <p:cNvSpPr txBox="1"/>
          <p:nvPr/>
        </p:nvSpPr>
        <p:spPr>
          <a:xfrm>
            <a:off x="3549859" y="4125335"/>
            <a:ext cx="827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482" name="Google Shape;482;p33"/>
          <p:cNvSpPr txBox="1"/>
          <p:nvPr/>
        </p:nvSpPr>
        <p:spPr>
          <a:xfrm>
            <a:off x="4169795" y="4101065"/>
            <a:ext cx="82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483" name="Google Shape;483;p33"/>
          <p:cNvSpPr/>
          <p:nvPr/>
        </p:nvSpPr>
        <p:spPr>
          <a:xfrm rot="4933646" flipH="1">
            <a:off x="4779787" y="2340600"/>
            <a:ext cx="1672566" cy="1703815"/>
          </a:xfrm>
          <a:custGeom>
            <a:avLst/>
            <a:gdLst/>
            <a:ahLst/>
            <a:cxnLst/>
            <a:rect l="l" t="t" r="r" b="b"/>
            <a:pathLst>
              <a:path w="120000" h="120000" extrusionOk="0">
                <a:moveTo>
                  <a:pt x="0" y="120000"/>
                </a:moveTo>
                <a:quadBezTo>
                  <a:pt x="20000" y="40000"/>
                  <a:pt x="92375" y="14725"/>
                </a:quadBezTo>
                <a:lnTo>
                  <a:pt x="90685" y="0"/>
                </a:lnTo>
                <a:lnTo>
                  <a:pt x="120000" y="16580"/>
                </a:lnTo>
                <a:lnTo>
                  <a:pt x="95868" y="45160"/>
                </a:lnTo>
                <a:lnTo>
                  <a:pt x="94178" y="30435"/>
                </a:lnTo>
                <a:quadBezTo>
                  <a:pt x="30000" y="40435"/>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rot="1515950" flipH="1">
            <a:off x="5138103" y="1404546"/>
            <a:ext cx="1343194" cy="879176"/>
          </a:xfrm>
          <a:custGeom>
            <a:avLst/>
            <a:gdLst/>
            <a:ahLst/>
            <a:cxnLst/>
            <a:rect l="l" t="t" r="r" b="b"/>
            <a:pathLst>
              <a:path w="120000" h="120000" extrusionOk="0">
                <a:moveTo>
                  <a:pt x="0" y="120000"/>
                </a:moveTo>
                <a:quadBezTo>
                  <a:pt x="20000" y="40000"/>
                  <a:pt x="85524" y="15000"/>
                </a:quadBezTo>
                <a:lnTo>
                  <a:pt x="84418" y="0"/>
                </a:lnTo>
                <a:lnTo>
                  <a:pt x="120000" y="21734"/>
                </a:lnTo>
                <a:lnTo>
                  <a:pt x="88509" y="55469"/>
                </a:lnTo>
                <a:lnTo>
                  <a:pt x="87403" y="40469"/>
                </a:lnTo>
                <a:quadBezTo>
                  <a:pt x="30000" y="50469"/>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rot="-2499166" flipH="1">
            <a:off x="4278123" y="1080422"/>
            <a:ext cx="1039098" cy="745780"/>
          </a:xfrm>
          <a:custGeom>
            <a:avLst/>
            <a:gdLst/>
            <a:ahLst/>
            <a:cxnLst/>
            <a:rect l="l" t="t" r="r" b="b"/>
            <a:pathLst>
              <a:path w="120000" h="120000" extrusionOk="0">
                <a:moveTo>
                  <a:pt x="0" y="120000"/>
                </a:moveTo>
                <a:quadBezTo>
                  <a:pt x="20000" y="40000"/>
                  <a:pt x="83016" y="15000"/>
                </a:quadBezTo>
                <a:lnTo>
                  <a:pt x="81803" y="0"/>
                </a:lnTo>
                <a:lnTo>
                  <a:pt x="120000" y="26350"/>
                </a:lnTo>
                <a:lnTo>
                  <a:pt x="87035" y="64700"/>
                </a:lnTo>
                <a:lnTo>
                  <a:pt x="85822" y="49700"/>
                </a:lnTo>
                <a:quadBezTo>
                  <a:pt x="30000" y="59700"/>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txBox="1"/>
          <p:nvPr/>
        </p:nvSpPr>
        <p:spPr>
          <a:xfrm>
            <a:off x="6152711" y="2123671"/>
            <a:ext cx="1326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a:latin typeface="Roboto"/>
                <a:ea typeface="Roboto"/>
                <a:cs typeface="Roboto"/>
                <a:sym typeface="Roboto"/>
              </a:rPr>
              <a:t>    </a:t>
            </a:r>
            <a:r>
              <a:rPr lang="fr" sz="1000" b="1">
                <a:latin typeface="Roboto"/>
                <a:ea typeface="Roboto"/>
                <a:cs typeface="Roboto"/>
                <a:sym typeface="Roboto"/>
              </a:rPr>
              <a:t>    Sprint</a:t>
            </a:r>
            <a:endParaRPr sz="1000" b="1">
              <a:latin typeface="Roboto"/>
              <a:ea typeface="Roboto"/>
              <a:cs typeface="Roboto"/>
              <a:sym typeface="Roboto"/>
            </a:endParaRPr>
          </a:p>
          <a:p>
            <a:pPr marL="0" lvl="0" indent="0" algn="l" rtl="0">
              <a:spcBef>
                <a:spcPts val="0"/>
              </a:spcBef>
              <a:spcAft>
                <a:spcPts val="0"/>
              </a:spcAft>
              <a:buNone/>
            </a:pPr>
            <a:r>
              <a:rPr lang="fr" sz="1000">
                <a:solidFill>
                  <a:srgbClr val="073763"/>
                </a:solidFill>
                <a:latin typeface="Roboto"/>
                <a:ea typeface="Roboto"/>
                <a:cs typeface="Roboto"/>
                <a:sym typeface="Roboto"/>
              </a:rPr>
              <a:t>De 2 à 4 semaine</a:t>
            </a:r>
            <a:endParaRPr sz="1000">
              <a:solidFill>
                <a:srgbClr val="073763"/>
              </a:solidFill>
              <a:latin typeface="Roboto"/>
              <a:ea typeface="Roboto"/>
              <a:cs typeface="Roboto"/>
              <a:sym typeface="Roboto"/>
            </a:endParaRPr>
          </a:p>
        </p:txBody>
      </p:sp>
      <p:sp>
        <p:nvSpPr>
          <p:cNvPr id="487" name="Google Shape;487;p33"/>
          <p:cNvSpPr/>
          <p:nvPr/>
        </p:nvSpPr>
        <p:spPr>
          <a:xfrm>
            <a:off x="5058473" y="2051463"/>
            <a:ext cx="539940" cy="426926"/>
          </a:xfrm>
          <a:custGeom>
            <a:avLst/>
            <a:gdLst/>
            <a:ahLst/>
            <a:cxnLst/>
            <a:rect l="l" t="t" r="r" b="b"/>
            <a:pathLst>
              <a:path w="1943" h="1943" extrusionOk="0">
                <a:moveTo>
                  <a:pt x="1942" y="972"/>
                </a:moveTo>
                <a:lnTo>
                  <a:pt x="1942" y="972"/>
                </a:lnTo>
                <a:cubicBezTo>
                  <a:pt x="1942" y="1501"/>
                  <a:pt x="1511" y="1942"/>
                  <a:pt x="971" y="1942"/>
                </a:cubicBezTo>
                <a:cubicBezTo>
                  <a:pt x="440" y="1942"/>
                  <a:pt x="0" y="1501"/>
                  <a:pt x="0" y="972"/>
                </a:cubicBezTo>
                <a:cubicBezTo>
                  <a:pt x="0" y="432"/>
                  <a:pt x="440" y="0"/>
                  <a:pt x="971" y="0"/>
                </a:cubicBezTo>
                <a:cubicBezTo>
                  <a:pt x="1511" y="0"/>
                  <a:pt x="1942" y="432"/>
                  <a:pt x="1942" y="972"/>
                </a:cubicBezTo>
              </a:path>
            </a:pathLst>
          </a:custGeom>
          <a:solidFill>
            <a:srgbClr val="B6D7A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88" name="Google Shape;488;p33"/>
          <p:cNvSpPr/>
          <p:nvPr/>
        </p:nvSpPr>
        <p:spPr>
          <a:xfrm>
            <a:off x="5198050" y="2160858"/>
            <a:ext cx="20814" cy="207173"/>
          </a:xfrm>
          <a:custGeom>
            <a:avLst/>
            <a:gdLst/>
            <a:ahLst/>
            <a:cxnLst/>
            <a:rect l="l" t="t" r="r" b="b"/>
            <a:pathLst>
              <a:path w="73" h="944" extrusionOk="0">
                <a:moveTo>
                  <a:pt x="36" y="943"/>
                </a:moveTo>
                <a:lnTo>
                  <a:pt x="36" y="943"/>
                </a:lnTo>
                <a:lnTo>
                  <a:pt x="36" y="943"/>
                </a:lnTo>
                <a:cubicBezTo>
                  <a:pt x="18" y="943"/>
                  <a:pt x="0" y="934"/>
                  <a:pt x="0" y="916"/>
                </a:cubicBezTo>
                <a:cubicBezTo>
                  <a:pt x="0" y="36"/>
                  <a:pt x="0" y="36"/>
                  <a:pt x="0" y="36"/>
                </a:cubicBezTo>
                <a:cubicBezTo>
                  <a:pt x="0" y="18"/>
                  <a:pt x="18" y="0"/>
                  <a:pt x="36" y="0"/>
                </a:cubicBezTo>
                <a:lnTo>
                  <a:pt x="36" y="0"/>
                </a:lnTo>
                <a:cubicBezTo>
                  <a:pt x="54" y="0"/>
                  <a:pt x="72" y="18"/>
                  <a:pt x="72" y="36"/>
                </a:cubicBezTo>
                <a:cubicBezTo>
                  <a:pt x="63" y="916"/>
                  <a:pt x="63" y="916"/>
                  <a:pt x="63" y="916"/>
                </a:cubicBezTo>
                <a:cubicBezTo>
                  <a:pt x="63" y="934"/>
                  <a:pt x="54" y="943"/>
                  <a:pt x="36" y="943"/>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89" name="Google Shape;489;p33"/>
          <p:cNvSpPr/>
          <p:nvPr/>
        </p:nvSpPr>
        <p:spPr>
          <a:xfrm>
            <a:off x="5198050" y="2353509"/>
            <a:ext cx="263236" cy="14521"/>
          </a:xfrm>
          <a:custGeom>
            <a:avLst/>
            <a:gdLst/>
            <a:ahLst/>
            <a:cxnLst/>
            <a:rect l="l" t="t" r="r" b="b"/>
            <a:pathLst>
              <a:path w="946" h="64" extrusionOk="0">
                <a:moveTo>
                  <a:pt x="36" y="63"/>
                </a:moveTo>
                <a:lnTo>
                  <a:pt x="36" y="63"/>
                </a:lnTo>
                <a:cubicBezTo>
                  <a:pt x="18" y="63"/>
                  <a:pt x="0" y="54"/>
                  <a:pt x="0" y="36"/>
                </a:cubicBezTo>
                <a:cubicBezTo>
                  <a:pt x="0" y="9"/>
                  <a:pt x="18" y="0"/>
                  <a:pt x="36" y="0"/>
                </a:cubicBezTo>
                <a:cubicBezTo>
                  <a:pt x="909" y="0"/>
                  <a:pt x="909" y="0"/>
                  <a:pt x="909" y="0"/>
                </a:cubicBezTo>
                <a:cubicBezTo>
                  <a:pt x="927" y="0"/>
                  <a:pt x="945" y="9"/>
                  <a:pt x="945" y="36"/>
                </a:cubicBezTo>
                <a:cubicBezTo>
                  <a:pt x="945" y="54"/>
                  <a:pt x="927" y="63"/>
                  <a:pt x="909" y="63"/>
                </a:cubicBezTo>
                <a:lnTo>
                  <a:pt x="36" y="63"/>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90" name="Google Shape;490;p33"/>
          <p:cNvSpPr/>
          <p:nvPr/>
        </p:nvSpPr>
        <p:spPr>
          <a:xfrm>
            <a:off x="5245800" y="2277029"/>
            <a:ext cx="67340" cy="91000"/>
          </a:xfrm>
          <a:custGeom>
            <a:avLst/>
            <a:gdLst/>
            <a:ahLst/>
            <a:cxnLst/>
            <a:rect l="l" t="t" r="r" b="b"/>
            <a:pathLst>
              <a:path w="244" h="413" extrusionOk="0">
                <a:moveTo>
                  <a:pt x="216" y="412"/>
                </a:moveTo>
                <a:lnTo>
                  <a:pt x="216" y="412"/>
                </a:lnTo>
                <a:cubicBezTo>
                  <a:pt x="36" y="412"/>
                  <a:pt x="36" y="412"/>
                  <a:pt x="36" y="412"/>
                </a:cubicBezTo>
                <a:cubicBezTo>
                  <a:pt x="18" y="412"/>
                  <a:pt x="0" y="403"/>
                  <a:pt x="0" y="385"/>
                </a:cubicBezTo>
                <a:cubicBezTo>
                  <a:pt x="0" y="36"/>
                  <a:pt x="0" y="36"/>
                  <a:pt x="0" y="36"/>
                </a:cubicBezTo>
                <a:cubicBezTo>
                  <a:pt x="0" y="17"/>
                  <a:pt x="18" y="0"/>
                  <a:pt x="36" y="0"/>
                </a:cubicBezTo>
                <a:cubicBezTo>
                  <a:pt x="216" y="0"/>
                  <a:pt x="216" y="0"/>
                  <a:pt x="216" y="0"/>
                </a:cubicBezTo>
                <a:cubicBezTo>
                  <a:pt x="234" y="0"/>
                  <a:pt x="243" y="17"/>
                  <a:pt x="243" y="36"/>
                </a:cubicBezTo>
                <a:cubicBezTo>
                  <a:pt x="243" y="385"/>
                  <a:pt x="243" y="385"/>
                  <a:pt x="243" y="385"/>
                </a:cubicBezTo>
                <a:cubicBezTo>
                  <a:pt x="243" y="403"/>
                  <a:pt x="234" y="412"/>
                  <a:pt x="216" y="412"/>
                </a:cubicBezTo>
                <a:close/>
                <a:moveTo>
                  <a:pt x="72" y="349"/>
                </a:moveTo>
                <a:lnTo>
                  <a:pt x="72" y="349"/>
                </a:lnTo>
                <a:cubicBezTo>
                  <a:pt x="180" y="349"/>
                  <a:pt x="180" y="349"/>
                  <a:pt x="180" y="349"/>
                </a:cubicBezTo>
                <a:cubicBezTo>
                  <a:pt x="180" y="72"/>
                  <a:pt x="180" y="72"/>
                  <a:pt x="180" y="72"/>
                </a:cubicBezTo>
                <a:cubicBezTo>
                  <a:pt x="72" y="72"/>
                  <a:pt x="72" y="72"/>
                  <a:pt x="72" y="72"/>
                </a:cubicBezTo>
                <a:lnTo>
                  <a:pt x="72" y="34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91" name="Google Shape;491;p33"/>
          <p:cNvSpPr/>
          <p:nvPr/>
        </p:nvSpPr>
        <p:spPr>
          <a:xfrm>
            <a:off x="5294774" y="2237337"/>
            <a:ext cx="67340" cy="129725"/>
          </a:xfrm>
          <a:custGeom>
            <a:avLst/>
            <a:gdLst/>
            <a:ahLst/>
            <a:cxnLst/>
            <a:rect l="l" t="t" r="r" b="b"/>
            <a:pathLst>
              <a:path w="244" h="593" extrusionOk="0">
                <a:moveTo>
                  <a:pt x="207" y="592"/>
                </a:moveTo>
                <a:lnTo>
                  <a:pt x="207" y="592"/>
                </a:lnTo>
                <a:cubicBezTo>
                  <a:pt x="36" y="592"/>
                  <a:pt x="36" y="592"/>
                  <a:pt x="36" y="592"/>
                </a:cubicBezTo>
                <a:cubicBezTo>
                  <a:pt x="18" y="592"/>
                  <a:pt x="0" y="583"/>
                  <a:pt x="0" y="565"/>
                </a:cubicBezTo>
                <a:cubicBezTo>
                  <a:pt x="0" y="36"/>
                  <a:pt x="0" y="36"/>
                  <a:pt x="0" y="36"/>
                </a:cubicBezTo>
                <a:cubicBezTo>
                  <a:pt x="0" y="18"/>
                  <a:pt x="18" y="0"/>
                  <a:pt x="36" y="0"/>
                </a:cubicBezTo>
                <a:cubicBezTo>
                  <a:pt x="207" y="0"/>
                  <a:pt x="207" y="0"/>
                  <a:pt x="207" y="0"/>
                </a:cubicBezTo>
                <a:cubicBezTo>
                  <a:pt x="225" y="0"/>
                  <a:pt x="243" y="18"/>
                  <a:pt x="243" y="36"/>
                </a:cubicBezTo>
                <a:cubicBezTo>
                  <a:pt x="243" y="565"/>
                  <a:pt x="243" y="565"/>
                  <a:pt x="243" y="565"/>
                </a:cubicBezTo>
                <a:cubicBezTo>
                  <a:pt x="243" y="583"/>
                  <a:pt x="225" y="592"/>
                  <a:pt x="207" y="592"/>
                </a:cubicBezTo>
                <a:close/>
                <a:moveTo>
                  <a:pt x="63" y="529"/>
                </a:moveTo>
                <a:lnTo>
                  <a:pt x="63" y="529"/>
                </a:lnTo>
                <a:cubicBezTo>
                  <a:pt x="171" y="529"/>
                  <a:pt x="171" y="529"/>
                  <a:pt x="171" y="529"/>
                </a:cubicBezTo>
                <a:cubicBezTo>
                  <a:pt x="171" y="72"/>
                  <a:pt x="171" y="72"/>
                  <a:pt x="171" y="72"/>
                </a:cubicBezTo>
                <a:cubicBezTo>
                  <a:pt x="63" y="72"/>
                  <a:pt x="63" y="72"/>
                  <a:pt x="63" y="72"/>
                </a:cubicBezTo>
                <a:lnTo>
                  <a:pt x="63" y="5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92" name="Google Shape;492;p33"/>
          <p:cNvSpPr/>
          <p:nvPr/>
        </p:nvSpPr>
        <p:spPr>
          <a:xfrm>
            <a:off x="5342524" y="2250891"/>
            <a:ext cx="67340" cy="116171"/>
          </a:xfrm>
          <a:custGeom>
            <a:avLst/>
            <a:gdLst/>
            <a:ahLst/>
            <a:cxnLst/>
            <a:rect l="l" t="t" r="r" b="b"/>
            <a:pathLst>
              <a:path w="244" h="531" extrusionOk="0">
                <a:moveTo>
                  <a:pt x="216" y="530"/>
                </a:moveTo>
                <a:lnTo>
                  <a:pt x="216" y="530"/>
                </a:lnTo>
                <a:cubicBezTo>
                  <a:pt x="36" y="530"/>
                  <a:pt x="36" y="530"/>
                  <a:pt x="36" y="530"/>
                </a:cubicBezTo>
                <a:cubicBezTo>
                  <a:pt x="18" y="530"/>
                  <a:pt x="0" y="521"/>
                  <a:pt x="0" y="503"/>
                </a:cubicBezTo>
                <a:cubicBezTo>
                  <a:pt x="0" y="36"/>
                  <a:pt x="0" y="36"/>
                  <a:pt x="0" y="36"/>
                </a:cubicBezTo>
                <a:cubicBezTo>
                  <a:pt x="0" y="19"/>
                  <a:pt x="18" y="0"/>
                  <a:pt x="36" y="0"/>
                </a:cubicBezTo>
                <a:cubicBezTo>
                  <a:pt x="216" y="0"/>
                  <a:pt x="216" y="0"/>
                  <a:pt x="216" y="0"/>
                </a:cubicBezTo>
                <a:cubicBezTo>
                  <a:pt x="234" y="0"/>
                  <a:pt x="243" y="19"/>
                  <a:pt x="243" y="36"/>
                </a:cubicBezTo>
                <a:cubicBezTo>
                  <a:pt x="243" y="503"/>
                  <a:pt x="243" y="503"/>
                  <a:pt x="243" y="503"/>
                </a:cubicBezTo>
                <a:cubicBezTo>
                  <a:pt x="243" y="521"/>
                  <a:pt x="234" y="530"/>
                  <a:pt x="216" y="530"/>
                </a:cubicBezTo>
                <a:close/>
                <a:moveTo>
                  <a:pt x="72" y="467"/>
                </a:moveTo>
                <a:lnTo>
                  <a:pt x="72" y="467"/>
                </a:lnTo>
                <a:cubicBezTo>
                  <a:pt x="180" y="467"/>
                  <a:pt x="180" y="467"/>
                  <a:pt x="180" y="467"/>
                </a:cubicBezTo>
                <a:cubicBezTo>
                  <a:pt x="180" y="72"/>
                  <a:pt x="180" y="72"/>
                  <a:pt x="180" y="72"/>
                </a:cubicBezTo>
                <a:cubicBezTo>
                  <a:pt x="72" y="72"/>
                  <a:pt x="72" y="72"/>
                  <a:pt x="72" y="72"/>
                </a:cubicBezTo>
                <a:lnTo>
                  <a:pt x="72" y="46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93" name="Google Shape;493;p33"/>
          <p:cNvSpPr/>
          <p:nvPr/>
        </p:nvSpPr>
        <p:spPr>
          <a:xfrm>
            <a:off x="5270287" y="2164730"/>
            <a:ext cx="187328" cy="71639"/>
          </a:xfrm>
          <a:custGeom>
            <a:avLst/>
            <a:gdLst/>
            <a:ahLst/>
            <a:cxnLst/>
            <a:rect l="l" t="t" r="r" b="b"/>
            <a:pathLst>
              <a:path w="676" h="325" extrusionOk="0">
                <a:moveTo>
                  <a:pt x="18" y="324"/>
                </a:moveTo>
                <a:lnTo>
                  <a:pt x="18" y="324"/>
                </a:lnTo>
                <a:lnTo>
                  <a:pt x="9" y="324"/>
                </a:lnTo>
                <a:cubicBezTo>
                  <a:pt x="0" y="315"/>
                  <a:pt x="0" y="297"/>
                  <a:pt x="9" y="288"/>
                </a:cubicBezTo>
                <a:cubicBezTo>
                  <a:pt x="189" y="108"/>
                  <a:pt x="189" y="108"/>
                  <a:pt x="189" y="108"/>
                </a:cubicBezTo>
                <a:cubicBezTo>
                  <a:pt x="198" y="108"/>
                  <a:pt x="216" y="108"/>
                  <a:pt x="225" y="108"/>
                </a:cubicBezTo>
                <a:cubicBezTo>
                  <a:pt x="396" y="270"/>
                  <a:pt x="396" y="270"/>
                  <a:pt x="396" y="270"/>
                </a:cubicBezTo>
                <a:cubicBezTo>
                  <a:pt x="630" y="9"/>
                  <a:pt x="630" y="9"/>
                  <a:pt x="630" y="9"/>
                </a:cubicBezTo>
                <a:cubicBezTo>
                  <a:pt x="639" y="0"/>
                  <a:pt x="648" y="0"/>
                  <a:pt x="657" y="9"/>
                </a:cubicBezTo>
                <a:cubicBezTo>
                  <a:pt x="666" y="9"/>
                  <a:pt x="675" y="27"/>
                  <a:pt x="666" y="36"/>
                </a:cubicBezTo>
                <a:cubicBezTo>
                  <a:pt x="414" y="315"/>
                  <a:pt x="414" y="315"/>
                  <a:pt x="414" y="315"/>
                </a:cubicBezTo>
                <a:cubicBezTo>
                  <a:pt x="414" y="324"/>
                  <a:pt x="405" y="324"/>
                  <a:pt x="396" y="324"/>
                </a:cubicBezTo>
                <a:lnTo>
                  <a:pt x="387" y="324"/>
                </a:lnTo>
                <a:cubicBezTo>
                  <a:pt x="207" y="162"/>
                  <a:pt x="207" y="162"/>
                  <a:pt x="207" y="162"/>
                </a:cubicBezTo>
                <a:cubicBezTo>
                  <a:pt x="36" y="324"/>
                  <a:pt x="36" y="324"/>
                  <a:pt x="36" y="324"/>
                </a:cubicBezTo>
                <a:cubicBezTo>
                  <a:pt x="36" y="324"/>
                  <a:pt x="27" y="324"/>
                  <a:pt x="18" y="324"/>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494" name="Google Shape;494;p33"/>
          <p:cNvSpPr txBox="1"/>
          <p:nvPr/>
        </p:nvSpPr>
        <p:spPr>
          <a:xfrm>
            <a:off x="4626818" y="1556587"/>
            <a:ext cx="379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Daily Scrum</a:t>
            </a:r>
            <a:endParaRPr>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a:t>
            </a:r>
            <a:r>
              <a:rPr lang="fr" sz="800" b="1">
                <a:solidFill>
                  <a:srgbClr val="660000"/>
                </a:solidFill>
                <a:latin typeface="Roboto"/>
                <a:ea typeface="Roboto"/>
                <a:cs typeface="Roboto"/>
                <a:sym typeface="Roboto"/>
              </a:rPr>
              <a:t>15 minutes</a:t>
            </a:r>
            <a:endParaRPr sz="800" b="1">
              <a:solidFill>
                <a:srgbClr val="660000"/>
              </a:solidFill>
              <a:latin typeface="Roboto"/>
              <a:ea typeface="Roboto"/>
              <a:cs typeface="Roboto"/>
              <a:sym typeface="Roboto"/>
            </a:endParaRPr>
          </a:p>
        </p:txBody>
      </p:sp>
      <p:pic>
        <p:nvPicPr>
          <p:cNvPr id="495" name="Google Shape;495;p33"/>
          <p:cNvPicPr preferRelativeResize="0"/>
          <p:nvPr/>
        </p:nvPicPr>
        <p:blipFill>
          <a:blip r:embed="rId6">
            <a:alphaModFix/>
          </a:blip>
          <a:stretch>
            <a:fillRect/>
          </a:stretch>
        </p:blipFill>
        <p:spPr>
          <a:xfrm>
            <a:off x="5123796" y="2449098"/>
            <a:ext cx="453948" cy="229667"/>
          </a:xfrm>
          <a:prstGeom prst="rect">
            <a:avLst/>
          </a:prstGeom>
          <a:noFill/>
          <a:ln>
            <a:noFill/>
          </a:ln>
        </p:spPr>
      </p:pic>
      <p:pic>
        <p:nvPicPr>
          <p:cNvPr id="496" name="Google Shape;496;p33"/>
          <p:cNvPicPr preferRelativeResize="0"/>
          <p:nvPr/>
        </p:nvPicPr>
        <p:blipFill>
          <a:blip r:embed="rId3">
            <a:alphaModFix/>
          </a:blip>
          <a:stretch>
            <a:fillRect/>
          </a:stretch>
        </p:blipFill>
        <p:spPr>
          <a:xfrm>
            <a:off x="5542423" y="2097473"/>
            <a:ext cx="263236" cy="213479"/>
          </a:xfrm>
          <a:prstGeom prst="rect">
            <a:avLst/>
          </a:prstGeom>
          <a:noFill/>
          <a:ln>
            <a:noFill/>
          </a:ln>
        </p:spPr>
      </p:pic>
      <p:pic>
        <p:nvPicPr>
          <p:cNvPr id="497" name="Google Shape;497;p33"/>
          <p:cNvPicPr preferRelativeResize="0"/>
          <p:nvPr/>
        </p:nvPicPr>
        <p:blipFill>
          <a:blip r:embed="rId5">
            <a:alphaModFix/>
          </a:blip>
          <a:stretch>
            <a:fillRect/>
          </a:stretch>
        </p:blipFill>
        <p:spPr>
          <a:xfrm>
            <a:off x="4782136" y="2105082"/>
            <a:ext cx="340012" cy="277663"/>
          </a:xfrm>
          <a:prstGeom prst="rect">
            <a:avLst/>
          </a:prstGeom>
          <a:noFill/>
          <a:ln>
            <a:noFill/>
          </a:ln>
        </p:spPr>
      </p:pic>
      <p:sp>
        <p:nvSpPr>
          <p:cNvPr id="498" name="Google Shape;498;p33"/>
          <p:cNvSpPr txBox="1"/>
          <p:nvPr/>
        </p:nvSpPr>
        <p:spPr>
          <a:xfrm>
            <a:off x="3913388" y="2281350"/>
            <a:ext cx="207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b="1">
                <a:latin typeface="Roboto"/>
                <a:ea typeface="Roboto"/>
                <a:cs typeface="Roboto"/>
                <a:sym typeface="Roboto"/>
              </a:rPr>
              <a:t>             </a:t>
            </a:r>
            <a:r>
              <a:rPr lang="fr" sz="600" b="1">
                <a:latin typeface="Roboto"/>
                <a:ea typeface="Roboto"/>
                <a:cs typeface="Roboto"/>
                <a:sym typeface="Roboto"/>
              </a:rPr>
              <a:t>      Task board</a:t>
            </a:r>
            <a:endParaRPr sz="600" b="1">
              <a:latin typeface="Roboto"/>
              <a:ea typeface="Roboto"/>
              <a:cs typeface="Roboto"/>
              <a:sym typeface="Roboto"/>
            </a:endParaRPr>
          </a:p>
          <a:p>
            <a:pPr marL="0" lvl="0" indent="0" algn="l" rtl="0">
              <a:spcBef>
                <a:spcPts val="0"/>
              </a:spcBef>
              <a:spcAft>
                <a:spcPts val="0"/>
              </a:spcAft>
              <a:buNone/>
            </a:pPr>
            <a:r>
              <a:rPr lang="fr" sz="600" b="1">
                <a:latin typeface="Roboto"/>
                <a:ea typeface="Roboto"/>
                <a:cs typeface="Roboto"/>
                <a:sym typeface="Roboto"/>
              </a:rPr>
              <a:t>( </a:t>
            </a:r>
            <a:r>
              <a:rPr lang="fr" sz="600" b="1">
                <a:solidFill>
                  <a:srgbClr val="990000"/>
                </a:solidFill>
                <a:latin typeface="Roboto"/>
                <a:ea typeface="Roboto"/>
                <a:cs typeface="Roboto"/>
                <a:sym typeface="Roboto"/>
              </a:rPr>
              <a:t>To do</a:t>
            </a:r>
            <a:r>
              <a:rPr lang="fr" sz="600" b="1">
                <a:latin typeface="Roboto"/>
                <a:ea typeface="Roboto"/>
                <a:cs typeface="Roboto"/>
                <a:sym typeface="Roboto"/>
              </a:rPr>
              <a:t> ,</a:t>
            </a:r>
            <a:r>
              <a:rPr lang="fr" sz="600" b="1">
                <a:solidFill>
                  <a:srgbClr val="B45F06"/>
                </a:solidFill>
                <a:latin typeface="Roboto"/>
                <a:ea typeface="Roboto"/>
                <a:cs typeface="Roboto"/>
                <a:sym typeface="Roboto"/>
              </a:rPr>
              <a:t> Work in progress</a:t>
            </a:r>
            <a:r>
              <a:rPr lang="fr" sz="600" b="1">
                <a:latin typeface="Roboto"/>
                <a:ea typeface="Roboto"/>
                <a:cs typeface="Roboto"/>
                <a:sym typeface="Roboto"/>
              </a:rPr>
              <a:t> , </a:t>
            </a:r>
            <a:r>
              <a:rPr lang="fr" sz="600" b="1">
                <a:solidFill>
                  <a:srgbClr val="38761D"/>
                </a:solidFill>
                <a:latin typeface="Roboto"/>
                <a:ea typeface="Roboto"/>
                <a:cs typeface="Roboto"/>
                <a:sym typeface="Roboto"/>
              </a:rPr>
              <a:t>Done </a:t>
            </a:r>
            <a:r>
              <a:rPr lang="fr" sz="600" b="1">
                <a:latin typeface="Roboto"/>
                <a:ea typeface="Roboto"/>
                <a:cs typeface="Roboto"/>
                <a:sym typeface="Roboto"/>
              </a:rPr>
              <a:t>)</a:t>
            </a:r>
            <a:endParaRPr sz="600" b="1">
              <a:latin typeface="Roboto"/>
              <a:ea typeface="Roboto"/>
              <a:cs typeface="Roboto"/>
              <a:sym typeface="Roboto"/>
            </a:endParaRPr>
          </a:p>
        </p:txBody>
      </p:sp>
      <p:grpSp>
        <p:nvGrpSpPr>
          <p:cNvPr id="499" name="Google Shape;499;p33"/>
          <p:cNvGrpSpPr/>
          <p:nvPr/>
        </p:nvGrpSpPr>
        <p:grpSpPr>
          <a:xfrm>
            <a:off x="2462951" y="2172501"/>
            <a:ext cx="827765" cy="797610"/>
            <a:chOff x="3725533" y="1181672"/>
            <a:chExt cx="4740922" cy="5285683"/>
          </a:xfrm>
        </p:grpSpPr>
        <p:sp>
          <p:nvSpPr>
            <p:cNvPr id="500" name="Google Shape;500;p33"/>
            <p:cNvSpPr/>
            <p:nvPr/>
          </p:nvSpPr>
          <p:spPr>
            <a:xfrm>
              <a:off x="3725533" y="1181672"/>
              <a:ext cx="4740922" cy="5285683"/>
            </a:xfrm>
            <a:custGeom>
              <a:avLst/>
              <a:gdLst/>
              <a:ahLst/>
              <a:cxnLst/>
              <a:rect l="l" t="t" r="r" b="b"/>
              <a:pathLst>
                <a:path w="20820" h="21504" extrusionOk="0">
                  <a:moveTo>
                    <a:pt x="19496" y="12461"/>
                  </a:moveTo>
                  <a:cubicBezTo>
                    <a:pt x="18753" y="12032"/>
                    <a:pt x="17891" y="11960"/>
                    <a:pt x="17126" y="12187"/>
                  </a:cubicBezTo>
                  <a:cubicBezTo>
                    <a:pt x="17068" y="12204"/>
                    <a:pt x="17012" y="12222"/>
                    <a:pt x="16954" y="12242"/>
                  </a:cubicBezTo>
                  <a:cubicBezTo>
                    <a:pt x="16923" y="12254"/>
                    <a:pt x="16892" y="12266"/>
                    <a:pt x="16861" y="12278"/>
                  </a:cubicBezTo>
                  <a:cubicBezTo>
                    <a:pt x="16800" y="12303"/>
                    <a:pt x="16740" y="12326"/>
                    <a:pt x="16674" y="12343"/>
                  </a:cubicBezTo>
                  <a:cubicBezTo>
                    <a:pt x="15975" y="12525"/>
                    <a:pt x="15202" y="12461"/>
                    <a:pt x="14519" y="12106"/>
                  </a:cubicBezTo>
                  <a:cubicBezTo>
                    <a:pt x="14514" y="12103"/>
                    <a:pt x="14507" y="12099"/>
                    <a:pt x="14501" y="12096"/>
                  </a:cubicBezTo>
                  <a:cubicBezTo>
                    <a:pt x="13392" y="11509"/>
                    <a:pt x="13392" y="9992"/>
                    <a:pt x="14501" y="9405"/>
                  </a:cubicBezTo>
                  <a:cubicBezTo>
                    <a:pt x="14507" y="9402"/>
                    <a:pt x="14514" y="9398"/>
                    <a:pt x="14519" y="9395"/>
                  </a:cubicBezTo>
                  <a:cubicBezTo>
                    <a:pt x="15202" y="9040"/>
                    <a:pt x="15975" y="8976"/>
                    <a:pt x="16674" y="9158"/>
                  </a:cubicBezTo>
                  <a:cubicBezTo>
                    <a:pt x="16738" y="9175"/>
                    <a:pt x="16800" y="9198"/>
                    <a:pt x="16861" y="9223"/>
                  </a:cubicBezTo>
                  <a:cubicBezTo>
                    <a:pt x="16892" y="9235"/>
                    <a:pt x="16923" y="9247"/>
                    <a:pt x="16954" y="9259"/>
                  </a:cubicBezTo>
                  <a:cubicBezTo>
                    <a:pt x="17010" y="9279"/>
                    <a:pt x="17068" y="9297"/>
                    <a:pt x="17126" y="9314"/>
                  </a:cubicBezTo>
                  <a:cubicBezTo>
                    <a:pt x="17889" y="9541"/>
                    <a:pt x="18753" y="9469"/>
                    <a:pt x="19496" y="9040"/>
                  </a:cubicBezTo>
                  <a:cubicBezTo>
                    <a:pt x="20719" y="8332"/>
                    <a:pt x="21173" y="6835"/>
                    <a:pt x="20525" y="5641"/>
                  </a:cubicBezTo>
                  <a:cubicBezTo>
                    <a:pt x="19795" y="4294"/>
                    <a:pt x="18009" y="3798"/>
                    <a:pt x="16605" y="4528"/>
                  </a:cubicBezTo>
                  <a:cubicBezTo>
                    <a:pt x="15892" y="4899"/>
                    <a:pt x="15418" y="5513"/>
                    <a:pt x="15238" y="6198"/>
                  </a:cubicBezTo>
                  <a:cubicBezTo>
                    <a:pt x="15224" y="6253"/>
                    <a:pt x="15211" y="6307"/>
                    <a:pt x="15200" y="6363"/>
                  </a:cubicBezTo>
                  <a:cubicBezTo>
                    <a:pt x="15195" y="6393"/>
                    <a:pt x="15189" y="6423"/>
                    <a:pt x="15186" y="6453"/>
                  </a:cubicBezTo>
                  <a:cubicBezTo>
                    <a:pt x="15177" y="6514"/>
                    <a:pt x="15168" y="6574"/>
                    <a:pt x="15149" y="6633"/>
                  </a:cubicBezTo>
                  <a:cubicBezTo>
                    <a:pt x="14953" y="7281"/>
                    <a:pt x="14490" y="7859"/>
                    <a:pt x="13808" y="8214"/>
                  </a:cubicBezTo>
                  <a:cubicBezTo>
                    <a:pt x="13802" y="8218"/>
                    <a:pt x="13795" y="8221"/>
                    <a:pt x="13790" y="8224"/>
                  </a:cubicBezTo>
                  <a:cubicBezTo>
                    <a:pt x="12604" y="8830"/>
                    <a:pt x="11137" y="8012"/>
                    <a:pt x="11121" y="6759"/>
                  </a:cubicBezTo>
                  <a:cubicBezTo>
                    <a:pt x="11121" y="6738"/>
                    <a:pt x="11121" y="6717"/>
                    <a:pt x="11121" y="6696"/>
                  </a:cubicBezTo>
                  <a:cubicBezTo>
                    <a:pt x="11132" y="5971"/>
                    <a:pt x="11459" y="5318"/>
                    <a:pt x="11978" y="4849"/>
                  </a:cubicBezTo>
                  <a:cubicBezTo>
                    <a:pt x="12025" y="4807"/>
                    <a:pt x="12078" y="4768"/>
                    <a:pt x="12132" y="4733"/>
                  </a:cubicBezTo>
                  <a:cubicBezTo>
                    <a:pt x="12159" y="4714"/>
                    <a:pt x="12185" y="4696"/>
                    <a:pt x="12212" y="4677"/>
                  </a:cubicBezTo>
                  <a:cubicBezTo>
                    <a:pt x="12259" y="4642"/>
                    <a:pt x="12306" y="4605"/>
                    <a:pt x="12350" y="4568"/>
                  </a:cubicBezTo>
                  <a:cubicBezTo>
                    <a:pt x="12913" y="4095"/>
                    <a:pt x="13269" y="3416"/>
                    <a:pt x="13280" y="2659"/>
                  </a:cubicBezTo>
                  <a:cubicBezTo>
                    <a:pt x="13299" y="1169"/>
                    <a:pt x="11976" y="-47"/>
                    <a:pt x="10349" y="2"/>
                  </a:cubicBezTo>
                  <a:cubicBezTo>
                    <a:pt x="8908" y="46"/>
                    <a:pt x="7704" y="1129"/>
                    <a:pt x="7619" y="2464"/>
                  </a:cubicBezTo>
                  <a:cubicBezTo>
                    <a:pt x="7566" y="3273"/>
                    <a:pt x="7911" y="4010"/>
                    <a:pt x="8490" y="4523"/>
                  </a:cubicBezTo>
                  <a:cubicBezTo>
                    <a:pt x="8534" y="4561"/>
                    <a:pt x="8579" y="4600"/>
                    <a:pt x="8627" y="4635"/>
                  </a:cubicBezTo>
                  <a:cubicBezTo>
                    <a:pt x="8652" y="4655"/>
                    <a:pt x="8677" y="4674"/>
                    <a:pt x="8705" y="4692"/>
                  </a:cubicBezTo>
                  <a:cubicBezTo>
                    <a:pt x="8757" y="4729"/>
                    <a:pt x="8808" y="4768"/>
                    <a:pt x="8853" y="4812"/>
                  </a:cubicBezTo>
                  <a:cubicBezTo>
                    <a:pt x="9360" y="5293"/>
                    <a:pt x="9670" y="5954"/>
                    <a:pt x="9660" y="6679"/>
                  </a:cubicBezTo>
                  <a:cubicBezTo>
                    <a:pt x="9658" y="6748"/>
                    <a:pt x="9654" y="6817"/>
                    <a:pt x="9649" y="6884"/>
                  </a:cubicBezTo>
                  <a:cubicBezTo>
                    <a:pt x="9532" y="8056"/>
                    <a:pt x="8118" y="8744"/>
                    <a:pt x="7013" y="8160"/>
                  </a:cubicBezTo>
                  <a:cubicBezTo>
                    <a:pt x="7007" y="8157"/>
                    <a:pt x="7002" y="8154"/>
                    <a:pt x="6994" y="8150"/>
                  </a:cubicBezTo>
                  <a:cubicBezTo>
                    <a:pt x="6317" y="7787"/>
                    <a:pt x="5865" y="7202"/>
                    <a:pt x="5678" y="6553"/>
                  </a:cubicBezTo>
                  <a:cubicBezTo>
                    <a:pt x="5662" y="6494"/>
                    <a:pt x="5651" y="6431"/>
                    <a:pt x="5644" y="6371"/>
                  </a:cubicBezTo>
                  <a:cubicBezTo>
                    <a:pt x="5640" y="6341"/>
                    <a:pt x="5635" y="6310"/>
                    <a:pt x="5629" y="6280"/>
                  </a:cubicBezTo>
                  <a:cubicBezTo>
                    <a:pt x="5620" y="6225"/>
                    <a:pt x="5607" y="6169"/>
                    <a:pt x="5595" y="6114"/>
                  </a:cubicBezTo>
                  <a:cubicBezTo>
                    <a:pt x="5417" y="5390"/>
                    <a:pt x="4910" y="4738"/>
                    <a:pt x="4135" y="4364"/>
                  </a:cubicBezTo>
                  <a:cubicBezTo>
                    <a:pt x="2853" y="3749"/>
                    <a:pt x="1234" y="4149"/>
                    <a:pt x="453" y="5273"/>
                  </a:cubicBezTo>
                  <a:cubicBezTo>
                    <a:pt x="-427" y="6541"/>
                    <a:pt x="21" y="8218"/>
                    <a:pt x="1412" y="8966"/>
                  </a:cubicBezTo>
                  <a:cubicBezTo>
                    <a:pt x="2120" y="9346"/>
                    <a:pt x="2932" y="9412"/>
                    <a:pt x="3658" y="9207"/>
                  </a:cubicBezTo>
                  <a:cubicBezTo>
                    <a:pt x="3716" y="9190"/>
                    <a:pt x="3774" y="9173"/>
                    <a:pt x="3830" y="9153"/>
                  </a:cubicBezTo>
                  <a:cubicBezTo>
                    <a:pt x="3861" y="9143"/>
                    <a:pt x="3892" y="9131"/>
                    <a:pt x="3923" y="9119"/>
                  </a:cubicBezTo>
                  <a:cubicBezTo>
                    <a:pt x="3984" y="9096"/>
                    <a:pt x="4044" y="9072"/>
                    <a:pt x="4110" y="9057"/>
                  </a:cubicBezTo>
                  <a:cubicBezTo>
                    <a:pt x="4811" y="8884"/>
                    <a:pt x="5584" y="8958"/>
                    <a:pt x="6261" y="9323"/>
                  </a:cubicBezTo>
                  <a:cubicBezTo>
                    <a:pt x="6873" y="9652"/>
                    <a:pt x="7299" y="10160"/>
                    <a:pt x="7514" y="10734"/>
                  </a:cubicBezTo>
                  <a:cubicBezTo>
                    <a:pt x="7514" y="10740"/>
                    <a:pt x="7514" y="10745"/>
                    <a:pt x="7514" y="10752"/>
                  </a:cubicBezTo>
                  <a:cubicBezTo>
                    <a:pt x="7514" y="10759"/>
                    <a:pt x="7514" y="10764"/>
                    <a:pt x="7514" y="10771"/>
                  </a:cubicBezTo>
                  <a:cubicBezTo>
                    <a:pt x="7299" y="11344"/>
                    <a:pt x="6871" y="11854"/>
                    <a:pt x="6261" y="12182"/>
                  </a:cubicBezTo>
                  <a:cubicBezTo>
                    <a:pt x="5584" y="12547"/>
                    <a:pt x="4811" y="12621"/>
                    <a:pt x="4110" y="12447"/>
                  </a:cubicBezTo>
                  <a:cubicBezTo>
                    <a:pt x="4046" y="12432"/>
                    <a:pt x="3984" y="12409"/>
                    <a:pt x="3923" y="12385"/>
                  </a:cubicBezTo>
                  <a:cubicBezTo>
                    <a:pt x="3892" y="12373"/>
                    <a:pt x="3861" y="12362"/>
                    <a:pt x="3830" y="12352"/>
                  </a:cubicBezTo>
                  <a:cubicBezTo>
                    <a:pt x="3774" y="12331"/>
                    <a:pt x="3716" y="12315"/>
                    <a:pt x="3658" y="12298"/>
                  </a:cubicBezTo>
                  <a:cubicBezTo>
                    <a:pt x="2932" y="12093"/>
                    <a:pt x="2120" y="12158"/>
                    <a:pt x="1412" y="12538"/>
                  </a:cubicBezTo>
                  <a:cubicBezTo>
                    <a:pt x="20" y="13287"/>
                    <a:pt x="-427" y="14964"/>
                    <a:pt x="453" y="16232"/>
                  </a:cubicBezTo>
                  <a:cubicBezTo>
                    <a:pt x="1234" y="17355"/>
                    <a:pt x="2855" y="17755"/>
                    <a:pt x="4135" y="17140"/>
                  </a:cubicBezTo>
                  <a:cubicBezTo>
                    <a:pt x="4912" y="16766"/>
                    <a:pt x="5417" y="16114"/>
                    <a:pt x="5595" y="15391"/>
                  </a:cubicBezTo>
                  <a:cubicBezTo>
                    <a:pt x="5607" y="15335"/>
                    <a:pt x="5620" y="15281"/>
                    <a:pt x="5629" y="15224"/>
                  </a:cubicBezTo>
                  <a:cubicBezTo>
                    <a:pt x="5635" y="15194"/>
                    <a:pt x="5638" y="15164"/>
                    <a:pt x="5644" y="15133"/>
                  </a:cubicBezTo>
                  <a:cubicBezTo>
                    <a:pt x="5651" y="15073"/>
                    <a:pt x="5662" y="15011"/>
                    <a:pt x="5678" y="14952"/>
                  </a:cubicBezTo>
                  <a:cubicBezTo>
                    <a:pt x="5863" y="14303"/>
                    <a:pt x="6317" y="13719"/>
                    <a:pt x="6994" y="13354"/>
                  </a:cubicBezTo>
                  <a:cubicBezTo>
                    <a:pt x="7000" y="13351"/>
                    <a:pt x="7005" y="13347"/>
                    <a:pt x="7013" y="13344"/>
                  </a:cubicBezTo>
                  <a:cubicBezTo>
                    <a:pt x="8116" y="12760"/>
                    <a:pt x="9532" y="13446"/>
                    <a:pt x="9649" y="14620"/>
                  </a:cubicBezTo>
                  <a:cubicBezTo>
                    <a:pt x="9656" y="14688"/>
                    <a:pt x="9660" y="14757"/>
                    <a:pt x="9660" y="14826"/>
                  </a:cubicBezTo>
                  <a:cubicBezTo>
                    <a:pt x="9670" y="15550"/>
                    <a:pt x="9360" y="16211"/>
                    <a:pt x="8853" y="16692"/>
                  </a:cubicBezTo>
                  <a:cubicBezTo>
                    <a:pt x="8808" y="16736"/>
                    <a:pt x="8755" y="16775"/>
                    <a:pt x="8705" y="16812"/>
                  </a:cubicBezTo>
                  <a:cubicBezTo>
                    <a:pt x="8679" y="16830"/>
                    <a:pt x="8652" y="16851"/>
                    <a:pt x="8627" y="16869"/>
                  </a:cubicBezTo>
                  <a:cubicBezTo>
                    <a:pt x="8579" y="16906"/>
                    <a:pt x="8536" y="16943"/>
                    <a:pt x="8490" y="16982"/>
                  </a:cubicBezTo>
                  <a:cubicBezTo>
                    <a:pt x="7911" y="17495"/>
                    <a:pt x="7566" y="18231"/>
                    <a:pt x="7619" y="19040"/>
                  </a:cubicBezTo>
                  <a:cubicBezTo>
                    <a:pt x="7706" y="20374"/>
                    <a:pt x="8908" y="21459"/>
                    <a:pt x="10349" y="21503"/>
                  </a:cubicBezTo>
                  <a:cubicBezTo>
                    <a:pt x="11976" y="21553"/>
                    <a:pt x="13299" y="20335"/>
                    <a:pt x="13280" y="18845"/>
                  </a:cubicBezTo>
                  <a:cubicBezTo>
                    <a:pt x="13269" y="18087"/>
                    <a:pt x="12911" y="17407"/>
                    <a:pt x="12350" y="16936"/>
                  </a:cubicBezTo>
                  <a:cubicBezTo>
                    <a:pt x="12305" y="16899"/>
                    <a:pt x="12259" y="16862"/>
                    <a:pt x="12212" y="16827"/>
                  </a:cubicBezTo>
                  <a:cubicBezTo>
                    <a:pt x="12187" y="16809"/>
                    <a:pt x="12159" y="16790"/>
                    <a:pt x="12132" y="16772"/>
                  </a:cubicBezTo>
                  <a:cubicBezTo>
                    <a:pt x="12080" y="16735"/>
                    <a:pt x="12027" y="16698"/>
                    <a:pt x="11978" y="16655"/>
                  </a:cubicBezTo>
                  <a:cubicBezTo>
                    <a:pt x="11459" y="16186"/>
                    <a:pt x="11130" y="15534"/>
                    <a:pt x="11121" y="14809"/>
                  </a:cubicBezTo>
                  <a:cubicBezTo>
                    <a:pt x="11121" y="14787"/>
                    <a:pt x="11121" y="14767"/>
                    <a:pt x="11121" y="14745"/>
                  </a:cubicBezTo>
                  <a:cubicBezTo>
                    <a:pt x="11135" y="13490"/>
                    <a:pt x="12604" y="12675"/>
                    <a:pt x="13790" y="13280"/>
                  </a:cubicBezTo>
                  <a:cubicBezTo>
                    <a:pt x="13795" y="13283"/>
                    <a:pt x="13802" y="13287"/>
                    <a:pt x="13808" y="13290"/>
                  </a:cubicBezTo>
                  <a:cubicBezTo>
                    <a:pt x="14490" y="13645"/>
                    <a:pt x="14953" y="14223"/>
                    <a:pt x="15149" y="14871"/>
                  </a:cubicBezTo>
                  <a:cubicBezTo>
                    <a:pt x="15168" y="14930"/>
                    <a:pt x="15177" y="14990"/>
                    <a:pt x="15186" y="15051"/>
                  </a:cubicBezTo>
                  <a:cubicBezTo>
                    <a:pt x="15189" y="15081"/>
                    <a:pt x="15195" y="15112"/>
                    <a:pt x="15200" y="15142"/>
                  </a:cubicBezTo>
                  <a:cubicBezTo>
                    <a:pt x="15211" y="15197"/>
                    <a:pt x="15224" y="15253"/>
                    <a:pt x="15238" y="15307"/>
                  </a:cubicBezTo>
                  <a:cubicBezTo>
                    <a:pt x="15418" y="15989"/>
                    <a:pt x="15890" y="16605"/>
                    <a:pt x="16605" y="16977"/>
                  </a:cubicBezTo>
                  <a:cubicBezTo>
                    <a:pt x="18009" y="17707"/>
                    <a:pt x="19795" y="17209"/>
                    <a:pt x="20525" y="15863"/>
                  </a:cubicBezTo>
                  <a:cubicBezTo>
                    <a:pt x="21173" y="14666"/>
                    <a:pt x="20719" y="13169"/>
                    <a:pt x="19496" y="12461"/>
                  </a:cubicBezTo>
                  <a:close/>
                </a:path>
              </a:pathLst>
            </a:custGeom>
            <a:solidFill>
              <a:srgbClr val="D8D8D8"/>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1" name="Google Shape;501;p33"/>
            <p:cNvSpPr/>
            <p:nvPr/>
          </p:nvSpPr>
          <p:spPr>
            <a:xfrm>
              <a:off x="7259335" y="4240852"/>
              <a:ext cx="1124400" cy="1124400"/>
            </a:xfrm>
            <a:prstGeom prst="ellipse">
              <a:avLst/>
            </a:prstGeom>
            <a:solidFill>
              <a:srgbClr val="2980B9"/>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2" name="Google Shape;502;p33"/>
            <p:cNvSpPr/>
            <p:nvPr/>
          </p:nvSpPr>
          <p:spPr>
            <a:xfrm>
              <a:off x="7259335" y="2304546"/>
              <a:ext cx="1124400" cy="1124400"/>
            </a:xfrm>
            <a:prstGeom prst="ellipse">
              <a:avLst/>
            </a:prstGeom>
            <a:solidFill>
              <a:srgbClr val="1D927D"/>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3" name="Google Shape;503;p33"/>
            <p:cNvSpPr/>
            <p:nvPr/>
          </p:nvSpPr>
          <p:spPr>
            <a:xfrm>
              <a:off x="5544503" y="1264356"/>
              <a:ext cx="1124400" cy="1124400"/>
            </a:xfrm>
            <a:prstGeom prst="ellipse">
              <a:avLst/>
            </a:prstGeom>
            <a:solidFill>
              <a:srgbClr val="F39B1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4" name="Google Shape;504;p33"/>
            <p:cNvSpPr/>
            <p:nvPr/>
          </p:nvSpPr>
          <p:spPr>
            <a:xfrm>
              <a:off x="3808213" y="2256521"/>
              <a:ext cx="1124400" cy="1124400"/>
            </a:xfrm>
            <a:prstGeom prst="ellipse">
              <a:avLst/>
            </a:prstGeom>
            <a:solidFill>
              <a:srgbClr val="4B2C5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5" name="Google Shape;505;p33"/>
            <p:cNvSpPr/>
            <p:nvPr/>
          </p:nvSpPr>
          <p:spPr>
            <a:xfrm>
              <a:off x="3808213" y="4269230"/>
              <a:ext cx="1124400" cy="1124400"/>
            </a:xfrm>
            <a:prstGeom prst="ellipse">
              <a:avLst/>
            </a:prstGeom>
            <a:solidFill>
              <a:srgbClr val="C0392B"/>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6" name="Google Shape;506;p33"/>
            <p:cNvSpPr/>
            <p:nvPr/>
          </p:nvSpPr>
          <p:spPr>
            <a:xfrm>
              <a:off x="5544503" y="5274358"/>
              <a:ext cx="1124400" cy="1124400"/>
            </a:xfrm>
            <a:prstGeom prst="ellipse">
              <a:avLst/>
            </a:prstGeom>
            <a:solidFill>
              <a:srgbClr val="9BBB59"/>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07" name="Google Shape;507;p33"/>
            <p:cNvSpPr/>
            <p:nvPr/>
          </p:nvSpPr>
          <p:spPr>
            <a:xfrm>
              <a:off x="5544503" y="3248687"/>
              <a:ext cx="1124400" cy="1124400"/>
            </a:xfrm>
            <a:prstGeom prst="ellipse">
              <a:avLst/>
            </a:prstGeom>
            <a:solidFill>
              <a:srgbClr val="7F7F7F"/>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grpSp>
      <p:pic>
        <p:nvPicPr>
          <p:cNvPr id="508" name="Google Shape;508;p33" descr="Chat"/>
          <p:cNvPicPr preferRelativeResize="0"/>
          <p:nvPr/>
        </p:nvPicPr>
        <p:blipFill rotWithShape="1">
          <a:blip r:embed="rId7">
            <a:alphaModFix/>
          </a:blip>
          <a:srcRect/>
          <a:stretch/>
        </p:blipFill>
        <p:spPr>
          <a:xfrm>
            <a:off x="2794340" y="2202043"/>
            <a:ext cx="175370" cy="165601"/>
          </a:xfrm>
          <a:prstGeom prst="rect">
            <a:avLst/>
          </a:prstGeom>
          <a:noFill/>
          <a:ln>
            <a:noFill/>
          </a:ln>
        </p:spPr>
      </p:pic>
      <p:pic>
        <p:nvPicPr>
          <p:cNvPr id="509" name="Google Shape;509;p33" descr="Users"/>
          <p:cNvPicPr preferRelativeResize="0"/>
          <p:nvPr/>
        </p:nvPicPr>
        <p:blipFill rotWithShape="1">
          <a:blip r:embed="rId8">
            <a:alphaModFix/>
          </a:blip>
          <a:srcRect/>
          <a:stretch/>
        </p:blipFill>
        <p:spPr>
          <a:xfrm>
            <a:off x="2783134" y="2791200"/>
            <a:ext cx="197772" cy="179800"/>
          </a:xfrm>
          <a:prstGeom prst="rect">
            <a:avLst/>
          </a:prstGeom>
          <a:noFill/>
          <a:ln>
            <a:noFill/>
          </a:ln>
        </p:spPr>
      </p:pic>
      <p:pic>
        <p:nvPicPr>
          <p:cNvPr id="510" name="Google Shape;510;p33" descr="Lightbulb"/>
          <p:cNvPicPr preferRelativeResize="0"/>
          <p:nvPr/>
        </p:nvPicPr>
        <p:blipFill rotWithShape="1">
          <a:blip r:embed="rId4">
            <a:alphaModFix/>
          </a:blip>
          <a:srcRect/>
          <a:stretch/>
        </p:blipFill>
        <p:spPr>
          <a:xfrm>
            <a:off x="3098300" y="2357493"/>
            <a:ext cx="161051" cy="146421"/>
          </a:xfrm>
          <a:prstGeom prst="rect">
            <a:avLst/>
          </a:prstGeom>
          <a:noFill/>
          <a:ln>
            <a:noFill/>
          </a:ln>
        </p:spPr>
      </p:pic>
      <p:pic>
        <p:nvPicPr>
          <p:cNvPr id="511" name="Google Shape;511;p33" descr="Database"/>
          <p:cNvPicPr preferRelativeResize="0"/>
          <p:nvPr/>
        </p:nvPicPr>
        <p:blipFill rotWithShape="1">
          <a:blip r:embed="rId9">
            <a:alphaModFix/>
          </a:blip>
          <a:srcRect/>
          <a:stretch/>
        </p:blipFill>
        <p:spPr>
          <a:xfrm>
            <a:off x="2491835" y="2644785"/>
            <a:ext cx="161051" cy="146421"/>
          </a:xfrm>
          <a:prstGeom prst="rect">
            <a:avLst/>
          </a:prstGeom>
          <a:noFill/>
          <a:ln>
            <a:noFill/>
          </a:ln>
        </p:spPr>
      </p:pic>
      <p:pic>
        <p:nvPicPr>
          <p:cNvPr id="512" name="Google Shape;512;p33" descr="Tools"/>
          <p:cNvPicPr preferRelativeResize="0"/>
          <p:nvPr/>
        </p:nvPicPr>
        <p:blipFill rotWithShape="1">
          <a:blip r:embed="rId10">
            <a:alphaModFix/>
          </a:blip>
          <a:srcRect/>
          <a:stretch/>
        </p:blipFill>
        <p:spPr>
          <a:xfrm>
            <a:off x="3098304" y="2644785"/>
            <a:ext cx="161051" cy="146416"/>
          </a:xfrm>
          <a:prstGeom prst="rect">
            <a:avLst/>
          </a:prstGeom>
          <a:noFill/>
          <a:ln>
            <a:noFill/>
          </a:ln>
        </p:spPr>
      </p:pic>
      <p:pic>
        <p:nvPicPr>
          <p:cNvPr id="513" name="Google Shape;513;p33" descr="Stopwatch"/>
          <p:cNvPicPr preferRelativeResize="0"/>
          <p:nvPr/>
        </p:nvPicPr>
        <p:blipFill rotWithShape="1">
          <a:blip r:embed="rId11">
            <a:alphaModFix/>
          </a:blip>
          <a:srcRect/>
          <a:stretch/>
        </p:blipFill>
        <p:spPr>
          <a:xfrm>
            <a:off x="2491835" y="2344480"/>
            <a:ext cx="175362" cy="159435"/>
          </a:xfrm>
          <a:prstGeom prst="rect">
            <a:avLst/>
          </a:prstGeom>
          <a:noFill/>
          <a:ln>
            <a:noFill/>
          </a:ln>
        </p:spPr>
      </p:pic>
      <p:sp>
        <p:nvSpPr>
          <p:cNvPr id="514" name="Google Shape;514;p33"/>
          <p:cNvSpPr txBox="1"/>
          <p:nvPr/>
        </p:nvSpPr>
        <p:spPr>
          <a:xfrm>
            <a:off x="2339913" y="1784975"/>
            <a:ext cx="1129800" cy="338700"/>
          </a:xfrm>
          <a:prstGeom prst="rect">
            <a:avLst/>
          </a:prstGeom>
          <a:solidFill>
            <a:srgbClr val="EA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latin typeface="Roboto"/>
                <a:ea typeface="Roboto"/>
                <a:cs typeface="Roboto"/>
                <a:sym typeface="Roboto"/>
              </a:rPr>
              <a:t>Sprint Review</a:t>
            </a:r>
            <a:endParaRPr sz="1000" b="1">
              <a:latin typeface="Roboto"/>
              <a:ea typeface="Roboto"/>
              <a:cs typeface="Roboto"/>
              <a:sym typeface="Roboto"/>
            </a:endParaRPr>
          </a:p>
        </p:txBody>
      </p:sp>
      <p:sp>
        <p:nvSpPr>
          <p:cNvPr id="515" name="Google Shape;515;p33"/>
          <p:cNvSpPr/>
          <p:nvPr/>
        </p:nvSpPr>
        <p:spPr>
          <a:xfrm rot="-3673548" flipH="1">
            <a:off x="3489043" y="639234"/>
            <a:ext cx="1667154" cy="1807933"/>
          </a:xfrm>
          <a:custGeom>
            <a:avLst/>
            <a:gdLst/>
            <a:ahLst/>
            <a:cxnLst/>
            <a:rect l="l" t="t" r="r" b="b"/>
            <a:pathLst>
              <a:path w="120000" h="120000" extrusionOk="0">
                <a:moveTo>
                  <a:pt x="0" y="120000"/>
                </a:moveTo>
                <a:quadBezTo>
                  <a:pt x="20000" y="40000"/>
                  <a:pt x="98554" y="13832"/>
                </a:quadBezTo>
                <a:lnTo>
                  <a:pt x="96864" y="0"/>
                </a:lnTo>
                <a:lnTo>
                  <a:pt x="120000" y="15064"/>
                </a:lnTo>
                <a:lnTo>
                  <a:pt x="102011" y="42129"/>
                </a:lnTo>
                <a:lnTo>
                  <a:pt x="100321" y="28297"/>
                </a:lnTo>
                <a:quadBezTo>
                  <a:pt x="30000" y="38297"/>
                  <a:pt x="0" y="120000"/>
                </a:quadBezTo>
                <a:close/>
              </a:path>
            </a:pathLst>
          </a:custGeom>
          <a:solidFill>
            <a:srgbClr val="980000"/>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80000"/>
              </a:solidFill>
            </a:endParaRPr>
          </a:p>
        </p:txBody>
      </p:sp>
      <p:sp>
        <p:nvSpPr>
          <p:cNvPr id="516" name="Google Shape;516;p33"/>
          <p:cNvSpPr/>
          <p:nvPr/>
        </p:nvSpPr>
        <p:spPr>
          <a:xfrm rot="-5411639" flipH="1">
            <a:off x="3560926" y="1622262"/>
            <a:ext cx="974706" cy="793885"/>
          </a:xfrm>
          <a:custGeom>
            <a:avLst/>
            <a:gdLst/>
            <a:ahLst/>
            <a:cxnLst/>
            <a:rect l="l" t="t" r="r" b="b"/>
            <a:pathLst>
              <a:path w="120000" h="120000" extrusionOk="0">
                <a:moveTo>
                  <a:pt x="0" y="120000"/>
                </a:moveTo>
                <a:quadBezTo>
                  <a:pt x="20000" y="40000"/>
                  <a:pt x="85851" y="15000"/>
                </a:quadBezTo>
                <a:lnTo>
                  <a:pt x="84475" y="0"/>
                </a:lnTo>
                <a:lnTo>
                  <a:pt x="120000" y="26350"/>
                </a:lnTo>
                <a:lnTo>
                  <a:pt x="90412" y="64700"/>
                </a:lnTo>
                <a:lnTo>
                  <a:pt x="89036" y="49700"/>
                </a:lnTo>
                <a:quadBezTo>
                  <a:pt x="30000" y="59700"/>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txBox="1"/>
          <p:nvPr/>
        </p:nvSpPr>
        <p:spPr>
          <a:xfrm>
            <a:off x="5581275" y="3037875"/>
            <a:ext cx="3468600" cy="19395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solidFill>
                  <a:srgbClr val="980000"/>
                </a:solidFill>
                <a:latin typeface="Roboto"/>
                <a:ea typeface="Roboto"/>
                <a:cs typeface="Roboto"/>
                <a:sym typeface="Roboto"/>
              </a:rPr>
              <a:t>SPRINT REVIEW</a:t>
            </a:r>
            <a:endParaRPr sz="900">
              <a:solidFill>
                <a:srgbClr val="980000"/>
              </a:solidFill>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Durée : 4 heures maximum pour un Sprint de un mois.</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Une revue de Sprint est tenue à la fin de chaque Sprint</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Le PO (Product Owner) valide chaque fonctionnalité planifiée</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•Le PO fait une démonstration au client</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l'Équipe Scrum et les parties prenantes échangent sur ce qui a</a:t>
            </a: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été fait durant le Sprint</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Adapter le Product Backlog si nécessaire</a:t>
            </a:r>
            <a:endParaRPr sz="800">
              <a:latin typeface="Roboto"/>
              <a:ea typeface="Roboto"/>
              <a:cs typeface="Roboto"/>
              <a:sym typeface="Roboto"/>
            </a:endParaRPr>
          </a:p>
          <a:p>
            <a:pPr marL="0" lvl="0" indent="0" algn="l" rtl="0">
              <a:spcBef>
                <a:spcPts val="0"/>
              </a:spcBef>
              <a:spcAft>
                <a:spcPts val="0"/>
              </a:spcAft>
              <a:buNone/>
            </a:pPr>
            <a:endParaRPr sz="900">
              <a:latin typeface="Roboto"/>
              <a:ea typeface="Roboto"/>
              <a:cs typeface="Roboto"/>
              <a:sym typeface="Roboto"/>
            </a:endParaRPr>
          </a:p>
        </p:txBody>
      </p:sp>
      <p:cxnSp>
        <p:nvCxnSpPr>
          <p:cNvPr id="518" name="Google Shape;518;p33"/>
          <p:cNvCxnSpPr/>
          <p:nvPr/>
        </p:nvCxnSpPr>
        <p:spPr>
          <a:xfrm>
            <a:off x="2723850" y="2122500"/>
            <a:ext cx="2879700" cy="1287300"/>
          </a:xfrm>
          <a:prstGeom prst="bentConnector3">
            <a:avLst>
              <a:gd name="adj1" fmla="val 30956"/>
            </a:avLst>
          </a:prstGeom>
          <a:noFill/>
          <a:ln w="12700" cap="flat" cmpd="sng">
            <a:solidFill>
              <a:srgbClr val="E06666"/>
            </a:solidFill>
            <a:prstDash val="dot"/>
            <a:round/>
            <a:headEnd type="none" w="sm" len="sm"/>
            <a:tailEnd type="oval" w="med" len="med"/>
          </a:ln>
        </p:spPr>
      </p:cxnSp>
      <p:sp>
        <p:nvSpPr>
          <p:cNvPr id="519" name="Google Shape;519;p33"/>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15</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10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
                                        </p:tgtEl>
                                        <p:attrNameLst>
                                          <p:attrName>style.visibility</p:attrName>
                                        </p:attrNameLst>
                                      </p:cBhvr>
                                      <p:to>
                                        <p:strVal val="visible"/>
                                      </p:to>
                                    </p:set>
                                    <p:animEffect transition="in" filter="fade">
                                      <p:cBhvr>
                                        <p:cTn id="12" dur="1000"/>
                                        <p:tgtEl>
                                          <p:spTgt spid="5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9"/>
                                        </p:tgtEl>
                                        <p:attrNameLst>
                                          <p:attrName>style.visibility</p:attrName>
                                        </p:attrNameLst>
                                      </p:cBhvr>
                                      <p:to>
                                        <p:strVal val="visible"/>
                                      </p:to>
                                    </p:set>
                                    <p:animEffect transition="in" filter="fade">
                                      <p:cBhvr>
                                        <p:cTn id="17" dur="1000"/>
                                        <p:tgtEl>
                                          <p:spTgt spid="499"/>
                                        </p:tgtEl>
                                      </p:cBhvr>
                                    </p:animEffect>
                                  </p:childTnLst>
                                </p:cTn>
                              </p:par>
                              <p:par>
                                <p:cTn id="18" presetID="10" presetClass="entr" presetSubtype="0" fill="hold" nodeType="withEffect">
                                  <p:stCondLst>
                                    <p:cond delay="0"/>
                                  </p:stCondLst>
                                  <p:childTnLst>
                                    <p:set>
                                      <p:cBhvr>
                                        <p:cTn id="19" dur="1" fill="hold">
                                          <p:stCondLst>
                                            <p:cond delay="0"/>
                                          </p:stCondLst>
                                        </p:cTn>
                                        <p:tgtEl>
                                          <p:spTgt spid="508"/>
                                        </p:tgtEl>
                                        <p:attrNameLst>
                                          <p:attrName>style.visibility</p:attrName>
                                        </p:attrNameLst>
                                      </p:cBhvr>
                                      <p:to>
                                        <p:strVal val="visible"/>
                                      </p:to>
                                    </p:set>
                                    <p:animEffect transition="in" filter="fade">
                                      <p:cBhvr>
                                        <p:cTn id="20" dur="1000"/>
                                        <p:tgtEl>
                                          <p:spTgt spid="508"/>
                                        </p:tgtEl>
                                      </p:cBhvr>
                                    </p:animEffect>
                                  </p:childTnLst>
                                </p:cTn>
                              </p:par>
                              <p:par>
                                <p:cTn id="21" presetID="10" presetClass="entr" presetSubtype="0" fill="hold" nodeType="withEffect">
                                  <p:stCondLst>
                                    <p:cond delay="0"/>
                                  </p:stCondLst>
                                  <p:childTnLst>
                                    <p:set>
                                      <p:cBhvr>
                                        <p:cTn id="22" dur="1" fill="hold">
                                          <p:stCondLst>
                                            <p:cond delay="0"/>
                                          </p:stCondLst>
                                        </p:cTn>
                                        <p:tgtEl>
                                          <p:spTgt spid="509"/>
                                        </p:tgtEl>
                                        <p:attrNameLst>
                                          <p:attrName>style.visibility</p:attrName>
                                        </p:attrNameLst>
                                      </p:cBhvr>
                                      <p:to>
                                        <p:strVal val="visible"/>
                                      </p:to>
                                    </p:set>
                                    <p:animEffect transition="in" filter="fade">
                                      <p:cBhvr>
                                        <p:cTn id="23" dur="1000"/>
                                        <p:tgtEl>
                                          <p:spTgt spid="509"/>
                                        </p:tgtEl>
                                      </p:cBhvr>
                                    </p:animEffect>
                                  </p:childTnLst>
                                </p:cTn>
                              </p:par>
                              <p:par>
                                <p:cTn id="24" presetID="10" presetClass="entr" presetSubtype="0" fill="hold"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fade">
                                      <p:cBhvr>
                                        <p:cTn id="26" dur="1000"/>
                                        <p:tgtEl>
                                          <p:spTgt spid="510"/>
                                        </p:tgtEl>
                                      </p:cBhvr>
                                    </p:animEffect>
                                  </p:childTnLst>
                                </p:cTn>
                              </p:par>
                              <p:par>
                                <p:cTn id="27" presetID="10" presetClass="entr" presetSubtype="0" fill="hold" nodeType="withEffect">
                                  <p:stCondLst>
                                    <p:cond delay="0"/>
                                  </p:stCondLst>
                                  <p:childTnLst>
                                    <p:set>
                                      <p:cBhvr>
                                        <p:cTn id="28" dur="1" fill="hold">
                                          <p:stCondLst>
                                            <p:cond delay="0"/>
                                          </p:stCondLst>
                                        </p:cTn>
                                        <p:tgtEl>
                                          <p:spTgt spid="511"/>
                                        </p:tgtEl>
                                        <p:attrNameLst>
                                          <p:attrName>style.visibility</p:attrName>
                                        </p:attrNameLst>
                                      </p:cBhvr>
                                      <p:to>
                                        <p:strVal val="visible"/>
                                      </p:to>
                                    </p:set>
                                    <p:animEffect transition="in" filter="fade">
                                      <p:cBhvr>
                                        <p:cTn id="29" dur="1000"/>
                                        <p:tgtEl>
                                          <p:spTgt spid="511"/>
                                        </p:tgtEl>
                                      </p:cBhvr>
                                    </p:animEffect>
                                  </p:childTnLst>
                                </p:cTn>
                              </p:par>
                              <p:par>
                                <p:cTn id="30" presetID="10" presetClass="entr" presetSubtype="0" fill="hold" nodeType="withEffect">
                                  <p:stCondLst>
                                    <p:cond delay="0"/>
                                  </p:stCondLst>
                                  <p:childTnLst>
                                    <p:set>
                                      <p:cBhvr>
                                        <p:cTn id="31" dur="1" fill="hold">
                                          <p:stCondLst>
                                            <p:cond delay="0"/>
                                          </p:stCondLst>
                                        </p:cTn>
                                        <p:tgtEl>
                                          <p:spTgt spid="512"/>
                                        </p:tgtEl>
                                        <p:attrNameLst>
                                          <p:attrName>style.visibility</p:attrName>
                                        </p:attrNameLst>
                                      </p:cBhvr>
                                      <p:to>
                                        <p:strVal val="visible"/>
                                      </p:to>
                                    </p:set>
                                    <p:animEffect transition="in" filter="fade">
                                      <p:cBhvr>
                                        <p:cTn id="32" dur="1000"/>
                                        <p:tgtEl>
                                          <p:spTgt spid="512"/>
                                        </p:tgtEl>
                                      </p:cBhvr>
                                    </p:animEffect>
                                  </p:childTnLst>
                                </p:cTn>
                              </p:par>
                              <p:par>
                                <p:cTn id="33" presetID="10" presetClass="entr" presetSubtype="0" fill="hold" nodeType="withEffect">
                                  <p:stCondLst>
                                    <p:cond delay="0"/>
                                  </p:stCondLst>
                                  <p:childTnLst>
                                    <p:set>
                                      <p:cBhvr>
                                        <p:cTn id="34" dur="1" fill="hold">
                                          <p:stCondLst>
                                            <p:cond delay="0"/>
                                          </p:stCondLst>
                                        </p:cTn>
                                        <p:tgtEl>
                                          <p:spTgt spid="513"/>
                                        </p:tgtEl>
                                        <p:attrNameLst>
                                          <p:attrName>style.visibility</p:attrName>
                                        </p:attrNameLst>
                                      </p:cBhvr>
                                      <p:to>
                                        <p:strVal val="visible"/>
                                      </p:to>
                                    </p:set>
                                    <p:animEffect transition="in" filter="fade">
                                      <p:cBhvr>
                                        <p:cTn id="35" dur="1000"/>
                                        <p:tgtEl>
                                          <p:spTgt spid="5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18"/>
                                        </p:tgtEl>
                                        <p:attrNameLst>
                                          <p:attrName>style.visibility</p:attrName>
                                        </p:attrNameLst>
                                      </p:cBhvr>
                                      <p:to>
                                        <p:strVal val="visible"/>
                                      </p:to>
                                    </p:set>
                                    <p:animEffect transition="in" filter="fade">
                                      <p:cBhvr>
                                        <p:cTn id="40" dur="1000"/>
                                        <p:tgtEl>
                                          <p:spTgt spid="5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17"/>
                                        </p:tgtEl>
                                        <p:attrNameLst>
                                          <p:attrName>style.visibility</p:attrName>
                                        </p:attrNameLst>
                                      </p:cBhvr>
                                      <p:to>
                                        <p:strVal val="visible"/>
                                      </p:to>
                                    </p:set>
                                    <p:animEffect transition="in" filter="fade">
                                      <p:cBhvr>
                                        <p:cTn id="45" dur="10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4"/>
          <p:cNvSpPr txBox="1"/>
          <p:nvPr/>
        </p:nvSpPr>
        <p:spPr>
          <a:xfrm>
            <a:off x="3066950" y="53700"/>
            <a:ext cx="3000000" cy="615600"/>
          </a:xfrm>
          <a:prstGeom prst="rect">
            <a:avLst/>
          </a:prstGeom>
          <a:solidFill>
            <a:srgbClr val="EAD1D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chemeClr val="dk1"/>
                </a:solidFill>
                <a:latin typeface="Roboto"/>
                <a:ea typeface="Roboto"/>
                <a:cs typeface="Roboto"/>
                <a:sym typeface="Roboto"/>
              </a:rPr>
              <a:t>Sprint </a:t>
            </a:r>
            <a:endParaRPr sz="2800">
              <a:solidFill>
                <a:schemeClr val="dk1"/>
              </a:solidFill>
              <a:latin typeface="Roboto"/>
              <a:ea typeface="Roboto"/>
              <a:cs typeface="Roboto"/>
              <a:sym typeface="Roboto"/>
            </a:endParaRPr>
          </a:p>
        </p:txBody>
      </p:sp>
      <p:pic>
        <p:nvPicPr>
          <p:cNvPr id="525" name="Google Shape;525;p34"/>
          <p:cNvPicPr preferRelativeResize="0"/>
          <p:nvPr/>
        </p:nvPicPr>
        <p:blipFill>
          <a:blip r:embed="rId3">
            <a:alphaModFix/>
          </a:blip>
          <a:stretch>
            <a:fillRect/>
          </a:stretch>
        </p:blipFill>
        <p:spPr>
          <a:xfrm>
            <a:off x="462496" y="1851047"/>
            <a:ext cx="627111" cy="508599"/>
          </a:xfrm>
          <a:prstGeom prst="rect">
            <a:avLst/>
          </a:prstGeom>
          <a:noFill/>
          <a:ln>
            <a:noFill/>
          </a:ln>
        </p:spPr>
      </p:pic>
      <p:sp>
        <p:nvSpPr>
          <p:cNvPr id="526" name="Google Shape;526;p34"/>
          <p:cNvSpPr txBox="1"/>
          <p:nvPr/>
        </p:nvSpPr>
        <p:spPr>
          <a:xfrm>
            <a:off x="307075" y="2359650"/>
            <a:ext cx="132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527" name="Google Shape;527;p34"/>
          <p:cNvSpPr/>
          <p:nvPr/>
        </p:nvSpPr>
        <p:spPr>
          <a:xfrm>
            <a:off x="897093" y="1756837"/>
            <a:ext cx="339900" cy="2484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528" name="Google Shape;528;p34" descr="Lightbulb"/>
          <p:cNvPicPr preferRelativeResize="0"/>
          <p:nvPr/>
        </p:nvPicPr>
        <p:blipFill rotWithShape="1">
          <a:blip r:embed="rId4">
            <a:alphaModFix/>
          </a:blip>
          <a:srcRect/>
          <a:stretch/>
        </p:blipFill>
        <p:spPr>
          <a:xfrm>
            <a:off x="959915" y="1784972"/>
            <a:ext cx="214364" cy="192217"/>
          </a:xfrm>
          <a:prstGeom prst="rect">
            <a:avLst/>
          </a:prstGeom>
          <a:noFill/>
          <a:ln>
            <a:noFill/>
          </a:ln>
        </p:spPr>
      </p:pic>
      <p:sp>
        <p:nvSpPr>
          <p:cNvPr id="529" name="Google Shape;529;p34"/>
          <p:cNvSpPr txBox="1"/>
          <p:nvPr/>
        </p:nvSpPr>
        <p:spPr>
          <a:xfrm>
            <a:off x="1173705" y="1751212"/>
            <a:ext cx="101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530" name="Google Shape;530;p34"/>
          <p:cNvSpPr/>
          <p:nvPr/>
        </p:nvSpPr>
        <p:spPr>
          <a:xfrm rot="5400000">
            <a:off x="49850" y="2981776"/>
            <a:ext cx="1398900" cy="701700"/>
          </a:xfrm>
          <a:prstGeom prst="bentUpArrow">
            <a:avLst>
              <a:gd name="adj1" fmla="val 13233"/>
              <a:gd name="adj2" fmla="val 9928"/>
              <a:gd name="adj3" fmla="val 25000"/>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a:off x="1174278" y="3749300"/>
            <a:ext cx="1039200" cy="2610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750">
                <a:solidFill>
                  <a:srgbClr val="FFFFFF"/>
                </a:solidFill>
                <a:latin typeface="Calibri"/>
                <a:ea typeface="Calibri"/>
                <a:cs typeface="Calibri"/>
                <a:sym typeface="Calibri"/>
              </a:rPr>
              <a:t>  User Stories            </a:t>
            </a:r>
            <a:endParaRPr sz="1100"/>
          </a:p>
        </p:txBody>
      </p:sp>
      <p:sp>
        <p:nvSpPr>
          <p:cNvPr id="532" name="Google Shape;532;p34"/>
          <p:cNvSpPr/>
          <p:nvPr/>
        </p:nvSpPr>
        <p:spPr>
          <a:xfrm>
            <a:off x="1174278" y="3967925"/>
            <a:ext cx="1039200" cy="2223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533" name="Google Shape;533;p34"/>
          <p:cNvSpPr/>
          <p:nvPr/>
        </p:nvSpPr>
        <p:spPr>
          <a:xfrm>
            <a:off x="1174278" y="4071498"/>
            <a:ext cx="1039200" cy="1173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534" name="Google Shape;534;p34"/>
          <p:cNvSpPr txBox="1"/>
          <p:nvPr/>
        </p:nvSpPr>
        <p:spPr>
          <a:xfrm>
            <a:off x="1187916" y="3456795"/>
            <a:ext cx="1011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700" b="1">
                <a:solidFill>
                  <a:srgbClr val="4A86E8"/>
                </a:solidFill>
                <a:latin typeface="Times New Roman"/>
                <a:ea typeface="Times New Roman"/>
                <a:cs typeface="Times New Roman"/>
                <a:sym typeface="Times New Roman"/>
              </a:rPr>
              <a:t>   Product Backlog</a:t>
            </a:r>
            <a:endParaRPr sz="700" b="1">
              <a:solidFill>
                <a:srgbClr val="4A86E8"/>
              </a:solidFill>
              <a:latin typeface="Times New Roman"/>
              <a:ea typeface="Times New Roman"/>
              <a:cs typeface="Times New Roman"/>
              <a:sym typeface="Times New Roman"/>
            </a:endParaRPr>
          </a:p>
        </p:txBody>
      </p:sp>
      <p:sp>
        <p:nvSpPr>
          <p:cNvPr id="535" name="Google Shape;535;p34"/>
          <p:cNvSpPr/>
          <p:nvPr/>
        </p:nvSpPr>
        <p:spPr>
          <a:xfrm rot="5400000">
            <a:off x="2333225" y="3717232"/>
            <a:ext cx="127800" cy="5808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6" name="Google Shape;536;p34"/>
          <p:cNvPicPr preferRelativeResize="0"/>
          <p:nvPr/>
        </p:nvPicPr>
        <p:blipFill>
          <a:blip r:embed="rId5">
            <a:alphaModFix/>
          </a:blip>
          <a:stretch>
            <a:fillRect/>
          </a:stretch>
        </p:blipFill>
        <p:spPr>
          <a:xfrm>
            <a:off x="2743592" y="3707597"/>
            <a:ext cx="668822" cy="546218"/>
          </a:xfrm>
          <a:prstGeom prst="rect">
            <a:avLst/>
          </a:prstGeom>
          <a:noFill/>
          <a:ln>
            <a:noFill/>
          </a:ln>
        </p:spPr>
      </p:pic>
      <p:pic>
        <p:nvPicPr>
          <p:cNvPr id="537" name="Google Shape;537;p34"/>
          <p:cNvPicPr preferRelativeResize="0"/>
          <p:nvPr/>
        </p:nvPicPr>
        <p:blipFill>
          <a:blip r:embed="rId3">
            <a:alphaModFix/>
          </a:blip>
          <a:stretch>
            <a:fillRect/>
          </a:stretch>
        </p:blipFill>
        <p:spPr>
          <a:xfrm>
            <a:off x="4227387" y="3707597"/>
            <a:ext cx="580775" cy="471006"/>
          </a:xfrm>
          <a:prstGeom prst="rect">
            <a:avLst/>
          </a:prstGeom>
          <a:noFill/>
          <a:ln>
            <a:noFill/>
          </a:ln>
        </p:spPr>
      </p:pic>
      <p:pic>
        <p:nvPicPr>
          <p:cNvPr id="538" name="Google Shape;538;p34"/>
          <p:cNvPicPr preferRelativeResize="0"/>
          <p:nvPr/>
        </p:nvPicPr>
        <p:blipFill>
          <a:blip r:embed="rId6">
            <a:alphaModFix/>
          </a:blip>
          <a:stretch>
            <a:fillRect/>
          </a:stretch>
        </p:blipFill>
        <p:spPr>
          <a:xfrm>
            <a:off x="3290727" y="3687150"/>
            <a:ext cx="1011780" cy="511898"/>
          </a:xfrm>
          <a:prstGeom prst="rect">
            <a:avLst/>
          </a:prstGeom>
          <a:noFill/>
          <a:ln>
            <a:noFill/>
          </a:ln>
        </p:spPr>
      </p:pic>
      <p:sp>
        <p:nvSpPr>
          <p:cNvPr id="539" name="Google Shape;539;p34"/>
          <p:cNvSpPr txBox="1"/>
          <p:nvPr/>
        </p:nvSpPr>
        <p:spPr>
          <a:xfrm>
            <a:off x="2993336" y="4293627"/>
            <a:ext cx="207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Sprint Planning </a:t>
            </a:r>
            <a:endParaRPr>
              <a:latin typeface="Roboto"/>
              <a:ea typeface="Roboto"/>
              <a:cs typeface="Roboto"/>
              <a:sym typeface="Roboto"/>
            </a:endParaRPr>
          </a:p>
        </p:txBody>
      </p:sp>
      <p:pic>
        <p:nvPicPr>
          <p:cNvPr id="540" name="Google Shape;540;p34"/>
          <p:cNvPicPr preferRelativeResize="0"/>
          <p:nvPr/>
        </p:nvPicPr>
        <p:blipFill>
          <a:blip r:embed="rId5">
            <a:alphaModFix/>
          </a:blip>
          <a:stretch>
            <a:fillRect/>
          </a:stretch>
        </p:blipFill>
        <p:spPr>
          <a:xfrm>
            <a:off x="2743592" y="3707597"/>
            <a:ext cx="668822" cy="546218"/>
          </a:xfrm>
          <a:prstGeom prst="rect">
            <a:avLst/>
          </a:prstGeom>
          <a:noFill/>
          <a:ln>
            <a:noFill/>
          </a:ln>
        </p:spPr>
      </p:pic>
      <p:pic>
        <p:nvPicPr>
          <p:cNvPr id="541" name="Google Shape;541;p34"/>
          <p:cNvPicPr preferRelativeResize="0"/>
          <p:nvPr/>
        </p:nvPicPr>
        <p:blipFill>
          <a:blip r:embed="rId3">
            <a:alphaModFix/>
          </a:blip>
          <a:stretch>
            <a:fillRect/>
          </a:stretch>
        </p:blipFill>
        <p:spPr>
          <a:xfrm>
            <a:off x="4227387" y="3707597"/>
            <a:ext cx="580775" cy="471006"/>
          </a:xfrm>
          <a:prstGeom prst="rect">
            <a:avLst/>
          </a:prstGeom>
          <a:noFill/>
          <a:ln>
            <a:noFill/>
          </a:ln>
        </p:spPr>
      </p:pic>
      <p:pic>
        <p:nvPicPr>
          <p:cNvPr id="542" name="Google Shape;542;p34"/>
          <p:cNvPicPr preferRelativeResize="0"/>
          <p:nvPr/>
        </p:nvPicPr>
        <p:blipFill>
          <a:blip r:embed="rId6">
            <a:alphaModFix/>
          </a:blip>
          <a:stretch>
            <a:fillRect/>
          </a:stretch>
        </p:blipFill>
        <p:spPr>
          <a:xfrm>
            <a:off x="3290727" y="3687150"/>
            <a:ext cx="1011780" cy="511898"/>
          </a:xfrm>
          <a:prstGeom prst="rect">
            <a:avLst/>
          </a:prstGeom>
          <a:noFill/>
          <a:ln>
            <a:noFill/>
          </a:ln>
        </p:spPr>
      </p:pic>
      <p:sp>
        <p:nvSpPr>
          <p:cNvPr id="543" name="Google Shape;543;p34"/>
          <p:cNvSpPr txBox="1"/>
          <p:nvPr/>
        </p:nvSpPr>
        <p:spPr>
          <a:xfrm>
            <a:off x="2626560" y="4101055"/>
            <a:ext cx="82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544" name="Google Shape;544;p34"/>
          <p:cNvSpPr txBox="1"/>
          <p:nvPr/>
        </p:nvSpPr>
        <p:spPr>
          <a:xfrm>
            <a:off x="3549859" y="4125335"/>
            <a:ext cx="827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545" name="Google Shape;545;p34"/>
          <p:cNvSpPr txBox="1"/>
          <p:nvPr/>
        </p:nvSpPr>
        <p:spPr>
          <a:xfrm>
            <a:off x="4169795" y="4101065"/>
            <a:ext cx="82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546" name="Google Shape;546;p34"/>
          <p:cNvSpPr/>
          <p:nvPr/>
        </p:nvSpPr>
        <p:spPr>
          <a:xfrm rot="4933646" flipH="1">
            <a:off x="4779787" y="2340600"/>
            <a:ext cx="1672566" cy="1703815"/>
          </a:xfrm>
          <a:custGeom>
            <a:avLst/>
            <a:gdLst/>
            <a:ahLst/>
            <a:cxnLst/>
            <a:rect l="l" t="t" r="r" b="b"/>
            <a:pathLst>
              <a:path w="120000" h="120000" extrusionOk="0">
                <a:moveTo>
                  <a:pt x="0" y="120000"/>
                </a:moveTo>
                <a:quadBezTo>
                  <a:pt x="20000" y="40000"/>
                  <a:pt x="92375" y="14725"/>
                </a:quadBezTo>
                <a:lnTo>
                  <a:pt x="90685" y="0"/>
                </a:lnTo>
                <a:lnTo>
                  <a:pt x="120000" y="16580"/>
                </a:lnTo>
                <a:lnTo>
                  <a:pt x="95868" y="45160"/>
                </a:lnTo>
                <a:lnTo>
                  <a:pt x="94178" y="30435"/>
                </a:lnTo>
                <a:quadBezTo>
                  <a:pt x="30000" y="40435"/>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rot="1515950" flipH="1">
            <a:off x="5138103" y="1404546"/>
            <a:ext cx="1343194" cy="879176"/>
          </a:xfrm>
          <a:custGeom>
            <a:avLst/>
            <a:gdLst/>
            <a:ahLst/>
            <a:cxnLst/>
            <a:rect l="l" t="t" r="r" b="b"/>
            <a:pathLst>
              <a:path w="120000" h="120000" extrusionOk="0">
                <a:moveTo>
                  <a:pt x="0" y="120000"/>
                </a:moveTo>
                <a:quadBezTo>
                  <a:pt x="20000" y="40000"/>
                  <a:pt x="85524" y="15000"/>
                </a:quadBezTo>
                <a:lnTo>
                  <a:pt x="84418" y="0"/>
                </a:lnTo>
                <a:lnTo>
                  <a:pt x="120000" y="21734"/>
                </a:lnTo>
                <a:lnTo>
                  <a:pt x="88509" y="55469"/>
                </a:lnTo>
                <a:lnTo>
                  <a:pt x="87403" y="40469"/>
                </a:lnTo>
                <a:quadBezTo>
                  <a:pt x="30000" y="50469"/>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rot="-2499166" flipH="1">
            <a:off x="4278123" y="1080422"/>
            <a:ext cx="1039098" cy="745780"/>
          </a:xfrm>
          <a:custGeom>
            <a:avLst/>
            <a:gdLst/>
            <a:ahLst/>
            <a:cxnLst/>
            <a:rect l="l" t="t" r="r" b="b"/>
            <a:pathLst>
              <a:path w="120000" h="120000" extrusionOk="0">
                <a:moveTo>
                  <a:pt x="0" y="120000"/>
                </a:moveTo>
                <a:quadBezTo>
                  <a:pt x="20000" y="40000"/>
                  <a:pt x="83016" y="15000"/>
                </a:quadBezTo>
                <a:lnTo>
                  <a:pt x="81803" y="0"/>
                </a:lnTo>
                <a:lnTo>
                  <a:pt x="120000" y="26350"/>
                </a:lnTo>
                <a:lnTo>
                  <a:pt x="87035" y="64700"/>
                </a:lnTo>
                <a:lnTo>
                  <a:pt x="85822" y="49700"/>
                </a:lnTo>
                <a:quadBezTo>
                  <a:pt x="30000" y="59700"/>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txBox="1"/>
          <p:nvPr/>
        </p:nvSpPr>
        <p:spPr>
          <a:xfrm>
            <a:off x="6152711" y="2123671"/>
            <a:ext cx="1326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a:latin typeface="Roboto"/>
                <a:ea typeface="Roboto"/>
                <a:cs typeface="Roboto"/>
                <a:sym typeface="Roboto"/>
              </a:rPr>
              <a:t>    </a:t>
            </a:r>
            <a:r>
              <a:rPr lang="fr" sz="1000" b="1">
                <a:latin typeface="Roboto"/>
                <a:ea typeface="Roboto"/>
                <a:cs typeface="Roboto"/>
                <a:sym typeface="Roboto"/>
              </a:rPr>
              <a:t>    Sprint</a:t>
            </a:r>
            <a:endParaRPr sz="1000" b="1">
              <a:latin typeface="Roboto"/>
              <a:ea typeface="Roboto"/>
              <a:cs typeface="Roboto"/>
              <a:sym typeface="Roboto"/>
            </a:endParaRPr>
          </a:p>
          <a:p>
            <a:pPr marL="0" lvl="0" indent="0" algn="l" rtl="0">
              <a:spcBef>
                <a:spcPts val="0"/>
              </a:spcBef>
              <a:spcAft>
                <a:spcPts val="0"/>
              </a:spcAft>
              <a:buNone/>
            </a:pPr>
            <a:r>
              <a:rPr lang="fr" sz="1000">
                <a:solidFill>
                  <a:srgbClr val="073763"/>
                </a:solidFill>
                <a:latin typeface="Roboto"/>
                <a:ea typeface="Roboto"/>
                <a:cs typeface="Roboto"/>
                <a:sym typeface="Roboto"/>
              </a:rPr>
              <a:t>De 2 à 4 semaine</a:t>
            </a:r>
            <a:endParaRPr sz="1000">
              <a:solidFill>
                <a:srgbClr val="073763"/>
              </a:solidFill>
              <a:latin typeface="Roboto"/>
              <a:ea typeface="Roboto"/>
              <a:cs typeface="Roboto"/>
              <a:sym typeface="Roboto"/>
            </a:endParaRPr>
          </a:p>
        </p:txBody>
      </p:sp>
      <p:sp>
        <p:nvSpPr>
          <p:cNvPr id="550" name="Google Shape;550;p34"/>
          <p:cNvSpPr/>
          <p:nvPr/>
        </p:nvSpPr>
        <p:spPr>
          <a:xfrm>
            <a:off x="5058473" y="2051463"/>
            <a:ext cx="539940" cy="426926"/>
          </a:xfrm>
          <a:custGeom>
            <a:avLst/>
            <a:gdLst/>
            <a:ahLst/>
            <a:cxnLst/>
            <a:rect l="l" t="t" r="r" b="b"/>
            <a:pathLst>
              <a:path w="1943" h="1943" extrusionOk="0">
                <a:moveTo>
                  <a:pt x="1942" y="972"/>
                </a:moveTo>
                <a:lnTo>
                  <a:pt x="1942" y="972"/>
                </a:lnTo>
                <a:cubicBezTo>
                  <a:pt x="1942" y="1501"/>
                  <a:pt x="1511" y="1942"/>
                  <a:pt x="971" y="1942"/>
                </a:cubicBezTo>
                <a:cubicBezTo>
                  <a:pt x="440" y="1942"/>
                  <a:pt x="0" y="1501"/>
                  <a:pt x="0" y="972"/>
                </a:cubicBezTo>
                <a:cubicBezTo>
                  <a:pt x="0" y="432"/>
                  <a:pt x="440" y="0"/>
                  <a:pt x="971" y="0"/>
                </a:cubicBezTo>
                <a:cubicBezTo>
                  <a:pt x="1511" y="0"/>
                  <a:pt x="1942" y="432"/>
                  <a:pt x="1942" y="972"/>
                </a:cubicBezTo>
              </a:path>
            </a:pathLst>
          </a:custGeom>
          <a:solidFill>
            <a:srgbClr val="B6D7A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1" name="Google Shape;551;p34"/>
          <p:cNvSpPr/>
          <p:nvPr/>
        </p:nvSpPr>
        <p:spPr>
          <a:xfrm>
            <a:off x="5198050" y="2160858"/>
            <a:ext cx="20814" cy="207173"/>
          </a:xfrm>
          <a:custGeom>
            <a:avLst/>
            <a:gdLst/>
            <a:ahLst/>
            <a:cxnLst/>
            <a:rect l="l" t="t" r="r" b="b"/>
            <a:pathLst>
              <a:path w="73" h="944" extrusionOk="0">
                <a:moveTo>
                  <a:pt x="36" y="943"/>
                </a:moveTo>
                <a:lnTo>
                  <a:pt x="36" y="943"/>
                </a:lnTo>
                <a:lnTo>
                  <a:pt x="36" y="943"/>
                </a:lnTo>
                <a:cubicBezTo>
                  <a:pt x="18" y="943"/>
                  <a:pt x="0" y="934"/>
                  <a:pt x="0" y="916"/>
                </a:cubicBezTo>
                <a:cubicBezTo>
                  <a:pt x="0" y="36"/>
                  <a:pt x="0" y="36"/>
                  <a:pt x="0" y="36"/>
                </a:cubicBezTo>
                <a:cubicBezTo>
                  <a:pt x="0" y="18"/>
                  <a:pt x="18" y="0"/>
                  <a:pt x="36" y="0"/>
                </a:cubicBezTo>
                <a:lnTo>
                  <a:pt x="36" y="0"/>
                </a:lnTo>
                <a:cubicBezTo>
                  <a:pt x="54" y="0"/>
                  <a:pt x="72" y="18"/>
                  <a:pt x="72" y="36"/>
                </a:cubicBezTo>
                <a:cubicBezTo>
                  <a:pt x="63" y="916"/>
                  <a:pt x="63" y="916"/>
                  <a:pt x="63" y="916"/>
                </a:cubicBezTo>
                <a:cubicBezTo>
                  <a:pt x="63" y="934"/>
                  <a:pt x="54" y="943"/>
                  <a:pt x="36" y="943"/>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2" name="Google Shape;552;p34"/>
          <p:cNvSpPr/>
          <p:nvPr/>
        </p:nvSpPr>
        <p:spPr>
          <a:xfrm>
            <a:off x="5198050" y="2353509"/>
            <a:ext cx="263236" cy="14521"/>
          </a:xfrm>
          <a:custGeom>
            <a:avLst/>
            <a:gdLst/>
            <a:ahLst/>
            <a:cxnLst/>
            <a:rect l="l" t="t" r="r" b="b"/>
            <a:pathLst>
              <a:path w="946" h="64" extrusionOk="0">
                <a:moveTo>
                  <a:pt x="36" y="63"/>
                </a:moveTo>
                <a:lnTo>
                  <a:pt x="36" y="63"/>
                </a:lnTo>
                <a:cubicBezTo>
                  <a:pt x="18" y="63"/>
                  <a:pt x="0" y="54"/>
                  <a:pt x="0" y="36"/>
                </a:cubicBezTo>
                <a:cubicBezTo>
                  <a:pt x="0" y="9"/>
                  <a:pt x="18" y="0"/>
                  <a:pt x="36" y="0"/>
                </a:cubicBezTo>
                <a:cubicBezTo>
                  <a:pt x="909" y="0"/>
                  <a:pt x="909" y="0"/>
                  <a:pt x="909" y="0"/>
                </a:cubicBezTo>
                <a:cubicBezTo>
                  <a:pt x="927" y="0"/>
                  <a:pt x="945" y="9"/>
                  <a:pt x="945" y="36"/>
                </a:cubicBezTo>
                <a:cubicBezTo>
                  <a:pt x="945" y="54"/>
                  <a:pt x="927" y="63"/>
                  <a:pt x="909" y="63"/>
                </a:cubicBezTo>
                <a:lnTo>
                  <a:pt x="36" y="63"/>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3" name="Google Shape;553;p34"/>
          <p:cNvSpPr/>
          <p:nvPr/>
        </p:nvSpPr>
        <p:spPr>
          <a:xfrm>
            <a:off x="5245800" y="2277029"/>
            <a:ext cx="67340" cy="91000"/>
          </a:xfrm>
          <a:custGeom>
            <a:avLst/>
            <a:gdLst/>
            <a:ahLst/>
            <a:cxnLst/>
            <a:rect l="l" t="t" r="r" b="b"/>
            <a:pathLst>
              <a:path w="244" h="413" extrusionOk="0">
                <a:moveTo>
                  <a:pt x="216" y="412"/>
                </a:moveTo>
                <a:lnTo>
                  <a:pt x="216" y="412"/>
                </a:lnTo>
                <a:cubicBezTo>
                  <a:pt x="36" y="412"/>
                  <a:pt x="36" y="412"/>
                  <a:pt x="36" y="412"/>
                </a:cubicBezTo>
                <a:cubicBezTo>
                  <a:pt x="18" y="412"/>
                  <a:pt x="0" y="403"/>
                  <a:pt x="0" y="385"/>
                </a:cubicBezTo>
                <a:cubicBezTo>
                  <a:pt x="0" y="36"/>
                  <a:pt x="0" y="36"/>
                  <a:pt x="0" y="36"/>
                </a:cubicBezTo>
                <a:cubicBezTo>
                  <a:pt x="0" y="17"/>
                  <a:pt x="18" y="0"/>
                  <a:pt x="36" y="0"/>
                </a:cubicBezTo>
                <a:cubicBezTo>
                  <a:pt x="216" y="0"/>
                  <a:pt x="216" y="0"/>
                  <a:pt x="216" y="0"/>
                </a:cubicBezTo>
                <a:cubicBezTo>
                  <a:pt x="234" y="0"/>
                  <a:pt x="243" y="17"/>
                  <a:pt x="243" y="36"/>
                </a:cubicBezTo>
                <a:cubicBezTo>
                  <a:pt x="243" y="385"/>
                  <a:pt x="243" y="385"/>
                  <a:pt x="243" y="385"/>
                </a:cubicBezTo>
                <a:cubicBezTo>
                  <a:pt x="243" y="403"/>
                  <a:pt x="234" y="412"/>
                  <a:pt x="216" y="412"/>
                </a:cubicBezTo>
                <a:close/>
                <a:moveTo>
                  <a:pt x="72" y="349"/>
                </a:moveTo>
                <a:lnTo>
                  <a:pt x="72" y="349"/>
                </a:lnTo>
                <a:cubicBezTo>
                  <a:pt x="180" y="349"/>
                  <a:pt x="180" y="349"/>
                  <a:pt x="180" y="349"/>
                </a:cubicBezTo>
                <a:cubicBezTo>
                  <a:pt x="180" y="72"/>
                  <a:pt x="180" y="72"/>
                  <a:pt x="180" y="72"/>
                </a:cubicBezTo>
                <a:cubicBezTo>
                  <a:pt x="72" y="72"/>
                  <a:pt x="72" y="72"/>
                  <a:pt x="72" y="72"/>
                </a:cubicBezTo>
                <a:lnTo>
                  <a:pt x="72" y="34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4" name="Google Shape;554;p34"/>
          <p:cNvSpPr/>
          <p:nvPr/>
        </p:nvSpPr>
        <p:spPr>
          <a:xfrm>
            <a:off x="5294774" y="2237337"/>
            <a:ext cx="67340" cy="129725"/>
          </a:xfrm>
          <a:custGeom>
            <a:avLst/>
            <a:gdLst/>
            <a:ahLst/>
            <a:cxnLst/>
            <a:rect l="l" t="t" r="r" b="b"/>
            <a:pathLst>
              <a:path w="244" h="593" extrusionOk="0">
                <a:moveTo>
                  <a:pt x="207" y="592"/>
                </a:moveTo>
                <a:lnTo>
                  <a:pt x="207" y="592"/>
                </a:lnTo>
                <a:cubicBezTo>
                  <a:pt x="36" y="592"/>
                  <a:pt x="36" y="592"/>
                  <a:pt x="36" y="592"/>
                </a:cubicBezTo>
                <a:cubicBezTo>
                  <a:pt x="18" y="592"/>
                  <a:pt x="0" y="583"/>
                  <a:pt x="0" y="565"/>
                </a:cubicBezTo>
                <a:cubicBezTo>
                  <a:pt x="0" y="36"/>
                  <a:pt x="0" y="36"/>
                  <a:pt x="0" y="36"/>
                </a:cubicBezTo>
                <a:cubicBezTo>
                  <a:pt x="0" y="18"/>
                  <a:pt x="18" y="0"/>
                  <a:pt x="36" y="0"/>
                </a:cubicBezTo>
                <a:cubicBezTo>
                  <a:pt x="207" y="0"/>
                  <a:pt x="207" y="0"/>
                  <a:pt x="207" y="0"/>
                </a:cubicBezTo>
                <a:cubicBezTo>
                  <a:pt x="225" y="0"/>
                  <a:pt x="243" y="18"/>
                  <a:pt x="243" y="36"/>
                </a:cubicBezTo>
                <a:cubicBezTo>
                  <a:pt x="243" y="565"/>
                  <a:pt x="243" y="565"/>
                  <a:pt x="243" y="565"/>
                </a:cubicBezTo>
                <a:cubicBezTo>
                  <a:pt x="243" y="583"/>
                  <a:pt x="225" y="592"/>
                  <a:pt x="207" y="592"/>
                </a:cubicBezTo>
                <a:close/>
                <a:moveTo>
                  <a:pt x="63" y="529"/>
                </a:moveTo>
                <a:lnTo>
                  <a:pt x="63" y="529"/>
                </a:lnTo>
                <a:cubicBezTo>
                  <a:pt x="171" y="529"/>
                  <a:pt x="171" y="529"/>
                  <a:pt x="171" y="529"/>
                </a:cubicBezTo>
                <a:cubicBezTo>
                  <a:pt x="171" y="72"/>
                  <a:pt x="171" y="72"/>
                  <a:pt x="171" y="72"/>
                </a:cubicBezTo>
                <a:cubicBezTo>
                  <a:pt x="63" y="72"/>
                  <a:pt x="63" y="72"/>
                  <a:pt x="63" y="72"/>
                </a:cubicBezTo>
                <a:lnTo>
                  <a:pt x="63" y="5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5" name="Google Shape;555;p34"/>
          <p:cNvSpPr/>
          <p:nvPr/>
        </p:nvSpPr>
        <p:spPr>
          <a:xfrm>
            <a:off x="5342524" y="2250891"/>
            <a:ext cx="67340" cy="116171"/>
          </a:xfrm>
          <a:custGeom>
            <a:avLst/>
            <a:gdLst/>
            <a:ahLst/>
            <a:cxnLst/>
            <a:rect l="l" t="t" r="r" b="b"/>
            <a:pathLst>
              <a:path w="244" h="531" extrusionOk="0">
                <a:moveTo>
                  <a:pt x="216" y="530"/>
                </a:moveTo>
                <a:lnTo>
                  <a:pt x="216" y="530"/>
                </a:lnTo>
                <a:cubicBezTo>
                  <a:pt x="36" y="530"/>
                  <a:pt x="36" y="530"/>
                  <a:pt x="36" y="530"/>
                </a:cubicBezTo>
                <a:cubicBezTo>
                  <a:pt x="18" y="530"/>
                  <a:pt x="0" y="521"/>
                  <a:pt x="0" y="503"/>
                </a:cubicBezTo>
                <a:cubicBezTo>
                  <a:pt x="0" y="36"/>
                  <a:pt x="0" y="36"/>
                  <a:pt x="0" y="36"/>
                </a:cubicBezTo>
                <a:cubicBezTo>
                  <a:pt x="0" y="19"/>
                  <a:pt x="18" y="0"/>
                  <a:pt x="36" y="0"/>
                </a:cubicBezTo>
                <a:cubicBezTo>
                  <a:pt x="216" y="0"/>
                  <a:pt x="216" y="0"/>
                  <a:pt x="216" y="0"/>
                </a:cubicBezTo>
                <a:cubicBezTo>
                  <a:pt x="234" y="0"/>
                  <a:pt x="243" y="19"/>
                  <a:pt x="243" y="36"/>
                </a:cubicBezTo>
                <a:cubicBezTo>
                  <a:pt x="243" y="503"/>
                  <a:pt x="243" y="503"/>
                  <a:pt x="243" y="503"/>
                </a:cubicBezTo>
                <a:cubicBezTo>
                  <a:pt x="243" y="521"/>
                  <a:pt x="234" y="530"/>
                  <a:pt x="216" y="530"/>
                </a:cubicBezTo>
                <a:close/>
                <a:moveTo>
                  <a:pt x="72" y="467"/>
                </a:moveTo>
                <a:lnTo>
                  <a:pt x="72" y="467"/>
                </a:lnTo>
                <a:cubicBezTo>
                  <a:pt x="180" y="467"/>
                  <a:pt x="180" y="467"/>
                  <a:pt x="180" y="467"/>
                </a:cubicBezTo>
                <a:cubicBezTo>
                  <a:pt x="180" y="72"/>
                  <a:pt x="180" y="72"/>
                  <a:pt x="180" y="72"/>
                </a:cubicBezTo>
                <a:cubicBezTo>
                  <a:pt x="72" y="72"/>
                  <a:pt x="72" y="72"/>
                  <a:pt x="72" y="72"/>
                </a:cubicBezTo>
                <a:lnTo>
                  <a:pt x="72" y="46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6" name="Google Shape;556;p34"/>
          <p:cNvSpPr/>
          <p:nvPr/>
        </p:nvSpPr>
        <p:spPr>
          <a:xfrm>
            <a:off x="5270287" y="2164730"/>
            <a:ext cx="187328" cy="71639"/>
          </a:xfrm>
          <a:custGeom>
            <a:avLst/>
            <a:gdLst/>
            <a:ahLst/>
            <a:cxnLst/>
            <a:rect l="l" t="t" r="r" b="b"/>
            <a:pathLst>
              <a:path w="676" h="325" extrusionOk="0">
                <a:moveTo>
                  <a:pt x="18" y="324"/>
                </a:moveTo>
                <a:lnTo>
                  <a:pt x="18" y="324"/>
                </a:lnTo>
                <a:lnTo>
                  <a:pt x="9" y="324"/>
                </a:lnTo>
                <a:cubicBezTo>
                  <a:pt x="0" y="315"/>
                  <a:pt x="0" y="297"/>
                  <a:pt x="9" y="288"/>
                </a:cubicBezTo>
                <a:cubicBezTo>
                  <a:pt x="189" y="108"/>
                  <a:pt x="189" y="108"/>
                  <a:pt x="189" y="108"/>
                </a:cubicBezTo>
                <a:cubicBezTo>
                  <a:pt x="198" y="108"/>
                  <a:pt x="216" y="108"/>
                  <a:pt x="225" y="108"/>
                </a:cubicBezTo>
                <a:cubicBezTo>
                  <a:pt x="396" y="270"/>
                  <a:pt x="396" y="270"/>
                  <a:pt x="396" y="270"/>
                </a:cubicBezTo>
                <a:cubicBezTo>
                  <a:pt x="630" y="9"/>
                  <a:pt x="630" y="9"/>
                  <a:pt x="630" y="9"/>
                </a:cubicBezTo>
                <a:cubicBezTo>
                  <a:pt x="639" y="0"/>
                  <a:pt x="648" y="0"/>
                  <a:pt x="657" y="9"/>
                </a:cubicBezTo>
                <a:cubicBezTo>
                  <a:pt x="666" y="9"/>
                  <a:pt x="675" y="27"/>
                  <a:pt x="666" y="36"/>
                </a:cubicBezTo>
                <a:cubicBezTo>
                  <a:pt x="414" y="315"/>
                  <a:pt x="414" y="315"/>
                  <a:pt x="414" y="315"/>
                </a:cubicBezTo>
                <a:cubicBezTo>
                  <a:pt x="414" y="324"/>
                  <a:pt x="405" y="324"/>
                  <a:pt x="396" y="324"/>
                </a:cubicBezTo>
                <a:lnTo>
                  <a:pt x="387" y="324"/>
                </a:lnTo>
                <a:cubicBezTo>
                  <a:pt x="207" y="162"/>
                  <a:pt x="207" y="162"/>
                  <a:pt x="207" y="162"/>
                </a:cubicBezTo>
                <a:cubicBezTo>
                  <a:pt x="36" y="324"/>
                  <a:pt x="36" y="324"/>
                  <a:pt x="36" y="324"/>
                </a:cubicBezTo>
                <a:cubicBezTo>
                  <a:pt x="36" y="324"/>
                  <a:pt x="27" y="324"/>
                  <a:pt x="18" y="324"/>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557" name="Google Shape;557;p34"/>
          <p:cNvSpPr txBox="1"/>
          <p:nvPr/>
        </p:nvSpPr>
        <p:spPr>
          <a:xfrm>
            <a:off x="4626818" y="1556587"/>
            <a:ext cx="379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Daily Scrum</a:t>
            </a:r>
            <a:endParaRPr>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a:t>
            </a:r>
            <a:r>
              <a:rPr lang="fr" sz="800" b="1">
                <a:solidFill>
                  <a:srgbClr val="660000"/>
                </a:solidFill>
                <a:latin typeface="Roboto"/>
                <a:ea typeface="Roboto"/>
                <a:cs typeface="Roboto"/>
                <a:sym typeface="Roboto"/>
              </a:rPr>
              <a:t>15 minutes</a:t>
            </a:r>
            <a:endParaRPr sz="800" b="1">
              <a:solidFill>
                <a:srgbClr val="660000"/>
              </a:solidFill>
              <a:latin typeface="Roboto"/>
              <a:ea typeface="Roboto"/>
              <a:cs typeface="Roboto"/>
              <a:sym typeface="Roboto"/>
            </a:endParaRPr>
          </a:p>
        </p:txBody>
      </p:sp>
      <p:pic>
        <p:nvPicPr>
          <p:cNvPr id="558" name="Google Shape;558;p34"/>
          <p:cNvPicPr preferRelativeResize="0"/>
          <p:nvPr/>
        </p:nvPicPr>
        <p:blipFill>
          <a:blip r:embed="rId6">
            <a:alphaModFix/>
          </a:blip>
          <a:stretch>
            <a:fillRect/>
          </a:stretch>
        </p:blipFill>
        <p:spPr>
          <a:xfrm>
            <a:off x="5123796" y="2449098"/>
            <a:ext cx="453948" cy="229667"/>
          </a:xfrm>
          <a:prstGeom prst="rect">
            <a:avLst/>
          </a:prstGeom>
          <a:noFill/>
          <a:ln>
            <a:noFill/>
          </a:ln>
        </p:spPr>
      </p:pic>
      <p:pic>
        <p:nvPicPr>
          <p:cNvPr id="559" name="Google Shape;559;p34"/>
          <p:cNvPicPr preferRelativeResize="0"/>
          <p:nvPr/>
        </p:nvPicPr>
        <p:blipFill>
          <a:blip r:embed="rId3">
            <a:alphaModFix/>
          </a:blip>
          <a:stretch>
            <a:fillRect/>
          </a:stretch>
        </p:blipFill>
        <p:spPr>
          <a:xfrm>
            <a:off x="5542423" y="2097473"/>
            <a:ext cx="263236" cy="213479"/>
          </a:xfrm>
          <a:prstGeom prst="rect">
            <a:avLst/>
          </a:prstGeom>
          <a:noFill/>
          <a:ln>
            <a:noFill/>
          </a:ln>
        </p:spPr>
      </p:pic>
      <p:pic>
        <p:nvPicPr>
          <p:cNvPr id="560" name="Google Shape;560;p34"/>
          <p:cNvPicPr preferRelativeResize="0"/>
          <p:nvPr/>
        </p:nvPicPr>
        <p:blipFill>
          <a:blip r:embed="rId5">
            <a:alphaModFix/>
          </a:blip>
          <a:stretch>
            <a:fillRect/>
          </a:stretch>
        </p:blipFill>
        <p:spPr>
          <a:xfrm>
            <a:off x="4782136" y="2105082"/>
            <a:ext cx="340012" cy="277663"/>
          </a:xfrm>
          <a:prstGeom prst="rect">
            <a:avLst/>
          </a:prstGeom>
          <a:noFill/>
          <a:ln>
            <a:noFill/>
          </a:ln>
        </p:spPr>
      </p:pic>
      <p:sp>
        <p:nvSpPr>
          <p:cNvPr id="561" name="Google Shape;561;p34"/>
          <p:cNvSpPr txBox="1"/>
          <p:nvPr/>
        </p:nvSpPr>
        <p:spPr>
          <a:xfrm>
            <a:off x="3913388" y="2281350"/>
            <a:ext cx="207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b="1">
                <a:latin typeface="Roboto"/>
                <a:ea typeface="Roboto"/>
                <a:cs typeface="Roboto"/>
                <a:sym typeface="Roboto"/>
              </a:rPr>
              <a:t>             </a:t>
            </a:r>
            <a:r>
              <a:rPr lang="fr" sz="600" b="1">
                <a:latin typeface="Roboto"/>
                <a:ea typeface="Roboto"/>
                <a:cs typeface="Roboto"/>
                <a:sym typeface="Roboto"/>
              </a:rPr>
              <a:t>      Task board</a:t>
            </a:r>
            <a:endParaRPr sz="600" b="1">
              <a:latin typeface="Roboto"/>
              <a:ea typeface="Roboto"/>
              <a:cs typeface="Roboto"/>
              <a:sym typeface="Roboto"/>
            </a:endParaRPr>
          </a:p>
          <a:p>
            <a:pPr marL="0" lvl="0" indent="0" algn="l" rtl="0">
              <a:spcBef>
                <a:spcPts val="0"/>
              </a:spcBef>
              <a:spcAft>
                <a:spcPts val="0"/>
              </a:spcAft>
              <a:buNone/>
            </a:pPr>
            <a:r>
              <a:rPr lang="fr" sz="600" b="1">
                <a:latin typeface="Roboto"/>
                <a:ea typeface="Roboto"/>
                <a:cs typeface="Roboto"/>
                <a:sym typeface="Roboto"/>
              </a:rPr>
              <a:t>( </a:t>
            </a:r>
            <a:r>
              <a:rPr lang="fr" sz="600" b="1">
                <a:solidFill>
                  <a:srgbClr val="990000"/>
                </a:solidFill>
                <a:latin typeface="Roboto"/>
                <a:ea typeface="Roboto"/>
                <a:cs typeface="Roboto"/>
                <a:sym typeface="Roboto"/>
              </a:rPr>
              <a:t>To do</a:t>
            </a:r>
            <a:r>
              <a:rPr lang="fr" sz="600" b="1">
                <a:latin typeface="Roboto"/>
                <a:ea typeface="Roboto"/>
                <a:cs typeface="Roboto"/>
                <a:sym typeface="Roboto"/>
              </a:rPr>
              <a:t> ,</a:t>
            </a:r>
            <a:r>
              <a:rPr lang="fr" sz="600" b="1">
                <a:solidFill>
                  <a:srgbClr val="B45F06"/>
                </a:solidFill>
                <a:latin typeface="Roboto"/>
                <a:ea typeface="Roboto"/>
                <a:cs typeface="Roboto"/>
                <a:sym typeface="Roboto"/>
              </a:rPr>
              <a:t> Work in progress</a:t>
            </a:r>
            <a:r>
              <a:rPr lang="fr" sz="600" b="1">
                <a:latin typeface="Roboto"/>
                <a:ea typeface="Roboto"/>
                <a:cs typeface="Roboto"/>
                <a:sym typeface="Roboto"/>
              </a:rPr>
              <a:t> , </a:t>
            </a:r>
            <a:r>
              <a:rPr lang="fr" sz="600" b="1">
                <a:solidFill>
                  <a:srgbClr val="38761D"/>
                </a:solidFill>
                <a:latin typeface="Roboto"/>
                <a:ea typeface="Roboto"/>
                <a:cs typeface="Roboto"/>
                <a:sym typeface="Roboto"/>
              </a:rPr>
              <a:t>Done </a:t>
            </a:r>
            <a:r>
              <a:rPr lang="fr" sz="600" b="1">
                <a:latin typeface="Roboto"/>
                <a:ea typeface="Roboto"/>
                <a:cs typeface="Roboto"/>
                <a:sym typeface="Roboto"/>
              </a:rPr>
              <a:t>)</a:t>
            </a:r>
            <a:endParaRPr sz="600" b="1">
              <a:latin typeface="Roboto"/>
              <a:ea typeface="Roboto"/>
              <a:cs typeface="Roboto"/>
              <a:sym typeface="Roboto"/>
            </a:endParaRPr>
          </a:p>
        </p:txBody>
      </p:sp>
      <p:grpSp>
        <p:nvGrpSpPr>
          <p:cNvPr id="562" name="Google Shape;562;p34"/>
          <p:cNvGrpSpPr/>
          <p:nvPr/>
        </p:nvGrpSpPr>
        <p:grpSpPr>
          <a:xfrm>
            <a:off x="2562833" y="2185053"/>
            <a:ext cx="539991" cy="399598"/>
            <a:chOff x="3725533" y="1181672"/>
            <a:chExt cx="4740922" cy="5285683"/>
          </a:xfrm>
        </p:grpSpPr>
        <p:sp>
          <p:nvSpPr>
            <p:cNvPr id="563" name="Google Shape;563;p34"/>
            <p:cNvSpPr/>
            <p:nvPr/>
          </p:nvSpPr>
          <p:spPr>
            <a:xfrm>
              <a:off x="3725533" y="1181672"/>
              <a:ext cx="4740922" cy="5285683"/>
            </a:xfrm>
            <a:custGeom>
              <a:avLst/>
              <a:gdLst/>
              <a:ahLst/>
              <a:cxnLst/>
              <a:rect l="l" t="t" r="r" b="b"/>
              <a:pathLst>
                <a:path w="20820" h="21504" extrusionOk="0">
                  <a:moveTo>
                    <a:pt x="19496" y="12461"/>
                  </a:moveTo>
                  <a:cubicBezTo>
                    <a:pt x="18753" y="12032"/>
                    <a:pt x="17891" y="11960"/>
                    <a:pt x="17126" y="12187"/>
                  </a:cubicBezTo>
                  <a:cubicBezTo>
                    <a:pt x="17068" y="12204"/>
                    <a:pt x="17012" y="12222"/>
                    <a:pt x="16954" y="12242"/>
                  </a:cubicBezTo>
                  <a:cubicBezTo>
                    <a:pt x="16923" y="12254"/>
                    <a:pt x="16892" y="12266"/>
                    <a:pt x="16861" y="12278"/>
                  </a:cubicBezTo>
                  <a:cubicBezTo>
                    <a:pt x="16800" y="12303"/>
                    <a:pt x="16740" y="12326"/>
                    <a:pt x="16674" y="12343"/>
                  </a:cubicBezTo>
                  <a:cubicBezTo>
                    <a:pt x="15975" y="12525"/>
                    <a:pt x="15202" y="12461"/>
                    <a:pt x="14519" y="12106"/>
                  </a:cubicBezTo>
                  <a:cubicBezTo>
                    <a:pt x="14514" y="12103"/>
                    <a:pt x="14507" y="12099"/>
                    <a:pt x="14501" y="12096"/>
                  </a:cubicBezTo>
                  <a:cubicBezTo>
                    <a:pt x="13392" y="11509"/>
                    <a:pt x="13392" y="9992"/>
                    <a:pt x="14501" y="9405"/>
                  </a:cubicBezTo>
                  <a:cubicBezTo>
                    <a:pt x="14507" y="9402"/>
                    <a:pt x="14514" y="9398"/>
                    <a:pt x="14519" y="9395"/>
                  </a:cubicBezTo>
                  <a:cubicBezTo>
                    <a:pt x="15202" y="9040"/>
                    <a:pt x="15975" y="8976"/>
                    <a:pt x="16674" y="9158"/>
                  </a:cubicBezTo>
                  <a:cubicBezTo>
                    <a:pt x="16738" y="9175"/>
                    <a:pt x="16800" y="9198"/>
                    <a:pt x="16861" y="9223"/>
                  </a:cubicBezTo>
                  <a:cubicBezTo>
                    <a:pt x="16892" y="9235"/>
                    <a:pt x="16923" y="9247"/>
                    <a:pt x="16954" y="9259"/>
                  </a:cubicBezTo>
                  <a:cubicBezTo>
                    <a:pt x="17010" y="9279"/>
                    <a:pt x="17068" y="9297"/>
                    <a:pt x="17126" y="9314"/>
                  </a:cubicBezTo>
                  <a:cubicBezTo>
                    <a:pt x="17889" y="9541"/>
                    <a:pt x="18753" y="9469"/>
                    <a:pt x="19496" y="9040"/>
                  </a:cubicBezTo>
                  <a:cubicBezTo>
                    <a:pt x="20719" y="8332"/>
                    <a:pt x="21173" y="6835"/>
                    <a:pt x="20525" y="5641"/>
                  </a:cubicBezTo>
                  <a:cubicBezTo>
                    <a:pt x="19795" y="4294"/>
                    <a:pt x="18009" y="3798"/>
                    <a:pt x="16605" y="4528"/>
                  </a:cubicBezTo>
                  <a:cubicBezTo>
                    <a:pt x="15892" y="4899"/>
                    <a:pt x="15418" y="5513"/>
                    <a:pt x="15238" y="6198"/>
                  </a:cubicBezTo>
                  <a:cubicBezTo>
                    <a:pt x="15224" y="6253"/>
                    <a:pt x="15211" y="6307"/>
                    <a:pt x="15200" y="6363"/>
                  </a:cubicBezTo>
                  <a:cubicBezTo>
                    <a:pt x="15195" y="6393"/>
                    <a:pt x="15189" y="6423"/>
                    <a:pt x="15186" y="6453"/>
                  </a:cubicBezTo>
                  <a:cubicBezTo>
                    <a:pt x="15177" y="6514"/>
                    <a:pt x="15168" y="6574"/>
                    <a:pt x="15149" y="6633"/>
                  </a:cubicBezTo>
                  <a:cubicBezTo>
                    <a:pt x="14953" y="7281"/>
                    <a:pt x="14490" y="7859"/>
                    <a:pt x="13808" y="8214"/>
                  </a:cubicBezTo>
                  <a:cubicBezTo>
                    <a:pt x="13802" y="8218"/>
                    <a:pt x="13795" y="8221"/>
                    <a:pt x="13790" y="8224"/>
                  </a:cubicBezTo>
                  <a:cubicBezTo>
                    <a:pt x="12604" y="8830"/>
                    <a:pt x="11137" y="8012"/>
                    <a:pt x="11121" y="6759"/>
                  </a:cubicBezTo>
                  <a:cubicBezTo>
                    <a:pt x="11121" y="6738"/>
                    <a:pt x="11121" y="6717"/>
                    <a:pt x="11121" y="6696"/>
                  </a:cubicBezTo>
                  <a:cubicBezTo>
                    <a:pt x="11132" y="5971"/>
                    <a:pt x="11459" y="5318"/>
                    <a:pt x="11978" y="4849"/>
                  </a:cubicBezTo>
                  <a:cubicBezTo>
                    <a:pt x="12025" y="4807"/>
                    <a:pt x="12078" y="4768"/>
                    <a:pt x="12132" y="4733"/>
                  </a:cubicBezTo>
                  <a:cubicBezTo>
                    <a:pt x="12159" y="4714"/>
                    <a:pt x="12185" y="4696"/>
                    <a:pt x="12212" y="4677"/>
                  </a:cubicBezTo>
                  <a:cubicBezTo>
                    <a:pt x="12259" y="4642"/>
                    <a:pt x="12306" y="4605"/>
                    <a:pt x="12350" y="4568"/>
                  </a:cubicBezTo>
                  <a:cubicBezTo>
                    <a:pt x="12913" y="4095"/>
                    <a:pt x="13269" y="3416"/>
                    <a:pt x="13280" y="2659"/>
                  </a:cubicBezTo>
                  <a:cubicBezTo>
                    <a:pt x="13299" y="1169"/>
                    <a:pt x="11976" y="-47"/>
                    <a:pt x="10349" y="2"/>
                  </a:cubicBezTo>
                  <a:cubicBezTo>
                    <a:pt x="8908" y="46"/>
                    <a:pt x="7704" y="1129"/>
                    <a:pt x="7619" y="2464"/>
                  </a:cubicBezTo>
                  <a:cubicBezTo>
                    <a:pt x="7566" y="3273"/>
                    <a:pt x="7911" y="4010"/>
                    <a:pt x="8490" y="4523"/>
                  </a:cubicBezTo>
                  <a:cubicBezTo>
                    <a:pt x="8534" y="4561"/>
                    <a:pt x="8579" y="4600"/>
                    <a:pt x="8627" y="4635"/>
                  </a:cubicBezTo>
                  <a:cubicBezTo>
                    <a:pt x="8652" y="4655"/>
                    <a:pt x="8677" y="4674"/>
                    <a:pt x="8705" y="4692"/>
                  </a:cubicBezTo>
                  <a:cubicBezTo>
                    <a:pt x="8757" y="4729"/>
                    <a:pt x="8808" y="4768"/>
                    <a:pt x="8853" y="4812"/>
                  </a:cubicBezTo>
                  <a:cubicBezTo>
                    <a:pt x="9360" y="5293"/>
                    <a:pt x="9670" y="5954"/>
                    <a:pt x="9660" y="6679"/>
                  </a:cubicBezTo>
                  <a:cubicBezTo>
                    <a:pt x="9658" y="6748"/>
                    <a:pt x="9654" y="6817"/>
                    <a:pt x="9649" y="6884"/>
                  </a:cubicBezTo>
                  <a:cubicBezTo>
                    <a:pt x="9532" y="8056"/>
                    <a:pt x="8118" y="8744"/>
                    <a:pt x="7013" y="8160"/>
                  </a:cubicBezTo>
                  <a:cubicBezTo>
                    <a:pt x="7007" y="8157"/>
                    <a:pt x="7002" y="8154"/>
                    <a:pt x="6994" y="8150"/>
                  </a:cubicBezTo>
                  <a:cubicBezTo>
                    <a:pt x="6317" y="7787"/>
                    <a:pt x="5865" y="7202"/>
                    <a:pt x="5678" y="6553"/>
                  </a:cubicBezTo>
                  <a:cubicBezTo>
                    <a:pt x="5662" y="6494"/>
                    <a:pt x="5651" y="6431"/>
                    <a:pt x="5644" y="6371"/>
                  </a:cubicBezTo>
                  <a:cubicBezTo>
                    <a:pt x="5640" y="6341"/>
                    <a:pt x="5635" y="6310"/>
                    <a:pt x="5629" y="6280"/>
                  </a:cubicBezTo>
                  <a:cubicBezTo>
                    <a:pt x="5620" y="6225"/>
                    <a:pt x="5607" y="6169"/>
                    <a:pt x="5595" y="6114"/>
                  </a:cubicBezTo>
                  <a:cubicBezTo>
                    <a:pt x="5417" y="5390"/>
                    <a:pt x="4910" y="4738"/>
                    <a:pt x="4135" y="4364"/>
                  </a:cubicBezTo>
                  <a:cubicBezTo>
                    <a:pt x="2853" y="3749"/>
                    <a:pt x="1234" y="4149"/>
                    <a:pt x="453" y="5273"/>
                  </a:cubicBezTo>
                  <a:cubicBezTo>
                    <a:pt x="-427" y="6541"/>
                    <a:pt x="21" y="8218"/>
                    <a:pt x="1412" y="8966"/>
                  </a:cubicBezTo>
                  <a:cubicBezTo>
                    <a:pt x="2120" y="9346"/>
                    <a:pt x="2932" y="9412"/>
                    <a:pt x="3658" y="9207"/>
                  </a:cubicBezTo>
                  <a:cubicBezTo>
                    <a:pt x="3716" y="9190"/>
                    <a:pt x="3774" y="9173"/>
                    <a:pt x="3830" y="9153"/>
                  </a:cubicBezTo>
                  <a:cubicBezTo>
                    <a:pt x="3861" y="9143"/>
                    <a:pt x="3892" y="9131"/>
                    <a:pt x="3923" y="9119"/>
                  </a:cubicBezTo>
                  <a:cubicBezTo>
                    <a:pt x="3984" y="9096"/>
                    <a:pt x="4044" y="9072"/>
                    <a:pt x="4110" y="9057"/>
                  </a:cubicBezTo>
                  <a:cubicBezTo>
                    <a:pt x="4811" y="8884"/>
                    <a:pt x="5584" y="8958"/>
                    <a:pt x="6261" y="9323"/>
                  </a:cubicBezTo>
                  <a:cubicBezTo>
                    <a:pt x="6873" y="9652"/>
                    <a:pt x="7299" y="10160"/>
                    <a:pt x="7514" y="10734"/>
                  </a:cubicBezTo>
                  <a:cubicBezTo>
                    <a:pt x="7514" y="10740"/>
                    <a:pt x="7514" y="10745"/>
                    <a:pt x="7514" y="10752"/>
                  </a:cubicBezTo>
                  <a:cubicBezTo>
                    <a:pt x="7514" y="10759"/>
                    <a:pt x="7514" y="10764"/>
                    <a:pt x="7514" y="10771"/>
                  </a:cubicBezTo>
                  <a:cubicBezTo>
                    <a:pt x="7299" y="11344"/>
                    <a:pt x="6871" y="11854"/>
                    <a:pt x="6261" y="12182"/>
                  </a:cubicBezTo>
                  <a:cubicBezTo>
                    <a:pt x="5584" y="12547"/>
                    <a:pt x="4811" y="12621"/>
                    <a:pt x="4110" y="12447"/>
                  </a:cubicBezTo>
                  <a:cubicBezTo>
                    <a:pt x="4046" y="12432"/>
                    <a:pt x="3984" y="12409"/>
                    <a:pt x="3923" y="12385"/>
                  </a:cubicBezTo>
                  <a:cubicBezTo>
                    <a:pt x="3892" y="12373"/>
                    <a:pt x="3861" y="12362"/>
                    <a:pt x="3830" y="12352"/>
                  </a:cubicBezTo>
                  <a:cubicBezTo>
                    <a:pt x="3774" y="12331"/>
                    <a:pt x="3716" y="12315"/>
                    <a:pt x="3658" y="12298"/>
                  </a:cubicBezTo>
                  <a:cubicBezTo>
                    <a:pt x="2932" y="12093"/>
                    <a:pt x="2120" y="12158"/>
                    <a:pt x="1412" y="12538"/>
                  </a:cubicBezTo>
                  <a:cubicBezTo>
                    <a:pt x="20" y="13287"/>
                    <a:pt x="-427" y="14964"/>
                    <a:pt x="453" y="16232"/>
                  </a:cubicBezTo>
                  <a:cubicBezTo>
                    <a:pt x="1234" y="17355"/>
                    <a:pt x="2855" y="17755"/>
                    <a:pt x="4135" y="17140"/>
                  </a:cubicBezTo>
                  <a:cubicBezTo>
                    <a:pt x="4912" y="16766"/>
                    <a:pt x="5417" y="16114"/>
                    <a:pt x="5595" y="15391"/>
                  </a:cubicBezTo>
                  <a:cubicBezTo>
                    <a:pt x="5607" y="15335"/>
                    <a:pt x="5620" y="15281"/>
                    <a:pt x="5629" y="15224"/>
                  </a:cubicBezTo>
                  <a:cubicBezTo>
                    <a:pt x="5635" y="15194"/>
                    <a:pt x="5638" y="15164"/>
                    <a:pt x="5644" y="15133"/>
                  </a:cubicBezTo>
                  <a:cubicBezTo>
                    <a:pt x="5651" y="15073"/>
                    <a:pt x="5662" y="15011"/>
                    <a:pt x="5678" y="14952"/>
                  </a:cubicBezTo>
                  <a:cubicBezTo>
                    <a:pt x="5863" y="14303"/>
                    <a:pt x="6317" y="13719"/>
                    <a:pt x="6994" y="13354"/>
                  </a:cubicBezTo>
                  <a:cubicBezTo>
                    <a:pt x="7000" y="13351"/>
                    <a:pt x="7005" y="13347"/>
                    <a:pt x="7013" y="13344"/>
                  </a:cubicBezTo>
                  <a:cubicBezTo>
                    <a:pt x="8116" y="12760"/>
                    <a:pt x="9532" y="13446"/>
                    <a:pt x="9649" y="14620"/>
                  </a:cubicBezTo>
                  <a:cubicBezTo>
                    <a:pt x="9656" y="14688"/>
                    <a:pt x="9660" y="14757"/>
                    <a:pt x="9660" y="14826"/>
                  </a:cubicBezTo>
                  <a:cubicBezTo>
                    <a:pt x="9670" y="15550"/>
                    <a:pt x="9360" y="16211"/>
                    <a:pt x="8853" y="16692"/>
                  </a:cubicBezTo>
                  <a:cubicBezTo>
                    <a:pt x="8808" y="16736"/>
                    <a:pt x="8755" y="16775"/>
                    <a:pt x="8705" y="16812"/>
                  </a:cubicBezTo>
                  <a:cubicBezTo>
                    <a:pt x="8679" y="16830"/>
                    <a:pt x="8652" y="16851"/>
                    <a:pt x="8627" y="16869"/>
                  </a:cubicBezTo>
                  <a:cubicBezTo>
                    <a:pt x="8579" y="16906"/>
                    <a:pt x="8536" y="16943"/>
                    <a:pt x="8490" y="16982"/>
                  </a:cubicBezTo>
                  <a:cubicBezTo>
                    <a:pt x="7911" y="17495"/>
                    <a:pt x="7566" y="18231"/>
                    <a:pt x="7619" y="19040"/>
                  </a:cubicBezTo>
                  <a:cubicBezTo>
                    <a:pt x="7706" y="20374"/>
                    <a:pt x="8908" y="21459"/>
                    <a:pt x="10349" y="21503"/>
                  </a:cubicBezTo>
                  <a:cubicBezTo>
                    <a:pt x="11976" y="21553"/>
                    <a:pt x="13299" y="20335"/>
                    <a:pt x="13280" y="18845"/>
                  </a:cubicBezTo>
                  <a:cubicBezTo>
                    <a:pt x="13269" y="18087"/>
                    <a:pt x="12911" y="17407"/>
                    <a:pt x="12350" y="16936"/>
                  </a:cubicBezTo>
                  <a:cubicBezTo>
                    <a:pt x="12305" y="16899"/>
                    <a:pt x="12259" y="16862"/>
                    <a:pt x="12212" y="16827"/>
                  </a:cubicBezTo>
                  <a:cubicBezTo>
                    <a:pt x="12187" y="16809"/>
                    <a:pt x="12159" y="16790"/>
                    <a:pt x="12132" y="16772"/>
                  </a:cubicBezTo>
                  <a:cubicBezTo>
                    <a:pt x="12080" y="16735"/>
                    <a:pt x="12027" y="16698"/>
                    <a:pt x="11978" y="16655"/>
                  </a:cubicBezTo>
                  <a:cubicBezTo>
                    <a:pt x="11459" y="16186"/>
                    <a:pt x="11130" y="15534"/>
                    <a:pt x="11121" y="14809"/>
                  </a:cubicBezTo>
                  <a:cubicBezTo>
                    <a:pt x="11121" y="14787"/>
                    <a:pt x="11121" y="14767"/>
                    <a:pt x="11121" y="14745"/>
                  </a:cubicBezTo>
                  <a:cubicBezTo>
                    <a:pt x="11135" y="13490"/>
                    <a:pt x="12604" y="12675"/>
                    <a:pt x="13790" y="13280"/>
                  </a:cubicBezTo>
                  <a:cubicBezTo>
                    <a:pt x="13795" y="13283"/>
                    <a:pt x="13802" y="13287"/>
                    <a:pt x="13808" y="13290"/>
                  </a:cubicBezTo>
                  <a:cubicBezTo>
                    <a:pt x="14490" y="13645"/>
                    <a:pt x="14953" y="14223"/>
                    <a:pt x="15149" y="14871"/>
                  </a:cubicBezTo>
                  <a:cubicBezTo>
                    <a:pt x="15168" y="14930"/>
                    <a:pt x="15177" y="14990"/>
                    <a:pt x="15186" y="15051"/>
                  </a:cubicBezTo>
                  <a:cubicBezTo>
                    <a:pt x="15189" y="15081"/>
                    <a:pt x="15195" y="15112"/>
                    <a:pt x="15200" y="15142"/>
                  </a:cubicBezTo>
                  <a:cubicBezTo>
                    <a:pt x="15211" y="15197"/>
                    <a:pt x="15224" y="15253"/>
                    <a:pt x="15238" y="15307"/>
                  </a:cubicBezTo>
                  <a:cubicBezTo>
                    <a:pt x="15418" y="15989"/>
                    <a:pt x="15890" y="16605"/>
                    <a:pt x="16605" y="16977"/>
                  </a:cubicBezTo>
                  <a:cubicBezTo>
                    <a:pt x="18009" y="17707"/>
                    <a:pt x="19795" y="17209"/>
                    <a:pt x="20525" y="15863"/>
                  </a:cubicBezTo>
                  <a:cubicBezTo>
                    <a:pt x="21173" y="14666"/>
                    <a:pt x="20719" y="13169"/>
                    <a:pt x="19496" y="12461"/>
                  </a:cubicBezTo>
                  <a:close/>
                </a:path>
              </a:pathLst>
            </a:custGeom>
            <a:solidFill>
              <a:srgbClr val="D8D8D8"/>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64" name="Google Shape;564;p34"/>
            <p:cNvSpPr/>
            <p:nvPr/>
          </p:nvSpPr>
          <p:spPr>
            <a:xfrm>
              <a:off x="7259335" y="4240852"/>
              <a:ext cx="1124400" cy="1124400"/>
            </a:xfrm>
            <a:prstGeom prst="ellipse">
              <a:avLst/>
            </a:prstGeom>
            <a:solidFill>
              <a:srgbClr val="2980B9"/>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65" name="Google Shape;565;p34"/>
            <p:cNvSpPr/>
            <p:nvPr/>
          </p:nvSpPr>
          <p:spPr>
            <a:xfrm>
              <a:off x="7259335" y="2304546"/>
              <a:ext cx="1124400" cy="1124400"/>
            </a:xfrm>
            <a:prstGeom prst="ellipse">
              <a:avLst/>
            </a:prstGeom>
            <a:solidFill>
              <a:srgbClr val="1D927D"/>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66" name="Google Shape;566;p34"/>
            <p:cNvSpPr/>
            <p:nvPr/>
          </p:nvSpPr>
          <p:spPr>
            <a:xfrm>
              <a:off x="5544503" y="1264356"/>
              <a:ext cx="1124400" cy="1124400"/>
            </a:xfrm>
            <a:prstGeom prst="ellipse">
              <a:avLst/>
            </a:prstGeom>
            <a:solidFill>
              <a:srgbClr val="F39B1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67" name="Google Shape;567;p34"/>
            <p:cNvSpPr/>
            <p:nvPr/>
          </p:nvSpPr>
          <p:spPr>
            <a:xfrm>
              <a:off x="3808213" y="2256521"/>
              <a:ext cx="1124400" cy="1124400"/>
            </a:xfrm>
            <a:prstGeom prst="ellipse">
              <a:avLst/>
            </a:prstGeom>
            <a:solidFill>
              <a:srgbClr val="4B2C5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68" name="Google Shape;568;p34"/>
            <p:cNvSpPr/>
            <p:nvPr/>
          </p:nvSpPr>
          <p:spPr>
            <a:xfrm>
              <a:off x="3808213" y="4269230"/>
              <a:ext cx="1124400" cy="1124400"/>
            </a:xfrm>
            <a:prstGeom prst="ellipse">
              <a:avLst/>
            </a:prstGeom>
            <a:solidFill>
              <a:srgbClr val="C0392B"/>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69" name="Google Shape;569;p34"/>
            <p:cNvSpPr/>
            <p:nvPr/>
          </p:nvSpPr>
          <p:spPr>
            <a:xfrm>
              <a:off x="5544503" y="5274358"/>
              <a:ext cx="1124400" cy="1124400"/>
            </a:xfrm>
            <a:prstGeom prst="ellipse">
              <a:avLst/>
            </a:prstGeom>
            <a:solidFill>
              <a:srgbClr val="9BBB59"/>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570" name="Google Shape;570;p34"/>
            <p:cNvSpPr/>
            <p:nvPr/>
          </p:nvSpPr>
          <p:spPr>
            <a:xfrm>
              <a:off x="5544503" y="3248687"/>
              <a:ext cx="1124400" cy="1124400"/>
            </a:xfrm>
            <a:prstGeom prst="ellipse">
              <a:avLst/>
            </a:prstGeom>
            <a:solidFill>
              <a:srgbClr val="7F7F7F"/>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grpSp>
      <p:pic>
        <p:nvPicPr>
          <p:cNvPr id="571" name="Google Shape;571;p34" descr="Chat"/>
          <p:cNvPicPr preferRelativeResize="0"/>
          <p:nvPr/>
        </p:nvPicPr>
        <p:blipFill rotWithShape="1">
          <a:blip r:embed="rId7">
            <a:alphaModFix/>
          </a:blip>
          <a:srcRect/>
          <a:stretch/>
        </p:blipFill>
        <p:spPr>
          <a:xfrm>
            <a:off x="2778965" y="2199894"/>
            <a:ext cx="114394" cy="82998"/>
          </a:xfrm>
          <a:prstGeom prst="rect">
            <a:avLst/>
          </a:prstGeom>
          <a:noFill/>
          <a:ln>
            <a:noFill/>
          </a:ln>
        </p:spPr>
      </p:pic>
      <p:pic>
        <p:nvPicPr>
          <p:cNvPr id="572" name="Google Shape;572;p34" descr="Users"/>
          <p:cNvPicPr preferRelativeResize="0"/>
          <p:nvPr/>
        </p:nvPicPr>
        <p:blipFill rotWithShape="1">
          <a:blip r:embed="rId8">
            <a:alphaModFix/>
          </a:blip>
          <a:srcRect/>
          <a:stretch/>
        </p:blipFill>
        <p:spPr>
          <a:xfrm>
            <a:off x="2771656" y="2495174"/>
            <a:ext cx="129007" cy="90114"/>
          </a:xfrm>
          <a:prstGeom prst="rect">
            <a:avLst/>
          </a:prstGeom>
          <a:noFill/>
          <a:ln>
            <a:noFill/>
          </a:ln>
        </p:spPr>
      </p:pic>
      <p:pic>
        <p:nvPicPr>
          <p:cNvPr id="573" name="Google Shape;573;p34" descr="Lightbulb"/>
          <p:cNvPicPr preferRelativeResize="0"/>
          <p:nvPr/>
        </p:nvPicPr>
        <p:blipFill rotWithShape="1">
          <a:blip r:embed="rId4">
            <a:alphaModFix/>
          </a:blip>
          <a:srcRect/>
          <a:stretch/>
        </p:blipFill>
        <p:spPr>
          <a:xfrm>
            <a:off x="2977238" y="2277804"/>
            <a:ext cx="105053" cy="73385"/>
          </a:xfrm>
          <a:prstGeom prst="rect">
            <a:avLst/>
          </a:prstGeom>
          <a:noFill/>
          <a:ln>
            <a:noFill/>
          </a:ln>
        </p:spPr>
      </p:pic>
      <p:pic>
        <p:nvPicPr>
          <p:cNvPr id="574" name="Google Shape;574;p34" descr="Database"/>
          <p:cNvPicPr preferRelativeResize="0"/>
          <p:nvPr/>
        </p:nvPicPr>
        <p:blipFill rotWithShape="1">
          <a:blip r:embed="rId9">
            <a:alphaModFix/>
          </a:blip>
          <a:srcRect/>
          <a:stretch/>
        </p:blipFill>
        <p:spPr>
          <a:xfrm>
            <a:off x="2581641" y="2421792"/>
            <a:ext cx="105053" cy="73385"/>
          </a:xfrm>
          <a:prstGeom prst="rect">
            <a:avLst/>
          </a:prstGeom>
          <a:noFill/>
          <a:ln>
            <a:noFill/>
          </a:ln>
        </p:spPr>
      </p:pic>
      <p:pic>
        <p:nvPicPr>
          <p:cNvPr id="575" name="Google Shape;575;p34" descr="Tools"/>
          <p:cNvPicPr preferRelativeResize="0"/>
          <p:nvPr/>
        </p:nvPicPr>
        <p:blipFill rotWithShape="1">
          <a:blip r:embed="rId10">
            <a:alphaModFix/>
          </a:blip>
          <a:srcRect/>
          <a:stretch/>
        </p:blipFill>
        <p:spPr>
          <a:xfrm>
            <a:off x="2977240" y="2421792"/>
            <a:ext cx="105053" cy="73382"/>
          </a:xfrm>
          <a:prstGeom prst="rect">
            <a:avLst/>
          </a:prstGeom>
          <a:noFill/>
          <a:ln>
            <a:noFill/>
          </a:ln>
        </p:spPr>
      </p:pic>
      <p:pic>
        <p:nvPicPr>
          <p:cNvPr id="576" name="Google Shape;576;p34" descr="Stopwatch"/>
          <p:cNvPicPr preferRelativeResize="0"/>
          <p:nvPr/>
        </p:nvPicPr>
        <p:blipFill rotWithShape="1">
          <a:blip r:embed="rId11">
            <a:alphaModFix/>
          </a:blip>
          <a:srcRect/>
          <a:stretch/>
        </p:blipFill>
        <p:spPr>
          <a:xfrm>
            <a:off x="2581641" y="2271282"/>
            <a:ext cx="114389" cy="79908"/>
          </a:xfrm>
          <a:prstGeom prst="rect">
            <a:avLst/>
          </a:prstGeom>
          <a:noFill/>
          <a:ln>
            <a:noFill/>
          </a:ln>
        </p:spPr>
      </p:pic>
      <p:sp>
        <p:nvSpPr>
          <p:cNvPr id="577" name="Google Shape;577;p34"/>
          <p:cNvSpPr txBox="1"/>
          <p:nvPr/>
        </p:nvSpPr>
        <p:spPr>
          <a:xfrm>
            <a:off x="2339913" y="1784975"/>
            <a:ext cx="1129800" cy="338700"/>
          </a:xfrm>
          <a:prstGeom prst="rect">
            <a:avLst/>
          </a:prstGeom>
          <a:solidFill>
            <a:srgbClr val="EA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latin typeface="Roboto"/>
                <a:ea typeface="Roboto"/>
                <a:cs typeface="Roboto"/>
                <a:sym typeface="Roboto"/>
              </a:rPr>
              <a:t>Sprint Review</a:t>
            </a:r>
            <a:endParaRPr sz="1000" b="1">
              <a:latin typeface="Roboto"/>
              <a:ea typeface="Roboto"/>
              <a:cs typeface="Roboto"/>
              <a:sym typeface="Roboto"/>
            </a:endParaRPr>
          </a:p>
        </p:txBody>
      </p:sp>
      <p:sp>
        <p:nvSpPr>
          <p:cNvPr id="578" name="Google Shape;578;p34"/>
          <p:cNvSpPr/>
          <p:nvPr/>
        </p:nvSpPr>
        <p:spPr>
          <a:xfrm rot="-3673548" flipH="1">
            <a:off x="3489043" y="639234"/>
            <a:ext cx="1667154" cy="1807933"/>
          </a:xfrm>
          <a:custGeom>
            <a:avLst/>
            <a:gdLst/>
            <a:ahLst/>
            <a:cxnLst/>
            <a:rect l="l" t="t" r="r" b="b"/>
            <a:pathLst>
              <a:path w="120000" h="120000" extrusionOk="0">
                <a:moveTo>
                  <a:pt x="0" y="120000"/>
                </a:moveTo>
                <a:quadBezTo>
                  <a:pt x="20000" y="40000"/>
                  <a:pt x="98554" y="13832"/>
                </a:quadBezTo>
                <a:lnTo>
                  <a:pt x="96864" y="0"/>
                </a:lnTo>
                <a:lnTo>
                  <a:pt x="120000" y="15064"/>
                </a:lnTo>
                <a:lnTo>
                  <a:pt x="102011" y="42129"/>
                </a:lnTo>
                <a:lnTo>
                  <a:pt x="100321" y="28297"/>
                </a:lnTo>
                <a:quadBezTo>
                  <a:pt x="30000" y="38297"/>
                  <a:pt x="0" y="120000"/>
                </a:quadBezTo>
                <a:close/>
              </a:path>
            </a:pathLst>
          </a:custGeom>
          <a:solidFill>
            <a:srgbClr val="980000"/>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80000"/>
              </a:solidFill>
            </a:endParaRPr>
          </a:p>
        </p:txBody>
      </p:sp>
      <p:sp>
        <p:nvSpPr>
          <p:cNvPr id="579" name="Google Shape;579;p34"/>
          <p:cNvSpPr/>
          <p:nvPr/>
        </p:nvSpPr>
        <p:spPr>
          <a:xfrm rot="-5411639" flipH="1">
            <a:off x="3560926" y="1622262"/>
            <a:ext cx="974706" cy="793885"/>
          </a:xfrm>
          <a:custGeom>
            <a:avLst/>
            <a:gdLst/>
            <a:ahLst/>
            <a:cxnLst/>
            <a:rect l="l" t="t" r="r" b="b"/>
            <a:pathLst>
              <a:path w="120000" h="120000" extrusionOk="0">
                <a:moveTo>
                  <a:pt x="0" y="120000"/>
                </a:moveTo>
                <a:quadBezTo>
                  <a:pt x="20000" y="40000"/>
                  <a:pt x="85851" y="15000"/>
                </a:quadBezTo>
                <a:lnTo>
                  <a:pt x="84475" y="0"/>
                </a:lnTo>
                <a:lnTo>
                  <a:pt x="120000" y="26350"/>
                </a:lnTo>
                <a:lnTo>
                  <a:pt x="90412" y="64700"/>
                </a:lnTo>
                <a:lnTo>
                  <a:pt x="89036" y="49700"/>
                </a:lnTo>
                <a:quadBezTo>
                  <a:pt x="30000" y="59700"/>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2507849" y="2856550"/>
            <a:ext cx="609000" cy="523200"/>
          </a:xfrm>
          <a:prstGeom prst="ellipse">
            <a:avLst/>
          </a:prstGeom>
          <a:solidFill>
            <a:srgbClr val="C9DAF8"/>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3000">
              <a:solidFill>
                <a:srgbClr val="FFFFFF"/>
              </a:solidFill>
              <a:latin typeface="Calibri"/>
              <a:ea typeface="Calibri"/>
              <a:cs typeface="Calibri"/>
              <a:sym typeface="Calibri"/>
            </a:endParaRPr>
          </a:p>
        </p:txBody>
      </p:sp>
      <p:sp>
        <p:nvSpPr>
          <p:cNvPr id="581" name="Google Shape;581;p34"/>
          <p:cNvSpPr/>
          <p:nvPr/>
        </p:nvSpPr>
        <p:spPr>
          <a:xfrm rot="5400000">
            <a:off x="2657521" y="2675682"/>
            <a:ext cx="350587" cy="97524"/>
          </a:xfrm>
          <a:custGeom>
            <a:avLst/>
            <a:gdLst/>
            <a:ahLst/>
            <a:cxnLst/>
            <a:rect l="l" t="t" r="r" b="b"/>
            <a:pathLst>
              <a:path w="21515" h="21600" extrusionOk="0">
                <a:moveTo>
                  <a:pt x="21266" y="9622"/>
                </a:moveTo>
                <a:lnTo>
                  <a:pt x="17435" y="2356"/>
                </a:lnTo>
                <a:cubicBezTo>
                  <a:pt x="16961" y="1467"/>
                  <a:pt x="16205" y="2156"/>
                  <a:pt x="16205" y="3467"/>
                </a:cubicBezTo>
                <a:cubicBezTo>
                  <a:pt x="16205" y="5733"/>
                  <a:pt x="15148" y="7489"/>
                  <a:pt x="13994" y="6756"/>
                </a:cubicBezTo>
                <a:cubicBezTo>
                  <a:pt x="13292" y="6311"/>
                  <a:pt x="12850" y="4933"/>
                  <a:pt x="12850" y="3422"/>
                </a:cubicBezTo>
                <a:cubicBezTo>
                  <a:pt x="12839" y="1533"/>
                  <a:pt x="12095" y="0"/>
                  <a:pt x="11178" y="0"/>
                </a:cubicBezTo>
                <a:lnTo>
                  <a:pt x="5244" y="0"/>
                </a:lnTo>
                <a:cubicBezTo>
                  <a:pt x="2352" y="0"/>
                  <a:pt x="0" y="4822"/>
                  <a:pt x="0" y="10800"/>
                </a:cubicBezTo>
                <a:lnTo>
                  <a:pt x="0" y="10800"/>
                </a:lnTo>
                <a:cubicBezTo>
                  <a:pt x="0" y="16756"/>
                  <a:pt x="2341" y="21600"/>
                  <a:pt x="5244" y="21600"/>
                </a:cubicBezTo>
                <a:lnTo>
                  <a:pt x="11178" y="21600"/>
                </a:lnTo>
                <a:cubicBezTo>
                  <a:pt x="12105" y="21600"/>
                  <a:pt x="12850" y="20044"/>
                  <a:pt x="12850" y="18156"/>
                </a:cubicBezTo>
                <a:lnTo>
                  <a:pt x="12850" y="18156"/>
                </a:lnTo>
                <a:cubicBezTo>
                  <a:pt x="12850" y="16244"/>
                  <a:pt x="13605" y="14711"/>
                  <a:pt x="14522" y="14711"/>
                </a:cubicBezTo>
                <a:cubicBezTo>
                  <a:pt x="15439" y="14711"/>
                  <a:pt x="16195" y="16267"/>
                  <a:pt x="16195" y="18156"/>
                </a:cubicBezTo>
                <a:lnTo>
                  <a:pt x="16195" y="18156"/>
                </a:lnTo>
                <a:cubicBezTo>
                  <a:pt x="16195" y="19467"/>
                  <a:pt x="16950" y="20156"/>
                  <a:pt x="17425" y="19267"/>
                </a:cubicBezTo>
                <a:lnTo>
                  <a:pt x="21255" y="12000"/>
                </a:lnTo>
                <a:cubicBezTo>
                  <a:pt x="21600" y="11356"/>
                  <a:pt x="21600" y="10244"/>
                  <a:pt x="21266" y="9622"/>
                </a:cubicBezTo>
                <a:close/>
              </a:path>
            </a:pathLst>
          </a:custGeom>
          <a:solidFill>
            <a:srgbClr val="16A085"/>
          </a:solidFill>
          <a:ln>
            <a:noFill/>
          </a:ln>
        </p:spPr>
        <p:txBody>
          <a:bodyPr spcFirstLastPara="1" wrap="square" lIns="180000" tIns="38100" rIns="720000" bIns="38100" anchor="ctr" anchorCtr="0">
            <a:noAutofit/>
          </a:bodyPr>
          <a:lstStyle/>
          <a:p>
            <a:pPr marL="0" marR="0" lvl="0" indent="0" algn="l" rtl="0">
              <a:spcBef>
                <a:spcPts val="0"/>
              </a:spcBef>
              <a:spcAft>
                <a:spcPts val="0"/>
              </a:spcAft>
              <a:buNone/>
            </a:pPr>
            <a:endParaRPr sz="1200" b="1">
              <a:solidFill>
                <a:srgbClr val="FFFFFF"/>
              </a:solidFill>
              <a:latin typeface="Calibri"/>
              <a:ea typeface="Calibri"/>
              <a:cs typeface="Calibri"/>
              <a:sym typeface="Calibri"/>
            </a:endParaRPr>
          </a:p>
        </p:txBody>
      </p:sp>
      <p:sp>
        <p:nvSpPr>
          <p:cNvPr id="582" name="Google Shape;582;p34"/>
          <p:cNvSpPr txBox="1"/>
          <p:nvPr/>
        </p:nvSpPr>
        <p:spPr>
          <a:xfrm>
            <a:off x="2507850" y="2955477"/>
            <a:ext cx="3710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latin typeface="Roboto"/>
                <a:ea typeface="Roboto"/>
                <a:cs typeface="Roboto"/>
                <a:sym typeface="Roboto"/>
              </a:rPr>
              <a:t>Incrément</a:t>
            </a:r>
            <a:endParaRPr sz="800">
              <a:latin typeface="Roboto"/>
              <a:ea typeface="Roboto"/>
              <a:cs typeface="Roboto"/>
              <a:sym typeface="Roboto"/>
            </a:endParaRPr>
          </a:p>
        </p:txBody>
      </p:sp>
      <p:sp>
        <p:nvSpPr>
          <p:cNvPr id="583" name="Google Shape;583;p34"/>
          <p:cNvSpPr txBox="1"/>
          <p:nvPr/>
        </p:nvSpPr>
        <p:spPr>
          <a:xfrm>
            <a:off x="5581275" y="3037875"/>
            <a:ext cx="3468600" cy="6771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b="1">
                <a:solidFill>
                  <a:srgbClr val="1C4587"/>
                </a:solidFill>
                <a:latin typeface="Roboto"/>
                <a:ea typeface="Roboto"/>
                <a:cs typeface="Roboto"/>
                <a:sym typeface="Roboto"/>
              </a:rPr>
              <a:t>Incrément </a:t>
            </a:r>
            <a:endParaRPr sz="900" b="1">
              <a:solidFill>
                <a:srgbClr val="1C4587"/>
              </a:solidFill>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L'incrément est constitué des éléments du Product Backlog terminés pendant le sprint, ainsi que de la valeur cumulative des incréments livrés dans les sprints précédents.</a:t>
            </a:r>
            <a:endParaRPr sz="900">
              <a:latin typeface="Roboto"/>
              <a:ea typeface="Roboto"/>
              <a:cs typeface="Roboto"/>
              <a:sym typeface="Roboto"/>
            </a:endParaRPr>
          </a:p>
        </p:txBody>
      </p:sp>
      <p:cxnSp>
        <p:nvCxnSpPr>
          <p:cNvPr id="584" name="Google Shape;584;p34"/>
          <p:cNvCxnSpPr/>
          <p:nvPr/>
        </p:nvCxnSpPr>
        <p:spPr>
          <a:xfrm>
            <a:off x="3035150" y="3105900"/>
            <a:ext cx="2568300" cy="162600"/>
          </a:xfrm>
          <a:prstGeom prst="bentConnector3">
            <a:avLst>
              <a:gd name="adj1" fmla="val 50000"/>
            </a:avLst>
          </a:prstGeom>
          <a:noFill/>
          <a:ln w="12700" cap="flat" cmpd="sng">
            <a:solidFill>
              <a:srgbClr val="1C4587"/>
            </a:solidFill>
            <a:prstDash val="dot"/>
            <a:round/>
            <a:headEnd type="none" w="sm" len="sm"/>
            <a:tailEnd type="oval" w="med" len="med"/>
          </a:ln>
        </p:spPr>
      </p:cxnSp>
      <p:sp>
        <p:nvSpPr>
          <p:cNvPr id="585" name="Google Shape;585;p34"/>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16</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gtEl>
                                        <p:attrNameLst>
                                          <p:attrName>style.visibility</p:attrName>
                                        </p:attrNameLst>
                                      </p:cBhvr>
                                      <p:to>
                                        <p:strVal val="visible"/>
                                      </p:to>
                                    </p:set>
                                    <p:animEffect transition="in" filter="fade">
                                      <p:cBhvr>
                                        <p:cTn id="7" dur="1000"/>
                                        <p:tgtEl>
                                          <p:spTgt spid="5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gtEl>
                                        <p:attrNameLst>
                                          <p:attrName>style.visibility</p:attrName>
                                        </p:attrNameLst>
                                      </p:cBhvr>
                                      <p:to>
                                        <p:strVal val="visible"/>
                                      </p:to>
                                    </p:set>
                                    <p:animEffect transition="in" filter="fade">
                                      <p:cBhvr>
                                        <p:cTn id="12" dur="1000"/>
                                        <p:tgtEl>
                                          <p:spTgt spid="582"/>
                                        </p:tgtEl>
                                      </p:cBhvr>
                                    </p:animEffect>
                                  </p:childTnLst>
                                </p:cTn>
                              </p:par>
                              <p:par>
                                <p:cTn id="13" presetID="10" presetClass="entr" presetSubtype="0" fill="hold" nodeType="withEffect">
                                  <p:stCondLst>
                                    <p:cond delay="0"/>
                                  </p:stCondLst>
                                  <p:childTnLst>
                                    <p:set>
                                      <p:cBhvr>
                                        <p:cTn id="14" dur="1" fill="hold">
                                          <p:stCondLst>
                                            <p:cond delay="0"/>
                                          </p:stCondLst>
                                        </p:cTn>
                                        <p:tgtEl>
                                          <p:spTgt spid="580"/>
                                        </p:tgtEl>
                                        <p:attrNameLst>
                                          <p:attrName>style.visibility</p:attrName>
                                        </p:attrNameLst>
                                      </p:cBhvr>
                                      <p:to>
                                        <p:strVal val="visible"/>
                                      </p:to>
                                    </p:set>
                                    <p:animEffect transition="in" filter="fade">
                                      <p:cBhvr>
                                        <p:cTn id="15" dur="1000"/>
                                        <p:tgtEl>
                                          <p:spTgt spid="5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84"/>
                                        </p:tgtEl>
                                        <p:attrNameLst>
                                          <p:attrName>style.visibility</p:attrName>
                                        </p:attrNameLst>
                                      </p:cBhvr>
                                      <p:to>
                                        <p:strVal val="visible"/>
                                      </p:to>
                                    </p:set>
                                    <p:animEffect transition="in" filter="fade">
                                      <p:cBhvr>
                                        <p:cTn id="20" dur="1000"/>
                                        <p:tgtEl>
                                          <p:spTgt spid="58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83"/>
                                        </p:tgtEl>
                                        <p:attrNameLst>
                                          <p:attrName>style.visibility</p:attrName>
                                        </p:attrNameLst>
                                      </p:cBhvr>
                                      <p:to>
                                        <p:strVal val="visible"/>
                                      </p:to>
                                    </p:set>
                                    <p:animEffect transition="in" filter="fade">
                                      <p:cBhvr>
                                        <p:cTn id="25"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5"/>
          <p:cNvSpPr txBox="1"/>
          <p:nvPr/>
        </p:nvSpPr>
        <p:spPr>
          <a:xfrm>
            <a:off x="3066950" y="53700"/>
            <a:ext cx="3000000" cy="615600"/>
          </a:xfrm>
          <a:prstGeom prst="rect">
            <a:avLst/>
          </a:prstGeom>
          <a:solidFill>
            <a:srgbClr val="EAD1D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chemeClr val="dk1"/>
                </a:solidFill>
                <a:latin typeface="Roboto"/>
                <a:ea typeface="Roboto"/>
                <a:cs typeface="Roboto"/>
                <a:sym typeface="Roboto"/>
              </a:rPr>
              <a:t>Sprint </a:t>
            </a:r>
            <a:endParaRPr sz="2800">
              <a:solidFill>
                <a:schemeClr val="dk1"/>
              </a:solidFill>
              <a:latin typeface="Roboto"/>
              <a:ea typeface="Roboto"/>
              <a:cs typeface="Roboto"/>
              <a:sym typeface="Roboto"/>
            </a:endParaRPr>
          </a:p>
        </p:txBody>
      </p:sp>
      <p:pic>
        <p:nvPicPr>
          <p:cNvPr id="591" name="Google Shape;591;p35"/>
          <p:cNvPicPr preferRelativeResize="0"/>
          <p:nvPr/>
        </p:nvPicPr>
        <p:blipFill>
          <a:blip r:embed="rId3">
            <a:alphaModFix/>
          </a:blip>
          <a:stretch>
            <a:fillRect/>
          </a:stretch>
        </p:blipFill>
        <p:spPr>
          <a:xfrm>
            <a:off x="462496" y="1851047"/>
            <a:ext cx="627111" cy="508599"/>
          </a:xfrm>
          <a:prstGeom prst="rect">
            <a:avLst/>
          </a:prstGeom>
          <a:noFill/>
          <a:ln>
            <a:noFill/>
          </a:ln>
        </p:spPr>
      </p:pic>
      <p:sp>
        <p:nvSpPr>
          <p:cNvPr id="592" name="Google Shape;592;p35"/>
          <p:cNvSpPr txBox="1"/>
          <p:nvPr/>
        </p:nvSpPr>
        <p:spPr>
          <a:xfrm>
            <a:off x="307075" y="2359650"/>
            <a:ext cx="132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593" name="Google Shape;593;p35"/>
          <p:cNvSpPr/>
          <p:nvPr/>
        </p:nvSpPr>
        <p:spPr>
          <a:xfrm>
            <a:off x="897093" y="1756837"/>
            <a:ext cx="339900" cy="2484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594" name="Google Shape;594;p35" descr="Lightbulb"/>
          <p:cNvPicPr preferRelativeResize="0"/>
          <p:nvPr/>
        </p:nvPicPr>
        <p:blipFill rotWithShape="1">
          <a:blip r:embed="rId4">
            <a:alphaModFix/>
          </a:blip>
          <a:srcRect/>
          <a:stretch/>
        </p:blipFill>
        <p:spPr>
          <a:xfrm>
            <a:off x="959915" y="1784972"/>
            <a:ext cx="214364" cy="192217"/>
          </a:xfrm>
          <a:prstGeom prst="rect">
            <a:avLst/>
          </a:prstGeom>
          <a:noFill/>
          <a:ln>
            <a:noFill/>
          </a:ln>
        </p:spPr>
      </p:pic>
      <p:sp>
        <p:nvSpPr>
          <p:cNvPr id="595" name="Google Shape;595;p35"/>
          <p:cNvSpPr txBox="1"/>
          <p:nvPr/>
        </p:nvSpPr>
        <p:spPr>
          <a:xfrm>
            <a:off x="1173705" y="1751212"/>
            <a:ext cx="101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596" name="Google Shape;596;p35"/>
          <p:cNvSpPr/>
          <p:nvPr/>
        </p:nvSpPr>
        <p:spPr>
          <a:xfrm rot="5400000">
            <a:off x="49850" y="2981776"/>
            <a:ext cx="1398900" cy="701700"/>
          </a:xfrm>
          <a:prstGeom prst="bentUpArrow">
            <a:avLst>
              <a:gd name="adj1" fmla="val 13233"/>
              <a:gd name="adj2" fmla="val 9928"/>
              <a:gd name="adj3" fmla="val 25000"/>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1303425" y="4113952"/>
            <a:ext cx="891300" cy="1848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750">
                <a:solidFill>
                  <a:srgbClr val="FFFFFF"/>
                </a:solidFill>
                <a:latin typeface="Calibri"/>
                <a:ea typeface="Calibri"/>
                <a:cs typeface="Calibri"/>
                <a:sym typeface="Calibri"/>
              </a:rPr>
              <a:t>  User Stories            </a:t>
            </a:r>
            <a:endParaRPr sz="1100"/>
          </a:p>
        </p:txBody>
      </p:sp>
      <p:sp>
        <p:nvSpPr>
          <p:cNvPr id="598" name="Google Shape;598;p35"/>
          <p:cNvSpPr/>
          <p:nvPr/>
        </p:nvSpPr>
        <p:spPr>
          <a:xfrm>
            <a:off x="1303425" y="4268876"/>
            <a:ext cx="891300" cy="1575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599" name="Google Shape;599;p35"/>
          <p:cNvSpPr/>
          <p:nvPr/>
        </p:nvSpPr>
        <p:spPr>
          <a:xfrm>
            <a:off x="1303425" y="4342270"/>
            <a:ext cx="891300" cy="83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600" name="Google Shape;600;p35"/>
          <p:cNvSpPr txBox="1"/>
          <p:nvPr/>
        </p:nvSpPr>
        <p:spPr>
          <a:xfrm>
            <a:off x="1315124" y="3906675"/>
            <a:ext cx="8682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500" b="1">
                <a:solidFill>
                  <a:srgbClr val="4A86E8"/>
                </a:solidFill>
                <a:latin typeface="Times New Roman"/>
                <a:ea typeface="Times New Roman"/>
                <a:cs typeface="Times New Roman"/>
                <a:sym typeface="Times New Roman"/>
              </a:rPr>
              <a:t>   Product Backlog</a:t>
            </a:r>
            <a:endParaRPr sz="500" b="1">
              <a:solidFill>
                <a:srgbClr val="4A86E8"/>
              </a:solidFill>
              <a:latin typeface="Times New Roman"/>
              <a:ea typeface="Times New Roman"/>
              <a:cs typeface="Times New Roman"/>
              <a:sym typeface="Times New Roman"/>
            </a:endParaRPr>
          </a:p>
        </p:txBody>
      </p:sp>
      <p:sp>
        <p:nvSpPr>
          <p:cNvPr id="601" name="Google Shape;601;p35"/>
          <p:cNvSpPr/>
          <p:nvPr/>
        </p:nvSpPr>
        <p:spPr>
          <a:xfrm rot="5400000">
            <a:off x="2307124" y="4047882"/>
            <a:ext cx="90600" cy="498300"/>
          </a:xfrm>
          <a:prstGeom prst="bentUpArrow">
            <a:avLst>
              <a:gd name="adj1" fmla="val 50000"/>
              <a:gd name="adj2" fmla="val 38153"/>
              <a:gd name="adj3" fmla="val 28652"/>
            </a:avLst>
          </a:prstGeom>
          <a:solidFill>
            <a:srgbClr val="EAD1DC"/>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2" name="Google Shape;602;p35"/>
          <p:cNvPicPr preferRelativeResize="0"/>
          <p:nvPr/>
        </p:nvPicPr>
        <p:blipFill>
          <a:blip r:embed="rId5">
            <a:alphaModFix/>
          </a:blip>
          <a:stretch>
            <a:fillRect/>
          </a:stretch>
        </p:blipFill>
        <p:spPr>
          <a:xfrm>
            <a:off x="2649672" y="4084400"/>
            <a:ext cx="573755" cy="387065"/>
          </a:xfrm>
          <a:prstGeom prst="rect">
            <a:avLst/>
          </a:prstGeom>
          <a:noFill/>
          <a:ln>
            <a:noFill/>
          </a:ln>
        </p:spPr>
      </p:pic>
      <p:pic>
        <p:nvPicPr>
          <p:cNvPr id="603" name="Google Shape;603;p35"/>
          <p:cNvPicPr preferRelativeResize="0"/>
          <p:nvPr/>
        </p:nvPicPr>
        <p:blipFill>
          <a:blip r:embed="rId3">
            <a:alphaModFix/>
          </a:blip>
          <a:stretch>
            <a:fillRect/>
          </a:stretch>
        </p:blipFill>
        <p:spPr>
          <a:xfrm>
            <a:off x="3922556" y="4084400"/>
            <a:ext cx="498223" cy="333768"/>
          </a:xfrm>
          <a:prstGeom prst="rect">
            <a:avLst/>
          </a:prstGeom>
          <a:noFill/>
          <a:ln>
            <a:noFill/>
          </a:ln>
        </p:spPr>
      </p:pic>
      <p:pic>
        <p:nvPicPr>
          <p:cNvPr id="604" name="Google Shape;604;p35"/>
          <p:cNvPicPr preferRelativeResize="0"/>
          <p:nvPr/>
        </p:nvPicPr>
        <p:blipFill>
          <a:blip r:embed="rId6">
            <a:alphaModFix/>
          </a:blip>
          <a:stretch>
            <a:fillRect/>
          </a:stretch>
        </p:blipFill>
        <p:spPr>
          <a:xfrm>
            <a:off x="3119036" y="4069911"/>
            <a:ext cx="867963" cy="362746"/>
          </a:xfrm>
          <a:prstGeom prst="rect">
            <a:avLst/>
          </a:prstGeom>
          <a:noFill/>
          <a:ln>
            <a:noFill/>
          </a:ln>
        </p:spPr>
      </p:pic>
      <p:sp>
        <p:nvSpPr>
          <p:cNvPr id="605" name="Google Shape;605;p35"/>
          <p:cNvSpPr txBox="1"/>
          <p:nvPr/>
        </p:nvSpPr>
        <p:spPr>
          <a:xfrm>
            <a:off x="2977244" y="4649201"/>
            <a:ext cx="1782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a:latin typeface="Roboto"/>
                <a:ea typeface="Roboto"/>
                <a:cs typeface="Roboto"/>
                <a:sym typeface="Roboto"/>
              </a:rPr>
              <a:t>Sprint Planning </a:t>
            </a:r>
            <a:endParaRPr sz="1100">
              <a:latin typeface="Roboto"/>
              <a:ea typeface="Roboto"/>
              <a:cs typeface="Roboto"/>
              <a:sym typeface="Roboto"/>
            </a:endParaRPr>
          </a:p>
        </p:txBody>
      </p:sp>
      <p:pic>
        <p:nvPicPr>
          <p:cNvPr id="606" name="Google Shape;606;p35"/>
          <p:cNvPicPr preferRelativeResize="0"/>
          <p:nvPr/>
        </p:nvPicPr>
        <p:blipFill>
          <a:blip r:embed="rId5">
            <a:alphaModFix/>
          </a:blip>
          <a:stretch>
            <a:fillRect/>
          </a:stretch>
        </p:blipFill>
        <p:spPr>
          <a:xfrm>
            <a:off x="2649672" y="4084400"/>
            <a:ext cx="573755" cy="387065"/>
          </a:xfrm>
          <a:prstGeom prst="rect">
            <a:avLst/>
          </a:prstGeom>
          <a:noFill/>
          <a:ln>
            <a:noFill/>
          </a:ln>
        </p:spPr>
      </p:pic>
      <p:pic>
        <p:nvPicPr>
          <p:cNvPr id="607" name="Google Shape;607;p35"/>
          <p:cNvPicPr preferRelativeResize="0"/>
          <p:nvPr/>
        </p:nvPicPr>
        <p:blipFill>
          <a:blip r:embed="rId3">
            <a:alphaModFix/>
          </a:blip>
          <a:stretch>
            <a:fillRect/>
          </a:stretch>
        </p:blipFill>
        <p:spPr>
          <a:xfrm>
            <a:off x="3922556" y="4084400"/>
            <a:ext cx="498223" cy="333768"/>
          </a:xfrm>
          <a:prstGeom prst="rect">
            <a:avLst/>
          </a:prstGeom>
          <a:noFill/>
          <a:ln>
            <a:noFill/>
          </a:ln>
        </p:spPr>
      </p:pic>
      <p:pic>
        <p:nvPicPr>
          <p:cNvPr id="608" name="Google Shape;608;p35"/>
          <p:cNvPicPr preferRelativeResize="0"/>
          <p:nvPr/>
        </p:nvPicPr>
        <p:blipFill>
          <a:blip r:embed="rId6">
            <a:alphaModFix/>
          </a:blip>
          <a:stretch>
            <a:fillRect/>
          </a:stretch>
        </p:blipFill>
        <p:spPr>
          <a:xfrm>
            <a:off x="3119036" y="4069911"/>
            <a:ext cx="867963" cy="362746"/>
          </a:xfrm>
          <a:prstGeom prst="rect">
            <a:avLst/>
          </a:prstGeom>
          <a:noFill/>
          <a:ln>
            <a:noFill/>
          </a:ln>
        </p:spPr>
      </p:pic>
      <p:sp>
        <p:nvSpPr>
          <p:cNvPr id="609" name="Google Shape;609;p35"/>
          <p:cNvSpPr txBox="1"/>
          <p:nvPr/>
        </p:nvSpPr>
        <p:spPr>
          <a:xfrm>
            <a:off x="2549275" y="4363216"/>
            <a:ext cx="71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Scrum Master</a:t>
            </a:r>
            <a:endParaRPr sz="900">
              <a:latin typeface="Roboto"/>
              <a:ea typeface="Roboto"/>
              <a:cs typeface="Roboto"/>
              <a:sym typeface="Roboto"/>
            </a:endParaRPr>
          </a:p>
        </p:txBody>
      </p:sp>
      <p:sp>
        <p:nvSpPr>
          <p:cNvPr id="610" name="Google Shape;610;p35"/>
          <p:cNvSpPr txBox="1"/>
          <p:nvPr/>
        </p:nvSpPr>
        <p:spPr>
          <a:xfrm>
            <a:off x="3341334" y="4380421"/>
            <a:ext cx="710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Team</a:t>
            </a:r>
            <a:endParaRPr sz="900">
              <a:latin typeface="Roboto"/>
              <a:ea typeface="Roboto"/>
              <a:cs typeface="Roboto"/>
              <a:sym typeface="Roboto"/>
            </a:endParaRPr>
          </a:p>
        </p:txBody>
      </p:sp>
      <p:sp>
        <p:nvSpPr>
          <p:cNvPr id="611" name="Google Shape;611;p35"/>
          <p:cNvSpPr txBox="1"/>
          <p:nvPr/>
        </p:nvSpPr>
        <p:spPr>
          <a:xfrm>
            <a:off x="3873151" y="4363223"/>
            <a:ext cx="71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Product Owner</a:t>
            </a:r>
            <a:endParaRPr sz="900">
              <a:latin typeface="Roboto"/>
              <a:ea typeface="Roboto"/>
              <a:cs typeface="Roboto"/>
              <a:sym typeface="Roboto"/>
            </a:endParaRPr>
          </a:p>
        </p:txBody>
      </p:sp>
      <p:sp>
        <p:nvSpPr>
          <p:cNvPr id="612" name="Google Shape;612;p35"/>
          <p:cNvSpPr/>
          <p:nvPr/>
        </p:nvSpPr>
        <p:spPr>
          <a:xfrm rot="4933646" flipH="1">
            <a:off x="4779787" y="2340600"/>
            <a:ext cx="1672566" cy="1703815"/>
          </a:xfrm>
          <a:custGeom>
            <a:avLst/>
            <a:gdLst/>
            <a:ahLst/>
            <a:cxnLst/>
            <a:rect l="l" t="t" r="r" b="b"/>
            <a:pathLst>
              <a:path w="120000" h="120000" extrusionOk="0">
                <a:moveTo>
                  <a:pt x="0" y="120000"/>
                </a:moveTo>
                <a:quadBezTo>
                  <a:pt x="20000" y="40000"/>
                  <a:pt x="92375" y="14725"/>
                </a:quadBezTo>
                <a:lnTo>
                  <a:pt x="90685" y="0"/>
                </a:lnTo>
                <a:lnTo>
                  <a:pt x="120000" y="16580"/>
                </a:lnTo>
                <a:lnTo>
                  <a:pt x="95868" y="45160"/>
                </a:lnTo>
                <a:lnTo>
                  <a:pt x="94178" y="30435"/>
                </a:lnTo>
                <a:quadBezTo>
                  <a:pt x="30000" y="40435"/>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rot="1515950" flipH="1">
            <a:off x="5138103" y="1404546"/>
            <a:ext cx="1343194" cy="879176"/>
          </a:xfrm>
          <a:custGeom>
            <a:avLst/>
            <a:gdLst/>
            <a:ahLst/>
            <a:cxnLst/>
            <a:rect l="l" t="t" r="r" b="b"/>
            <a:pathLst>
              <a:path w="120000" h="120000" extrusionOk="0">
                <a:moveTo>
                  <a:pt x="0" y="120000"/>
                </a:moveTo>
                <a:quadBezTo>
                  <a:pt x="20000" y="40000"/>
                  <a:pt x="85524" y="15000"/>
                </a:quadBezTo>
                <a:lnTo>
                  <a:pt x="84418" y="0"/>
                </a:lnTo>
                <a:lnTo>
                  <a:pt x="120000" y="21734"/>
                </a:lnTo>
                <a:lnTo>
                  <a:pt x="88509" y="55469"/>
                </a:lnTo>
                <a:lnTo>
                  <a:pt x="87403" y="40469"/>
                </a:lnTo>
                <a:quadBezTo>
                  <a:pt x="30000" y="50469"/>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rot="-2499166" flipH="1">
            <a:off x="4278123" y="1080422"/>
            <a:ext cx="1039098" cy="745780"/>
          </a:xfrm>
          <a:custGeom>
            <a:avLst/>
            <a:gdLst/>
            <a:ahLst/>
            <a:cxnLst/>
            <a:rect l="l" t="t" r="r" b="b"/>
            <a:pathLst>
              <a:path w="120000" h="120000" extrusionOk="0">
                <a:moveTo>
                  <a:pt x="0" y="120000"/>
                </a:moveTo>
                <a:quadBezTo>
                  <a:pt x="20000" y="40000"/>
                  <a:pt x="83016" y="15000"/>
                </a:quadBezTo>
                <a:lnTo>
                  <a:pt x="81803" y="0"/>
                </a:lnTo>
                <a:lnTo>
                  <a:pt x="120000" y="26350"/>
                </a:lnTo>
                <a:lnTo>
                  <a:pt x="87035" y="64700"/>
                </a:lnTo>
                <a:lnTo>
                  <a:pt x="85822" y="49700"/>
                </a:lnTo>
                <a:quadBezTo>
                  <a:pt x="30000" y="59700"/>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txBox="1"/>
          <p:nvPr/>
        </p:nvSpPr>
        <p:spPr>
          <a:xfrm>
            <a:off x="6152711" y="2123671"/>
            <a:ext cx="1326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a:latin typeface="Roboto"/>
                <a:ea typeface="Roboto"/>
                <a:cs typeface="Roboto"/>
                <a:sym typeface="Roboto"/>
              </a:rPr>
              <a:t>    </a:t>
            </a:r>
            <a:r>
              <a:rPr lang="fr" sz="1000" b="1">
                <a:latin typeface="Roboto"/>
                <a:ea typeface="Roboto"/>
                <a:cs typeface="Roboto"/>
                <a:sym typeface="Roboto"/>
              </a:rPr>
              <a:t>    Sprint</a:t>
            </a:r>
            <a:endParaRPr sz="1000" b="1">
              <a:latin typeface="Roboto"/>
              <a:ea typeface="Roboto"/>
              <a:cs typeface="Roboto"/>
              <a:sym typeface="Roboto"/>
            </a:endParaRPr>
          </a:p>
          <a:p>
            <a:pPr marL="0" lvl="0" indent="0" algn="l" rtl="0">
              <a:spcBef>
                <a:spcPts val="0"/>
              </a:spcBef>
              <a:spcAft>
                <a:spcPts val="0"/>
              </a:spcAft>
              <a:buNone/>
            </a:pPr>
            <a:r>
              <a:rPr lang="fr" sz="1000">
                <a:solidFill>
                  <a:srgbClr val="073763"/>
                </a:solidFill>
                <a:latin typeface="Roboto"/>
                <a:ea typeface="Roboto"/>
                <a:cs typeface="Roboto"/>
                <a:sym typeface="Roboto"/>
              </a:rPr>
              <a:t>De 2 à 4 semaine</a:t>
            </a:r>
            <a:endParaRPr sz="1000">
              <a:solidFill>
                <a:srgbClr val="073763"/>
              </a:solidFill>
              <a:latin typeface="Roboto"/>
              <a:ea typeface="Roboto"/>
              <a:cs typeface="Roboto"/>
              <a:sym typeface="Roboto"/>
            </a:endParaRPr>
          </a:p>
        </p:txBody>
      </p:sp>
      <p:sp>
        <p:nvSpPr>
          <p:cNvPr id="616" name="Google Shape;616;p35"/>
          <p:cNvSpPr/>
          <p:nvPr/>
        </p:nvSpPr>
        <p:spPr>
          <a:xfrm>
            <a:off x="5058473" y="2051463"/>
            <a:ext cx="539940" cy="426926"/>
          </a:xfrm>
          <a:custGeom>
            <a:avLst/>
            <a:gdLst/>
            <a:ahLst/>
            <a:cxnLst/>
            <a:rect l="l" t="t" r="r" b="b"/>
            <a:pathLst>
              <a:path w="1943" h="1943" extrusionOk="0">
                <a:moveTo>
                  <a:pt x="1942" y="972"/>
                </a:moveTo>
                <a:lnTo>
                  <a:pt x="1942" y="972"/>
                </a:lnTo>
                <a:cubicBezTo>
                  <a:pt x="1942" y="1501"/>
                  <a:pt x="1511" y="1942"/>
                  <a:pt x="971" y="1942"/>
                </a:cubicBezTo>
                <a:cubicBezTo>
                  <a:pt x="440" y="1942"/>
                  <a:pt x="0" y="1501"/>
                  <a:pt x="0" y="972"/>
                </a:cubicBezTo>
                <a:cubicBezTo>
                  <a:pt x="0" y="432"/>
                  <a:pt x="440" y="0"/>
                  <a:pt x="971" y="0"/>
                </a:cubicBezTo>
                <a:cubicBezTo>
                  <a:pt x="1511" y="0"/>
                  <a:pt x="1942" y="432"/>
                  <a:pt x="1942" y="972"/>
                </a:cubicBezTo>
              </a:path>
            </a:pathLst>
          </a:custGeom>
          <a:solidFill>
            <a:srgbClr val="B6D7A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17" name="Google Shape;617;p35"/>
          <p:cNvSpPr/>
          <p:nvPr/>
        </p:nvSpPr>
        <p:spPr>
          <a:xfrm>
            <a:off x="5198050" y="2160858"/>
            <a:ext cx="20814" cy="207173"/>
          </a:xfrm>
          <a:custGeom>
            <a:avLst/>
            <a:gdLst/>
            <a:ahLst/>
            <a:cxnLst/>
            <a:rect l="l" t="t" r="r" b="b"/>
            <a:pathLst>
              <a:path w="73" h="944" extrusionOk="0">
                <a:moveTo>
                  <a:pt x="36" y="943"/>
                </a:moveTo>
                <a:lnTo>
                  <a:pt x="36" y="943"/>
                </a:lnTo>
                <a:lnTo>
                  <a:pt x="36" y="943"/>
                </a:lnTo>
                <a:cubicBezTo>
                  <a:pt x="18" y="943"/>
                  <a:pt x="0" y="934"/>
                  <a:pt x="0" y="916"/>
                </a:cubicBezTo>
                <a:cubicBezTo>
                  <a:pt x="0" y="36"/>
                  <a:pt x="0" y="36"/>
                  <a:pt x="0" y="36"/>
                </a:cubicBezTo>
                <a:cubicBezTo>
                  <a:pt x="0" y="18"/>
                  <a:pt x="18" y="0"/>
                  <a:pt x="36" y="0"/>
                </a:cubicBezTo>
                <a:lnTo>
                  <a:pt x="36" y="0"/>
                </a:lnTo>
                <a:cubicBezTo>
                  <a:pt x="54" y="0"/>
                  <a:pt x="72" y="18"/>
                  <a:pt x="72" y="36"/>
                </a:cubicBezTo>
                <a:cubicBezTo>
                  <a:pt x="63" y="916"/>
                  <a:pt x="63" y="916"/>
                  <a:pt x="63" y="916"/>
                </a:cubicBezTo>
                <a:cubicBezTo>
                  <a:pt x="63" y="934"/>
                  <a:pt x="54" y="943"/>
                  <a:pt x="36" y="943"/>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18" name="Google Shape;618;p35"/>
          <p:cNvSpPr/>
          <p:nvPr/>
        </p:nvSpPr>
        <p:spPr>
          <a:xfrm>
            <a:off x="5198050" y="2353509"/>
            <a:ext cx="263236" cy="14521"/>
          </a:xfrm>
          <a:custGeom>
            <a:avLst/>
            <a:gdLst/>
            <a:ahLst/>
            <a:cxnLst/>
            <a:rect l="l" t="t" r="r" b="b"/>
            <a:pathLst>
              <a:path w="946" h="64" extrusionOk="0">
                <a:moveTo>
                  <a:pt x="36" y="63"/>
                </a:moveTo>
                <a:lnTo>
                  <a:pt x="36" y="63"/>
                </a:lnTo>
                <a:cubicBezTo>
                  <a:pt x="18" y="63"/>
                  <a:pt x="0" y="54"/>
                  <a:pt x="0" y="36"/>
                </a:cubicBezTo>
                <a:cubicBezTo>
                  <a:pt x="0" y="9"/>
                  <a:pt x="18" y="0"/>
                  <a:pt x="36" y="0"/>
                </a:cubicBezTo>
                <a:cubicBezTo>
                  <a:pt x="909" y="0"/>
                  <a:pt x="909" y="0"/>
                  <a:pt x="909" y="0"/>
                </a:cubicBezTo>
                <a:cubicBezTo>
                  <a:pt x="927" y="0"/>
                  <a:pt x="945" y="9"/>
                  <a:pt x="945" y="36"/>
                </a:cubicBezTo>
                <a:cubicBezTo>
                  <a:pt x="945" y="54"/>
                  <a:pt x="927" y="63"/>
                  <a:pt x="909" y="63"/>
                </a:cubicBezTo>
                <a:lnTo>
                  <a:pt x="36" y="63"/>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19" name="Google Shape;619;p35"/>
          <p:cNvSpPr/>
          <p:nvPr/>
        </p:nvSpPr>
        <p:spPr>
          <a:xfrm>
            <a:off x="5245800" y="2277029"/>
            <a:ext cx="67340" cy="91000"/>
          </a:xfrm>
          <a:custGeom>
            <a:avLst/>
            <a:gdLst/>
            <a:ahLst/>
            <a:cxnLst/>
            <a:rect l="l" t="t" r="r" b="b"/>
            <a:pathLst>
              <a:path w="244" h="413" extrusionOk="0">
                <a:moveTo>
                  <a:pt x="216" y="412"/>
                </a:moveTo>
                <a:lnTo>
                  <a:pt x="216" y="412"/>
                </a:lnTo>
                <a:cubicBezTo>
                  <a:pt x="36" y="412"/>
                  <a:pt x="36" y="412"/>
                  <a:pt x="36" y="412"/>
                </a:cubicBezTo>
                <a:cubicBezTo>
                  <a:pt x="18" y="412"/>
                  <a:pt x="0" y="403"/>
                  <a:pt x="0" y="385"/>
                </a:cubicBezTo>
                <a:cubicBezTo>
                  <a:pt x="0" y="36"/>
                  <a:pt x="0" y="36"/>
                  <a:pt x="0" y="36"/>
                </a:cubicBezTo>
                <a:cubicBezTo>
                  <a:pt x="0" y="17"/>
                  <a:pt x="18" y="0"/>
                  <a:pt x="36" y="0"/>
                </a:cubicBezTo>
                <a:cubicBezTo>
                  <a:pt x="216" y="0"/>
                  <a:pt x="216" y="0"/>
                  <a:pt x="216" y="0"/>
                </a:cubicBezTo>
                <a:cubicBezTo>
                  <a:pt x="234" y="0"/>
                  <a:pt x="243" y="17"/>
                  <a:pt x="243" y="36"/>
                </a:cubicBezTo>
                <a:cubicBezTo>
                  <a:pt x="243" y="385"/>
                  <a:pt x="243" y="385"/>
                  <a:pt x="243" y="385"/>
                </a:cubicBezTo>
                <a:cubicBezTo>
                  <a:pt x="243" y="403"/>
                  <a:pt x="234" y="412"/>
                  <a:pt x="216" y="412"/>
                </a:cubicBezTo>
                <a:close/>
                <a:moveTo>
                  <a:pt x="72" y="349"/>
                </a:moveTo>
                <a:lnTo>
                  <a:pt x="72" y="349"/>
                </a:lnTo>
                <a:cubicBezTo>
                  <a:pt x="180" y="349"/>
                  <a:pt x="180" y="349"/>
                  <a:pt x="180" y="349"/>
                </a:cubicBezTo>
                <a:cubicBezTo>
                  <a:pt x="180" y="72"/>
                  <a:pt x="180" y="72"/>
                  <a:pt x="180" y="72"/>
                </a:cubicBezTo>
                <a:cubicBezTo>
                  <a:pt x="72" y="72"/>
                  <a:pt x="72" y="72"/>
                  <a:pt x="72" y="72"/>
                </a:cubicBezTo>
                <a:lnTo>
                  <a:pt x="72" y="34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20" name="Google Shape;620;p35"/>
          <p:cNvSpPr/>
          <p:nvPr/>
        </p:nvSpPr>
        <p:spPr>
          <a:xfrm>
            <a:off x="5294774" y="2237337"/>
            <a:ext cx="67340" cy="129725"/>
          </a:xfrm>
          <a:custGeom>
            <a:avLst/>
            <a:gdLst/>
            <a:ahLst/>
            <a:cxnLst/>
            <a:rect l="l" t="t" r="r" b="b"/>
            <a:pathLst>
              <a:path w="244" h="593" extrusionOk="0">
                <a:moveTo>
                  <a:pt x="207" y="592"/>
                </a:moveTo>
                <a:lnTo>
                  <a:pt x="207" y="592"/>
                </a:lnTo>
                <a:cubicBezTo>
                  <a:pt x="36" y="592"/>
                  <a:pt x="36" y="592"/>
                  <a:pt x="36" y="592"/>
                </a:cubicBezTo>
                <a:cubicBezTo>
                  <a:pt x="18" y="592"/>
                  <a:pt x="0" y="583"/>
                  <a:pt x="0" y="565"/>
                </a:cubicBezTo>
                <a:cubicBezTo>
                  <a:pt x="0" y="36"/>
                  <a:pt x="0" y="36"/>
                  <a:pt x="0" y="36"/>
                </a:cubicBezTo>
                <a:cubicBezTo>
                  <a:pt x="0" y="18"/>
                  <a:pt x="18" y="0"/>
                  <a:pt x="36" y="0"/>
                </a:cubicBezTo>
                <a:cubicBezTo>
                  <a:pt x="207" y="0"/>
                  <a:pt x="207" y="0"/>
                  <a:pt x="207" y="0"/>
                </a:cubicBezTo>
                <a:cubicBezTo>
                  <a:pt x="225" y="0"/>
                  <a:pt x="243" y="18"/>
                  <a:pt x="243" y="36"/>
                </a:cubicBezTo>
                <a:cubicBezTo>
                  <a:pt x="243" y="565"/>
                  <a:pt x="243" y="565"/>
                  <a:pt x="243" y="565"/>
                </a:cubicBezTo>
                <a:cubicBezTo>
                  <a:pt x="243" y="583"/>
                  <a:pt x="225" y="592"/>
                  <a:pt x="207" y="592"/>
                </a:cubicBezTo>
                <a:close/>
                <a:moveTo>
                  <a:pt x="63" y="529"/>
                </a:moveTo>
                <a:lnTo>
                  <a:pt x="63" y="529"/>
                </a:lnTo>
                <a:cubicBezTo>
                  <a:pt x="171" y="529"/>
                  <a:pt x="171" y="529"/>
                  <a:pt x="171" y="529"/>
                </a:cubicBezTo>
                <a:cubicBezTo>
                  <a:pt x="171" y="72"/>
                  <a:pt x="171" y="72"/>
                  <a:pt x="171" y="72"/>
                </a:cubicBezTo>
                <a:cubicBezTo>
                  <a:pt x="63" y="72"/>
                  <a:pt x="63" y="72"/>
                  <a:pt x="63" y="72"/>
                </a:cubicBezTo>
                <a:lnTo>
                  <a:pt x="63" y="5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21" name="Google Shape;621;p35"/>
          <p:cNvSpPr/>
          <p:nvPr/>
        </p:nvSpPr>
        <p:spPr>
          <a:xfrm>
            <a:off x="5342524" y="2250891"/>
            <a:ext cx="67340" cy="116171"/>
          </a:xfrm>
          <a:custGeom>
            <a:avLst/>
            <a:gdLst/>
            <a:ahLst/>
            <a:cxnLst/>
            <a:rect l="l" t="t" r="r" b="b"/>
            <a:pathLst>
              <a:path w="244" h="531" extrusionOk="0">
                <a:moveTo>
                  <a:pt x="216" y="530"/>
                </a:moveTo>
                <a:lnTo>
                  <a:pt x="216" y="530"/>
                </a:lnTo>
                <a:cubicBezTo>
                  <a:pt x="36" y="530"/>
                  <a:pt x="36" y="530"/>
                  <a:pt x="36" y="530"/>
                </a:cubicBezTo>
                <a:cubicBezTo>
                  <a:pt x="18" y="530"/>
                  <a:pt x="0" y="521"/>
                  <a:pt x="0" y="503"/>
                </a:cubicBezTo>
                <a:cubicBezTo>
                  <a:pt x="0" y="36"/>
                  <a:pt x="0" y="36"/>
                  <a:pt x="0" y="36"/>
                </a:cubicBezTo>
                <a:cubicBezTo>
                  <a:pt x="0" y="19"/>
                  <a:pt x="18" y="0"/>
                  <a:pt x="36" y="0"/>
                </a:cubicBezTo>
                <a:cubicBezTo>
                  <a:pt x="216" y="0"/>
                  <a:pt x="216" y="0"/>
                  <a:pt x="216" y="0"/>
                </a:cubicBezTo>
                <a:cubicBezTo>
                  <a:pt x="234" y="0"/>
                  <a:pt x="243" y="19"/>
                  <a:pt x="243" y="36"/>
                </a:cubicBezTo>
                <a:cubicBezTo>
                  <a:pt x="243" y="503"/>
                  <a:pt x="243" y="503"/>
                  <a:pt x="243" y="503"/>
                </a:cubicBezTo>
                <a:cubicBezTo>
                  <a:pt x="243" y="521"/>
                  <a:pt x="234" y="530"/>
                  <a:pt x="216" y="530"/>
                </a:cubicBezTo>
                <a:close/>
                <a:moveTo>
                  <a:pt x="72" y="467"/>
                </a:moveTo>
                <a:lnTo>
                  <a:pt x="72" y="467"/>
                </a:lnTo>
                <a:cubicBezTo>
                  <a:pt x="180" y="467"/>
                  <a:pt x="180" y="467"/>
                  <a:pt x="180" y="467"/>
                </a:cubicBezTo>
                <a:cubicBezTo>
                  <a:pt x="180" y="72"/>
                  <a:pt x="180" y="72"/>
                  <a:pt x="180" y="72"/>
                </a:cubicBezTo>
                <a:cubicBezTo>
                  <a:pt x="72" y="72"/>
                  <a:pt x="72" y="72"/>
                  <a:pt x="72" y="72"/>
                </a:cubicBezTo>
                <a:lnTo>
                  <a:pt x="72" y="46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22" name="Google Shape;622;p35"/>
          <p:cNvSpPr/>
          <p:nvPr/>
        </p:nvSpPr>
        <p:spPr>
          <a:xfrm>
            <a:off x="5270287" y="2164730"/>
            <a:ext cx="187328" cy="71639"/>
          </a:xfrm>
          <a:custGeom>
            <a:avLst/>
            <a:gdLst/>
            <a:ahLst/>
            <a:cxnLst/>
            <a:rect l="l" t="t" r="r" b="b"/>
            <a:pathLst>
              <a:path w="676" h="325" extrusionOk="0">
                <a:moveTo>
                  <a:pt x="18" y="324"/>
                </a:moveTo>
                <a:lnTo>
                  <a:pt x="18" y="324"/>
                </a:lnTo>
                <a:lnTo>
                  <a:pt x="9" y="324"/>
                </a:lnTo>
                <a:cubicBezTo>
                  <a:pt x="0" y="315"/>
                  <a:pt x="0" y="297"/>
                  <a:pt x="9" y="288"/>
                </a:cubicBezTo>
                <a:cubicBezTo>
                  <a:pt x="189" y="108"/>
                  <a:pt x="189" y="108"/>
                  <a:pt x="189" y="108"/>
                </a:cubicBezTo>
                <a:cubicBezTo>
                  <a:pt x="198" y="108"/>
                  <a:pt x="216" y="108"/>
                  <a:pt x="225" y="108"/>
                </a:cubicBezTo>
                <a:cubicBezTo>
                  <a:pt x="396" y="270"/>
                  <a:pt x="396" y="270"/>
                  <a:pt x="396" y="270"/>
                </a:cubicBezTo>
                <a:cubicBezTo>
                  <a:pt x="630" y="9"/>
                  <a:pt x="630" y="9"/>
                  <a:pt x="630" y="9"/>
                </a:cubicBezTo>
                <a:cubicBezTo>
                  <a:pt x="639" y="0"/>
                  <a:pt x="648" y="0"/>
                  <a:pt x="657" y="9"/>
                </a:cubicBezTo>
                <a:cubicBezTo>
                  <a:pt x="666" y="9"/>
                  <a:pt x="675" y="27"/>
                  <a:pt x="666" y="36"/>
                </a:cubicBezTo>
                <a:cubicBezTo>
                  <a:pt x="414" y="315"/>
                  <a:pt x="414" y="315"/>
                  <a:pt x="414" y="315"/>
                </a:cubicBezTo>
                <a:cubicBezTo>
                  <a:pt x="414" y="324"/>
                  <a:pt x="405" y="324"/>
                  <a:pt x="396" y="324"/>
                </a:cubicBezTo>
                <a:lnTo>
                  <a:pt x="387" y="324"/>
                </a:lnTo>
                <a:cubicBezTo>
                  <a:pt x="207" y="162"/>
                  <a:pt x="207" y="162"/>
                  <a:pt x="207" y="162"/>
                </a:cubicBezTo>
                <a:cubicBezTo>
                  <a:pt x="36" y="324"/>
                  <a:pt x="36" y="324"/>
                  <a:pt x="36" y="324"/>
                </a:cubicBezTo>
                <a:cubicBezTo>
                  <a:pt x="36" y="324"/>
                  <a:pt x="27" y="324"/>
                  <a:pt x="18" y="324"/>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999999"/>
              </a:solidFill>
              <a:latin typeface="Lato Light"/>
              <a:ea typeface="Lato Light"/>
              <a:cs typeface="Lato Light"/>
              <a:sym typeface="Lato Light"/>
            </a:endParaRPr>
          </a:p>
        </p:txBody>
      </p:sp>
      <p:sp>
        <p:nvSpPr>
          <p:cNvPr id="623" name="Google Shape;623;p35"/>
          <p:cNvSpPr txBox="1"/>
          <p:nvPr/>
        </p:nvSpPr>
        <p:spPr>
          <a:xfrm>
            <a:off x="4626818" y="1556587"/>
            <a:ext cx="379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Daily Scrum</a:t>
            </a:r>
            <a:endParaRPr>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a:t>
            </a:r>
            <a:r>
              <a:rPr lang="fr" sz="800" b="1">
                <a:solidFill>
                  <a:srgbClr val="660000"/>
                </a:solidFill>
                <a:latin typeface="Roboto"/>
                <a:ea typeface="Roboto"/>
                <a:cs typeface="Roboto"/>
                <a:sym typeface="Roboto"/>
              </a:rPr>
              <a:t>15 minutes</a:t>
            </a:r>
            <a:endParaRPr sz="800" b="1">
              <a:solidFill>
                <a:srgbClr val="660000"/>
              </a:solidFill>
              <a:latin typeface="Roboto"/>
              <a:ea typeface="Roboto"/>
              <a:cs typeface="Roboto"/>
              <a:sym typeface="Roboto"/>
            </a:endParaRPr>
          </a:p>
        </p:txBody>
      </p:sp>
      <p:pic>
        <p:nvPicPr>
          <p:cNvPr id="624" name="Google Shape;624;p35"/>
          <p:cNvPicPr preferRelativeResize="0"/>
          <p:nvPr/>
        </p:nvPicPr>
        <p:blipFill>
          <a:blip r:embed="rId6">
            <a:alphaModFix/>
          </a:blip>
          <a:stretch>
            <a:fillRect/>
          </a:stretch>
        </p:blipFill>
        <p:spPr>
          <a:xfrm>
            <a:off x="5123796" y="2449098"/>
            <a:ext cx="453948" cy="229667"/>
          </a:xfrm>
          <a:prstGeom prst="rect">
            <a:avLst/>
          </a:prstGeom>
          <a:noFill/>
          <a:ln>
            <a:noFill/>
          </a:ln>
        </p:spPr>
      </p:pic>
      <p:pic>
        <p:nvPicPr>
          <p:cNvPr id="625" name="Google Shape;625;p35"/>
          <p:cNvPicPr preferRelativeResize="0"/>
          <p:nvPr/>
        </p:nvPicPr>
        <p:blipFill>
          <a:blip r:embed="rId3">
            <a:alphaModFix/>
          </a:blip>
          <a:stretch>
            <a:fillRect/>
          </a:stretch>
        </p:blipFill>
        <p:spPr>
          <a:xfrm>
            <a:off x="5542423" y="2097473"/>
            <a:ext cx="263236" cy="213479"/>
          </a:xfrm>
          <a:prstGeom prst="rect">
            <a:avLst/>
          </a:prstGeom>
          <a:noFill/>
          <a:ln>
            <a:noFill/>
          </a:ln>
        </p:spPr>
      </p:pic>
      <p:pic>
        <p:nvPicPr>
          <p:cNvPr id="626" name="Google Shape;626;p35"/>
          <p:cNvPicPr preferRelativeResize="0"/>
          <p:nvPr/>
        </p:nvPicPr>
        <p:blipFill>
          <a:blip r:embed="rId5">
            <a:alphaModFix/>
          </a:blip>
          <a:stretch>
            <a:fillRect/>
          </a:stretch>
        </p:blipFill>
        <p:spPr>
          <a:xfrm>
            <a:off x="4782136" y="2105082"/>
            <a:ext cx="340012" cy="277663"/>
          </a:xfrm>
          <a:prstGeom prst="rect">
            <a:avLst/>
          </a:prstGeom>
          <a:noFill/>
          <a:ln>
            <a:noFill/>
          </a:ln>
        </p:spPr>
      </p:pic>
      <p:sp>
        <p:nvSpPr>
          <p:cNvPr id="627" name="Google Shape;627;p35"/>
          <p:cNvSpPr txBox="1"/>
          <p:nvPr/>
        </p:nvSpPr>
        <p:spPr>
          <a:xfrm>
            <a:off x="3913403" y="2281350"/>
            <a:ext cx="165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b="1">
                <a:latin typeface="Roboto"/>
                <a:ea typeface="Roboto"/>
                <a:cs typeface="Roboto"/>
                <a:sym typeface="Roboto"/>
              </a:rPr>
              <a:t>             </a:t>
            </a:r>
            <a:r>
              <a:rPr lang="fr" sz="600" b="1">
                <a:latin typeface="Roboto"/>
                <a:ea typeface="Roboto"/>
                <a:cs typeface="Roboto"/>
                <a:sym typeface="Roboto"/>
              </a:rPr>
              <a:t>      Task board</a:t>
            </a:r>
            <a:endParaRPr sz="600" b="1">
              <a:latin typeface="Roboto"/>
              <a:ea typeface="Roboto"/>
              <a:cs typeface="Roboto"/>
              <a:sym typeface="Roboto"/>
            </a:endParaRPr>
          </a:p>
          <a:p>
            <a:pPr marL="0" lvl="0" indent="0" algn="l" rtl="0">
              <a:spcBef>
                <a:spcPts val="0"/>
              </a:spcBef>
              <a:spcAft>
                <a:spcPts val="0"/>
              </a:spcAft>
              <a:buNone/>
            </a:pPr>
            <a:r>
              <a:rPr lang="fr" sz="600" b="1">
                <a:latin typeface="Roboto"/>
                <a:ea typeface="Roboto"/>
                <a:cs typeface="Roboto"/>
                <a:sym typeface="Roboto"/>
              </a:rPr>
              <a:t>( </a:t>
            </a:r>
            <a:r>
              <a:rPr lang="fr" sz="600" b="1">
                <a:solidFill>
                  <a:srgbClr val="990000"/>
                </a:solidFill>
                <a:latin typeface="Roboto"/>
                <a:ea typeface="Roboto"/>
                <a:cs typeface="Roboto"/>
                <a:sym typeface="Roboto"/>
              </a:rPr>
              <a:t>To do</a:t>
            </a:r>
            <a:r>
              <a:rPr lang="fr" sz="600" b="1">
                <a:latin typeface="Roboto"/>
                <a:ea typeface="Roboto"/>
                <a:cs typeface="Roboto"/>
                <a:sym typeface="Roboto"/>
              </a:rPr>
              <a:t> ,</a:t>
            </a:r>
            <a:r>
              <a:rPr lang="fr" sz="600" b="1">
                <a:solidFill>
                  <a:srgbClr val="B45F06"/>
                </a:solidFill>
                <a:latin typeface="Roboto"/>
                <a:ea typeface="Roboto"/>
                <a:cs typeface="Roboto"/>
                <a:sym typeface="Roboto"/>
              </a:rPr>
              <a:t> Work in progress</a:t>
            </a:r>
            <a:r>
              <a:rPr lang="fr" sz="600" b="1">
                <a:latin typeface="Roboto"/>
                <a:ea typeface="Roboto"/>
                <a:cs typeface="Roboto"/>
                <a:sym typeface="Roboto"/>
              </a:rPr>
              <a:t> , </a:t>
            </a:r>
            <a:r>
              <a:rPr lang="fr" sz="600" b="1">
                <a:solidFill>
                  <a:srgbClr val="38761D"/>
                </a:solidFill>
                <a:latin typeface="Roboto"/>
                <a:ea typeface="Roboto"/>
                <a:cs typeface="Roboto"/>
                <a:sym typeface="Roboto"/>
              </a:rPr>
              <a:t>Done </a:t>
            </a:r>
            <a:r>
              <a:rPr lang="fr" sz="600" b="1">
                <a:latin typeface="Roboto"/>
                <a:ea typeface="Roboto"/>
                <a:cs typeface="Roboto"/>
                <a:sym typeface="Roboto"/>
              </a:rPr>
              <a:t>)</a:t>
            </a:r>
            <a:endParaRPr sz="600" b="1">
              <a:latin typeface="Roboto"/>
              <a:ea typeface="Roboto"/>
              <a:cs typeface="Roboto"/>
              <a:sym typeface="Roboto"/>
            </a:endParaRPr>
          </a:p>
        </p:txBody>
      </p:sp>
      <p:grpSp>
        <p:nvGrpSpPr>
          <p:cNvPr id="628" name="Google Shape;628;p35"/>
          <p:cNvGrpSpPr/>
          <p:nvPr/>
        </p:nvGrpSpPr>
        <p:grpSpPr>
          <a:xfrm>
            <a:off x="2562833" y="2185053"/>
            <a:ext cx="539991" cy="399598"/>
            <a:chOff x="3725533" y="1181672"/>
            <a:chExt cx="4740922" cy="5285683"/>
          </a:xfrm>
        </p:grpSpPr>
        <p:sp>
          <p:nvSpPr>
            <p:cNvPr id="629" name="Google Shape;629;p35"/>
            <p:cNvSpPr/>
            <p:nvPr/>
          </p:nvSpPr>
          <p:spPr>
            <a:xfrm>
              <a:off x="3725533" y="1181672"/>
              <a:ext cx="4740922" cy="5285683"/>
            </a:xfrm>
            <a:custGeom>
              <a:avLst/>
              <a:gdLst/>
              <a:ahLst/>
              <a:cxnLst/>
              <a:rect l="l" t="t" r="r" b="b"/>
              <a:pathLst>
                <a:path w="20820" h="21504" extrusionOk="0">
                  <a:moveTo>
                    <a:pt x="19496" y="12461"/>
                  </a:moveTo>
                  <a:cubicBezTo>
                    <a:pt x="18753" y="12032"/>
                    <a:pt x="17891" y="11960"/>
                    <a:pt x="17126" y="12187"/>
                  </a:cubicBezTo>
                  <a:cubicBezTo>
                    <a:pt x="17068" y="12204"/>
                    <a:pt x="17012" y="12222"/>
                    <a:pt x="16954" y="12242"/>
                  </a:cubicBezTo>
                  <a:cubicBezTo>
                    <a:pt x="16923" y="12254"/>
                    <a:pt x="16892" y="12266"/>
                    <a:pt x="16861" y="12278"/>
                  </a:cubicBezTo>
                  <a:cubicBezTo>
                    <a:pt x="16800" y="12303"/>
                    <a:pt x="16740" y="12326"/>
                    <a:pt x="16674" y="12343"/>
                  </a:cubicBezTo>
                  <a:cubicBezTo>
                    <a:pt x="15975" y="12525"/>
                    <a:pt x="15202" y="12461"/>
                    <a:pt x="14519" y="12106"/>
                  </a:cubicBezTo>
                  <a:cubicBezTo>
                    <a:pt x="14514" y="12103"/>
                    <a:pt x="14507" y="12099"/>
                    <a:pt x="14501" y="12096"/>
                  </a:cubicBezTo>
                  <a:cubicBezTo>
                    <a:pt x="13392" y="11509"/>
                    <a:pt x="13392" y="9992"/>
                    <a:pt x="14501" y="9405"/>
                  </a:cubicBezTo>
                  <a:cubicBezTo>
                    <a:pt x="14507" y="9402"/>
                    <a:pt x="14514" y="9398"/>
                    <a:pt x="14519" y="9395"/>
                  </a:cubicBezTo>
                  <a:cubicBezTo>
                    <a:pt x="15202" y="9040"/>
                    <a:pt x="15975" y="8976"/>
                    <a:pt x="16674" y="9158"/>
                  </a:cubicBezTo>
                  <a:cubicBezTo>
                    <a:pt x="16738" y="9175"/>
                    <a:pt x="16800" y="9198"/>
                    <a:pt x="16861" y="9223"/>
                  </a:cubicBezTo>
                  <a:cubicBezTo>
                    <a:pt x="16892" y="9235"/>
                    <a:pt x="16923" y="9247"/>
                    <a:pt x="16954" y="9259"/>
                  </a:cubicBezTo>
                  <a:cubicBezTo>
                    <a:pt x="17010" y="9279"/>
                    <a:pt x="17068" y="9297"/>
                    <a:pt x="17126" y="9314"/>
                  </a:cubicBezTo>
                  <a:cubicBezTo>
                    <a:pt x="17889" y="9541"/>
                    <a:pt x="18753" y="9469"/>
                    <a:pt x="19496" y="9040"/>
                  </a:cubicBezTo>
                  <a:cubicBezTo>
                    <a:pt x="20719" y="8332"/>
                    <a:pt x="21173" y="6835"/>
                    <a:pt x="20525" y="5641"/>
                  </a:cubicBezTo>
                  <a:cubicBezTo>
                    <a:pt x="19795" y="4294"/>
                    <a:pt x="18009" y="3798"/>
                    <a:pt x="16605" y="4528"/>
                  </a:cubicBezTo>
                  <a:cubicBezTo>
                    <a:pt x="15892" y="4899"/>
                    <a:pt x="15418" y="5513"/>
                    <a:pt x="15238" y="6198"/>
                  </a:cubicBezTo>
                  <a:cubicBezTo>
                    <a:pt x="15224" y="6253"/>
                    <a:pt x="15211" y="6307"/>
                    <a:pt x="15200" y="6363"/>
                  </a:cubicBezTo>
                  <a:cubicBezTo>
                    <a:pt x="15195" y="6393"/>
                    <a:pt x="15189" y="6423"/>
                    <a:pt x="15186" y="6453"/>
                  </a:cubicBezTo>
                  <a:cubicBezTo>
                    <a:pt x="15177" y="6514"/>
                    <a:pt x="15168" y="6574"/>
                    <a:pt x="15149" y="6633"/>
                  </a:cubicBezTo>
                  <a:cubicBezTo>
                    <a:pt x="14953" y="7281"/>
                    <a:pt x="14490" y="7859"/>
                    <a:pt x="13808" y="8214"/>
                  </a:cubicBezTo>
                  <a:cubicBezTo>
                    <a:pt x="13802" y="8218"/>
                    <a:pt x="13795" y="8221"/>
                    <a:pt x="13790" y="8224"/>
                  </a:cubicBezTo>
                  <a:cubicBezTo>
                    <a:pt x="12604" y="8830"/>
                    <a:pt x="11137" y="8012"/>
                    <a:pt x="11121" y="6759"/>
                  </a:cubicBezTo>
                  <a:cubicBezTo>
                    <a:pt x="11121" y="6738"/>
                    <a:pt x="11121" y="6717"/>
                    <a:pt x="11121" y="6696"/>
                  </a:cubicBezTo>
                  <a:cubicBezTo>
                    <a:pt x="11132" y="5971"/>
                    <a:pt x="11459" y="5318"/>
                    <a:pt x="11978" y="4849"/>
                  </a:cubicBezTo>
                  <a:cubicBezTo>
                    <a:pt x="12025" y="4807"/>
                    <a:pt x="12078" y="4768"/>
                    <a:pt x="12132" y="4733"/>
                  </a:cubicBezTo>
                  <a:cubicBezTo>
                    <a:pt x="12159" y="4714"/>
                    <a:pt x="12185" y="4696"/>
                    <a:pt x="12212" y="4677"/>
                  </a:cubicBezTo>
                  <a:cubicBezTo>
                    <a:pt x="12259" y="4642"/>
                    <a:pt x="12306" y="4605"/>
                    <a:pt x="12350" y="4568"/>
                  </a:cubicBezTo>
                  <a:cubicBezTo>
                    <a:pt x="12913" y="4095"/>
                    <a:pt x="13269" y="3416"/>
                    <a:pt x="13280" y="2659"/>
                  </a:cubicBezTo>
                  <a:cubicBezTo>
                    <a:pt x="13299" y="1169"/>
                    <a:pt x="11976" y="-47"/>
                    <a:pt x="10349" y="2"/>
                  </a:cubicBezTo>
                  <a:cubicBezTo>
                    <a:pt x="8908" y="46"/>
                    <a:pt x="7704" y="1129"/>
                    <a:pt x="7619" y="2464"/>
                  </a:cubicBezTo>
                  <a:cubicBezTo>
                    <a:pt x="7566" y="3273"/>
                    <a:pt x="7911" y="4010"/>
                    <a:pt x="8490" y="4523"/>
                  </a:cubicBezTo>
                  <a:cubicBezTo>
                    <a:pt x="8534" y="4561"/>
                    <a:pt x="8579" y="4600"/>
                    <a:pt x="8627" y="4635"/>
                  </a:cubicBezTo>
                  <a:cubicBezTo>
                    <a:pt x="8652" y="4655"/>
                    <a:pt x="8677" y="4674"/>
                    <a:pt x="8705" y="4692"/>
                  </a:cubicBezTo>
                  <a:cubicBezTo>
                    <a:pt x="8757" y="4729"/>
                    <a:pt x="8808" y="4768"/>
                    <a:pt x="8853" y="4812"/>
                  </a:cubicBezTo>
                  <a:cubicBezTo>
                    <a:pt x="9360" y="5293"/>
                    <a:pt x="9670" y="5954"/>
                    <a:pt x="9660" y="6679"/>
                  </a:cubicBezTo>
                  <a:cubicBezTo>
                    <a:pt x="9658" y="6748"/>
                    <a:pt x="9654" y="6817"/>
                    <a:pt x="9649" y="6884"/>
                  </a:cubicBezTo>
                  <a:cubicBezTo>
                    <a:pt x="9532" y="8056"/>
                    <a:pt x="8118" y="8744"/>
                    <a:pt x="7013" y="8160"/>
                  </a:cubicBezTo>
                  <a:cubicBezTo>
                    <a:pt x="7007" y="8157"/>
                    <a:pt x="7002" y="8154"/>
                    <a:pt x="6994" y="8150"/>
                  </a:cubicBezTo>
                  <a:cubicBezTo>
                    <a:pt x="6317" y="7787"/>
                    <a:pt x="5865" y="7202"/>
                    <a:pt x="5678" y="6553"/>
                  </a:cubicBezTo>
                  <a:cubicBezTo>
                    <a:pt x="5662" y="6494"/>
                    <a:pt x="5651" y="6431"/>
                    <a:pt x="5644" y="6371"/>
                  </a:cubicBezTo>
                  <a:cubicBezTo>
                    <a:pt x="5640" y="6341"/>
                    <a:pt x="5635" y="6310"/>
                    <a:pt x="5629" y="6280"/>
                  </a:cubicBezTo>
                  <a:cubicBezTo>
                    <a:pt x="5620" y="6225"/>
                    <a:pt x="5607" y="6169"/>
                    <a:pt x="5595" y="6114"/>
                  </a:cubicBezTo>
                  <a:cubicBezTo>
                    <a:pt x="5417" y="5390"/>
                    <a:pt x="4910" y="4738"/>
                    <a:pt x="4135" y="4364"/>
                  </a:cubicBezTo>
                  <a:cubicBezTo>
                    <a:pt x="2853" y="3749"/>
                    <a:pt x="1234" y="4149"/>
                    <a:pt x="453" y="5273"/>
                  </a:cubicBezTo>
                  <a:cubicBezTo>
                    <a:pt x="-427" y="6541"/>
                    <a:pt x="21" y="8218"/>
                    <a:pt x="1412" y="8966"/>
                  </a:cubicBezTo>
                  <a:cubicBezTo>
                    <a:pt x="2120" y="9346"/>
                    <a:pt x="2932" y="9412"/>
                    <a:pt x="3658" y="9207"/>
                  </a:cubicBezTo>
                  <a:cubicBezTo>
                    <a:pt x="3716" y="9190"/>
                    <a:pt x="3774" y="9173"/>
                    <a:pt x="3830" y="9153"/>
                  </a:cubicBezTo>
                  <a:cubicBezTo>
                    <a:pt x="3861" y="9143"/>
                    <a:pt x="3892" y="9131"/>
                    <a:pt x="3923" y="9119"/>
                  </a:cubicBezTo>
                  <a:cubicBezTo>
                    <a:pt x="3984" y="9096"/>
                    <a:pt x="4044" y="9072"/>
                    <a:pt x="4110" y="9057"/>
                  </a:cubicBezTo>
                  <a:cubicBezTo>
                    <a:pt x="4811" y="8884"/>
                    <a:pt x="5584" y="8958"/>
                    <a:pt x="6261" y="9323"/>
                  </a:cubicBezTo>
                  <a:cubicBezTo>
                    <a:pt x="6873" y="9652"/>
                    <a:pt x="7299" y="10160"/>
                    <a:pt x="7514" y="10734"/>
                  </a:cubicBezTo>
                  <a:cubicBezTo>
                    <a:pt x="7514" y="10740"/>
                    <a:pt x="7514" y="10745"/>
                    <a:pt x="7514" y="10752"/>
                  </a:cubicBezTo>
                  <a:cubicBezTo>
                    <a:pt x="7514" y="10759"/>
                    <a:pt x="7514" y="10764"/>
                    <a:pt x="7514" y="10771"/>
                  </a:cubicBezTo>
                  <a:cubicBezTo>
                    <a:pt x="7299" y="11344"/>
                    <a:pt x="6871" y="11854"/>
                    <a:pt x="6261" y="12182"/>
                  </a:cubicBezTo>
                  <a:cubicBezTo>
                    <a:pt x="5584" y="12547"/>
                    <a:pt x="4811" y="12621"/>
                    <a:pt x="4110" y="12447"/>
                  </a:cubicBezTo>
                  <a:cubicBezTo>
                    <a:pt x="4046" y="12432"/>
                    <a:pt x="3984" y="12409"/>
                    <a:pt x="3923" y="12385"/>
                  </a:cubicBezTo>
                  <a:cubicBezTo>
                    <a:pt x="3892" y="12373"/>
                    <a:pt x="3861" y="12362"/>
                    <a:pt x="3830" y="12352"/>
                  </a:cubicBezTo>
                  <a:cubicBezTo>
                    <a:pt x="3774" y="12331"/>
                    <a:pt x="3716" y="12315"/>
                    <a:pt x="3658" y="12298"/>
                  </a:cubicBezTo>
                  <a:cubicBezTo>
                    <a:pt x="2932" y="12093"/>
                    <a:pt x="2120" y="12158"/>
                    <a:pt x="1412" y="12538"/>
                  </a:cubicBezTo>
                  <a:cubicBezTo>
                    <a:pt x="20" y="13287"/>
                    <a:pt x="-427" y="14964"/>
                    <a:pt x="453" y="16232"/>
                  </a:cubicBezTo>
                  <a:cubicBezTo>
                    <a:pt x="1234" y="17355"/>
                    <a:pt x="2855" y="17755"/>
                    <a:pt x="4135" y="17140"/>
                  </a:cubicBezTo>
                  <a:cubicBezTo>
                    <a:pt x="4912" y="16766"/>
                    <a:pt x="5417" y="16114"/>
                    <a:pt x="5595" y="15391"/>
                  </a:cubicBezTo>
                  <a:cubicBezTo>
                    <a:pt x="5607" y="15335"/>
                    <a:pt x="5620" y="15281"/>
                    <a:pt x="5629" y="15224"/>
                  </a:cubicBezTo>
                  <a:cubicBezTo>
                    <a:pt x="5635" y="15194"/>
                    <a:pt x="5638" y="15164"/>
                    <a:pt x="5644" y="15133"/>
                  </a:cubicBezTo>
                  <a:cubicBezTo>
                    <a:pt x="5651" y="15073"/>
                    <a:pt x="5662" y="15011"/>
                    <a:pt x="5678" y="14952"/>
                  </a:cubicBezTo>
                  <a:cubicBezTo>
                    <a:pt x="5863" y="14303"/>
                    <a:pt x="6317" y="13719"/>
                    <a:pt x="6994" y="13354"/>
                  </a:cubicBezTo>
                  <a:cubicBezTo>
                    <a:pt x="7000" y="13351"/>
                    <a:pt x="7005" y="13347"/>
                    <a:pt x="7013" y="13344"/>
                  </a:cubicBezTo>
                  <a:cubicBezTo>
                    <a:pt x="8116" y="12760"/>
                    <a:pt x="9532" y="13446"/>
                    <a:pt x="9649" y="14620"/>
                  </a:cubicBezTo>
                  <a:cubicBezTo>
                    <a:pt x="9656" y="14688"/>
                    <a:pt x="9660" y="14757"/>
                    <a:pt x="9660" y="14826"/>
                  </a:cubicBezTo>
                  <a:cubicBezTo>
                    <a:pt x="9670" y="15550"/>
                    <a:pt x="9360" y="16211"/>
                    <a:pt x="8853" y="16692"/>
                  </a:cubicBezTo>
                  <a:cubicBezTo>
                    <a:pt x="8808" y="16736"/>
                    <a:pt x="8755" y="16775"/>
                    <a:pt x="8705" y="16812"/>
                  </a:cubicBezTo>
                  <a:cubicBezTo>
                    <a:pt x="8679" y="16830"/>
                    <a:pt x="8652" y="16851"/>
                    <a:pt x="8627" y="16869"/>
                  </a:cubicBezTo>
                  <a:cubicBezTo>
                    <a:pt x="8579" y="16906"/>
                    <a:pt x="8536" y="16943"/>
                    <a:pt x="8490" y="16982"/>
                  </a:cubicBezTo>
                  <a:cubicBezTo>
                    <a:pt x="7911" y="17495"/>
                    <a:pt x="7566" y="18231"/>
                    <a:pt x="7619" y="19040"/>
                  </a:cubicBezTo>
                  <a:cubicBezTo>
                    <a:pt x="7706" y="20374"/>
                    <a:pt x="8908" y="21459"/>
                    <a:pt x="10349" y="21503"/>
                  </a:cubicBezTo>
                  <a:cubicBezTo>
                    <a:pt x="11976" y="21553"/>
                    <a:pt x="13299" y="20335"/>
                    <a:pt x="13280" y="18845"/>
                  </a:cubicBezTo>
                  <a:cubicBezTo>
                    <a:pt x="13269" y="18087"/>
                    <a:pt x="12911" y="17407"/>
                    <a:pt x="12350" y="16936"/>
                  </a:cubicBezTo>
                  <a:cubicBezTo>
                    <a:pt x="12305" y="16899"/>
                    <a:pt x="12259" y="16862"/>
                    <a:pt x="12212" y="16827"/>
                  </a:cubicBezTo>
                  <a:cubicBezTo>
                    <a:pt x="12187" y="16809"/>
                    <a:pt x="12159" y="16790"/>
                    <a:pt x="12132" y="16772"/>
                  </a:cubicBezTo>
                  <a:cubicBezTo>
                    <a:pt x="12080" y="16735"/>
                    <a:pt x="12027" y="16698"/>
                    <a:pt x="11978" y="16655"/>
                  </a:cubicBezTo>
                  <a:cubicBezTo>
                    <a:pt x="11459" y="16186"/>
                    <a:pt x="11130" y="15534"/>
                    <a:pt x="11121" y="14809"/>
                  </a:cubicBezTo>
                  <a:cubicBezTo>
                    <a:pt x="11121" y="14787"/>
                    <a:pt x="11121" y="14767"/>
                    <a:pt x="11121" y="14745"/>
                  </a:cubicBezTo>
                  <a:cubicBezTo>
                    <a:pt x="11135" y="13490"/>
                    <a:pt x="12604" y="12675"/>
                    <a:pt x="13790" y="13280"/>
                  </a:cubicBezTo>
                  <a:cubicBezTo>
                    <a:pt x="13795" y="13283"/>
                    <a:pt x="13802" y="13287"/>
                    <a:pt x="13808" y="13290"/>
                  </a:cubicBezTo>
                  <a:cubicBezTo>
                    <a:pt x="14490" y="13645"/>
                    <a:pt x="14953" y="14223"/>
                    <a:pt x="15149" y="14871"/>
                  </a:cubicBezTo>
                  <a:cubicBezTo>
                    <a:pt x="15168" y="14930"/>
                    <a:pt x="15177" y="14990"/>
                    <a:pt x="15186" y="15051"/>
                  </a:cubicBezTo>
                  <a:cubicBezTo>
                    <a:pt x="15189" y="15081"/>
                    <a:pt x="15195" y="15112"/>
                    <a:pt x="15200" y="15142"/>
                  </a:cubicBezTo>
                  <a:cubicBezTo>
                    <a:pt x="15211" y="15197"/>
                    <a:pt x="15224" y="15253"/>
                    <a:pt x="15238" y="15307"/>
                  </a:cubicBezTo>
                  <a:cubicBezTo>
                    <a:pt x="15418" y="15989"/>
                    <a:pt x="15890" y="16605"/>
                    <a:pt x="16605" y="16977"/>
                  </a:cubicBezTo>
                  <a:cubicBezTo>
                    <a:pt x="18009" y="17707"/>
                    <a:pt x="19795" y="17209"/>
                    <a:pt x="20525" y="15863"/>
                  </a:cubicBezTo>
                  <a:cubicBezTo>
                    <a:pt x="21173" y="14666"/>
                    <a:pt x="20719" y="13169"/>
                    <a:pt x="19496" y="12461"/>
                  </a:cubicBezTo>
                  <a:close/>
                </a:path>
              </a:pathLst>
            </a:custGeom>
            <a:solidFill>
              <a:srgbClr val="D8D8D8"/>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0" name="Google Shape;630;p35"/>
            <p:cNvSpPr/>
            <p:nvPr/>
          </p:nvSpPr>
          <p:spPr>
            <a:xfrm>
              <a:off x="7259335" y="4240852"/>
              <a:ext cx="1124400" cy="1124400"/>
            </a:xfrm>
            <a:prstGeom prst="ellipse">
              <a:avLst/>
            </a:prstGeom>
            <a:solidFill>
              <a:srgbClr val="2980B9"/>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1" name="Google Shape;631;p35"/>
            <p:cNvSpPr/>
            <p:nvPr/>
          </p:nvSpPr>
          <p:spPr>
            <a:xfrm>
              <a:off x="7259335" y="2304546"/>
              <a:ext cx="1124400" cy="1124400"/>
            </a:xfrm>
            <a:prstGeom prst="ellipse">
              <a:avLst/>
            </a:prstGeom>
            <a:solidFill>
              <a:srgbClr val="1D927D"/>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2" name="Google Shape;632;p35"/>
            <p:cNvSpPr/>
            <p:nvPr/>
          </p:nvSpPr>
          <p:spPr>
            <a:xfrm>
              <a:off x="5544503" y="1264356"/>
              <a:ext cx="1124400" cy="1124400"/>
            </a:xfrm>
            <a:prstGeom prst="ellipse">
              <a:avLst/>
            </a:prstGeom>
            <a:solidFill>
              <a:srgbClr val="F39B1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3" name="Google Shape;633;p35"/>
            <p:cNvSpPr/>
            <p:nvPr/>
          </p:nvSpPr>
          <p:spPr>
            <a:xfrm>
              <a:off x="3808213" y="2256521"/>
              <a:ext cx="1124400" cy="1124400"/>
            </a:xfrm>
            <a:prstGeom prst="ellipse">
              <a:avLst/>
            </a:prstGeom>
            <a:solidFill>
              <a:srgbClr val="4B2C5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4" name="Google Shape;634;p35"/>
            <p:cNvSpPr/>
            <p:nvPr/>
          </p:nvSpPr>
          <p:spPr>
            <a:xfrm>
              <a:off x="3808213" y="4269230"/>
              <a:ext cx="1124400" cy="1124400"/>
            </a:xfrm>
            <a:prstGeom prst="ellipse">
              <a:avLst/>
            </a:prstGeom>
            <a:solidFill>
              <a:srgbClr val="C0392B"/>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5" name="Google Shape;635;p35"/>
            <p:cNvSpPr/>
            <p:nvPr/>
          </p:nvSpPr>
          <p:spPr>
            <a:xfrm>
              <a:off x="5544503" y="5274358"/>
              <a:ext cx="1124400" cy="1124400"/>
            </a:xfrm>
            <a:prstGeom prst="ellipse">
              <a:avLst/>
            </a:prstGeom>
            <a:solidFill>
              <a:srgbClr val="9BBB59"/>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sp>
          <p:nvSpPr>
            <p:cNvPr id="636" name="Google Shape;636;p35"/>
            <p:cNvSpPr/>
            <p:nvPr/>
          </p:nvSpPr>
          <p:spPr>
            <a:xfrm>
              <a:off x="5544503" y="3248687"/>
              <a:ext cx="1124400" cy="1124400"/>
            </a:xfrm>
            <a:prstGeom prst="ellipse">
              <a:avLst/>
            </a:prstGeom>
            <a:solidFill>
              <a:srgbClr val="7F7F7F"/>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grpSp>
      <p:pic>
        <p:nvPicPr>
          <p:cNvPr id="637" name="Google Shape;637;p35" descr="Chat"/>
          <p:cNvPicPr preferRelativeResize="0"/>
          <p:nvPr/>
        </p:nvPicPr>
        <p:blipFill rotWithShape="1">
          <a:blip r:embed="rId7">
            <a:alphaModFix/>
          </a:blip>
          <a:srcRect/>
          <a:stretch/>
        </p:blipFill>
        <p:spPr>
          <a:xfrm>
            <a:off x="2778965" y="2199894"/>
            <a:ext cx="114394" cy="82998"/>
          </a:xfrm>
          <a:prstGeom prst="rect">
            <a:avLst/>
          </a:prstGeom>
          <a:noFill/>
          <a:ln>
            <a:noFill/>
          </a:ln>
        </p:spPr>
      </p:pic>
      <p:pic>
        <p:nvPicPr>
          <p:cNvPr id="638" name="Google Shape;638;p35" descr="Users"/>
          <p:cNvPicPr preferRelativeResize="0"/>
          <p:nvPr/>
        </p:nvPicPr>
        <p:blipFill rotWithShape="1">
          <a:blip r:embed="rId8">
            <a:alphaModFix/>
          </a:blip>
          <a:srcRect/>
          <a:stretch/>
        </p:blipFill>
        <p:spPr>
          <a:xfrm>
            <a:off x="2771656" y="2495174"/>
            <a:ext cx="129007" cy="90114"/>
          </a:xfrm>
          <a:prstGeom prst="rect">
            <a:avLst/>
          </a:prstGeom>
          <a:noFill/>
          <a:ln>
            <a:noFill/>
          </a:ln>
        </p:spPr>
      </p:pic>
      <p:pic>
        <p:nvPicPr>
          <p:cNvPr id="639" name="Google Shape;639;p35" descr="Lightbulb"/>
          <p:cNvPicPr preferRelativeResize="0"/>
          <p:nvPr/>
        </p:nvPicPr>
        <p:blipFill rotWithShape="1">
          <a:blip r:embed="rId4">
            <a:alphaModFix/>
          </a:blip>
          <a:srcRect/>
          <a:stretch/>
        </p:blipFill>
        <p:spPr>
          <a:xfrm>
            <a:off x="2977238" y="2277804"/>
            <a:ext cx="105053" cy="73385"/>
          </a:xfrm>
          <a:prstGeom prst="rect">
            <a:avLst/>
          </a:prstGeom>
          <a:noFill/>
          <a:ln>
            <a:noFill/>
          </a:ln>
        </p:spPr>
      </p:pic>
      <p:pic>
        <p:nvPicPr>
          <p:cNvPr id="640" name="Google Shape;640;p35" descr="Database"/>
          <p:cNvPicPr preferRelativeResize="0"/>
          <p:nvPr/>
        </p:nvPicPr>
        <p:blipFill rotWithShape="1">
          <a:blip r:embed="rId9">
            <a:alphaModFix/>
          </a:blip>
          <a:srcRect/>
          <a:stretch/>
        </p:blipFill>
        <p:spPr>
          <a:xfrm>
            <a:off x="2581641" y="2421792"/>
            <a:ext cx="105053" cy="73385"/>
          </a:xfrm>
          <a:prstGeom prst="rect">
            <a:avLst/>
          </a:prstGeom>
          <a:noFill/>
          <a:ln>
            <a:noFill/>
          </a:ln>
        </p:spPr>
      </p:pic>
      <p:pic>
        <p:nvPicPr>
          <p:cNvPr id="641" name="Google Shape;641;p35" descr="Tools"/>
          <p:cNvPicPr preferRelativeResize="0"/>
          <p:nvPr/>
        </p:nvPicPr>
        <p:blipFill rotWithShape="1">
          <a:blip r:embed="rId10">
            <a:alphaModFix/>
          </a:blip>
          <a:srcRect/>
          <a:stretch/>
        </p:blipFill>
        <p:spPr>
          <a:xfrm>
            <a:off x="2977240" y="2421792"/>
            <a:ext cx="105053" cy="73382"/>
          </a:xfrm>
          <a:prstGeom prst="rect">
            <a:avLst/>
          </a:prstGeom>
          <a:noFill/>
          <a:ln>
            <a:noFill/>
          </a:ln>
        </p:spPr>
      </p:pic>
      <p:pic>
        <p:nvPicPr>
          <p:cNvPr id="642" name="Google Shape;642;p35" descr="Stopwatch"/>
          <p:cNvPicPr preferRelativeResize="0"/>
          <p:nvPr/>
        </p:nvPicPr>
        <p:blipFill rotWithShape="1">
          <a:blip r:embed="rId11">
            <a:alphaModFix/>
          </a:blip>
          <a:srcRect/>
          <a:stretch/>
        </p:blipFill>
        <p:spPr>
          <a:xfrm>
            <a:off x="2581641" y="2271282"/>
            <a:ext cx="114389" cy="79908"/>
          </a:xfrm>
          <a:prstGeom prst="rect">
            <a:avLst/>
          </a:prstGeom>
          <a:noFill/>
          <a:ln>
            <a:noFill/>
          </a:ln>
        </p:spPr>
      </p:pic>
      <p:sp>
        <p:nvSpPr>
          <p:cNvPr id="643" name="Google Shape;643;p35"/>
          <p:cNvSpPr txBox="1"/>
          <p:nvPr/>
        </p:nvSpPr>
        <p:spPr>
          <a:xfrm>
            <a:off x="2339913" y="1784975"/>
            <a:ext cx="1129800" cy="338700"/>
          </a:xfrm>
          <a:prstGeom prst="rect">
            <a:avLst/>
          </a:prstGeom>
          <a:solidFill>
            <a:srgbClr val="EA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latin typeface="Roboto"/>
                <a:ea typeface="Roboto"/>
                <a:cs typeface="Roboto"/>
                <a:sym typeface="Roboto"/>
              </a:rPr>
              <a:t>Sprint Review</a:t>
            </a:r>
            <a:endParaRPr sz="1000" b="1">
              <a:latin typeface="Roboto"/>
              <a:ea typeface="Roboto"/>
              <a:cs typeface="Roboto"/>
              <a:sym typeface="Roboto"/>
            </a:endParaRPr>
          </a:p>
        </p:txBody>
      </p:sp>
      <p:sp>
        <p:nvSpPr>
          <p:cNvPr id="644" name="Google Shape;644;p35"/>
          <p:cNvSpPr/>
          <p:nvPr/>
        </p:nvSpPr>
        <p:spPr>
          <a:xfrm rot="-3673548" flipH="1">
            <a:off x="3489043" y="639234"/>
            <a:ext cx="1667154" cy="1807933"/>
          </a:xfrm>
          <a:custGeom>
            <a:avLst/>
            <a:gdLst/>
            <a:ahLst/>
            <a:cxnLst/>
            <a:rect l="l" t="t" r="r" b="b"/>
            <a:pathLst>
              <a:path w="120000" h="120000" extrusionOk="0">
                <a:moveTo>
                  <a:pt x="0" y="120000"/>
                </a:moveTo>
                <a:quadBezTo>
                  <a:pt x="20000" y="40000"/>
                  <a:pt x="98554" y="13832"/>
                </a:quadBezTo>
                <a:lnTo>
                  <a:pt x="96864" y="0"/>
                </a:lnTo>
                <a:lnTo>
                  <a:pt x="120000" y="15064"/>
                </a:lnTo>
                <a:lnTo>
                  <a:pt x="102011" y="42129"/>
                </a:lnTo>
                <a:lnTo>
                  <a:pt x="100321" y="28297"/>
                </a:lnTo>
                <a:quadBezTo>
                  <a:pt x="30000" y="38297"/>
                  <a:pt x="0" y="120000"/>
                </a:quadBezTo>
                <a:close/>
              </a:path>
            </a:pathLst>
          </a:custGeom>
          <a:solidFill>
            <a:srgbClr val="980000"/>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80000"/>
              </a:solidFill>
            </a:endParaRPr>
          </a:p>
        </p:txBody>
      </p:sp>
      <p:sp>
        <p:nvSpPr>
          <p:cNvPr id="645" name="Google Shape;645;p35"/>
          <p:cNvSpPr/>
          <p:nvPr/>
        </p:nvSpPr>
        <p:spPr>
          <a:xfrm rot="-5411639" flipH="1">
            <a:off x="3560926" y="1622262"/>
            <a:ext cx="974706" cy="793885"/>
          </a:xfrm>
          <a:custGeom>
            <a:avLst/>
            <a:gdLst/>
            <a:ahLst/>
            <a:cxnLst/>
            <a:rect l="l" t="t" r="r" b="b"/>
            <a:pathLst>
              <a:path w="120000" h="120000" extrusionOk="0">
                <a:moveTo>
                  <a:pt x="0" y="120000"/>
                </a:moveTo>
                <a:quadBezTo>
                  <a:pt x="20000" y="40000"/>
                  <a:pt x="85851" y="15000"/>
                </a:quadBezTo>
                <a:lnTo>
                  <a:pt x="84475" y="0"/>
                </a:lnTo>
                <a:lnTo>
                  <a:pt x="120000" y="26350"/>
                </a:lnTo>
                <a:lnTo>
                  <a:pt x="90412" y="64700"/>
                </a:lnTo>
                <a:lnTo>
                  <a:pt x="89036" y="49700"/>
                </a:lnTo>
                <a:quadBezTo>
                  <a:pt x="30000" y="59700"/>
                  <a:pt x="0" y="120000"/>
                </a:quadBezTo>
                <a:close/>
              </a:path>
            </a:pathLst>
          </a:custGeom>
          <a:solidFill>
            <a:srgbClr val="CADFD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2581662" y="2791927"/>
            <a:ext cx="408600" cy="313200"/>
          </a:xfrm>
          <a:prstGeom prst="ellipse">
            <a:avLst/>
          </a:prstGeom>
          <a:solidFill>
            <a:srgbClr val="C9DAF8"/>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3000">
              <a:solidFill>
                <a:srgbClr val="FFFFFF"/>
              </a:solidFill>
              <a:latin typeface="Calibri"/>
              <a:ea typeface="Calibri"/>
              <a:cs typeface="Calibri"/>
              <a:sym typeface="Calibri"/>
            </a:endParaRPr>
          </a:p>
        </p:txBody>
      </p:sp>
      <p:sp>
        <p:nvSpPr>
          <p:cNvPr id="647" name="Google Shape;647;p35"/>
          <p:cNvSpPr/>
          <p:nvPr/>
        </p:nvSpPr>
        <p:spPr>
          <a:xfrm rot="5400000">
            <a:off x="2694798" y="2680149"/>
            <a:ext cx="209771" cy="65448"/>
          </a:xfrm>
          <a:custGeom>
            <a:avLst/>
            <a:gdLst/>
            <a:ahLst/>
            <a:cxnLst/>
            <a:rect l="l" t="t" r="r" b="b"/>
            <a:pathLst>
              <a:path w="21515" h="21600" extrusionOk="0">
                <a:moveTo>
                  <a:pt x="21266" y="9622"/>
                </a:moveTo>
                <a:lnTo>
                  <a:pt x="17435" y="2356"/>
                </a:lnTo>
                <a:cubicBezTo>
                  <a:pt x="16961" y="1467"/>
                  <a:pt x="16205" y="2156"/>
                  <a:pt x="16205" y="3467"/>
                </a:cubicBezTo>
                <a:cubicBezTo>
                  <a:pt x="16205" y="5733"/>
                  <a:pt x="15148" y="7489"/>
                  <a:pt x="13994" y="6756"/>
                </a:cubicBezTo>
                <a:cubicBezTo>
                  <a:pt x="13292" y="6311"/>
                  <a:pt x="12850" y="4933"/>
                  <a:pt x="12850" y="3422"/>
                </a:cubicBezTo>
                <a:cubicBezTo>
                  <a:pt x="12839" y="1533"/>
                  <a:pt x="12095" y="0"/>
                  <a:pt x="11178" y="0"/>
                </a:cubicBezTo>
                <a:lnTo>
                  <a:pt x="5244" y="0"/>
                </a:lnTo>
                <a:cubicBezTo>
                  <a:pt x="2352" y="0"/>
                  <a:pt x="0" y="4822"/>
                  <a:pt x="0" y="10800"/>
                </a:cubicBezTo>
                <a:lnTo>
                  <a:pt x="0" y="10800"/>
                </a:lnTo>
                <a:cubicBezTo>
                  <a:pt x="0" y="16756"/>
                  <a:pt x="2341" y="21600"/>
                  <a:pt x="5244" y="21600"/>
                </a:cubicBezTo>
                <a:lnTo>
                  <a:pt x="11178" y="21600"/>
                </a:lnTo>
                <a:cubicBezTo>
                  <a:pt x="12105" y="21600"/>
                  <a:pt x="12850" y="20044"/>
                  <a:pt x="12850" y="18156"/>
                </a:cubicBezTo>
                <a:lnTo>
                  <a:pt x="12850" y="18156"/>
                </a:lnTo>
                <a:cubicBezTo>
                  <a:pt x="12850" y="16244"/>
                  <a:pt x="13605" y="14711"/>
                  <a:pt x="14522" y="14711"/>
                </a:cubicBezTo>
                <a:cubicBezTo>
                  <a:pt x="15439" y="14711"/>
                  <a:pt x="16195" y="16267"/>
                  <a:pt x="16195" y="18156"/>
                </a:cubicBezTo>
                <a:lnTo>
                  <a:pt x="16195" y="18156"/>
                </a:lnTo>
                <a:cubicBezTo>
                  <a:pt x="16195" y="19467"/>
                  <a:pt x="16950" y="20156"/>
                  <a:pt x="17425" y="19267"/>
                </a:cubicBezTo>
                <a:lnTo>
                  <a:pt x="21255" y="12000"/>
                </a:lnTo>
                <a:cubicBezTo>
                  <a:pt x="21600" y="11356"/>
                  <a:pt x="21600" y="10244"/>
                  <a:pt x="21266" y="9622"/>
                </a:cubicBezTo>
                <a:close/>
              </a:path>
            </a:pathLst>
          </a:custGeom>
          <a:solidFill>
            <a:srgbClr val="16A085"/>
          </a:solidFill>
          <a:ln>
            <a:noFill/>
          </a:ln>
        </p:spPr>
        <p:txBody>
          <a:bodyPr spcFirstLastPara="1" wrap="square" lIns="180000" tIns="38100" rIns="720000" bIns="38100" anchor="ctr" anchorCtr="0">
            <a:noAutofit/>
          </a:bodyPr>
          <a:lstStyle/>
          <a:p>
            <a:pPr marL="0" marR="0" lvl="0" indent="0" algn="l" rtl="0">
              <a:spcBef>
                <a:spcPts val="0"/>
              </a:spcBef>
              <a:spcAft>
                <a:spcPts val="0"/>
              </a:spcAft>
              <a:buNone/>
            </a:pPr>
            <a:endParaRPr sz="1200" b="1">
              <a:solidFill>
                <a:srgbClr val="FFFFFF"/>
              </a:solidFill>
              <a:latin typeface="Calibri"/>
              <a:ea typeface="Calibri"/>
              <a:cs typeface="Calibri"/>
              <a:sym typeface="Calibri"/>
            </a:endParaRPr>
          </a:p>
        </p:txBody>
      </p:sp>
      <p:sp>
        <p:nvSpPr>
          <p:cNvPr id="648" name="Google Shape;648;p35"/>
          <p:cNvSpPr txBox="1"/>
          <p:nvPr/>
        </p:nvSpPr>
        <p:spPr>
          <a:xfrm>
            <a:off x="2507801" y="2777197"/>
            <a:ext cx="24897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600">
                <a:latin typeface="Roboto"/>
                <a:ea typeface="Roboto"/>
                <a:cs typeface="Roboto"/>
                <a:sym typeface="Roboto"/>
              </a:rPr>
              <a:t>Incrément</a:t>
            </a:r>
            <a:endParaRPr sz="600">
              <a:latin typeface="Roboto"/>
              <a:ea typeface="Roboto"/>
              <a:cs typeface="Roboto"/>
              <a:sym typeface="Roboto"/>
            </a:endParaRPr>
          </a:p>
        </p:txBody>
      </p:sp>
      <p:sp>
        <p:nvSpPr>
          <p:cNvPr id="649" name="Google Shape;649;p35"/>
          <p:cNvSpPr/>
          <p:nvPr/>
        </p:nvSpPr>
        <p:spPr>
          <a:xfrm rot="-10068258" flipH="1">
            <a:off x="2631905" y="3031057"/>
            <a:ext cx="570884" cy="624956"/>
          </a:xfrm>
          <a:custGeom>
            <a:avLst/>
            <a:gdLst/>
            <a:ahLst/>
            <a:cxnLst/>
            <a:rect l="l" t="t" r="r" b="b"/>
            <a:pathLst>
              <a:path w="120000" h="120000" extrusionOk="0">
                <a:moveTo>
                  <a:pt x="0" y="120000"/>
                </a:moveTo>
                <a:quadBezTo>
                  <a:pt x="20000" y="40000"/>
                  <a:pt x="78073" y="13702"/>
                </a:quadBezTo>
                <a:lnTo>
                  <a:pt x="76383" y="0"/>
                </a:lnTo>
                <a:lnTo>
                  <a:pt x="120000" y="25052"/>
                </a:lnTo>
                <a:lnTo>
                  <a:pt x="84043" y="62105"/>
                </a:lnTo>
                <a:lnTo>
                  <a:pt x="82353" y="48403"/>
                </a:lnTo>
                <a:quadBezTo>
                  <a:pt x="30000" y="58403"/>
                  <a:pt x="0" y="120000"/>
                </a:quadBezTo>
                <a:close/>
              </a:path>
            </a:pathLst>
          </a:custGeom>
          <a:solidFill>
            <a:srgbClr val="FFC000"/>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rot="-8830252">
            <a:off x="1853190" y="2796317"/>
            <a:ext cx="791868" cy="537066"/>
          </a:xfrm>
          <a:custGeom>
            <a:avLst/>
            <a:gdLst/>
            <a:ahLst/>
            <a:cxnLst/>
            <a:rect l="l" t="t" r="r" b="b"/>
            <a:pathLst>
              <a:path w="120000" h="120000" extrusionOk="0">
                <a:moveTo>
                  <a:pt x="0" y="120000"/>
                </a:moveTo>
                <a:quadBezTo>
                  <a:pt x="20000" y="40000"/>
                  <a:pt x="91564" y="15000"/>
                </a:quadBezTo>
                <a:lnTo>
                  <a:pt x="90418" y="0"/>
                </a:lnTo>
                <a:lnTo>
                  <a:pt x="120000" y="26350"/>
                </a:lnTo>
                <a:lnTo>
                  <a:pt x="95362" y="64700"/>
                </a:lnTo>
                <a:lnTo>
                  <a:pt x="94216" y="49700"/>
                </a:lnTo>
                <a:quadBezTo>
                  <a:pt x="30000" y="59700"/>
                  <a:pt x="0" y="120000"/>
                </a:quadBezTo>
                <a:close/>
              </a:path>
            </a:pathLst>
          </a:custGeom>
          <a:solidFill>
            <a:srgbClr val="B6D7A8"/>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txBox="1"/>
          <p:nvPr/>
        </p:nvSpPr>
        <p:spPr>
          <a:xfrm>
            <a:off x="1846575" y="2891725"/>
            <a:ext cx="453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a:latin typeface="Roboto"/>
                <a:ea typeface="Roboto"/>
                <a:cs typeface="Roboto"/>
                <a:sym typeface="Roboto"/>
              </a:rPr>
              <a:t>Yes</a:t>
            </a:r>
            <a:endParaRPr sz="1100">
              <a:latin typeface="Roboto"/>
              <a:ea typeface="Roboto"/>
              <a:cs typeface="Roboto"/>
              <a:sym typeface="Roboto"/>
            </a:endParaRPr>
          </a:p>
        </p:txBody>
      </p:sp>
      <p:sp>
        <p:nvSpPr>
          <p:cNvPr id="652" name="Google Shape;652;p35"/>
          <p:cNvSpPr txBox="1"/>
          <p:nvPr/>
        </p:nvSpPr>
        <p:spPr>
          <a:xfrm rot="2700000">
            <a:off x="2591178" y="3259528"/>
            <a:ext cx="574029" cy="4615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Roboto"/>
                <a:ea typeface="Roboto"/>
                <a:cs typeface="Roboto"/>
                <a:sym typeface="Roboto"/>
              </a:rPr>
              <a:t>No Yet</a:t>
            </a:r>
            <a:endParaRPr sz="900">
              <a:latin typeface="Roboto"/>
              <a:ea typeface="Roboto"/>
              <a:cs typeface="Roboto"/>
              <a:sym typeface="Roboto"/>
            </a:endParaRPr>
          </a:p>
          <a:p>
            <a:pPr marL="0" lvl="0" indent="0" algn="l" rtl="0">
              <a:spcBef>
                <a:spcPts val="0"/>
              </a:spcBef>
              <a:spcAft>
                <a:spcPts val="0"/>
              </a:spcAft>
              <a:buNone/>
            </a:pPr>
            <a:endParaRPr sz="900">
              <a:latin typeface="Roboto"/>
              <a:ea typeface="Roboto"/>
              <a:cs typeface="Roboto"/>
              <a:sym typeface="Roboto"/>
            </a:endParaRPr>
          </a:p>
        </p:txBody>
      </p:sp>
      <p:pic>
        <p:nvPicPr>
          <p:cNvPr id="653" name="Google Shape;653;p35" descr="Briefcase"/>
          <p:cNvPicPr preferRelativeResize="0"/>
          <p:nvPr/>
        </p:nvPicPr>
        <p:blipFill rotWithShape="1">
          <a:blip r:embed="rId12">
            <a:alphaModFix/>
          </a:blip>
          <a:srcRect/>
          <a:stretch/>
        </p:blipFill>
        <p:spPr>
          <a:xfrm>
            <a:off x="1348348" y="2666537"/>
            <a:ext cx="498225" cy="498225"/>
          </a:xfrm>
          <a:prstGeom prst="rect">
            <a:avLst/>
          </a:prstGeom>
          <a:noFill/>
          <a:ln>
            <a:noFill/>
          </a:ln>
        </p:spPr>
      </p:pic>
      <p:sp>
        <p:nvSpPr>
          <p:cNvPr id="654" name="Google Shape;654;p35"/>
          <p:cNvSpPr txBox="1"/>
          <p:nvPr/>
        </p:nvSpPr>
        <p:spPr>
          <a:xfrm>
            <a:off x="1303425" y="3023200"/>
            <a:ext cx="79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latin typeface="Roboto"/>
                <a:ea typeface="Roboto"/>
                <a:cs typeface="Roboto"/>
                <a:sym typeface="Roboto"/>
              </a:rPr>
              <a:t>Product</a:t>
            </a:r>
            <a:endParaRPr sz="1000">
              <a:latin typeface="Roboto"/>
              <a:ea typeface="Roboto"/>
              <a:cs typeface="Roboto"/>
              <a:sym typeface="Roboto"/>
            </a:endParaRPr>
          </a:p>
        </p:txBody>
      </p:sp>
      <p:pic>
        <p:nvPicPr>
          <p:cNvPr id="655" name="Google Shape;655;p35"/>
          <p:cNvPicPr preferRelativeResize="0"/>
          <p:nvPr/>
        </p:nvPicPr>
        <p:blipFill>
          <a:blip r:embed="rId5">
            <a:alphaModFix/>
          </a:blip>
          <a:stretch>
            <a:fillRect/>
          </a:stretch>
        </p:blipFill>
        <p:spPr>
          <a:xfrm>
            <a:off x="3171023" y="3351494"/>
            <a:ext cx="340012" cy="277663"/>
          </a:xfrm>
          <a:prstGeom prst="rect">
            <a:avLst/>
          </a:prstGeom>
          <a:noFill/>
          <a:ln>
            <a:noFill/>
          </a:ln>
        </p:spPr>
      </p:pic>
      <p:pic>
        <p:nvPicPr>
          <p:cNvPr id="656" name="Google Shape;656;p35"/>
          <p:cNvPicPr preferRelativeResize="0"/>
          <p:nvPr/>
        </p:nvPicPr>
        <p:blipFill>
          <a:blip r:embed="rId6">
            <a:alphaModFix/>
          </a:blip>
          <a:stretch>
            <a:fillRect/>
          </a:stretch>
        </p:blipFill>
        <p:spPr>
          <a:xfrm>
            <a:off x="3452721" y="3369098"/>
            <a:ext cx="453948" cy="229667"/>
          </a:xfrm>
          <a:prstGeom prst="rect">
            <a:avLst/>
          </a:prstGeom>
          <a:noFill/>
          <a:ln>
            <a:noFill/>
          </a:ln>
        </p:spPr>
      </p:pic>
      <p:sp>
        <p:nvSpPr>
          <p:cNvPr id="657" name="Google Shape;657;p35"/>
          <p:cNvSpPr txBox="1"/>
          <p:nvPr/>
        </p:nvSpPr>
        <p:spPr>
          <a:xfrm>
            <a:off x="2928563" y="3656150"/>
            <a:ext cx="1248900" cy="3078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latin typeface="Roboto"/>
                <a:ea typeface="Roboto"/>
                <a:cs typeface="Roboto"/>
                <a:sym typeface="Roboto"/>
              </a:rPr>
              <a:t>Sprint Retrospective</a:t>
            </a:r>
            <a:endParaRPr sz="800">
              <a:latin typeface="Roboto"/>
              <a:ea typeface="Roboto"/>
              <a:cs typeface="Roboto"/>
              <a:sym typeface="Roboto"/>
            </a:endParaRPr>
          </a:p>
        </p:txBody>
      </p:sp>
      <p:cxnSp>
        <p:nvCxnSpPr>
          <p:cNvPr id="658" name="Google Shape;658;p35"/>
          <p:cNvCxnSpPr/>
          <p:nvPr/>
        </p:nvCxnSpPr>
        <p:spPr>
          <a:xfrm>
            <a:off x="4160325" y="3781300"/>
            <a:ext cx="1365300" cy="230100"/>
          </a:xfrm>
          <a:prstGeom prst="bentConnector3">
            <a:avLst>
              <a:gd name="adj1" fmla="val 50000"/>
            </a:avLst>
          </a:prstGeom>
          <a:noFill/>
          <a:ln w="12700" cap="flat" cmpd="sng">
            <a:solidFill>
              <a:srgbClr val="F1C232"/>
            </a:solidFill>
            <a:prstDash val="dot"/>
            <a:round/>
            <a:headEnd type="none" w="sm" len="sm"/>
            <a:tailEnd type="oval" w="med" len="med"/>
          </a:ln>
        </p:spPr>
      </p:cxnSp>
      <p:sp>
        <p:nvSpPr>
          <p:cNvPr id="659" name="Google Shape;659;p35"/>
          <p:cNvSpPr txBox="1"/>
          <p:nvPr/>
        </p:nvSpPr>
        <p:spPr>
          <a:xfrm>
            <a:off x="5581900" y="3245713"/>
            <a:ext cx="3468600" cy="1816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latin typeface="Roboto"/>
                <a:ea typeface="Roboto"/>
                <a:cs typeface="Roboto"/>
                <a:sym typeface="Roboto"/>
              </a:rPr>
              <a:t>Sprint Retrospective</a:t>
            </a:r>
            <a:endParaRPr sz="1000">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Durée : 3 heures maximum pour un Sprint de un mois.</a:t>
            </a:r>
            <a:endParaRPr sz="800">
              <a:solidFill>
                <a:srgbClr val="1C4587"/>
              </a:solidFill>
              <a:latin typeface="Roboto"/>
              <a:ea typeface="Roboto"/>
              <a:cs typeface="Roboto"/>
              <a:sym typeface="Roboto"/>
            </a:endParaRPr>
          </a:p>
          <a:p>
            <a:pPr marL="0" lvl="0" indent="0" algn="l" rtl="0">
              <a:spcBef>
                <a:spcPts val="0"/>
              </a:spcBef>
              <a:spcAft>
                <a:spcPts val="0"/>
              </a:spcAft>
              <a:buNone/>
            </a:pP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 Inspecter la manière dont le dernier Sprint s'est déroulé en ce</a:t>
            </a: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qui concerne les personnes, les relations, les processus et les outils</a:t>
            </a:r>
            <a:endParaRPr sz="800">
              <a:solidFill>
                <a:srgbClr val="1C4587"/>
              </a:solidFill>
              <a:latin typeface="Roboto"/>
              <a:ea typeface="Roboto"/>
              <a:cs typeface="Roboto"/>
              <a:sym typeface="Roboto"/>
            </a:endParaRPr>
          </a:p>
          <a:p>
            <a:pPr marL="0" lvl="0" indent="0" algn="l" rtl="0">
              <a:spcBef>
                <a:spcPts val="0"/>
              </a:spcBef>
              <a:spcAft>
                <a:spcPts val="0"/>
              </a:spcAft>
              <a:buNone/>
            </a:pP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 Identifier et ordonner les éléments majeurs qui se sont bien</a:t>
            </a: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déroulés, les éléments qui se sont mal déroulés et les améliorations</a:t>
            </a: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potentielles (les 5 « Pourquoi? »)</a:t>
            </a:r>
            <a:endParaRPr sz="800">
              <a:solidFill>
                <a:srgbClr val="1C4587"/>
              </a:solidFill>
              <a:latin typeface="Roboto"/>
              <a:ea typeface="Roboto"/>
              <a:cs typeface="Roboto"/>
              <a:sym typeface="Roboto"/>
            </a:endParaRPr>
          </a:p>
          <a:p>
            <a:pPr marL="0" lvl="0" indent="0" algn="l" rtl="0">
              <a:spcBef>
                <a:spcPts val="0"/>
              </a:spcBef>
              <a:spcAft>
                <a:spcPts val="0"/>
              </a:spcAft>
              <a:buNone/>
            </a:pP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 Créer un plan pour améliorer les processus de travail de</a:t>
            </a:r>
            <a:endParaRPr sz="800">
              <a:solidFill>
                <a:srgbClr val="1C4587"/>
              </a:solidFill>
              <a:latin typeface="Roboto"/>
              <a:ea typeface="Roboto"/>
              <a:cs typeface="Roboto"/>
              <a:sym typeface="Roboto"/>
            </a:endParaRPr>
          </a:p>
          <a:p>
            <a:pPr marL="0" lvl="0" indent="0" algn="l" rtl="0">
              <a:spcBef>
                <a:spcPts val="0"/>
              </a:spcBef>
              <a:spcAft>
                <a:spcPts val="0"/>
              </a:spcAft>
              <a:buNone/>
            </a:pPr>
            <a:r>
              <a:rPr lang="fr" sz="800">
                <a:solidFill>
                  <a:srgbClr val="1C4587"/>
                </a:solidFill>
                <a:latin typeface="Roboto"/>
                <a:ea typeface="Roboto"/>
                <a:cs typeface="Roboto"/>
                <a:sym typeface="Roboto"/>
              </a:rPr>
              <a:t>l'Équipe Scrum</a:t>
            </a:r>
            <a:endParaRPr sz="800">
              <a:solidFill>
                <a:srgbClr val="1C4587"/>
              </a:solidFill>
              <a:latin typeface="Roboto"/>
              <a:ea typeface="Roboto"/>
              <a:cs typeface="Roboto"/>
              <a:sym typeface="Roboto"/>
            </a:endParaRPr>
          </a:p>
          <a:p>
            <a:pPr marL="0" lvl="0" indent="0" algn="l" rtl="0">
              <a:spcBef>
                <a:spcPts val="0"/>
              </a:spcBef>
              <a:spcAft>
                <a:spcPts val="0"/>
              </a:spcAft>
              <a:buNone/>
            </a:pPr>
            <a:endParaRPr sz="800" b="1">
              <a:solidFill>
                <a:srgbClr val="1C4587"/>
              </a:solidFill>
              <a:latin typeface="Roboto"/>
              <a:ea typeface="Roboto"/>
              <a:cs typeface="Roboto"/>
              <a:sym typeface="Roboto"/>
            </a:endParaRPr>
          </a:p>
        </p:txBody>
      </p:sp>
      <p:sp>
        <p:nvSpPr>
          <p:cNvPr id="660" name="Google Shape;660;p35"/>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17</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1"/>
                                        </p:tgtEl>
                                        <p:attrNameLst>
                                          <p:attrName>style.visibility</p:attrName>
                                        </p:attrNameLst>
                                      </p:cBhvr>
                                      <p:to>
                                        <p:strVal val="visible"/>
                                      </p:to>
                                    </p:set>
                                    <p:animEffect transition="in" filter="fade">
                                      <p:cBhvr>
                                        <p:cTn id="7" dur="1000"/>
                                        <p:tgtEl>
                                          <p:spTgt spid="651"/>
                                        </p:tgtEl>
                                      </p:cBhvr>
                                    </p:animEffect>
                                  </p:childTnLst>
                                </p:cTn>
                              </p:par>
                              <p:par>
                                <p:cTn id="8" presetID="10" presetClass="entr" presetSubtype="0" fill="hold" nodeType="withEffect">
                                  <p:stCondLst>
                                    <p:cond delay="0"/>
                                  </p:stCondLst>
                                  <p:childTnLst>
                                    <p:set>
                                      <p:cBhvr>
                                        <p:cTn id="9" dur="1" fill="hold">
                                          <p:stCondLst>
                                            <p:cond delay="0"/>
                                          </p:stCondLst>
                                        </p:cTn>
                                        <p:tgtEl>
                                          <p:spTgt spid="650"/>
                                        </p:tgtEl>
                                        <p:attrNameLst>
                                          <p:attrName>style.visibility</p:attrName>
                                        </p:attrNameLst>
                                      </p:cBhvr>
                                      <p:to>
                                        <p:strVal val="visible"/>
                                      </p:to>
                                    </p:set>
                                    <p:animEffect transition="in" filter="fade">
                                      <p:cBhvr>
                                        <p:cTn id="10" dur="1000"/>
                                        <p:tgtEl>
                                          <p:spTgt spid="6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3"/>
                                        </p:tgtEl>
                                        <p:attrNameLst>
                                          <p:attrName>style.visibility</p:attrName>
                                        </p:attrNameLst>
                                      </p:cBhvr>
                                      <p:to>
                                        <p:strVal val="visible"/>
                                      </p:to>
                                    </p:set>
                                    <p:animEffect transition="in" filter="fade">
                                      <p:cBhvr>
                                        <p:cTn id="15" dur="1000"/>
                                        <p:tgtEl>
                                          <p:spTgt spid="653"/>
                                        </p:tgtEl>
                                      </p:cBhvr>
                                    </p:animEffect>
                                  </p:childTnLst>
                                </p:cTn>
                              </p:par>
                              <p:par>
                                <p:cTn id="16" presetID="10" presetClass="entr" presetSubtype="0" fill="hold" nodeType="withEffect">
                                  <p:stCondLst>
                                    <p:cond delay="0"/>
                                  </p:stCondLst>
                                  <p:childTnLst>
                                    <p:set>
                                      <p:cBhvr>
                                        <p:cTn id="17" dur="1" fill="hold">
                                          <p:stCondLst>
                                            <p:cond delay="0"/>
                                          </p:stCondLst>
                                        </p:cTn>
                                        <p:tgtEl>
                                          <p:spTgt spid="654"/>
                                        </p:tgtEl>
                                        <p:attrNameLst>
                                          <p:attrName>style.visibility</p:attrName>
                                        </p:attrNameLst>
                                      </p:cBhvr>
                                      <p:to>
                                        <p:strVal val="visible"/>
                                      </p:to>
                                    </p:set>
                                    <p:animEffect transition="in" filter="fade">
                                      <p:cBhvr>
                                        <p:cTn id="18" dur="1000"/>
                                        <p:tgtEl>
                                          <p:spTgt spid="6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9"/>
                                        </p:tgtEl>
                                        <p:attrNameLst>
                                          <p:attrName>style.visibility</p:attrName>
                                        </p:attrNameLst>
                                      </p:cBhvr>
                                      <p:to>
                                        <p:strVal val="visible"/>
                                      </p:to>
                                    </p:set>
                                    <p:animEffect transition="in" filter="fade">
                                      <p:cBhvr>
                                        <p:cTn id="23" dur="1000"/>
                                        <p:tgtEl>
                                          <p:spTgt spid="649"/>
                                        </p:tgtEl>
                                      </p:cBhvr>
                                    </p:animEffect>
                                  </p:childTnLst>
                                </p:cTn>
                              </p:par>
                              <p:par>
                                <p:cTn id="24" presetID="10" presetClass="entr" presetSubtype="0" fill="hold" nodeType="withEffect">
                                  <p:stCondLst>
                                    <p:cond delay="0"/>
                                  </p:stCondLst>
                                  <p:childTnLst>
                                    <p:set>
                                      <p:cBhvr>
                                        <p:cTn id="25" dur="1" fill="hold">
                                          <p:stCondLst>
                                            <p:cond delay="0"/>
                                          </p:stCondLst>
                                        </p:cTn>
                                        <p:tgtEl>
                                          <p:spTgt spid="652"/>
                                        </p:tgtEl>
                                        <p:attrNameLst>
                                          <p:attrName>style.visibility</p:attrName>
                                        </p:attrNameLst>
                                      </p:cBhvr>
                                      <p:to>
                                        <p:strVal val="visible"/>
                                      </p:to>
                                    </p:set>
                                    <p:animEffect transition="in" filter="fade">
                                      <p:cBhvr>
                                        <p:cTn id="26" dur="1000"/>
                                        <p:tgtEl>
                                          <p:spTgt spid="6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55"/>
                                        </p:tgtEl>
                                        <p:attrNameLst>
                                          <p:attrName>style.visibility</p:attrName>
                                        </p:attrNameLst>
                                      </p:cBhvr>
                                      <p:to>
                                        <p:strVal val="visible"/>
                                      </p:to>
                                    </p:set>
                                    <p:animEffect transition="in" filter="fade">
                                      <p:cBhvr>
                                        <p:cTn id="31" dur="1000"/>
                                        <p:tgtEl>
                                          <p:spTgt spid="655"/>
                                        </p:tgtEl>
                                      </p:cBhvr>
                                    </p:animEffect>
                                  </p:childTnLst>
                                </p:cTn>
                              </p:par>
                              <p:par>
                                <p:cTn id="32" presetID="10" presetClass="entr" presetSubtype="0" fill="hold" nodeType="withEffect">
                                  <p:stCondLst>
                                    <p:cond delay="0"/>
                                  </p:stCondLst>
                                  <p:childTnLst>
                                    <p:set>
                                      <p:cBhvr>
                                        <p:cTn id="33" dur="1" fill="hold">
                                          <p:stCondLst>
                                            <p:cond delay="0"/>
                                          </p:stCondLst>
                                        </p:cTn>
                                        <p:tgtEl>
                                          <p:spTgt spid="656"/>
                                        </p:tgtEl>
                                        <p:attrNameLst>
                                          <p:attrName>style.visibility</p:attrName>
                                        </p:attrNameLst>
                                      </p:cBhvr>
                                      <p:to>
                                        <p:strVal val="visible"/>
                                      </p:to>
                                    </p:set>
                                    <p:animEffect transition="in" filter="fade">
                                      <p:cBhvr>
                                        <p:cTn id="34" dur="1000"/>
                                        <p:tgtEl>
                                          <p:spTgt spid="65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7"/>
                                        </p:tgtEl>
                                        <p:attrNameLst>
                                          <p:attrName>style.visibility</p:attrName>
                                        </p:attrNameLst>
                                      </p:cBhvr>
                                      <p:to>
                                        <p:strVal val="visible"/>
                                      </p:to>
                                    </p:set>
                                    <p:animEffect transition="in" filter="fade">
                                      <p:cBhvr>
                                        <p:cTn id="39" dur="1000"/>
                                        <p:tgtEl>
                                          <p:spTgt spid="65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58"/>
                                        </p:tgtEl>
                                        <p:attrNameLst>
                                          <p:attrName>style.visibility</p:attrName>
                                        </p:attrNameLst>
                                      </p:cBhvr>
                                      <p:to>
                                        <p:strVal val="visible"/>
                                      </p:to>
                                    </p:set>
                                    <p:animEffect transition="in" filter="fade">
                                      <p:cBhvr>
                                        <p:cTn id="44" dur="1000"/>
                                        <p:tgtEl>
                                          <p:spTgt spid="65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59"/>
                                        </p:tgtEl>
                                        <p:attrNameLst>
                                          <p:attrName>style.visibility</p:attrName>
                                        </p:attrNameLst>
                                      </p:cBhvr>
                                      <p:to>
                                        <p:strVal val="visible"/>
                                      </p:to>
                                    </p:set>
                                    <p:animEffect transition="in" filter="fade">
                                      <p:cBhvr>
                                        <p:cTn id="49" dur="1000"/>
                                        <p:tgtEl>
                                          <p:spTgt spid="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graphicFrame>
        <p:nvGraphicFramePr>
          <p:cNvPr id="454" name="Google Shape;454;p32"/>
          <p:cNvGraphicFramePr/>
          <p:nvPr/>
        </p:nvGraphicFramePr>
        <p:xfrm>
          <a:off x="292554" y="511629"/>
          <a:ext cx="7667625" cy="3994725"/>
        </p:xfrm>
        <a:graphic>
          <a:graphicData uri="http://schemas.openxmlformats.org/drawingml/2006/table">
            <a:tbl>
              <a:tblPr>
                <a:noFill/>
                <a:tableStyleId>{F1065F97-DEA3-4345-ADC0-7AACE3CC1A89}</a:tableStyleId>
              </a:tblPr>
              <a:tblGrid>
                <a:gridCol w="565686"/>
                <a:gridCol w="1013591"/>
                <a:gridCol w="688489"/>
                <a:gridCol w="817581"/>
                <a:gridCol w="2963028"/>
                <a:gridCol w="1619250"/>
              </a:tblGrid>
              <a:tr h="352425">
                <a:tc>
                  <a:txBody>
                    <a:bodyPr/>
                    <a:lstStyle/>
                    <a:p>
                      <a:pPr marL="0" lvl="0" indent="0" algn="just" rtl="0">
                        <a:spcBef>
                          <a:spcPts val="0"/>
                        </a:spcBef>
                        <a:spcAft>
                          <a:spcPts val="0"/>
                        </a:spcAft>
                        <a:buNone/>
                      </a:pPr>
                      <a:endParaRPr/>
                    </a:p>
                  </a:txBody>
                  <a:tcPr marL="91425" marR="91425" marT="91425" marB="91425">
                    <a:lnR w="9525" cap="flat" cmpd="sng">
                      <a:solidFill>
                        <a:schemeClr val="accent1"/>
                      </a:solidFill>
                      <a:prstDash val="solid"/>
                      <a:round/>
                      <a:headEnd type="none" w="sm" len="sm"/>
                      <a:tailEnd type="none" w="sm" len="sm"/>
                    </a:lnR>
                  </a:tcPr>
                </a:tc>
                <a:tc>
                  <a:txBody>
                    <a:bodyPr/>
                    <a:lstStyle/>
                    <a:p>
                      <a:pPr marL="0" lvl="0" indent="0" algn="just" rtl="0">
                        <a:spcBef>
                          <a:spcPts val="0"/>
                        </a:spcBef>
                        <a:spcAft>
                          <a:spcPts val="0"/>
                        </a:spcAft>
                        <a:buNone/>
                      </a:pPr>
                      <a:r>
                        <a:rPr lang="fr"/>
                        <a:t>Meeting</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D9EAD3"/>
                    </a:solidFill>
                  </a:tcPr>
                </a:tc>
                <a:tc>
                  <a:txBody>
                    <a:bodyPr/>
                    <a:lstStyle/>
                    <a:p>
                      <a:pPr marL="0" lvl="0" indent="0" algn="just" rtl="0">
                        <a:spcBef>
                          <a:spcPts val="0"/>
                        </a:spcBef>
                        <a:spcAft>
                          <a:spcPts val="0"/>
                        </a:spcAft>
                        <a:buNone/>
                      </a:pPr>
                      <a:r>
                        <a:rPr lang="fr" dirty="0"/>
                        <a:t>Durée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D9EAD3"/>
                    </a:solidFill>
                  </a:tcPr>
                </a:tc>
                <a:tc>
                  <a:txBody>
                    <a:bodyPr/>
                    <a:lstStyle/>
                    <a:p>
                      <a:pPr marL="0" lvl="0" indent="0" algn="just" rtl="0">
                        <a:spcBef>
                          <a:spcPts val="0"/>
                        </a:spcBef>
                        <a:spcAft>
                          <a:spcPts val="0"/>
                        </a:spcAft>
                        <a:buNone/>
                      </a:pPr>
                      <a:r>
                        <a:rPr lang="fr" dirty="0"/>
                        <a:t>Quand</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D9EAD3"/>
                    </a:solidFill>
                  </a:tcPr>
                </a:tc>
                <a:tc>
                  <a:txBody>
                    <a:bodyPr/>
                    <a:lstStyle/>
                    <a:p>
                      <a:pPr marL="0" lvl="0" indent="0" algn="just" rtl="0">
                        <a:spcBef>
                          <a:spcPts val="0"/>
                        </a:spcBef>
                        <a:spcAft>
                          <a:spcPts val="0"/>
                        </a:spcAft>
                        <a:buNone/>
                      </a:pPr>
                      <a:r>
                        <a:rPr lang="fr"/>
                        <a:t>Participants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D9EAD3"/>
                    </a:solidFill>
                  </a:tcPr>
                </a:tc>
                <a:tc>
                  <a:txBody>
                    <a:bodyPr/>
                    <a:lstStyle/>
                    <a:p>
                      <a:pPr marL="0" lvl="0" indent="0" algn="just" rtl="0">
                        <a:spcBef>
                          <a:spcPts val="0"/>
                        </a:spcBef>
                        <a:spcAft>
                          <a:spcPts val="0"/>
                        </a:spcAft>
                        <a:buNone/>
                      </a:pPr>
                      <a:r>
                        <a:rPr lang="fr"/>
                        <a:t>Objectifs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D9EAD3"/>
                    </a:solidFill>
                  </a:tcPr>
                </a:tc>
              </a:tr>
              <a:tr h="613440">
                <a:tc>
                  <a:txBody>
                    <a:bodyPr/>
                    <a:lstStyle/>
                    <a:p>
                      <a:pPr marL="0" lvl="0" indent="0" algn="just" rtl="0">
                        <a:spcBef>
                          <a:spcPts val="0"/>
                        </a:spcBef>
                        <a:spcAft>
                          <a:spcPts val="0"/>
                        </a:spcAft>
                        <a:buNone/>
                      </a:pPr>
                      <a:r>
                        <a:rPr lang="fr"/>
                        <a:t>1</a:t>
                      </a:r>
                      <a:endParaRPr/>
                    </a:p>
                  </a:txBody>
                  <a:tcPr marL="91425" marR="91425" marT="91425" marB="91425">
                    <a:solidFill>
                      <a:srgbClr val="D5E1EB"/>
                    </a:solidFill>
                  </a:tcPr>
                </a:tc>
                <a:tc>
                  <a:txBody>
                    <a:bodyPr/>
                    <a:lstStyle/>
                    <a:p>
                      <a:pPr marL="0" lvl="0" indent="0" algn="just" rtl="0">
                        <a:spcBef>
                          <a:spcPts val="0"/>
                        </a:spcBef>
                        <a:spcAft>
                          <a:spcPts val="0"/>
                        </a:spcAft>
                        <a:buNone/>
                      </a:pPr>
                      <a:r>
                        <a:rPr lang="fr" sz="1100" dirty="0">
                          <a:latin typeface="Roboto"/>
                          <a:ea typeface="Roboto"/>
                          <a:cs typeface="Roboto"/>
                          <a:sym typeface="Roboto"/>
                        </a:rPr>
                        <a:t>Daily Scrum</a:t>
                      </a:r>
                      <a:endParaRPr sz="1100">
                        <a:latin typeface="Roboto"/>
                        <a:ea typeface="Roboto"/>
                        <a:cs typeface="Roboto"/>
                        <a:sym typeface="Roboto"/>
                      </a:endParaRPr>
                    </a:p>
                  </a:txBody>
                  <a:tcPr marL="91425" marR="91425" marT="91425" marB="91425">
                    <a:lnT w="9525" cap="flat" cmpd="sng">
                      <a:solidFill>
                        <a:schemeClr val="accent1"/>
                      </a:solidFill>
                      <a:prstDash val="solid"/>
                      <a:round/>
                      <a:headEnd type="none" w="sm" len="sm"/>
                      <a:tailEnd type="none" w="sm" len="sm"/>
                    </a:lnT>
                  </a:tcPr>
                </a:tc>
                <a:tc>
                  <a:txBody>
                    <a:bodyPr/>
                    <a:lstStyle/>
                    <a:p>
                      <a:pPr marL="0" lvl="0" indent="0" algn="just" rtl="0">
                        <a:spcBef>
                          <a:spcPts val="0"/>
                        </a:spcBef>
                        <a:spcAft>
                          <a:spcPts val="0"/>
                        </a:spcAft>
                        <a:buNone/>
                      </a:pPr>
                      <a:r>
                        <a:rPr lang="fr" sz="900" dirty="0">
                          <a:latin typeface="Roboto"/>
                          <a:ea typeface="Roboto"/>
                          <a:cs typeface="Roboto"/>
                          <a:sym typeface="Roboto"/>
                        </a:rPr>
                        <a:t>15 Minutes</a:t>
                      </a:r>
                      <a:endParaRPr sz="900">
                        <a:latin typeface="Roboto"/>
                        <a:ea typeface="Roboto"/>
                        <a:cs typeface="Roboto"/>
                        <a:sym typeface="Roboto"/>
                      </a:endParaRPr>
                    </a:p>
                  </a:txBody>
                  <a:tcPr marL="91425" marR="91425" marT="91425" marB="91425">
                    <a:lnT w="9525" cap="flat" cmpd="sng">
                      <a:solidFill>
                        <a:schemeClr val="accent1"/>
                      </a:solidFill>
                      <a:prstDash val="solid"/>
                      <a:round/>
                      <a:headEnd type="none" w="sm" len="sm"/>
                      <a:tailEnd type="none" w="sm" len="sm"/>
                    </a:lnT>
                  </a:tcPr>
                </a:tc>
                <a:tc>
                  <a:txBody>
                    <a:bodyPr/>
                    <a:lstStyle/>
                    <a:p>
                      <a:pPr marL="0" lvl="0" indent="0" algn="just" rtl="0">
                        <a:spcBef>
                          <a:spcPts val="0"/>
                        </a:spcBef>
                        <a:spcAft>
                          <a:spcPts val="0"/>
                        </a:spcAft>
                        <a:buNone/>
                      </a:pPr>
                      <a:r>
                        <a:rPr lang="fr" sz="900">
                          <a:latin typeface="Roboto"/>
                          <a:ea typeface="Roboto"/>
                          <a:cs typeface="Roboto"/>
                          <a:sym typeface="Roboto"/>
                        </a:rPr>
                        <a:t>8.00 heure</a:t>
                      </a:r>
                      <a:endParaRPr sz="900">
                        <a:latin typeface="Roboto"/>
                        <a:ea typeface="Roboto"/>
                        <a:cs typeface="Roboto"/>
                        <a:sym typeface="Roboto"/>
                      </a:endParaRPr>
                    </a:p>
                    <a:p>
                      <a:pPr marL="0" lvl="0" indent="0" algn="just" rtl="0">
                        <a:spcBef>
                          <a:spcPts val="0"/>
                        </a:spcBef>
                        <a:spcAft>
                          <a:spcPts val="0"/>
                        </a:spcAft>
                        <a:buNone/>
                      </a:pPr>
                      <a:r>
                        <a:rPr lang="fr" sz="900">
                          <a:latin typeface="Roboto"/>
                          <a:ea typeface="Roboto"/>
                          <a:cs typeface="Roboto"/>
                          <a:sym typeface="Roboto"/>
                        </a:rPr>
                        <a:t>chaque jour du matin </a:t>
                      </a:r>
                      <a:endParaRPr sz="900">
                        <a:latin typeface="Roboto"/>
                        <a:ea typeface="Roboto"/>
                        <a:cs typeface="Roboto"/>
                        <a:sym typeface="Roboto"/>
                      </a:endParaRPr>
                    </a:p>
                  </a:txBody>
                  <a:tcPr marL="91425" marR="91425" marT="91425" marB="91425">
                    <a:lnT w="9525" cap="flat" cmpd="sng">
                      <a:solidFill>
                        <a:schemeClr val="accent1"/>
                      </a:solidFill>
                      <a:prstDash val="solid"/>
                      <a:round/>
                      <a:headEnd type="none" w="sm" len="sm"/>
                      <a:tailEnd type="none" w="sm" len="sm"/>
                    </a:lnT>
                  </a:tcPr>
                </a:tc>
                <a:tc>
                  <a:txBody>
                    <a:bodyPr/>
                    <a:lstStyle/>
                    <a:p>
                      <a:pPr marL="0" lvl="0" indent="0" algn="just" rtl="0">
                        <a:spcBef>
                          <a:spcPts val="0"/>
                        </a:spcBef>
                        <a:spcAft>
                          <a:spcPts val="0"/>
                        </a:spcAft>
                        <a:buNone/>
                      </a:pPr>
                      <a:r>
                        <a:rPr lang="fr" sz="1000" b="1" dirty="0">
                          <a:latin typeface="Roboto"/>
                          <a:ea typeface="Roboto"/>
                          <a:cs typeface="Roboto"/>
                          <a:sym typeface="Roboto"/>
                        </a:rPr>
                        <a:t>Scrum Master</a:t>
                      </a:r>
                      <a:r>
                        <a:rPr lang="fr" sz="1000" dirty="0">
                          <a:latin typeface="Roboto"/>
                          <a:ea typeface="Roboto"/>
                          <a:cs typeface="Roboto"/>
                          <a:sym typeface="Roboto"/>
                        </a:rPr>
                        <a:t> </a:t>
                      </a:r>
                      <a:r>
                        <a:rPr lang="fr" sz="1000" dirty="0" smtClean="0">
                          <a:latin typeface="Roboto"/>
                          <a:ea typeface="Roboto"/>
                          <a:cs typeface="Roboto"/>
                          <a:sym typeface="Roboto"/>
                        </a:rPr>
                        <a:t>(amira</a:t>
                      </a:r>
                      <a:r>
                        <a:rPr lang="fr" sz="1000" baseline="0" dirty="0" smtClean="0">
                          <a:latin typeface="Roboto"/>
                          <a:ea typeface="Roboto"/>
                          <a:cs typeface="Roboto"/>
                          <a:sym typeface="Roboto"/>
                        </a:rPr>
                        <a:t> belguith &amp; maissa allegui </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l’équipe de développement</a:t>
                      </a:r>
                      <a:r>
                        <a:rPr lang="fr" sz="1000" dirty="0">
                          <a:latin typeface="Roboto"/>
                          <a:ea typeface="Roboto"/>
                          <a:cs typeface="Roboto"/>
                          <a:sym typeface="Roboto"/>
                        </a:rPr>
                        <a:t> </a:t>
                      </a:r>
                      <a:endParaRPr sz="1000">
                        <a:latin typeface="Roboto"/>
                        <a:ea typeface="Roboto"/>
                        <a:cs typeface="Roboto"/>
                        <a:sym typeface="Roboto"/>
                      </a:endParaRPr>
                    </a:p>
                    <a:p>
                      <a:pPr marL="0" lvl="0" indent="0" algn="just" rtl="0">
                        <a:spcBef>
                          <a:spcPts val="0"/>
                        </a:spcBef>
                        <a:spcAft>
                          <a:spcPts val="0"/>
                        </a:spcAft>
                        <a:buNone/>
                      </a:pPr>
                      <a:r>
                        <a:rPr lang="fr" sz="1000" dirty="0" smtClean="0">
                          <a:latin typeface="Roboto"/>
                          <a:ea typeface="Roboto"/>
                          <a:cs typeface="Roboto"/>
                          <a:sym typeface="Roboto"/>
                        </a:rPr>
                        <a:t>(amira</a:t>
                      </a:r>
                      <a:r>
                        <a:rPr lang="fr" sz="1000" baseline="0" dirty="0" smtClean="0">
                          <a:latin typeface="Roboto"/>
                          <a:ea typeface="Roboto"/>
                          <a:cs typeface="Roboto"/>
                          <a:sym typeface="Roboto"/>
                        </a:rPr>
                        <a:t> belguith &amp;maissa allegui </a:t>
                      </a:r>
                      <a:r>
                        <a:rPr lang="fr" sz="1000" dirty="0" smtClean="0">
                          <a:latin typeface="Roboto"/>
                          <a:ea typeface="Roboto"/>
                          <a:cs typeface="Roboto"/>
                          <a:sym typeface="Roboto"/>
                        </a:rPr>
                        <a:t>)</a:t>
                      </a:r>
                      <a:endParaRPr sz="1000">
                        <a:latin typeface="Roboto"/>
                        <a:ea typeface="Roboto"/>
                        <a:cs typeface="Roboto"/>
                        <a:sym typeface="Roboto"/>
                      </a:endParaRPr>
                    </a:p>
                  </a:txBody>
                  <a:tcPr marL="91425" marR="91425" marT="91425" marB="91425">
                    <a:lnT w="9525" cap="flat" cmpd="sng">
                      <a:solidFill>
                        <a:schemeClr val="accent1"/>
                      </a:solidFill>
                      <a:prstDash val="solid"/>
                      <a:round/>
                      <a:headEnd type="none" w="sm" len="sm"/>
                      <a:tailEnd type="none" w="sm" len="sm"/>
                    </a:lnT>
                  </a:tcPr>
                </a:tc>
                <a:tc>
                  <a:txBody>
                    <a:bodyPr/>
                    <a:lstStyle/>
                    <a:p>
                      <a:pPr marL="0" lvl="0" indent="0" algn="just" rtl="0">
                        <a:spcBef>
                          <a:spcPts val="0"/>
                        </a:spcBef>
                        <a:spcAft>
                          <a:spcPts val="0"/>
                        </a:spcAft>
                        <a:buNone/>
                      </a:pPr>
                      <a:r>
                        <a:rPr lang="fr" sz="1000">
                          <a:latin typeface="Roboto"/>
                          <a:ea typeface="Roboto"/>
                          <a:cs typeface="Roboto"/>
                          <a:sym typeface="Roboto"/>
                        </a:rPr>
                        <a:t>Contrôler l’avancement des tâches </a:t>
                      </a:r>
                      <a:endParaRPr sz="1000">
                        <a:latin typeface="Roboto"/>
                        <a:ea typeface="Roboto"/>
                        <a:cs typeface="Roboto"/>
                        <a:sym typeface="Roboto"/>
                      </a:endParaRPr>
                    </a:p>
                  </a:txBody>
                  <a:tcPr marL="91425" marR="91425" marT="91425" marB="91425">
                    <a:lnT w="9525" cap="flat" cmpd="sng">
                      <a:solidFill>
                        <a:schemeClr val="accent1"/>
                      </a:solidFill>
                      <a:prstDash val="solid"/>
                      <a:round/>
                      <a:headEnd type="none" w="sm" len="sm"/>
                      <a:tailEnd type="none" w="sm" len="sm"/>
                    </a:lnT>
                  </a:tcPr>
                </a:tc>
              </a:tr>
              <a:tr h="916365">
                <a:tc>
                  <a:txBody>
                    <a:bodyPr/>
                    <a:lstStyle/>
                    <a:p>
                      <a:pPr marL="0" lvl="0" indent="0" algn="just" rtl="0">
                        <a:spcBef>
                          <a:spcPts val="0"/>
                        </a:spcBef>
                        <a:spcAft>
                          <a:spcPts val="0"/>
                        </a:spcAft>
                        <a:buNone/>
                      </a:pPr>
                      <a:r>
                        <a:rPr lang="fr"/>
                        <a:t>2</a:t>
                      </a:r>
                      <a:endParaRPr/>
                    </a:p>
                  </a:txBody>
                  <a:tcPr marL="91425" marR="91425" marT="91425" marB="91425">
                    <a:solidFill>
                      <a:srgbClr val="D5E1EB"/>
                    </a:solidFill>
                  </a:tcPr>
                </a:tc>
                <a:tc>
                  <a:txBody>
                    <a:bodyPr/>
                    <a:lstStyle/>
                    <a:p>
                      <a:pPr marL="0" lvl="0" indent="0" algn="just" rtl="0">
                        <a:spcBef>
                          <a:spcPts val="0"/>
                        </a:spcBef>
                        <a:spcAft>
                          <a:spcPts val="0"/>
                        </a:spcAft>
                        <a:buNone/>
                      </a:pPr>
                      <a:r>
                        <a:rPr lang="fr" sz="1100">
                          <a:latin typeface="Roboto"/>
                          <a:ea typeface="Roboto"/>
                          <a:cs typeface="Roboto"/>
                          <a:sym typeface="Roboto"/>
                        </a:rPr>
                        <a:t>Sprint Planning</a:t>
                      </a:r>
                      <a:endParaRPr sz="1100">
                        <a:latin typeface="Roboto"/>
                        <a:ea typeface="Roboto"/>
                        <a:cs typeface="Roboto"/>
                        <a:sym typeface="Roboto"/>
                      </a:endParaRPr>
                    </a:p>
                  </a:txBody>
                  <a:tcPr marL="91425" marR="91425" marT="91425" marB="91425"/>
                </a:tc>
                <a:tc>
                  <a:txBody>
                    <a:bodyPr/>
                    <a:lstStyle/>
                    <a:p>
                      <a:pPr marL="0" lvl="0" indent="0" algn="just" rtl="0">
                        <a:spcBef>
                          <a:spcPts val="0"/>
                        </a:spcBef>
                        <a:spcAft>
                          <a:spcPts val="0"/>
                        </a:spcAft>
                        <a:buNone/>
                      </a:pPr>
                      <a:r>
                        <a:rPr lang="fr" sz="900">
                          <a:latin typeface="Roboto"/>
                          <a:ea typeface="Roboto"/>
                          <a:cs typeface="Roboto"/>
                          <a:sym typeface="Roboto"/>
                        </a:rPr>
                        <a:t>8 Heures</a:t>
                      </a:r>
                      <a:endParaRPr sz="900">
                        <a:latin typeface="Roboto"/>
                        <a:ea typeface="Roboto"/>
                        <a:cs typeface="Roboto"/>
                        <a:sym typeface="Roboto"/>
                      </a:endParaRPr>
                    </a:p>
                  </a:txBody>
                  <a:tcPr marL="91425" marR="91425" marT="91425" marB="91425"/>
                </a:tc>
                <a:tc>
                  <a:txBody>
                    <a:bodyPr/>
                    <a:lstStyle/>
                    <a:p>
                      <a:pPr marL="0" lvl="0" indent="0" algn="just" rtl="0">
                        <a:spcBef>
                          <a:spcPts val="0"/>
                        </a:spcBef>
                        <a:spcAft>
                          <a:spcPts val="0"/>
                        </a:spcAft>
                        <a:buNone/>
                      </a:pPr>
                      <a:r>
                        <a:rPr lang="fr" sz="900"/>
                        <a:t>début de Sprint 1</a:t>
                      </a:r>
                      <a:endParaRPr sz="900"/>
                    </a:p>
                  </a:txBody>
                  <a:tcPr marL="91425" marR="91425" marT="91425" marB="91425"/>
                </a:tc>
                <a:tc>
                  <a:txBody>
                    <a:bodyPr/>
                    <a:lstStyle/>
                    <a:p>
                      <a:pPr marL="0" lvl="0" indent="0" algn="just" rtl="0">
                        <a:spcBef>
                          <a:spcPts val="0"/>
                        </a:spcBef>
                        <a:spcAft>
                          <a:spcPts val="0"/>
                        </a:spcAft>
                        <a:buNone/>
                      </a:pPr>
                      <a:r>
                        <a:rPr lang="fr" sz="1000" b="1" dirty="0">
                          <a:latin typeface="Roboto"/>
                          <a:ea typeface="Roboto"/>
                          <a:cs typeface="Roboto"/>
                          <a:sym typeface="Roboto"/>
                        </a:rPr>
                        <a:t>Product </a:t>
                      </a:r>
                      <a:r>
                        <a:rPr lang="fr" sz="1000" b="1" dirty="0" smtClean="0">
                          <a:latin typeface="Roboto"/>
                          <a:ea typeface="Roboto"/>
                          <a:cs typeface="Roboto"/>
                          <a:sym typeface="Roboto"/>
                        </a:rPr>
                        <a:t>Owner(amira</a:t>
                      </a:r>
                      <a:r>
                        <a:rPr lang="fr" sz="1000" b="1" baseline="0" dirty="0" smtClean="0">
                          <a:latin typeface="Roboto"/>
                          <a:ea typeface="Roboto"/>
                          <a:cs typeface="Roboto"/>
                          <a:sym typeface="Roboto"/>
                        </a:rPr>
                        <a:t> belguith &amp; maissa allegui </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Scrum Master</a:t>
                      </a:r>
                      <a:r>
                        <a:rPr lang="fr" sz="1000" dirty="0">
                          <a:latin typeface="Roboto"/>
                          <a:ea typeface="Roboto"/>
                          <a:cs typeface="Roboto"/>
                          <a:sym typeface="Roboto"/>
                        </a:rPr>
                        <a:t> </a:t>
                      </a:r>
                      <a:r>
                        <a:rPr lang="fr" sz="1000" dirty="0" smtClean="0">
                          <a:latin typeface="Roboto"/>
                          <a:ea typeface="Roboto"/>
                          <a:cs typeface="Roboto"/>
                          <a:sym typeface="Roboto"/>
                        </a:rPr>
                        <a:t>(maissa</a:t>
                      </a:r>
                      <a:r>
                        <a:rPr lang="fr" sz="1000" baseline="0" dirty="0" smtClean="0">
                          <a:latin typeface="Roboto"/>
                          <a:ea typeface="Roboto"/>
                          <a:cs typeface="Roboto"/>
                          <a:sym typeface="Roboto"/>
                        </a:rPr>
                        <a:t> allegui &amp; amira belguith </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l’équipe de développement </a:t>
                      </a:r>
                      <a:endParaRPr sz="1000" b="1">
                        <a:latin typeface="Roboto"/>
                        <a:ea typeface="Roboto"/>
                        <a:cs typeface="Roboto"/>
                        <a:sym typeface="Roboto"/>
                      </a:endParaRPr>
                    </a:p>
                    <a:p>
                      <a:pPr marL="0" lvl="0" indent="0" algn="just" rtl="0">
                        <a:spcBef>
                          <a:spcPts val="0"/>
                        </a:spcBef>
                        <a:spcAft>
                          <a:spcPts val="0"/>
                        </a:spcAft>
                        <a:buNone/>
                      </a:pPr>
                      <a:r>
                        <a:rPr lang="fr" sz="1000" dirty="0" smtClean="0">
                          <a:latin typeface="Roboto"/>
                          <a:ea typeface="Roboto"/>
                          <a:cs typeface="Roboto"/>
                          <a:sym typeface="Roboto"/>
                        </a:rPr>
                        <a:t>(maissa</a:t>
                      </a:r>
                      <a:r>
                        <a:rPr lang="fr" sz="1000" baseline="0" dirty="0" smtClean="0">
                          <a:latin typeface="Roboto"/>
                          <a:ea typeface="Roboto"/>
                          <a:cs typeface="Roboto"/>
                          <a:sym typeface="Roboto"/>
                        </a:rPr>
                        <a:t> allegui &amp; amira belguith </a:t>
                      </a:r>
                      <a:r>
                        <a:rPr lang="fr" sz="1000" dirty="0" smtClean="0">
                          <a:latin typeface="Roboto"/>
                          <a:ea typeface="Roboto"/>
                          <a:cs typeface="Roboto"/>
                          <a:sym typeface="Roboto"/>
                        </a:rPr>
                        <a:t>)</a:t>
                      </a:r>
                      <a:endParaRPr sz="1000"/>
                    </a:p>
                  </a:txBody>
                  <a:tcPr marL="91425" marR="91425" marT="91425" marB="91425"/>
                </a:tc>
                <a:tc>
                  <a:txBody>
                    <a:bodyPr/>
                    <a:lstStyle/>
                    <a:p>
                      <a:pPr marL="0" lvl="0" indent="0" algn="just" rtl="0">
                        <a:spcBef>
                          <a:spcPts val="0"/>
                        </a:spcBef>
                        <a:spcAft>
                          <a:spcPts val="0"/>
                        </a:spcAft>
                        <a:buNone/>
                      </a:pPr>
                      <a:r>
                        <a:rPr lang="fr" sz="1000">
                          <a:solidFill>
                            <a:srgbClr val="181818"/>
                          </a:solidFill>
                          <a:latin typeface="Roboto"/>
                          <a:ea typeface="Roboto"/>
                          <a:cs typeface="Roboto"/>
                          <a:sym typeface="Roboto"/>
                        </a:rPr>
                        <a:t>Le Product Owner indique à l'équipe les items prioritaires</a:t>
                      </a:r>
                      <a:endParaRPr sz="1000">
                        <a:latin typeface="Roboto"/>
                        <a:ea typeface="Roboto"/>
                        <a:cs typeface="Roboto"/>
                        <a:sym typeface="Roboto"/>
                      </a:endParaRPr>
                    </a:p>
                  </a:txBody>
                  <a:tcPr marL="91425" marR="91425" marT="91425" marB="91425"/>
                </a:tc>
              </a:tr>
              <a:tr h="790665">
                <a:tc>
                  <a:txBody>
                    <a:bodyPr/>
                    <a:lstStyle/>
                    <a:p>
                      <a:pPr marL="0" lvl="0" indent="0" algn="just" rtl="0">
                        <a:spcBef>
                          <a:spcPts val="0"/>
                        </a:spcBef>
                        <a:spcAft>
                          <a:spcPts val="0"/>
                        </a:spcAft>
                        <a:buNone/>
                      </a:pPr>
                      <a:r>
                        <a:rPr lang="fr"/>
                        <a:t>3</a:t>
                      </a:r>
                      <a:endParaRPr/>
                    </a:p>
                  </a:txBody>
                  <a:tcPr marL="91425" marR="91425" marT="91425" marB="91425">
                    <a:solidFill>
                      <a:srgbClr val="D5E1EB"/>
                    </a:solidFill>
                  </a:tcPr>
                </a:tc>
                <a:tc>
                  <a:txBody>
                    <a:bodyPr/>
                    <a:lstStyle/>
                    <a:p>
                      <a:pPr marL="0" lvl="0" indent="0" algn="just" rtl="0">
                        <a:spcBef>
                          <a:spcPts val="0"/>
                        </a:spcBef>
                        <a:spcAft>
                          <a:spcPts val="0"/>
                        </a:spcAft>
                        <a:buNone/>
                      </a:pPr>
                      <a:r>
                        <a:rPr lang="fr" sz="1100">
                          <a:latin typeface="Roboto"/>
                          <a:ea typeface="Roboto"/>
                          <a:cs typeface="Roboto"/>
                          <a:sym typeface="Roboto"/>
                        </a:rPr>
                        <a:t>Sprint Revue</a:t>
                      </a:r>
                      <a:endParaRPr sz="1100">
                        <a:latin typeface="Roboto"/>
                        <a:ea typeface="Roboto"/>
                        <a:cs typeface="Roboto"/>
                        <a:sym typeface="Roboto"/>
                      </a:endParaRPr>
                    </a:p>
                  </a:txBody>
                  <a:tcPr marL="91425" marR="91425" marT="91425" marB="91425"/>
                </a:tc>
                <a:tc>
                  <a:txBody>
                    <a:bodyPr/>
                    <a:lstStyle/>
                    <a:p>
                      <a:pPr marL="0" lvl="0" indent="0" algn="just" rtl="0">
                        <a:spcBef>
                          <a:spcPts val="0"/>
                        </a:spcBef>
                        <a:spcAft>
                          <a:spcPts val="0"/>
                        </a:spcAft>
                        <a:buNone/>
                      </a:pPr>
                      <a:r>
                        <a:rPr lang="fr" sz="900">
                          <a:latin typeface="Roboto"/>
                          <a:ea typeface="Roboto"/>
                          <a:cs typeface="Roboto"/>
                          <a:sym typeface="Roboto"/>
                        </a:rPr>
                        <a:t>4 Heures</a:t>
                      </a:r>
                      <a:endParaRPr sz="900">
                        <a:latin typeface="Roboto"/>
                        <a:ea typeface="Roboto"/>
                        <a:cs typeface="Roboto"/>
                        <a:sym typeface="Roboto"/>
                      </a:endParaRPr>
                    </a:p>
                  </a:txBody>
                  <a:tcPr marL="91425" marR="91425" marT="91425" marB="91425"/>
                </a:tc>
                <a:tc>
                  <a:txBody>
                    <a:bodyPr/>
                    <a:lstStyle/>
                    <a:p>
                      <a:pPr marL="0" lvl="0" indent="0" algn="just" rtl="0">
                        <a:spcBef>
                          <a:spcPts val="0"/>
                        </a:spcBef>
                        <a:spcAft>
                          <a:spcPts val="0"/>
                        </a:spcAft>
                        <a:buNone/>
                      </a:pPr>
                      <a:r>
                        <a:rPr lang="fr" sz="900" dirty="0"/>
                        <a:t>Fin de </a:t>
                      </a:r>
                      <a:r>
                        <a:rPr lang="fr" sz="900" dirty="0" smtClean="0"/>
                        <a:t>Sprint 2</a:t>
                      </a:r>
                      <a:endParaRPr sz="900"/>
                    </a:p>
                  </a:txBody>
                  <a:tcPr marL="91425" marR="91425" marT="91425" marB="91425"/>
                </a:tc>
                <a:tc>
                  <a:txBody>
                    <a:bodyPr/>
                    <a:lstStyle/>
                    <a:p>
                      <a:pPr marL="0" lvl="0" indent="0" algn="just" rtl="0">
                        <a:spcBef>
                          <a:spcPts val="0"/>
                        </a:spcBef>
                        <a:spcAft>
                          <a:spcPts val="0"/>
                        </a:spcAft>
                        <a:buNone/>
                      </a:pPr>
                      <a:r>
                        <a:rPr lang="fr" sz="1000" b="1" dirty="0">
                          <a:latin typeface="Roboto"/>
                          <a:ea typeface="Roboto"/>
                          <a:cs typeface="Roboto"/>
                          <a:sym typeface="Roboto"/>
                        </a:rPr>
                        <a:t>Product </a:t>
                      </a:r>
                      <a:r>
                        <a:rPr lang="fr" sz="1000" b="1" dirty="0" smtClean="0">
                          <a:latin typeface="Roboto"/>
                          <a:ea typeface="Roboto"/>
                          <a:cs typeface="Roboto"/>
                          <a:sym typeface="Roboto"/>
                        </a:rPr>
                        <a:t>Owner</a:t>
                      </a:r>
                      <a:r>
                        <a:rPr lang="fr" sz="1000" dirty="0" smtClean="0">
                          <a:latin typeface="Roboto"/>
                          <a:ea typeface="Roboto"/>
                          <a:cs typeface="Roboto"/>
                          <a:sym typeface="Roboto"/>
                        </a:rPr>
                        <a:t>(maissa</a:t>
                      </a:r>
                      <a:r>
                        <a:rPr lang="fr" sz="1000" baseline="0" dirty="0" smtClean="0">
                          <a:latin typeface="Roboto"/>
                          <a:ea typeface="Roboto"/>
                          <a:cs typeface="Roboto"/>
                          <a:sym typeface="Roboto"/>
                        </a:rPr>
                        <a:t> allegui &amp; amira belguith </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Scrum Master </a:t>
                      </a:r>
                      <a:r>
                        <a:rPr lang="fr" sz="1000" b="1" dirty="0" smtClean="0">
                          <a:latin typeface="Roboto"/>
                          <a:ea typeface="Roboto"/>
                          <a:cs typeface="Roboto"/>
                          <a:sym typeface="Roboto"/>
                        </a:rPr>
                        <a:t>(amira</a:t>
                      </a:r>
                      <a:r>
                        <a:rPr lang="fr" sz="1000" b="1" baseline="0" dirty="0" smtClean="0">
                          <a:latin typeface="Roboto"/>
                          <a:ea typeface="Roboto"/>
                          <a:cs typeface="Roboto"/>
                          <a:sym typeface="Roboto"/>
                        </a:rPr>
                        <a:t> belguith &amp; maissa allegui</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l’équipe de développement </a:t>
                      </a:r>
                      <a:endParaRPr sz="1000" b="1">
                        <a:latin typeface="Roboto"/>
                        <a:ea typeface="Roboto"/>
                        <a:cs typeface="Roboto"/>
                        <a:sym typeface="Roboto"/>
                      </a:endParaRPr>
                    </a:p>
                    <a:p>
                      <a:pPr marL="0" lvl="0" indent="0" algn="just" rtl="0">
                        <a:spcBef>
                          <a:spcPts val="0"/>
                        </a:spcBef>
                        <a:spcAft>
                          <a:spcPts val="0"/>
                        </a:spcAft>
                        <a:buNone/>
                      </a:pPr>
                      <a:r>
                        <a:rPr lang="fr" sz="1000" dirty="0" smtClean="0">
                          <a:latin typeface="Roboto"/>
                          <a:ea typeface="Roboto"/>
                          <a:cs typeface="Roboto"/>
                          <a:sym typeface="Roboto"/>
                        </a:rPr>
                        <a:t>(amira</a:t>
                      </a:r>
                      <a:r>
                        <a:rPr lang="fr" sz="1000" baseline="0" dirty="0" smtClean="0">
                          <a:latin typeface="Roboto"/>
                          <a:ea typeface="Roboto"/>
                          <a:cs typeface="Roboto"/>
                          <a:sym typeface="Roboto"/>
                        </a:rPr>
                        <a:t> belguith &amp; maiisa allegui </a:t>
                      </a:r>
                      <a:r>
                        <a:rPr lang="fr" sz="1000" dirty="0" smtClean="0">
                          <a:latin typeface="Roboto"/>
                          <a:ea typeface="Roboto"/>
                          <a:cs typeface="Roboto"/>
                          <a:sym typeface="Roboto"/>
                        </a:rPr>
                        <a:t>)</a:t>
                      </a:r>
                      <a:endParaRPr sz="1000"/>
                    </a:p>
                  </a:txBody>
                  <a:tcPr marL="91425" marR="91425" marT="91425" marB="91425"/>
                </a:tc>
                <a:tc>
                  <a:txBody>
                    <a:bodyPr/>
                    <a:lstStyle/>
                    <a:p>
                      <a:pPr marL="0" lvl="0" indent="0" algn="just" rtl="0">
                        <a:spcBef>
                          <a:spcPts val="0"/>
                        </a:spcBef>
                        <a:spcAft>
                          <a:spcPts val="0"/>
                        </a:spcAft>
                        <a:buNone/>
                      </a:pPr>
                      <a:r>
                        <a:rPr lang="fr" sz="1000">
                          <a:latin typeface="Roboto"/>
                          <a:ea typeface="Roboto"/>
                          <a:cs typeface="Roboto"/>
                          <a:sym typeface="Roboto"/>
                        </a:rPr>
                        <a:t>Le PO (Product Owner) valide chaque fonctionnalité planifiée</a:t>
                      </a:r>
                      <a:endParaRPr sz="1000">
                        <a:latin typeface="Roboto"/>
                        <a:ea typeface="Roboto"/>
                        <a:cs typeface="Roboto"/>
                        <a:sym typeface="Roboto"/>
                      </a:endParaRPr>
                    </a:p>
                  </a:txBody>
                  <a:tcPr marL="91425" marR="91425" marT="91425" marB="91425"/>
                </a:tc>
              </a:tr>
              <a:tr h="1109922">
                <a:tc>
                  <a:txBody>
                    <a:bodyPr/>
                    <a:lstStyle/>
                    <a:p>
                      <a:pPr marL="0" lvl="0" indent="0" algn="just" rtl="0">
                        <a:spcBef>
                          <a:spcPts val="0"/>
                        </a:spcBef>
                        <a:spcAft>
                          <a:spcPts val="0"/>
                        </a:spcAft>
                        <a:buNone/>
                      </a:pPr>
                      <a:r>
                        <a:rPr lang="fr"/>
                        <a:t>4</a:t>
                      </a:r>
                      <a:endParaRPr/>
                    </a:p>
                  </a:txBody>
                  <a:tcPr marL="91425" marR="91425" marT="91425" marB="91425">
                    <a:solidFill>
                      <a:srgbClr val="D5E1EB"/>
                    </a:solidFill>
                  </a:tcPr>
                </a:tc>
                <a:tc>
                  <a:txBody>
                    <a:bodyPr/>
                    <a:lstStyle/>
                    <a:p>
                      <a:pPr marL="0" lvl="0" indent="0" algn="just" rtl="0">
                        <a:spcBef>
                          <a:spcPts val="0"/>
                        </a:spcBef>
                        <a:spcAft>
                          <a:spcPts val="0"/>
                        </a:spcAft>
                        <a:buNone/>
                      </a:pPr>
                      <a:r>
                        <a:rPr lang="fr" sz="1100">
                          <a:latin typeface="Roboto"/>
                          <a:ea typeface="Roboto"/>
                          <a:cs typeface="Roboto"/>
                          <a:sym typeface="Roboto"/>
                        </a:rPr>
                        <a:t>Sprint retrospective</a:t>
                      </a:r>
                      <a:endParaRPr sz="1100">
                        <a:latin typeface="Roboto"/>
                        <a:ea typeface="Roboto"/>
                        <a:cs typeface="Roboto"/>
                        <a:sym typeface="Roboto"/>
                      </a:endParaRPr>
                    </a:p>
                  </a:txBody>
                  <a:tcPr marL="91425" marR="91425" marT="91425" marB="91425"/>
                </a:tc>
                <a:tc>
                  <a:txBody>
                    <a:bodyPr/>
                    <a:lstStyle/>
                    <a:p>
                      <a:pPr marL="0" lvl="0" indent="0" algn="just" rtl="0">
                        <a:spcBef>
                          <a:spcPts val="0"/>
                        </a:spcBef>
                        <a:spcAft>
                          <a:spcPts val="0"/>
                        </a:spcAft>
                        <a:buNone/>
                      </a:pPr>
                      <a:r>
                        <a:rPr lang="fr" sz="900">
                          <a:latin typeface="Roboto"/>
                          <a:ea typeface="Roboto"/>
                          <a:cs typeface="Roboto"/>
                          <a:sym typeface="Roboto"/>
                        </a:rPr>
                        <a:t>3 Heures</a:t>
                      </a:r>
                      <a:endParaRPr sz="900">
                        <a:latin typeface="Roboto"/>
                        <a:ea typeface="Roboto"/>
                        <a:cs typeface="Roboto"/>
                        <a:sym typeface="Roboto"/>
                      </a:endParaRPr>
                    </a:p>
                  </a:txBody>
                  <a:tcPr marL="91425" marR="91425" marT="91425" marB="91425"/>
                </a:tc>
                <a:tc>
                  <a:txBody>
                    <a:bodyPr/>
                    <a:lstStyle/>
                    <a:p>
                      <a:pPr marL="0" lvl="0" indent="0" algn="just" rtl="0">
                        <a:spcBef>
                          <a:spcPts val="0"/>
                        </a:spcBef>
                        <a:spcAft>
                          <a:spcPts val="0"/>
                        </a:spcAft>
                        <a:buNone/>
                      </a:pPr>
                      <a:r>
                        <a:rPr lang="fr" sz="900" dirty="0"/>
                        <a:t>Fin de </a:t>
                      </a:r>
                      <a:r>
                        <a:rPr lang="fr" sz="900" dirty="0" smtClean="0"/>
                        <a:t>Sprint 3</a:t>
                      </a:r>
                      <a:endParaRPr sz="900"/>
                    </a:p>
                  </a:txBody>
                  <a:tcPr marL="91425" marR="91425" marT="91425" marB="91425"/>
                </a:tc>
                <a:tc>
                  <a:txBody>
                    <a:bodyPr/>
                    <a:lstStyle/>
                    <a:p>
                      <a:pPr marL="0" lvl="0" indent="0" algn="just" rtl="0">
                        <a:spcBef>
                          <a:spcPts val="0"/>
                        </a:spcBef>
                        <a:spcAft>
                          <a:spcPts val="0"/>
                        </a:spcAft>
                        <a:buNone/>
                      </a:pPr>
                      <a:r>
                        <a:rPr lang="fr" sz="1000" b="1" dirty="0">
                          <a:latin typeface="Roboto"/>
                          <a:ea typeface="Roboto"/>
                          <a:cs typeface="Roboto"/>
                          <a:sym typeface="Roboto"/>
                        </a:rPr>
                        <a:t>Product </a:t>
                      </a:r>
                      <a:r>
                        <a:rPr lang="fr" sz="1000" b="1" dirty="0" smtClean="0">
                          <a:latin typeface="Roboto"/>
                          <a:ea typeface="Roboto"/>
                          <a:cs typeface="Roboto"/>
                          <a:sym typeface="Roboto"/>
                        </a:rPr>
                        <a:t>Owner</a:t>
                      </a:r>
                      <a:r>
                        <a:rPr lang="fr" sz="1000" dirty="0" smtClean="0">
                          <a:latin typeface="Roboto"/>
                          <a:ea typeface="Roboto"/>
                          <a:cs typeface="Roboto"/>
                          <a:sym typeface="Roboto"/>
                        </a:rPr>
                        <a:t>(amira</a:t>
                      </a:r>
                      <a:r>
                        <a:rPr lang="fr" sz="1000" baseline="0" dirty="0" smtClean="0">
                          <a:latin typeface="Roboto"/>
                          <a:ea typeface="Roboto"/>
                          <a:cs typeface="Roboto"/>
                          <a:sym typeface="Roboto"/>
                        </a:rPr>
                        <a:t> belguith &amp; maiisa allegui </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Scrum Master</a:t>
                      </a:r>
                      <a:r>
                        <a:rPr lang="fr" sz="1000" dirty="0">
                          <a:latin typeface="Roboto"/>
                          <a:ea typeface="Roboto"/>
                          <a:cs typeface="Roboto"/>
                          <a:sym typeface="Roboto"/>
                        </a:rPr>
                        <a:t> </a:t>
                      </a:r>
                      <a:r>
                        <a:rPr lang="fr" sz="1000" dirty="0" smtClean="0">
                          <a:latin typeface="Roboto"/>
                          <a:ea typeface="Roboto"/>
                          <a:cs typeface="Roboto"/>
                          <a:sym typeface="Roboto"/>
                        </a:rPr>
                        <a:t>(maissa</a:t>
                      </a:r>
                      <a:r>
                        <a:rPr lang="fr" sz="1000" baseline="0" dirty="0" smtClean="0">
                          <a:latin typeface="Roboto"/>
                          <a:ea typeface="Roboto"/>
                          <a:cs typeface="Roboto"/>
                          <a:sym typeface="Roboto"/>
                        </a:rPr>
                        <a:t> allegui &amp; amira belguith </a:t>
                      </a:r>
                      <a:r>
                        <a:rPr lang="fr" sz="1000" dirty="0" smtClean="0">
                          <a:latin typeface="Roboto"/>
                          <a:ea typeface="Roboto"/>
                          <a:cs typeface="Roboto"/>
                          <a:sym typeface="Roboto"/>
                        </a:rPr>
                        <a:t>)</a:t>
                      </a:r>
                      <a:endParaRPr sz="1000">
                        <a:latin typeface="Roboto"/>
                        <a:ea typeface="Roboto"/>
                        <a:cs typeface="Roboto"/>
                        <a:sym typeface="Roboto"/>
                      </a:endParaRPr>
                    </a:p>
                    <a:p>
                      <a:pPr marL="0" lvl="0" indent="0" algn="just" rtl="0">
                        <a:spcBef>
                          <a:spcPts val="0"/>
                        </a:spcBef>
                        <a:spcAft>
                          <a:spcPts val="0"/>
                        </a:spcAft>
                        <a:buNone/>
                      </a:pPr>
                      <a:r>
                        <a:rPr lang="fr" sz="1000" b="1" dirty="0">
                          <a:latin typeface="Roboto"/>
                          <a:ea typeface="Roboto"/>
                          <a:cs typeface="Roboto"/>
                          <a:sym typeface="Roboto"/>
                        </a:rPr>
                        <a:t>l’équipe de développement </a:t>
                      </a:r>
                      <a:endParaRPr sz="1000" b="1">
                        <a:latin typeface="Roboto"/>
                        <a:ea typeface="Roboto"/>
                        <a:cs typeface="Roboto"/>
                        <a:sym typeface="Roboto"/>
                      </a:endParaRPr>
                    </a:p>
                    <a:p>
                      <a:pPr marL="0" lvl="0" indent="0" algn="just" rtl="0">
                        <a:spcBef>
                          <a:spcPts val="0"/>
                        </a:spcBef>
                        <a:spcAft>
                          <a:spcPts val="0"/>
                        </a:spcAft>
                        <a:buNone/>
                      </a:pPr>
                      <a:r>
                        <a:rPr lang="fr" sz="1000" dirty="0" smtClean="0">
                          <a:latin typeface="Roboto"/>
                          <a:ea typeface="Roboto"/>
                          <a:cs typeface="Roboto"/>
                          <a:sym typeface="Roboto"/>
                        </a:rPr>
                        <a:t>(belguith</a:t>
                      </a:r>
                      <a:r>
                        <a:rPr lang="fr" sz="1000" baseline="0" dirty="0" smtClean="0">
                          <a:latin typeface="Roboto"/>
                          <a:ea typeface="Roboto"/>
                          <a:cs typeface="Roboto"/>
                          <a:sym typeface="Roboto"/>
                        </a:rPr>
                        <a:t> amira &amp; maissa allegui </a:t>
                      </a:r>
                      <a:r>
                        <a:rPr lang="fr" sz="1000" dirty="0" smtClean="0">
                          <a:latin typeface="Roboto"/>
                          <a:ea typeface="Roboto"/>
                          <a:cs typeface="Roboto"/>
                          <a:sym typeface="Roboto"/>
                        </a:rPr>
                        <a:t>)</a:t>
                      </a:r>
                      <a:endParaRPr sz="1000"/>
                    </a:p>
                  </a:txBody>
                  <a:tcPr marL="91425" marR="91425" marT="91425" marB="91425"/>
                </a:tc>
                <a:tc>
                  <a:txBody>
                    <a:bodyPr/>
                    <a:lstStyle/>
                    <a:p>
                      <a:pPr marL="0" lvl="0" indent="0" algn="just" rtl="0">
                        <a:spcBef>
                          <a:spcPts val="0"/>
                        </a:spcBef>
                        <a:spcAft>
                          <a:spcPts val="0"/>
                        </a:spcAft>
                        <a:buNone/>
                      </a:pPr>
                      <a:r>
                        <a:rPr lang="fr" sz="1000" dirty="0">
                          <a:solidFill>
                            <a:srgbClr val="181818"/>
                          </a:solidFill>
                          <a:latin typeface="Roboto"/>
                          <a:ea typeface="Roboto"/>
                          <a:cs typeface="Roboto"/>
                          <a:sym typeface="Roboto"/>
                        </a:rPr>
                        <a:t>Inspecter la manière dont le dernier Sprint s'est déroulé en ce</a:t>
                      </a:r>
                      <a:endParaRPr sz="1000">
                        <a:solidFill>
                          <a:srgbClr val="181818"/>
                        </a:solidFill>
                        <a:latin typeface="Roboto"/>
                        <a:ea typeface="Roboto"/>
                        <a:cs typeface="Roboto"/>
                        <a:sym typeface="Roboto"/>
                      </a:endParaRPr>
                    </a:p>
                    <a:p>
                      <a:pPr marL="0" lvl="0" indent="0" algn="just" rtl="0">
                        <a:spcBef>
                          <a:spcPts val="0"/>
                        </a:spcBef>
                        <a:spcAft>
                          <a:spcPts val="0"/>
                        </a:spcAft>
                        <a:buNone/>
                      </a:pPr>
                      <a:r>
                        <a:rPr lang="fr" sz="1000" dirty="0">
                          <a:solidFill>
                            <a:srgbClr val="181818"/>
                          </a:solidFill>
                          <a:latin typeface="Roboto"/>
                          <a:ea typeface="Roboto"/>
                          <a:cs typeface="Roboto"/>
                          <a:sym typeface="Roboto"/>
                        </a:rPr>
                        <a:t>qui concerne les </a:t>
                      </a:r>
                      <a:r>
                        <a:rPr lang="fr" sz="1000" dirty="0" smtClean="0">
                          <a:solidFill>
                            <a:srgbClr val="181818"/>
                          </a:solidFill>
                          <a:latin typeface="Roboto"/>
                          <a:ea typeface="Roboto"/>
                          <a:cs typeface="Roboto"/>
                          <a:sym typeface="Roboto"/>
                        </a:rPr>
                        <a:t>personnes,les</a:t>
                      </a:r>
                      <a:r>
                        <a:rPr lang="fr" sz="1000" baseline="0" dirty="0" smtClean="0">
                          <a:solidFill>
                            <a:srgbClr val="181818"/>
                          </a:solidFill>
                          <a:latin typeface="Roboto"/>
                          <a:ea typeface="Roboto"/>
                          <a:cs typeface="Roboto"/>
                          <a:sym typeface="Roboto"/>
                        </a:rPr>
                        <a:t> </a:t>
                      </a:r>
                      <a:r>
                        <a:rPr lang="fr" sz="1000" dirty="0" smtClean="0">
                          <a:solidFill>
                            <a:srgbClr val="181818"/>
                          </a:solidFill>
                          <a:latin typeface="Roboto"/>
                          <a:ea typeface="Roboto"/>
                          <a:cs typeface="Roboto"/>
                          <a:sym typeface="Roboto"/>
                        </a:rPr>
                        <a:t>relations,les</a:t>
                      </a:r>
                      <a:r>
                        <a:rPr lang="fr" sz="1000" baseline="0" dirty="0" smtClean="0">
                          <a:solidFill>
                            <a:srgbClr val="181818"/>
                          </a:solidFill>
                          <a:latin typeface="Roboto"/>
                          <a:ea typeface="Roboto"/>
                          <a:cs typeface="Roboto"/>
                          <a:sym typeface="Roboto"/>
                        </a:rPr>
                        <a:t> </a:t>
                      </a:r>
                      <a:r>
                        <a:rPr lang="fr" sz="1000" dirty="0" smtClean="0">
                          <a:solidFill>
                            <a:srgbClr val="181818"/>
                          </a:solidFill>
                          <a:latin typeface="Roboto"/>
                          <a:ea typeface="Roboto"/>
                          <a:cs typeface="Roboto"/>
                          <a:sym typeface="Roboto"/>
                        </a:rPr>
                        <a:t>processus</a:t>
                      </a:r>
                      <a:r>
                        <a:rPr lang="fr" sz="1000" baseline="0" dirty="0" smtClean="0">
                          <a:solidFill>
                            <a:srgbClr val="181818"/>
                          </a:solidFill>
                          <a:latin typeface="Roboto"/>
                          <a:ea typeface="Roboto"/>
                          <a:cs typeface="Roboto"/>
                          <a:sym typeface="Roboto"/>
                        </a:rPr>
                        <a:t> </a:t>
                      </a:r>
                      <a:r>
                        <a:rPr lang="fr" sz="1000" dirty="0" smtClean="0">
                          <a:solidFill>
                            <a:srgbClr val="181818"/>
                          </a:solidFill>
                          <a:latin typeface="Roboto"/>
                          <a:ea typeface="Roboto"/>
                          <a:cs typeface="Roboto"/>
                          <a:sym typeface="Roboto"/>
                        </a:rPr>
                        <a:t>et </a:t>
                      </a:r>
                      <a:r>
                        <a:rPr lang="fr" sz="1000" dirty="0">
                          <a:solidFill>
                            <a:srgbClr val="181818"/>
                          </a:solidFill>
                          <a:latin typeface="Roboto"/>
                          <a:ea typeface="Roboto"/>
                          <a:cs typeface="Roboto"/>
                          <a:sym typeface="Roboto"/>
                        </a:rPr>
                        <a:t>les outils</a:t>
                      </a:r>
                      <a:endParaRPr sz="1000">
                        <a:solidFill>
                          <a:srgbClr val="181818"/>
                        </a:solidFill>
                        <a:latin typeface="Roboto"/>
                        <a:ea typeface="Roboto"/>
                        <a:cs typeface="Roboto"/>
                        <a:sym typeface="Roboto"/>
                      </a:endParaRPr>
                    </a:p>
                  </a:txBody>
                  <a:tcPr marL="91425" marR="91425" marT="91425" marB="91425"/>
                </a:tc>
              </a:tr>
            </a:tbl>
          </a:graphicData>
        </a:graphic>
      </p:graphicFrame>
      <p:sp>
        <p:nvSpPr>
          <p:cNvPr id="455" name="Google Shape;455;p32"/>
          <p:cNvSpPr txBox="1"/>
          <p:nvPr/>
        </p:nvSpPr>
        <p:spPr>
          <a:xfrm>
            <a:off x="205300" y="0"/>
            <a:ext cx="44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Roboto"/>
                <a:ea typeface="Roboto"/>
                <a:cs typeface="Roboto"/>
                <a:sym typeface="Roboto"/>
              </a:rPr>
              <a:t>Backlog Product</a:t>
            </a:r>
            <a:endParaRPr>
              <a:latin typeface="Roboto"/>
              <a:ea typeface="Roboto"/>
              <a:cs typeface="Roboto"/>
              <a:sym typeface="Roboto"/>
            </a:endParaRPr>
          </a:p>
        </p:txBody>
      </p:sp>
      <p:sp>
        <p:nvSpPr>
          <p:cNvPr id="456" name="Google Shape;456;p32"/>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18</a:t>
            </a:fld>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Partie conception avec etude de cas </a:t>
            </a:r>
            <a:endParaRPr lang="fr-FR" dirty="0"/>
          </a:p>
        </p:txBody>
      </p:sp>
      <p:sp>
        <p:nvSpPr>
          <p:cNvPr id="3" name="Espace réservé du texte 2"/>
          <p:cNvSpPr>
            <a:spLocks noGrp="1"/>
          </p:cNvSpPr>
          <p:nvPr>
            <p:ph type="body" idx="1"/>
          </p:nvPr>
        </p:nvSpPr>
        <p:spPr>
          <a:xfrm>
            <a:off x="311699" y="1229975"/>
            <a:ext cx="8569541" cy="3339000"/>
          </a:xfrm>
        </p:spPr>
        <p:txBody>
          <a:bodyPr>
            <a:noAutofit/>
          </a:bodyPr>
          <a:lstStyle/>
          <a:p>
            <a:pPr>
              <a:buFont typeface="Arial" pitchFamily="34" charset="0"/>
              <a:buChar char="•"/>
            </a:pPr>
            <a:r>
              <a:rPr lang="fr-FR" sz="1600" dirty="0" smtClean="0"/>
              <a:t>Le but de notre projet consiste a développer une application pour la gestion d’une agence du location du voiture . L’application doit être facilement extensible pour des modification ultérieurs .</a:t>
            </a:r>
          </a:p>
          <a:p>
            <a:pPr>
              <a:buNone/>
            </a:pPr>
            <a:r>
              <a:rPr lang="fr-FR" sz="1600" b="1" dirty="0" smtClean="0"/>
              <a:t>L’application réaliser doit garantir les services suivants :</a:t>
            </a:r>
          </a:p>
          <a:p>
            <a:pPr>
              <a:buFont typeface="Wingdings" pitchFamily="2" charset="2"/>
              <a:buChar char="q"/>
            </a:pPr>
            <a:r>
              <a:rPr lang="fr-FR" sz="1600" dirty="0" smtClean="0"/>
              <a:t>Visualisation  des voitures disponibles </a:t>
            </a:r>
          </a:p>
          <a:p>
            <a:pPr>
              <a:buFont typeface="Wingdings" pitchFamily="2" charset="2"/>
              <a:buChar char="q"/>
            </a:pPr>
            <a:r>
              <a:rPr lang="fr-FR" sz="1600" dirty="0" smtClean="0"/>
              <a:t>Réservation  des voitures </a:t>
            </a:r>
          </a:p>
          <a:p>
            <a:pPr>
              <a:buFont typeface="Wingdings" pitchFamily="2" charset="2"/>
              <a:buChar char="q"/>
            </a:pPr>
            <a:r>
              <a:rPr lang="fr-FR" sz="1600" dirty="0" smtClean="0"/>
              <a:t>Visualisation des réservation </a:t>
            </a:r>
          </a:p>
          <a:p>
            <a:pPr>
              <a:buFont typeface="Wingdings" pitchFamily="2" charset="2"/>
              <a:buChar char="q"/>
            </a:pPr>
            <a:r>
              <a:rPr lang="fr-FR" sz="1600" dirty="0" smtClean="0"/>
              <a:t>Gestion des réservation ( accepter / refuser)</a:t>
            </a:r>
          </a:p>
          <a:p>
            <a:pPr>
              <a:buFont typeface="Wingdings" pitchFamily="2" charset="2"/>
              <a:buChar char="q"/>
            </a:pPr>
            <a:r>
              <a:rPr lang="fr-FR" sz="1600" dirty="0" smtClean="0"/>
              <a:t>Gestion des voitures </a:t>
            </a:r>
          </a:p>
          <a:p>
            <a:pPr>
              <a:buFont typeface="Wingdings" pitchFamily="2" charset="2"/>
              <a:buChar char="q"/>
            </a:pPr>
            <a:r>
              <a:rPr lang="fr-FR" sz="1600" dirty="0" smtClean="0"/>
              <a:t>Gestion des comptes clients </a:t>
            </a:r>
          </a:p>
          <a:p>
            <a:pPr>
              <a:buFont typeface="Wingdings" pitchFamily="2" charset="2"/>
              <a:buChar char="q"/>
            </a:pPr>
            <a:r>
              <a:rPr lang="fr-FR" sz="1600" dirty="0" smtClean="0"/>
              <a:t>Gestion des comptes managers </a:t>
            </a:r>
            <a:endParaRPr lang="fr-FR" sz="16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19</a:t>
            </a:fld>
            <a:endParaRPr lang="fr-F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SzPts val="990"/>
              <a:buNone/>
            </a:pPr>
            <a:r>
              <a:rPr lang="fr" sz="2800" dirty="0" smtClean="0">
                <a:latin typeface="Times New Roman"/>
                <a:ea typeface="Times New Roman"/>
                <a:cs typeface="Times New Roman"/>
                <a:sym typeface="Times New Roman"/>
              </a:rPr>
              <a:t>Plan</a:t>
            </a:r>
            <a:endParaRPr sz="2800">
              <a:latin typeface="Times New Roman"/>
              <a:ea typeface="Times New Roman"/>
              <a:cs typeface="Times New Roman"/>
              <a:sym typeface="Times New Roman"/>
            </a:endParaRPr>
          </a:p>
        </p:txBody>
      </p:sp>
      <p:sp>
        <p:nvSpPr>
          <p:cNvPr id="135" name="Google Shape;135;p17"/>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2</a:t>
            </a:fld>
            <a:endParaRPr/>
          </a:p>
        </p:txBody>
      </p:sp>
      <p:sp>
        <p:nvSpPr>
          <p:cNvPr id="111" name="Google Shape;111;p17"/>
          <p:cNvSpPr txBox="1"/>
          <p:nvPr/>
        </p:nvSpPr>
        <p:spPr>
          <a:xfrm>
            <a:off x="115650" y="2849063"/>
            <a:ext cx="1877700" cy="43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 sz="1500" b="1">
                <a:solidFill>
                  <a:schemeClr val="dk1"/>
                </a:solidFill>
              </a:rPr>
              <a:t>Introduction</a:t>
            </a:r>
            <a:endParaRPr sz="1500" b="1">
              <a:solidFill>
                <a:schemeClr val="dk1"/>
              </a:solidFill>
            </a:endParaRPr>
          </a:p>
        </p:txBody>
      </p:sp>
      <p:sp>
        <p:nvSpPr>
          <p:cNvPr id="112" name="Google Shape;112;p17"/>
          <p:cNvSpPr txBox="1"/>
          <p:nvPr/>
        </p:nvSpPr>
        <p:spPr>
          <a:xfrm>
            <a:off x="1877450" y="2849063"/>
            <a:ext cx="1877700" cy="43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 sz="1500" b="1" dirty="0" smtClean="0">
                <a:solidFill>
                  <a:schemeClr val="dk1"/>
                </a:solidFill>
              </a:rPr>
              <a:t>Définition du scrum</a:t>
            </a:r>
            <a:endParaRPr sz="1500" b="1">
              <a:solidFill>
                <a:schemeClr val="dk1"/>
              </a:solidFill>
            </a:endParaRPr>
          </a:p>
        </p:txBody>
      </p:sp>
      <p:sp>
        <p:nvSpPr>
          <p:cNvPr id="113" name="Google Shape;113;p17"/>
          <p:cNvSpPr txBox="1"/>
          <p:nvPr/>
        </p:nvSpPr>
        <p:spPr>
          <a:xfrm>
            <a:off x="3590850" y="2849081"/>
            <a:ext cx="1877700" cy="58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FR" sz="1500" b="1" dirty="0" smtClean="0">
                <a:solidFill>
                  <a:schemeClr val="dk1"/>
                </a:solidFill>
              </a:rPr>
              <a:t>C</a:t>
            </a:r>
            <a:r>
              <a:rPr lang="fr" sz="1500" b="1" dirty="0" smtClean="0">
                <a:solidFill>
                  <a:schemeClr val="dk1"/>
                </a:solidFill>
              </a:rPr>
              <a:t>onception  </a:t>
            </a:r>
            <a:endParaRPr sz="1500" b="1">
              <a:solidFill>
                <a:schemeClr val="dk1"/>
              </a:solidFill>
            </a:endParaRPr>
          </a:p>
          <a:p>
            <a:pPr marL="0" lvl="0" indent="0" algn="ctr" rtl="0">
              <a:spcBef>
                <a:spcPts val="0"/>
              </a:spcBef>
              <a:spcAft>
                <a:spcPts val="0"/>
              </a:spcAft>
              <a:buClr>
                <a:srgbClr val="000000"/>
              </a:buClr>
              <a:buSzPts val="1100"/>
              <a:buFont typeface="Arial"/>
              <a:buNone/>
            </a:pPr>
            <a:endParaRPr sz="1500" b="1">
              <a:solidFill>
                <a:schemeClr val="dk1"/>
              </a:solidFill>
            </a:endParaRPr>
          </a:p>
        </p:txBody>
      </p:sp>
      <p:sp>
        <p:nvSpPr>
          <p:cNvPr id="114" name="Google Shape;114;p17"/>
          <p:cNvSpPr txBox="1"/>
          <p:nvPr/>
        </p:nvSpPr>
        <p:spPr>
          <a:xfrm>
            <a:off x="5404000" y="2849063"/>
            <a:ext cx="1877700" cy="43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FR" sz="1500" b="1" dirty="0" smtClean="0">
                <a:solidFill>
                  <a:schemeClr val="dk1"/>
                </a:solidFill>
              </a:rPr>
              <a:t>R</a:t>
            </a:r>
            <a:r>
              <a:rPr lang="fr" sz="1500" b="1" dirty="0" smtClean="0">
                <a:solidFill>
                  <a:schemeClr val="dk1"/>
                </a:solidFill>
              </a:rPr>
              <a:t>ealisation</a:t>
            </a:r>
          </a:p>
          <a:p>
            <a:pPr marL="0" lvl="0" indent="0" algn="ctr" rtl="0">
              <a:spcBef>
                <a:spcPts val="0"/>
              </a:spcBef>
              <a:spcAft>
                <a:spcPts val="0"/>
              </a:spcAft>
              <a:buClr>
                <a:srgbClr val="000000"/>
              </a:buClr>
              <a:buSzPts val="1100"/>
              <a:buFont typeface="Arial"/>
              <a:buNone/>
            </a:pPr>
            <a:endParaRPr lang="fr-FR" sz="1500" b="1" dirty="0" smtClean="0">
              <a:solidFill>
                <a:schemeClr val="dk1"/>
              </a:solidFill>
            </a:endParaRPr>
          </a:p>
          <a:p>
            <a:pPr marL="0" lvl="0" indent="0" algn="ctr" rtl="0">
              <a:spcBef>
                <a:spcPts val="0"/>
              </a:spcBef>
              <a:spcAft>
                <a:spcPts val="0"/>
              </a:spcAft>
              <a:buClr>
                <a:srgbClr val="000000"/>
              </a:buClr>
              <a:buSzPts val="1100"/>
              <a:buFont typeface="Arial"/>
              <a:buNone/>
            </a:pPr>
            <a:r>
              <a:rPr lang="fr" sz="1500" b="1" dirty="0" smtClean="0">
                <a:solidFill>
                  <a:schemeClr val="dk1"/>
                </a:solidFill>
              </a:rPr>
              <a:t>  </a:t>
            </a:r>
            <a:endParaRPr sz="1500" b="1">
              <a:solidFill>
                <a:schemeClr val="dk1"/>
              </a:solidFill>
            </a:endParaRPr>
          </a:p>
        </p:txBody>
      </p:sp>
      <p:grpSp>
        <p:nvGrpSpPr>
          <p:cNvPr id="115" name="Google Shape;115;p17"/>
          <p:cNvGrpSpPr/>
          <p:nvPr/>
        </p:nvGrpSpPr>
        <p:grpSpPr>
          <a:xfrm>
            <a:off x="631474" y="355425"/>
            <a:ext cx="7796459" cy="773783"/>
            <a:chOff x="631474" y="355425"/>
            <a:chExt cx="7796459" cy="773783"/>
          </a:xfrm>
        </p:grpSpPr>
        <p:sp>
          <p:nvSpPr>
            <p:cNvPr id="116" name="Google Shape;116;p17"/>
            <p:cNvSpPr/>
            <p:nvPr/>
          </p:nvSpPr>
          <p:spPr>
            <a:xfrm flipH="1">
              <a:off x="7684571" y="355434"/>
              <a:ext cx="73484" cy="73484"/>
            </a:xfrm>
            <a:custGeom>
              <a:avLst/>
              <a:gdLst/>
              <a:ahLst/>
              <a:cxnLst/>
              <a:rect l="l" t="t" r="r" b="b"/>
              <a:pathLst>
                <a:path w="2446" h="2446" extrusionOk="0">
                  <a:moveTo>
                    <a:pt x="1224" y="1"/>
                  </a:moveTo>
                  <a:cubicBezTo>
                    <a:pt x="543" y="1"/>
                    <a:pt x="1" y="553"/>
                    <a:pt x="1" y="1223"/>
                  </a:cubicBezTo>
                  <a:cubicBezTo>
                    <a:pt x="1" y="1903"/>
                    <a:pt x="543" y="2445"/>
                    <a:pt x="1224" y="2445"/>
                  </a:cubicBezTo>
                  <a:cubicBezTo>
                    <a:pt x="1893" y="2445"/>
                    <a:pt x="2445" y="1903"/>
                    <a:pt x="2445" y="1223"/>
                  </a:cubicBezTo>
                  <a:cubicBezTo>
                    <a:pt x="2445" y="553"/>
                    <a:pt x="1893" y="1"/>
                    <a:pt x="1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flipH="1">
              <a:off x="7859806" y="933493"/>
              <a:ext cx="40287" cy="40257"/>
            </a:xfrm>
            <a:custGeom>
              <a:avLst/>
              <a:gdLst/>
              <a:ahLst/>
              <a:cxnLst/>
              <a:rect l="l" t="t" r="r" b="b"/>
              <a:pathLst>
                <a:path w="1341" h="1340" extrusionOk="0">
                  <a:moveTo>
                    <a:pt x="670" y="0"/>
                  </a:moveTo>
                  <a:cubicBezTo>
                    <a:pt x="299" y="0"/>
                    <a:pt x="1" y="298"/>
                    <a:pt x="1" y="670"/>
                  </a:cubicBezTo>
                  <a:cubicBezTo>
                    <a:pt x="1" y="1042"/>
                    <a:pt x="299" y="1340"/>
                    <a:pt x="670" y="1340"/>
                  </a:cubicBezTo>
                  <a:cubicBezTo>
                    <a:pt x="1043" y="1340"/>
                    <a:pt x="1340" y="1042"/>
                    <a:pt x="1340" y="670"/>
                  </a:cubicBezTo>
                  <a:cubicBezTo>
                    <a:pt x="1340" y="298"/>
                    <a:pt x="1043" y="0"/>
                    <a:pt x="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flipH="1">
              <a:off x="959552" y="1088952"/>
              <a:ext cx="40257" cy="40257"/>
            </a:xfrm>
            <a:custGeom>
              <a:avLst/>
              <a:gdLst/>
              <a:ahLst/>
              <a:cxnLst/>
              <a:rect l="l" t="t" r="r" b="b"/>
              <a:pathLst>
                <a:path w="1340" h="1340" extrusionOk="0">
                  <a:moveTo>
                    <a:pt x="670" y="0"/>
                  </a:moveTo>
                  <a:cubicBezTo>
                    <a:pt x="298" y="0"/>
                    <a:pt x="0" y="298"/>
                    <a:pt x="0" y="669"/>
                  </a:cubicBezTo>
                  <a:cubicBezTo>
                    <a:pt x="0" y="1042"/>
                    <a:pt x="298" y="1339"/>
                    <a:pt x="670" y="1339"/>
                  </a:cubicBezTo>
                  <a:cubicBezTo>
                    <a:pt x="1042" y="1339"/>
                    <a:pt x="1340" y="1042"/>
                    <a:pt x="1340" y="669"/>
                  </a:cubicBezTo>
                  <a:cubicBezTo>
                    <a:pt x="1340" y="298"/>
                    <a:pt x="1042" y="0"/>
                    <a:pt x="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flipH="1">
              <a:off x="1210657" y="801807"/>
              <a:ext cx="73484" cy="73454"/>
            </a:xfrm>
            <a:custGeom>
              <a:avLst/>
              <a:gdLst/>
              <a:ahLst/>
              <a:cxnLst/>
              <a:rect l="l" t="t" r="r" b="b"/>
              <a:pathLst>
                <a:path w="2446" h="2445" extrusionOk="0">
                  <a:moveTo>
                    <a:pt x="1224" y="0"/>
                  </a:moveTo>
                  <a:cubicBezTo>
                    <a:pt x="543" y="0"/>
                    <a:pt x="1" y="543"/>
                    <a:pt x="1" y="1223"/>
                  </a:cubicBezTo>
                  <a:cubicBezTo>
                    <a:pt x="1" y="1892"/>
                    <a:pt x="543" y="2445"/>
                    <a:pt x="1224" y="2445"/>
                  </a:cubicBezTo>
                  <a:cubicBezTo>
                    <a:pt x="1893" y="2445"/>
                    <a:pt x="2446" y="1892"/>
                    <a:pt x="2446" y="1223"/>
                  </a:cubicBezTo>
                  <a:cubicBezTo>
                    <a:pt x="2446" y="543"/>
                    <a:pt x="1893" y="0"/>
                    <a:pt x="1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7"/>
            <p:cNvGrpSpPr/>
            <p:nvPr/>
          </p:nvGrpSpPr>
          <p:grpSpPr>
            <a:xfrm>
              <a:off x="631474" y="355425"/>
              <a:ext cx="7796459" cy="589344"/>
              <a:chOff x="631474" y="355425"/>
              <a:chExt cx="7796459" cy="589344"/>
            </a:xfrm>
          </p:grpSpPr>
          <p:cxnSp>
            <p:nvCxnSpPr>
              <p:cNvPr id="121" name="Google Shape;121;p17"/>
              <p:cNvCxnSpPr/>
              <p:nvPr/>
            </p:nvCxnSpPr>
            <p:spPr>
              <a:xfrm>
                <a:off x="1200150" y="534925"/>
                <a:ext cx="6659100" cy="0"/>
              </a:xfrm>
              <a:prstGeom prst="straightConnector1">
                <a:avLst/>
              </a:prstGeom>
              <a:noFill/>
              <a:ln w="9525" cap="flat" cmpd="sng">
                <a:solidFill>
                  <a:schemeClr val="dk1"/>
                </a:solidFill>
                <a:prstDash val="solid"/>
                <a:round/>
                <a:headEnd type="none" w="med" len="med"/>
                <a:tailEnd type="none" w="med" len="med"/>
              </a:ln>
            </p:spPr>
          </p:cxnSp>
          <p:sp>
            <p:nvSpPr>
              <p:cNvPr id="122" name="Google Shape;122;p17"/>
              <p:cNvSpPr/>
              <p:nvPr/>
            </p:nvSpPr>
            <p:spPr>
              <a:xfrm flipH="1">
                <a:off x="7859799" y="355425"/>
                <a:ext cx="568134" cy="589344"/>
              </a:xfrm>
              <a:custGeom>
                <a:avLst/>
                <a:gdLst/>
                <a:ahLst/>
                <a:cxnLst/>
                <a:rect l="l" t="t" r="r" b="b"/>
                <a:pathLst>
                  <a:path w="18911" h="19617" extrusionOk="0">
                    <a:moveTo>
                      <a:pt x="11866" y="255"/>
                    </a:moveTo>
                    <a:cubicBezTo>
                      <a:pt x="12113" y="255"/>
                      <a:pt x="12364" y="271"/>
                      <a:pt x="12618" y="302"/>
                    </a:cubicBezTo>
                    <a:cubicBezTo>
                      <a:pt x="13404" y="398"/>
                      <a:pt x="14160" y="611"/>
                      <a:pt x="14776" y="930"/>
                    </a:cubicBezTo>
                    <a:cubicBezTo>
                      <a:pt x="15308" y="1195"/>
                      <a:pt x="15754" y="1546"/>
                      <a:pt x="16083" y="1939"/>
                    </a:cubicBezTo>
                    <a:cubicBezTo>
                      <a:pt x="15637" y="1695"/>
                      <a:pt x="15116" y="1450"/>
                      <a:pt x="14510" y="1216"/>
                    </a:cubicBezTo>
                    <a:cubicBezTo>
                      <a:pt x="14500" y="1206"/>
                      <a:pt x="14479" y="1206"/>
                      <a:pt x="14467" y="1195"/>
                    </a:cubicBezTo>
                    <a:cubicBezTo>
                      <a:pt x="14500" y="1131"/>
                      <a:pt x="14479" y="1057"/>
                      <a:pt x="14415" y="1025"/>
                    </a:cubicBezTo>
                    <a:cubicBezTo>
                      <a:pt x="14395" y="1015"/>
                      <a:pt x="14374" y="1011"/>
                      <a:pt x="14354" y="1011"/>
                    </a:cubicBezTo>
                    <a:cubicBezTo>
                      <a:pt x="14309" y="1011"/>
                      <a:pt x="14266" y="1034"/>
                      <a:pt x="14245" y="1078"/>
                    </a:cubicBezTo>
                    <a:cubicBezTo>
                      <a:pt x="14245" y="1089"/>
                      <a:pt x="14234" y="1100"/>
                      <a:pt x="14234" y="1110"/>
                    </a:cubicBezTo>
                    <a:cubicBezTo>
                      <a:pt x="13213" y="727"/>
                      <a:pt x="12256" y="451"/>
                      <a:pt x="11342" y="281"/>
                    </a:cubicBezTo>
                    <a:cubicBezTo>
                      <a:pt x="11515" y="263"/>
                      <a:pt x="11689" y="255"/>
                      <a:pt x="11866" y="255"/>
                    </a:cubicBezTo>
                    <a:close/>
                    <a:moveTo>
                      <a:pt x="10534" y="408"/>
                    </a:moveTo>
                    <a:cubicBezTo>
                      <a:pt x="11651" y="557"/>
                      <a:pt x="12842" y="866"/>
                      <a:pt x="14117" y="1334"/>
                    </a:cubicBezTo>
                    <a:cubicBezTo>
                      <a:pt x="13586" y="2385"/>
                      <a:pt x="13107" y="3268"/>
                      <a:pt x="12565" y="4107"/>
                    </a:cubicBezTo>
                    <a:cubicBezTo>
                      <a:pt x="11895" y="5128"/>
                      <a:pt x="11205" y="5936"/>
                      <a:pt x="10461" y="6595"/>
                    </a:cubicBezTo>
                    <a:cubicBezTo>
                      <a:pt x="10099" y="6382"/>
                      <a:pt x="9759" y="6127"/>
                      <a:pt x="9472" y="5851"/>
                    </a:cubicBezTo>
                    <a:cubicBezTo>
                      <a:pt x="8919" y="5341"/>
                      <a:pt x="8505" y="4681"/>
                      <a:pt x="8292" y="4001"/>
                    </a:cubicBezTo>
                    <a:cubicBezTo>
                      <a:pt x="8068" y="3268"/>
                      <a:pt x="8101" y="2556"/>
                      <a:pt x="8387" y="1950"/>
                    </a:cubicBezTo>
                    <a:cubicBezTo>
                      <a:pt x="8706" y="1301"/>
                      <a:pt x="9313" y="802"/>
                      <a:pt x="10142" y="515"/>
                    </a:cubicBezTo>
                    <a:cubicBezTo>
                      <a:pt x="10269" y="472"/>
                      <a:pt x="10407" y="441"/>
                      <a:pt x="10534" y="408"/>
                    </a:cubicBezTo>
                    <a:close/>
                    <a:moveTo>
                      <a:pt x="14351" y="1429"/>
                    </a:moveTo>
                    <a:cubicBezTo>
                      <a:pt x="14372" y="1440"/>
                      <a:pt x="14393" y="1440"/>
                      <a:pt x="14415" y="1450"/>
                    </a:cubicBezTo>
                    <a:cubicBezTo>
                      <a:pt x="15244" y="1780"/>
                      <a:pt x="15892" y="2099"/>
                      <a:pt x="16445" y="2460"/>
                    </a:cubicBezTo>
                    <a:cubicBezTo>
                      <a:pt x="16742" y="3002"/>
                      <a:pt x="16891" y="3651"/>
                      <a:pt x="16860" y="4331"/>
                    </a:cubicBezTo>
                    <a:cubicBezTo>
                      <a:pt x="16838" y="5022"/>
                      <a:pt x="16636" y="5713"/>
                      <a:pt x="16286" y="6330"/>
                    </a:cubicBezTo>
                    <a:cubicBezTo>
                      <a:pt x="16126" y="6616"/>
                      <a:pt x="15924" y="6892"/>
                      <a:pt x="15690" y="7148"/>
                    </a:cubicBezTo>
                    <a:cubicBezTo>
                      <a:pt x="15360" y="7180"/>
                      <a:pt x="15031" y="7222"/>
                      <a:pt x="14712" y="7275"/>
                    </a:cubicBezTo>
                    <a:cubicBezTo>
                      <a:pt x="14393" y="7318"/>
                      <a:pt x="14053" y="7371"/>
                      <a:pt x="13723" y="7392"/>
                    </a:cubicBezTo>
                    <a:cubicBezTo>
                      <a:pt x="13616" y="7399"/>
                      <a:pt x="13508" y="7402"/>
                      <a:pt x="13399" y="7402"/>
                    </a:cubicBezTo>
                    <a:cubicBezTo>
                      <a:pt x="12744" y="7402"/>
                      <a:pt x="12067" y="7291"/>
                      <a:pt x="11438" y="7063"/>
                    </a:cubicBezTo>
                    <a:cubicBezTo>
                      <a:pt x="11183" y="6967"/>
                      <a:pt x="10928" y="6850"/>
                      <a:pt x="10694" y="6722"/>
                    </a:cubicBezTo>
                    <a:cubicBezTo>
                      <a:pt x="11427" y="6063"/>
                      <a:pt x="12119" y="5255"/>
                      <a:pt x="12778" y="4246"/>
                    </a:cubicBezTo>
                    <a:cubicBezTo>
                      <a:pt x="13331" y="3385"/>
                      <a:pt x="13819" y="2492"/>
                      <a:pt x="14351" y="1429"/>
                    </a:cubicBezTo>
                    <a:close/>
                    <a:moveTo>
                      <a:pt x="9045" y="304"/>
                    </a:moveTo>
                    <a:cubicBezTo>
                      <a:pt x="9323" y="304"/>
                      <a:pt x="9607" y="316"/>
                      <a:pt x="9897" y="334"/>
                    </a:cubicBezTo>
                    <a:cubicBezTo>
                      <a:pt x="9089" y="653"/>
                      <a:pt x="8483" y="1164"/>
                      <a:pt x="8165" y="1844"/>
                    </a:cubicBezTo>
                    <a:cubicBezTo>
                      <a:pt x="7846" y="2503"/>
                      <a:pt x="7803" y="3278"/>
                      <a:pt x="8058" y="4076"/>
                    </a:cubicBezTo>
                    <a:cubicBezTo>
                      <a:pt x="8271" y="4799"/>
                      <a:pt x="8717" y="5489"/>
                      <a:pt x="9291" y="6042"/>
                    </a:cubicBezTo>
                    <a:cubicBezTo>
                      <a:pt x="9578" y="6308"/>
                      <a:pt x="9908" y="6552"/>
                      <a:pt x="10248" y="6765"/>
                    </a:cubicBezTo>
                    <a:cubicBezTo>
                      <a:pt x="9504" y="7381"/>
                      <a:pt x="8632" y="7849"/>
                      <a:pt x="7739" y="8125"/>
                    </a:cubicBezTo>
                    <a:cubicBezTo>
                      <a:pt x="7579" y="7998"/>
                      <a:pt x="7420" y="7870"/>
                      <a:pt x="7261" y="7754"/>
                    </a:cubicBezTo>
                    <a:cubicBezTo>
                      <a:pt x="6953" y="7509"/>
                      <a:pt x="6644" y="7265"/>
                      <a:pt x="6325" y="7041"/>
                    </a:cubicBezTo>
                    <a:cubicBezTo>
                      <a:pt x="5900" y="6744"/>
                      <a:pt x="5231" y="6361"/>
                      <a:pt x="4465" y="6191"/>
                    </a:cubicBezTo>
                    <a:cubicBezTo>
                      <a:pt x="4221" y="6138"/>
                      <a:pt x="3987" y="6117"/>
                      <a:pt x="3764" y="6117"/>
                    </a:cubicBezTo>
                    <a:cubicBezTo>
                      <a:pt x="3296" y="6117"/>
                      <a:pt x="2881" y="6223"/>
                      <a:pt x="2510" y="6446"/>
                    </a:cubicBezTo>
                    <a:cubicBezTo>
                      <a:pt x="2446" y="6478"/>
                      <a:pt x="2392" y="6521"/>
                      <a:pt x="2328" y="6563"/>
                    </a:cubicBezTo>
                    <a:cubicBezTo>
                      <a:pt x="2169" y="6276"/>
                      <a:pt x="2052" y="5978"/>
                      <a:pt x="1999" y="5681"/>
                    </a:cubicBezTo>
                    <a:cubicBezTo>
                      <a:pt x="1839" y="4735"/>
                      <a:pt x="2222" y="3661"/>
                      <a:pt x="3051" y="2726"/>
                    </a:cubicBezTo>
                    <a:cubicBezTo>
                      <a:pt x="4295" y="1323"/>
                      <a:pt x="6272" y="441"/>
                      <a:pt x="8451" y="323"/>
                    </a:cubicBezTo>
                    <a:cubicBezTo>
                      <a:pt x="8647" y="310"/>
                      <a:pt x="8845" y="304"/>
                      <a:pt x="9045" y="304"/>
                    </a:cubicBezTo>
                    <a:close/>
                    <a:moveTo>
                      <a:pt x="3776" y="6368"/>
                    </a:moveTo>
                    <a:cubicBezTo>
                      <a:pt x="3978" y="6368"/>
                      <a:pt x="4191" y="6391"/>
                      <a:pt x="4412" y="6436"/>
                    </a:cubicBezTo>
                    <a:cubicBezTo>
                      <a:pt x="5135" y="6595"/>
                      <a:pt x="5772" y="6967"/>
                      <a:pt x="6176" y="7254"/>
                    </a:cubicBezTo>
                    <a:cubicBezTo>
                      <a:pt x="6495" y="7466"/>
                      <a:pt x="6804" y="7711"/>
                      <a:pt x="7102" y="7945"/>
                    </a:cubicBezTo>
                    <a:cubicBezTo>
                      <a:pt x="7208" y="8040"/>
                      <a:pt x="7324" y="8125"/>
                      <a:pt x="7431" y="8211"/>
                    </a:cubicBezTo>
                    <a:cubicBezTo>
                      <a:pt x="7399" y="8222"/>
                      <a:pt x="7357" y="8232"/>
                      <a:pt x="7324" y="8243"/>
                    </a:cubicBezTo>
                    <a:cubicBezTo>
                      <a:pt x="6861" y="8352"/>
                      <a:pt x="6403" y="8407"/>
                      <a:pt x="5959" y="8407"/>
                    </a:cubicBezTo>
                    <a:cubicBezTo>
                      <a:pt x="5281" y="8407"/>
                      <a:pt x="4635" y="8280"/>
                      <a:pt x="4050" y="8030"/>
                    </a:cubicBezTo>
                    <a:cubicBezTo>
                      <a:pt x="3381" y="7743"/>
                      <a:pt x="2839" y="7296"/>
                      <a:pt x="2467" y="6776"/>
                    </a:cubicBezTo>
                    <a:cubicBezTo>
                      <a:pt x="2520" y="6733"/>
                      <a:pt x="2584" y="6701"/>
                      <a:pt x="2637" y="6659"/>
                    </a:cubicBezTo>
                    <a:cubicBezTo>
                      <a:pt x="2974" y="6465"/>
                      <a:pt x="3355" y="6368"/>
                      <a:pt x="3776" y="6368"/>
                    </a:cubicBezTo>
                    <a:close/>
                    <a:moveTo>
                      <a:pt x="10482" y="6904"/>
                    </a:moveTo>
                    <a:cubicBezTo>
                      <a:pt x="10758" y="7063"/>
                      <a:pt x="11056" y="7190"/>
                      <a:pt x="11353" y="7296"/>
                    </a:cubicBezTo>
                    <a:cubicBezTo>
                      <a:pt x="12012" y="7530"/>
                      <a:pt x="12703" y="7658"/>
                      <a:pt x="13394" y="7658"/>
                    </a:cubicBezTo>
                    <a:cubicBezTo>
                      <a:pt x="13511" y="7658"/>
                      <a:pt x="13628" y="7658"/>
                      <a:pt x="13745" y="7648"/>
                    </a:cubicBezTo>
                    <a:cubicBezTo>
                      <a:pt x="14085" y="7626"/>
                      <a:pt x="14425" y="7573"/>
                      <a:pt x="14755" y="7520"/>
                    </a:cubicBezTo>
                    <a:cubicBezTo>
                      <a:pt x="14978" y="7488"/>
                      <a:pt x="15201" y="7456"/>
                      <a:pt x="15424" y="7435"/>
                    </a:cubicBezTo>
                    <a:lnTo>
                      <a:pt x="15424" y="7435"/>
                    </a:lnTo>
                    <a:cubicBezTo>
                      <a:pt x="15265" y="7584"/>
                      <a:pt x="15095" y="7743"/>
                      <a:pt x="14914" y="7881"/>
                    </a:cubicBezTo>
                    <a:cubicBezTo>
                      <a:pt x="14372" y="8296"/>
                      <a:pt x="13756" y="8647"/>
                      <a:pt x="13064" y="8912"/>
                    </a:cubicBezTo>
                    <a:cubicBezTo>
                      <a:pt x="12468" y="9147"/>
                      <a:pt x="11677" y="9367"/>
                      <a:pt x="10841" y="9367"/>
                    </a:cubicBezTo>
                    <a:cubicBezTo>
                      <a:pt x="10425" y="9367"/>
                      <a:pt x="9998" y="9312"/>
                      <a:pt x="9578" y="9178"/>
                    </a:cubicBezTo>
                    <a:cubicBezTo>
                      <a:pt x="9004" y="8997"/>
                      <a:pt x="8483" y="8668"/>
                      <a:pt x="7983" y="8317"/>
                    </a:cubicBezTo>
                    <a:cubicBezTo>
                      <a:pt x="8876" y="8009"/>
                      <a:pt x="9748" y="7520"/>
                      <a:pt x="10482" y="6904"/>
                    </a:cubicBezTo>
                    <a:close/>
                    <a:moveTo>
                      <a:pt x="16010" y="7395"/>
                    </a:moveTo>
                    <a:cubicBezTo>
                      <a:pt x="16075" y="7395"/>
                      <a:pt x="16142" y="7398"/>
                      <a:pt x="16211" y="7403"/>
                    </a:cubicBezTo>
                    <a:cubicBezTo>
                      <a:pt x="16626" y="7414"/>
                      <a:pt x="17030" y="7520"/>
                      <a:pt x="17370" y="7700"/>
                    </a:cubicBezTo>
                    <a:cubicBezTo>
                      <a:pt x="17731" y="7903"/>
                      <a:pt x="17996" y="8179"/>
                      <a:pt x="18124" y="8508"/>
                    </a:cubicBezTo>
                    <a:cubicBezTo>
                      <a:pt x="18464" y="9422"/>
                      <a:pt x="17752" y="10421"/>
                      <a:pt x="16976" y="11049"/>
                    </a:cubicBezTo>
                    <a:cubicBezTo>
                      <a:pt x="16456" y="11474"/>
                      <a:pt x="15892" y="11825"/>
                      <a:pt x="15297" y="12112"/>
                    </a:cubicBezTo>
                    <a:cubicBezTo>
                      <a:pt x="15329" y="11496"/>
                      <a:pt x="15180" y="10900"/>
                      <a:pt x="14797" y="10390"/>
                    </a:cubicBezTo>
                    <a:cubicBezTo>
                      <a:pt x="14382" y="9847"/>
                      <a:pt x="13756" y="9518"/>
                      <a:pt x="13001" y="9433"/>
                    </a:cubicBezTo>
                    <a:cubicBezTo>
                      <a:pt x="12873" y="9422"/>
                      <a:pt x="12757" y="9412"/>
                      <a:pt x="12629" y="9412"/>
                    </a:cubicBezTo>
                    <a:cubicBezTo>
                      <a:pt x="12523" y="9412"/>
                      <a:pt x="12416" y="9412"/>
                      <a:pt x="12299" y="9422"/>
                    </a:cubicBezTo>
                    <a:cubicBezTo>
                      <a:pt x="12618" y="9348"/>
                      <a:pt x="12905" y="9252"/>
                      <a:pt x="13160" y="9146"/>
                    </a:cubicBezTo>
                    <a:cubicBezTo>
                      <a:pt x="13872" y="8870"/>
                      <a:pt x="14510" y="8519"/>
                      <a:pt x="15074" y="8083"/>
                    </a:cubicBezTo>
                    <a:cubicBezTo>
                      <a:pt x="15339" y="7870"/>
                      <a:pt x="15594" y="7648"/>
                      <a:pt x="15818" y="7403"/>
                    </a:cubicBezTo>
                    <a:cubicBezTo>
                      <a:pt x="15882" y="7398"/>
                      <a:pt x="15945" y="7395"/>
                      <a:pt x="16010" y="7395"/>
                    </a:cubicBezTo>
                    <a:close/>
                    <a:moveTo>
                      <a:pt x="2276" y="6946"/>
                    </a:moveTo>
                    <a:cubicBezTo>
                      <a:pt x="2350" y="7052"/>
                      <a:pt x="2435" y="7159"/>
                      <a:pt x="2531" y="7254"/>
                    </a:cubicBezTo>
                    <a:cubicBezTo>
                      <a:pt x="2913" y="7679"/>
                      <a:pt x="3402" y="8019"/>
                      <a:pt x="3944" y="8264"/>
                    </a:cubicBezTo>
                    <a:cubicBezTo>
                      <a:pt x="4566" y="8527"/>
                      <a:pt x="5242" y="8658"/>
                      <a:pt x="5948" y="8658"/>
                    </a:cubicBezTo>
                    <a:cubicBezTo>
                      <a:pt x="6414" y="8658"/>
                      <a:pt x="6892" y="8601"/>
                      <a:pt x="7378" y="8487"/>
                    </a:cubicBezTo>
                    <a:cubicBezTo>
                      <a:pt x="7484" y="8466"/>
                      <a:pt x="7579" y="8434"/>
                      <a:pt x="7686" y="8402"/>
                    </a:cubicBezTo>
                    <a:cubicBezTo>
                      <a:pt x="8239" y="8827"/>
                      <a:pt x="8824" y="9210"/>
                      <a:pt x="9493" y="9422"/>
                    </a:cubicBezTo>
                    <a:cubicBezTo>
                      <a:pt x="9954" y="9564"/>
                      <a:pt x="10415" y="9621"/>
                      <a:pt x="10864" y="9621"/>
                    </a:cubicBezTo>
                    <a:cubicBezTo>
                      <a:pt x="11087" y="9621"/>
                      <a:pt x="11308" y="9607"/>
                      <a:pt x="11523" y="9582"/>
                    </a:cubicBezTo>
                    <a:lnTo>
                      <a:pt x="11523" y="9582"/>
                    </a:lnTo>
                    <a:cubicBezTo>
                      <a:pt x="10992" y="9731"/>
                      <a:pt x="10492" y="9996"/>
                      <a:pt x="10078" y="10348"/>
                    </a:cubicBezTo>
                    <a:cubicBezTo>
                      <a:pt x="9780" y="10603"/>
                      <a:pt x="9514" y="10889"/>
                      <a:pt x="9259" y="11166"/>
                    </a:cubicBezTo>
                    <a:cubicBezTo>
                      <a:pt x="8972" y="11463"/>
                      <a:pt x="8675" y="11782"/>
                      <a:pt x="8345" y="12048"/>
                    </a:cubicBezTo>
                    <a:cubicBezTo>
                      <a:pt x="8143" y="12197"/>
                      <a:pt x="7941" y="12335"/>
                      <a:pt x="7718" y="12452"/>
                    </a:cubicBezTo>
                    <a:cubicBezTo>
                      <a:pt x="7005" y="12346"/>
                      <a:pt x="6294" y="12250"/>
                      <a:pt x="5592" y="12218"/>
                    </a:cubicBezTo>
                    <a:cubicBezTo>
                      <a:pt x="5422" y="12207"/>
                      <a:pt x="5273" y="12207"/>
                      <a:pt x="5113" y="12207"/>
                    </a:cubicBezTo>
                    <a:cubicBezTo>
                      <a:pt x="4550" y="12207"/>
                      <a:pt x="4029" y="12250"/>
                      <a:pt x="3551" y="12346"/>
                    </a:cubicBezTo>
                    <a:cubicBezTo>
                      <a:pt x="2595" y="11761"/>
                      <a:pt x="1872" y="10794"/>
                      <a:pt x="1617" y="9710"/>
                    </a:cubicBezTo>
                    <a:cubicBezTo>
                      <a:pt x="1478" y="9125"/>
                      <a:pt x="1499" y="8519"/>
                      <a:pt x="1669" y="7966"/>
                    </a:cubicBezTo>
                    <a:cubicBezTo>
                      <a:pt x="1797" y="7551"/>
                      <a:pt x="1999" y="7211"/>
                      <a:pt x="2276" y="6946"/>
                    </a:cubicBezTo>
                    <a:close/>
                    <a:moveTo>
                      <a:pt x="12614" y="9668"/>
                    </a:moveTo>
                    <a:cubicBezTo>
                      <a:pt x="12734" y="9668"/>
                      <a:pt x="12853" y="9675"/>
                      <a:pt x="12969" y="9688"/>
                    </a:cubicBezTo>
                    <a:cubicBezTo>
                      <a:pt x="13660" y="9762"/>
                      <a:pt x="14223" y="10060"/>
                      <a:pt x="14585" y="10539"/>
                    </a:cubicBezTo>
                    <a:cubicBezTo>
                      <a:pt x="15010" y="11092"/>
                      <a:pt x="15084" y="11708"/>
                      <a:pt x="15031" y="12229"/>
                    </a:cubicBezTo>
                    <a:cubicBezTo>
                      <a:pt x="14149" y="12611"/>
                      <a:pt x="13192" y="12845"/>
                      <a:pt x="12225" y="12899"/>
                    </a:cubicBezTo>
                    <a:cubicBezTo>
                      <a:pt x="12042" y="12912"/>
                      <a:pt x="11858" y="12918"/>
                      <a:pt x="11671" y="12918"/>
                    </a:cubicBezTo>
                    <a:cubicBezTo>
                      <a:pt x="11262" y="12918"/>
                      <a:pt x="10845" y="12889"/>
                      <a:pt x="10428" y="12845"/>
                    </a:cubicBezTo>
                    <a:cubicBezTo>
                      <a:pt x="9858" y="12551"/>
                      <a:pt x="9203" y="12392"/>
                      <a:pt x="8531" y="12392"/>
                    </a:cubicBezTo>
                    <a:cubicBezTo>
                      <a:pt x="8452" y="12392"/>
                      <a:pt x="8372" y="12394"/>
                      <a:pt x="8292" y="12399"/>
                    </a:cubicBezTo>
                    <a:cubicBezTo>
                      <a:pt x="8366" y="12356"/>
                      <a:pt x="8430" y="12303"/>
                      <a:pt x="8505" y="12250"/>
                    </a:cubicBezTo>
                    <a:cubicBezTo>
                      <a:pt x="8845" y="11973"/>
                      <a:pt x="9153" y="11644"/>
                      <a:pt x="9440" y="11336"/>
                    </a:cubicBezTo>
                    <a:cubicBezTo>
                      <a:pt x="9695" y="11070"/>
                      <a:pt x="9960" y="10783"/>
                      <a:pt x="10237" y="10549"/>
                    </a:cubicBezTo>
                    <a:cubicBezTo>
                      <a:pt x="10598" y="10241"/>
                      <a:pt x="11045" y="9996"/>
                      <a:pt x="11534" y="9837"/>
                    </a:cubicBezTo>
                    <a:cubicBezTo>
                      <a:pt x="11891" y="9726"/>
                      <a:pt x="12260" y="9668"/>
                      <a:pt x="12614" y="9668"/>
                    </a:cubicBezTo>
                    <a:close/>
                    <a:moveTo>
                      <a:pt x="5058" y="12459"/>
                    </a:moveTo>
                    <a:cubicBezTo>
                      <a:pt x="5225" y="12459"/>
                      <a:pt x="5396" y="12464"/>
                      <a:pt x="5571" y="12473"/>
                    </a:cubicBezTo>
                    <a:cubicBezTo>
                      <a:pt x="6102" y="12495"/>
                      <a:pt x="6634" y="12558"/>
                      <a:pt x="7165" y="12632"/>
                    </a:cubicBezTo>
                    <a:cubicBezTo>
                      <a:pt x="7005" y="12686"/>
                      <a:pt x="6857" y="12750"/>
                      <a:pt x="6719" y="12824"/>
                    </a:cubicBezTo>
                    <a:cubicBezTo>
                      <a:pt x="6376" y="12907"/>
                      <a:pt x="6023" y="12950"/>
                      <a:pt x="5671" y="12950"/>
                    </a:cubicBezTo>
                    <a:cubicBezTo>
                      <a:pt x="5216" y="12950"/>
                      <a:pt x="4763" y="12878"/>
                      <a:pt x="4338" y="12729"/>
                    </a:cubicBezTo>
                    <a:cubicBezTo>
                      <a:pt x="4189" y="12675"/>
                      <a:pt x="4040" y="12611"/>
                      <a:pt x="3902" y="12547"/>
                    </a:cubicBezTo>
                    <a:cubicBezTo>
                      <a:pt x="4270" y="12487"/>
                      <a:pt x="4654" y="12459"/>
                      <a:pt x="5058" y="12459"/>
                    </a:cubicBezTo>
                    <a:close/>
                    <a:moveTo>
                      <a:pt x="16860" y="2758"/>
                    </a:moveTo>
                    <a:cubicBezTo>
                      <a:pt x="17444" y="3215"/>
                      <a:pt x="17859" y="3715"/>
                      <a:pt x="18135" y="4289"/>
                    </a:cubicBezTo>
                    <a:cubicBezTo>
                      <a:pt x="18560" y="5170"/>
                      <a:pt x="18613" y="6191"/>
                      <a:pt x="18624" y="7159"/>
                    </a:cubicBezTo>
                    <a:cubicBezTo>
                      <a:pt x="18645" y="8742"/>
                      <a:pt x="18549" y="10369"/>
                      <a:pt x="17656" y="11569"/>
                    </a:cubicBezTo>
                    <a:cubicBezTo>
                      <a:pt x="16966" y="12495"/>
                      <a:pt x="15892" y="13058"/>
                      <a:pt x="14935" y="13558"/>
                    </a:cubicBezTo>
                    <a:lnTo>
                      <a:pt x="14914" y="13568"/>
                    </a:lnTo>
                    <a:cubicBezTo>
                      <a:pt x="15095" y="13196"/>
                      <a:pt x="15212" y="12792"/>
                      <a:pt x="15265" y="12399"/>
                    </a:cubicBezTo>
                    <a:cubicBezTo>
                      <a:pt x="15934" y="12101"/>
                      <a:pt x="16562" y="11708"/>
                      <a:pt x="17136" y="11251"/>
                    </a:cubicBezTo>
                    <a:cubicBezTo>
                      <a:pt x="17604" y="10879"/>
                      <a:pt x="17975" y="10433"/>
                      <a:pt x="18209" y="9986"/>
                    </a:cubicBezTo>
                    <a:cubicBezTo>
                      <a:pt x="18485" y="9444"/>
                      <a:pt x="18539" y="8902"/>
                      <a:pt x="18358" y="8413"/>
                    </a:cubicBezTo>
                    <a:cubicBezTo>
                      <a:pt x="18018" y="7530"/>
                      <a:pt x="16987" y="7169"/>
                      <a:pt x="16222" y="7148"/>
                    </a:cubicBezTo>
                    <a:cubicBezTo>
                      <a:pt x="16158" y="7137"/>
                      <a:pt x="16094" y="7137"/>
                      <a:pt x="16041" y="7137"/>
                    </a:cubicBezTo>
                    <a:cubicBezTo>
                      <a:pt x="16222" y="6925"/>
                      <a:pt x="16371" y="6691"/>
                      <a:pt x="16508" y="6457"/>
                    </a:cubicBezTo>
                    <a:cubicBezTo>
                      <a:pt x="16881" y="5808"/>
                      <a:pt x="17093" y="5075"/>
                      <a:pt x="17115" y="4341"/>
                    </a:cubicBezTo>
                    <a:cubicBezTo>
                      <a:pt x="17136" y="3778"/>
                      <a:pt x="17051" y="3247"/>
                      <a:pt x="16860" y="2758"/>
                    </a:cubicBezTo>
                    <a:close/>
                    <a:moveTo>
                      <a:pt x="14989" y="12516"/>
                    </a:moveTo>
                    <a:cubicBezTo>
                      <a:pt x="14978" y="12590"/>
                      <a:pt x="14956" y="12665"/>
                      <a:pt x="14946" y="12729"/>
                    </a:cubicBezTo>
                    <a:cubicBezTo>
                      <a:pt x="14861" y="13079"/>
                      <a:pt x="14712" y="13440"/>
                      <a:pt x="14521" y="13780"/>
                    </a:cubicBezTo>
                    <a:lnTo>
                      <a:pt x="12320" y="14940"/>
                    </a:lnTo>
                    <a:cubicBezTo>
                      <a:pt x="12268" y="14833"/>
                      <a:pt x="12214" y="14716"/>
                      <a:pt x="12150" y="14610"/>
                    </a:cubicBezTo>
                    <a:cubicBezTo>
                      <a:pt x="11874" y="14121"/>
                      <a:pt x="11534" y="13685"/>
                      <a:pt x="11130" y="13324"/>
                    </a:cubicBezTo>
                    <a:cubicBezTo>
                      <a:pt x="11056" y="13260"/>
                      <a:pt x="10981" y="13206"/>
                      <a:pt x="10907" y="13143"/>
                    </a:cubicBezTo>
                    <a:lnTo>
                      <a:pt x="10907" y="13143"/>
                    </a:lnTo>
                    <a:cubicBezTo>
                      <a:pt x="11166" y="13161"/>
                      <a:pt x="11426" y="13173"/>
                      <a:pt x="11686" y="13173"/>
                    </a:cubicBezTo>
                    <a:cubicBezTo>
                      <a:pt x="11872" y="13173"/>
                      <a:pt x="12059" y="13167"/>
                      <a:pt x="12246" y="13154"/>
                    </a:cubicBezTo>
                    <a:cubicBezTo>
                      <a:pt x="13182" y="13100"/>
                      <a:pt x="14117" y="12877"/>
                      <a:pt x="14989" y="12516"/>
                    </a:cubicBezTo>
                    <a:close/>
                    <a:moveTo>
                      <a:pt x="14255" y="14206"/>
                    </a:moveTo>
                    <a:lnTo>
                      <a:pt x="14255" y="14206"/>
                    </a:lnTo>
                    <a:cubicBezTo>
                      <a:pt x="14096" y="14440"/>
                      <a:pt x="13915" y="14652"/>
                      <a:pt x="13723" y="14854"/>
                    </a:cubicBezTo>
                    <a:cubicBezTo>
                      <a:pt x="13383" y="15184"/>
                      <a:pt x="13012" y="15492"/>
                      <a:pt x="12618" y="15747"/>
                    </a:cubicBezTo>
                    <a:cubicBezTo>
                      <a:pt x="12565" y="15556"/>
                      <a:pt x="12490" y="15365"/>
                      <a:pt x="12416" y="15173"/>
                    </a:cubicBezTo>
                    <a:lnTo>
                      <a:pt x="14255" y="14206"/>
                    </a:lnTo>
                    <a:close/>
                    <a:moveTo>
                      <a:pt x="12193" y="15301"/>
                    </a:moveTo>
                    <a:cubicBezTo>
                      <a:pt x="12268" y="15481"/>
                      <a:pt x="12342" y="15684"/>
                      <a:pt x="12395" y="15885"/>
                    </a:cubicBezTo>
                    <a:cubicBezTo>
                      <a:pt x="11406" y="16491"/>
                      <a:pt x="10258" y="16853"/>
                      <a:pt x="9100" y="16927"/>
                    </a:cubicBezTo>
                    <a:lnTo>
                      <a:pt x="12193" y="15301"/>
                    </a:lnTo>
                    <a:close/>
                    <a:moveTo>
                      <a:pt x="7782" y="12717"/>
                    </a:moveTo>
                    <a:cubicBezTo>
                      <a:pt x="7962" y="12750"/>
                      <a:pt x="8153" y="12781"/>
                      <a:pt x="8335" y="12814"/>
                    </a:cubicBezTo>
                    <a:cubicBezTo>
                      <a:pt x="9004" y="12920"/>
                      <a:pt x="9674" y="13026"/>
                      <a:pt x="10364" y="13100"/>
                    </a:cubicBezTo>
                    <a:cubicBezTo>
                      <a:pt x="10577" y="13218"/>
                      <a:pt x="10779" y="13355"/>
                      <a:pt x="10960" y="13515"/>
                    </a:cubicBezTo>
                    <a:cubicBezTo>
                      <a:pt x="11438" y="13929"/>
                      <a:pt x="11810" y="14451"/>
                      <a:pt x="12097" y="15056"/>
                    </a:cubicBezTo>
                    <a:lnTo>
                      <a:pt x="8526" y="16938"/>
                    </a:lnTo>
                    <a:cubicBezTo>
                      <a:pt x="8228" y="16938"/>
                      <a:pt x="7920" y="16906"/>
                      <a:pt x="7622" y="16863"/>
                    </a:cubicBezTo>
                    <a:cubicBezTo>
                      <a:pt x="6102" y="16629"/>
                      <a:pt x="5698" y="15875"/>
                      <a:pt x="5592" y="15566"/>
                    </a:cubicBezTo>
                    <a:cubicBezTo>
                      <a:pt x="5475" y="15216"/>
                      <a:pt x="5496" y="14791"/>
                      <a:pt x="5656" y="14376"/>
                    </a:cubicBezTo>
                    <a:cubicBezTo>
                      <a:pt x="5805" y="13962"/>
                      <a:pt x="6060" y="13610"/>
                      <a:pt x="6410" y="13334"/>
                    </a:cubicBezTo>
                    <a:cubicBezTo>
                      <a:pt x="6538" y="13239"/>
                      <a:pt x="6665" y="13143"/>
                      <a:pt x="6804" y="13069"/>
                    </a:cubicBezTo>
                    <a:cubicBezTo>
                      <a:pt x="7133" y="12994"/>
                      <a:pt x="7442" y="12877"/>
                      <a:pt x="7739" y="12729"/>
                    </a:cubicBezTo>
                    <a:cubicBezTo>
                      <a:pt x="7750" y="12729"/>
                      <a:pt x="7761" y="12729"/>
                      <a:pt x="7782" y="12717"/>
                    </a:cubicBezTo>
                    <a:close/>
                    <a:moveTo>
                      <a:pt x="3498" y="12622"/>
                    </a:moveTo>
                    <a:cubicBezTo>
                      <a:pt x="3743" y="12760"/>
                      <a:pt x="3998" y="12877"/>
                      <a:pt x="4253" y="12962"/>
                    </a:cubicBezTo>
                    <a:cubicBezTo>
                      <a:pt x="4714" y="13121"/>
                      <a:pt x="5205" y="13203"/>
                      <a:pt x="5698" y="13203"/>
                    </a:cubicBezTo>
                    <a:cubicBezTo>
                      <a:pt x="5865" y="13203"/>
                      <a:pt x="6032" y="13194"/>
                      <a:pt x="6198" y="13175"/>
                    </a:cubicBezTo>
                    <a:lnTo>
                      <a:pt x="6198" y="13175"/>
                    </a:lnTo>
                    <a:cubicBezTo>
                      <a:pt x="5847" y="13483"/>
                      <a:pt x="5581" y="13855"/>
                      <a:pt x="5422" y="14280"/>
                    </a:cubicBezTo>
                    <a:cubicBezTo>
                      <a:pt x="5241" y="14758"/>
                      <a:pt x="5220" y="15247"/>
                      <a:pt x="5347" y="15641"/>
                    </a:cubicBezTo>
                    <a:cubicBezTo>
                      <a:pt x="5486" y="16066"/>
                      <a:pt x="5794" y="16406"/>
                      <a:pt x="6251" y="16672"/>
                    </a:cubicBezTo>
                    <a:cubicBezTo>
                      <a:pt x="6708" y="16938"/>
                      <a:pt x="7229" y="17054"/>
                      <a:pt x="7579" y="17108"/>
                    </a:cubicBezTo>
                    <a:cubicBezTo>
                      <a:pt x="7750" y="17139"/>
                      <a:pt x="7920" y="17161"/>
                      <a:pt x="8090" y="17172"/>
                    </a:cubicBezTo>
                    <a:cubicBezTo>
                      <a:pt x="7367" y="17554"/>
                      <a:pt x="6698" y="17884"/>
                      <a:pt x="6006" y="18150"/>
                    </a:cubicBezTo>
                    <a:cubicBezTo>
                      <a:pt x="5185" y="18458"/>
                      <a:pt x="4444" y="18607"/>
                      <a:pt x="3743" y="18607"/>
                    </a:cubicBezTo>
                    <a:cubicBezTo>
                      <a:pt x="3718" y="18607"/>
                      <a:pt x="3693" y="18607"/>
                      <a:pt x="3668" y="18606"/>
                    </a:cubicBezTo>
                    <a:cubicBezTo>
                      <a:pt x="2881" y="18596"/>
                      <a:pt x="2063" y="18320"/>
                      <a:pt x="1425" y="17852"/>
                    </a:cubicBezTo>
                    <a:cubicBezTo>
                      <a:pt x="745" y="17342"/>
                      <a:pt x="351" y="16662"/>
                      <a:pt x="299" y="15939"/>
                    </a:cubicBezTo>
                    <a:cubicBezTo>
                      <a:pt x="203" y="14451"/>
                      <a:pt x="1542" y="13228"/>
                      <a:pt x="2924" y="12781"/>
                    </a:cubicBezTo>
                    <a:cubicBezTo>
                      <a:pt x="3105" y="12717"/>
                      <a:pt x="3306" y="12665"/>
                      <a:pt x="3498" y="12622"/>
                    </a:cubicBezTo>
                    <a:close/>
                    <a:moveTo>
                      <a:pt x="11855" y="1"/>
                    </a:moveTo>
                    <a:cubicBezTo>
                      <a:pt x="11394" y="1"/>
                      <a:pt x="10944" y="48"/>
                      <a:pt x="10524" y="143"/>
                    </a:cubicBezTo>
                    <a:cubicBezTo>
                      <a:pt x="10016" y="83"/>
                      <a:pt x="9524" y="50"/>
                      <a:pt x="9044" y="50"/>
                    </a:cubicBezTo>
                    <a:cubicBezTo>
                      <a:pt x="8841" y="50"/>
                      <a:pt x="8640" y="56"/>
                      <a:pt x="8441" y="68"/>
                    </a:cubicBezTo>
                    <a:cubicBezTo>
                      <a:pt x="7378" y="122"/>
                      <a:pt x="6315" y="366"/>
                      <a:pt x="5390" y="770"/>
                    </a:cubicBezTo>
                    <a:cubicBezTo>
                      <a:pt x="4380" y="1206"/>
                      <a:pt x="3530" y="1801"/>
                      <a:pt x="2860" y="2556"/>
                    </a:cubicBezTo>
                    <a:cubicBezTo>
                      <a:pt x="1978" y="3555"/>
                      <a:pt x="1574" y="4703"/>
                      <a:pt x="1744" y="5723"/>
                    </a:cubicBezTo>
                    <a:cubicBezTo>
                      <a:pt x="1808" y="6063"/>
                      <a:pt x="1936" y="6403"/>
                      <a:pt x="2127" y="6722"/>
                    </a:cubicBezTo>
                    <a:cubicBezTo>
                      <a:pt x="1808" y="7020"/>
                      <a:pt x="1563" y="7424"/>
                      <a:pt x="1425" y="7892"/>
                    </a:cubicBezTo>
                    <a:cubicBezTo>
                      <a:pt x="1244" y="8477"/>
                      <a:pt x="1223" y="9146"/>
                      <a:pt x="1372" y="9762"/>
                    </a:cubicBezTo>
                    <a:cubicBezTo>
                      <a:pt x="1532" y="10475"/>
                      <a:pt x="1893" y="11155"/>
                      <a:pt x="2403" y="11729"/>
                    </a:cubicBezTo>
                    <a:cubicBezTo>
                      <a:pt x="2647" y="11995"/>
                      <a:pt x="2913" y="12229"/>
                      <a:pt x="3200" y="12431"/>
                    </a:cubicBezTo>
                    <a:cubicBezTo>
                      <a:pt x="3084" y="12462"/>
                      <a:pt x="2956" y="12495"/>
                      <a:pt x="2839" y="12537"/>
                    </a:cubicBezTo>
                    <a:cubicBezTo>
                      <a:pt x="2073" y="12781"/>
                      <a:pt x="1362" y="13239"/>
                      <a:pt x="851" y="13823"/>
                    </a:cubicBezTo>
                    <a:cubicBezTo>
                      <a:pt x="277" y="14472"/>
                      <a:pt x="1" y="15205"/>
                      <a:pt x="44" y="15960"/>
                    </a:cubicBezTo>
                    <a:cubicBezTo>
                      <a:pt x="96" y="16757"/>
                      <a:pt x="532" y="17501"/>
                      <a:pt x="1265" y="18054"/>
                    </a:cubicBezTo>
                    <a:cubicBezTo>
                      <a:pt x="1946" y="18554"/>
                      <a:pt x="2828" y="18851"/>
                      <a:pt x="3668" y="18861"/>
                    </a:cubicBezTo>
                    <a:cubicBezTo>
                      <a:pt x="3692" y="18862"/>
                      <a:pt x="3717" y="18862"/>
                      <a:pt x="3741" y="18862"/>
                    </a:cubicBezTo>
                    <a:cubicBezTo>
                      <a:pt x="4475" y="18862"/>
                      <a:pt x="5248" y="18702"/>
                      <a:pt x="6091" y="18384"/>
                    </a:cubicBezTo>
                    <a:cubicBezTo>
                      <a:pt x="6846" y="18107"/>
                      <a:pt x="7558" y="17735"/>
                      <a:pt x="8356" y="17321"/>
                    </a:cubicBezTo>
                    <a:lnTo>
                      <a:pt x="8590" y="17193"/>
                    </a:lnTo>
                    <a:cubicBezTo>
                      <a:pt x="8608" y="17193"/>
                      <a:pt x="8626" y="17193"/>
                      <a:pt x="8644" y="17193"/>
                    </a:cubicBezTo>
                    <a:cubicBezTo>
                      <a:pt x="9976" y="17193"/>
                      <a:pt x="11315" y="16822"/>
                      <a:pt x="12459" y="16151"/>
                    </a:cubicBezTo>
                    <a:cubicBezTo>
                      <a:pt x="12469" y="16173"/>
                      <a:pt x="12480" y="16194"/>
                      <a:pt x="12480" y="16215"/>
                    </a:cubicBezTo>
                    <a:cubicBezTo>
                      <a:pt x="12714" y="17214"/>
                      <a:pt x="12724" y="18341"/>
                      <a:pt x="12523" y="19468"/>
                    </a:cubicBezTo>
                    <a:cubicBezTo>
                      <a:pt x="12512" y="19532"/>
                      <a:pt x="12565" y="19606"/>
                      <a:pt x="12629" y="19617"/>
                    </a:cubicBezTo>
                    <a:lnTo>
                      <a:pt x="12650" y="19617"/>
                    </a:lnTo>
                    <a:cubicBezTo>
                      <a:pt x="12714" y="19617"/>
                      <a:pt x="12767" y="19574"/>
                      <a:pt x="12778" y="19510"/>
                    </a:cubicBezTo>
                    <a:cubicBezTo>
                      <a:pt x="12979" y="18351"/>
                      <a:pt x="12969" y="17193"/>
                      <a:pt x="12724" y="16162"/>
                    </a:cubicBezTo>
                    <a:lnTo>
                      <a:pt x="12693" y="16002"/>
                    </a:lnTo>
                    <a:cubicBezTo>
                      <a:pt x="13128" y="15726"/>
                      <a:pt x="13532" y="15396"/>
                      <a:pt x="13905" y="15035"/>
                    </a:cubicBezTo>
                    <a:cubicBezTo>
                      <a:pt x="14212" y="14727"/>
                      <a:pt x="14489" y="14354"/>
                      <a:pt x="14712" y="13972"/>
                    </a:cubicBezTo>
                    <a:lnTo>
                      <a:pt x="15063" y="13780"/>
                    </a:lnTo>
                    <a:cubicBezTo>
                      <a:pt x="16030" y="13270"/>
                      <a:pt x="17136" y="12686"/>
                      <a:pt x="17859" y="11729"/>
                    </a:cubicBezTo>
                    <a:cubicBezTo>
                      <a:pt x="18804" y="10454"/>
                      <a:pt x="18911" y="8785"/>
                      <a:pt x="18879" y="7159"/>
                    </a:cubicBezTo>
                    <a:cubicBezTo>
                      <a:pt x="18868" y="6159"/>
                      <a:pt x="18815" y="5107"/>
                      <a:pt x="18369" y="4182"/>
                    </a:cubicBezTo>
                    <a:cubicBezTo>
                      <a:pt x="18029" y="3481"/>
                      <a:pt x="17497" y="2886"/>
                      <a:pt x="16732" y="2354"/>
                    </a:cubicBezTo>
                    <a:cubicBezTo>
                      <a:pt x="16700" y="2322"/>
                      <a:pt x="16668" y="2300"/>
                      <a:pt x="16636" y="2279"/>
                    </a:cubicBezTo>
                    <a:cubicBezTo>
                      <a:pt x="16626" y="2258"/>
                      <a:pt x="16615" y="2248"/>
                      <a:pt x="16604" y="2226"/>
                    </a:cubicBezTo>
                    <a:cubicBezTo>
                      <a:pt x="16222" y="1599"/>
                      <a:pt x="15648" y="1078"/>
                      <a:pt x="14893" y="696"/>
                    </a:cubicBezTo>
                    <a:cubicBezTo>
                      <a:pt x="14245" y="377"/>
                      <a:pt x="13468" y="143"/>
                      <a:pt x="12650" y="47"/>
                    </a:cubicBezTo>
                    <a:cubicBezTo>
                      <a:pt x="12384" y="16"/>
                      <a:pt x="12118" y="1"/>
                      <a:pt x="118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631474" y="355425"/>
                <a:ext cx="568134" cy="589344"/>
              </a:xfrm>
              <a:custGeom>
                <a:avLst/>
                <a:gdLst/>
                <a:ahLst/>
                <a:cxnLst/>
                <a:rect l="l" t="t" r="r" b="b"/>
                <a:pathLst>
                  <a:path w="18911" h="19617" extrusionOk="0">
                    <a:moveTo>
                      <a:pt x="11866" y="255"/>
                    </a:moveTo>
                    <a:cubicBezTo>
                      <a:pt x="12113" y="255"/>
                      <a:pt x="12364" y="271"/>
                      <a:pt x="12618" y="302"/>
                    </a:cubicBezTo>
                    <a:cubicBezTo>
                      <a:pt x="13404" y="398"/>
                      <a:pt x="14160" y="611"/>
                      <a:pt x="14776" y="930"/>
                    </a:cubicBezTo>
                    <a:cubicBezTo>
                      <a:pt x="15308" y="1195"/>
                      <a:pt x="15754" y="1546"/>
                      <a:pt x="16083" y="1939"/>
                    </a:cubicBezTo>
                    <a:cubicBezTo>
                      <a:pt x="15637" y="1695"/>
                      <a:pt x="15116" y="1450"/>
                      <a:pt x="14510" y="1216"/>
                    </a:cubicBezTo>
                    <a:cubicBezTo>
                      <a:pt x="14500" y="1206"/>
                      <a:pt x="14479" y="1206"/>
                      <a:pt x="14467" y="1195"/>
                    </a:cubicBezTo>
                    <a:cubicBezTo>
                      <a:pt x="14500" y="1131"/>
                      <a:pt x="14479" y="1057"/>
                      <a:pt x="14415" y="1025"/>
                    </a:cubicBezTo>
                    <a:cubicBezTo>
                      <a:pt x="14395" y="1015"/>
                      <a:pt x="14374" y="1011"/>
                      <a:pt x="14354" y="1011"/>
                    </a:cubicBezTo>
                    <a:cubicBezTo>
                      <a:pt x="14309" y="1011"/>
                      <a:pt x="14266" y="1034"/>
                      <a:pt x="14245" y="1078"/>
                    </a:cubicBezTo>
                    <a:cubicBezTo>
                      <a:pt x="14245" y="1089"/>
                      <a:pt x="14234" y="1100"/>
                      <a:pt x="14234" y="1110"/>
                    </a:cubicBezTo>
                    <a:cubicBezTo>
                      <a:pt x="13213" y="727"/>
                      <a:pt x="12256" y="451"/>
                      <a:pt x="11342" y="281"/>
                    </a:cubicBezTo>
                    <a:cubicBezTo>
                      <a:pt x="11515" y="263"/>
                      <a:pt x="11689" y="255"/>
                      <a:pt x="11866" y="255"/>
                    </a:cubicBezTo>
                    <a:close/>
                    <a:moveTo>
                      <a:pt x="10534" y="408"/>
                    </a:moveTo>
                    <a:cubicBezTo>
                      <a:pt x="11651" y="557"/>
                      <a:pt x="12842" y="866"/>
                      <a:pt x="14117" y="1334"/>
                    </a:cubicBezTo>
                    <a:cubicBezTo>
                      <a:pt x="13586" y="2385"/>
                      <a:pt x="13107" y="3268"/>
                      <a:pt x="12565" y="4107"/>
                    </a:cubicBezTo>
                    <a:cubicBezTo>
                      <a:pt x="11895" y="5128"/>
                      <a:pt x="11205" y="5936"/>
                      <a:pt x="10461" y="6595"/>
                    </a:cubicBezTo>
                    <a:cubicBezTo>
                      <a:pt x="10099" y="6382"/>
                      <a:pt x="9759" y="6127"/>
                      <a:pt x="9472" y="5851"/>
                    </a:cubicBezTo>
                    <a:cubicBezTo>
                      <a:pt x="8919" y="5341"/>
                      <a:pt x="8505" y="4681"/>
                      <a:pt x="8292" y="4001"/>
                    </a:cubicBezTo>
                    <a:cubicBezTo>
                      <a:pt x="8068" y="3268"/>
                      <a:pt x="8101" y="2556"/>
                      <a:pt x="8387" y="1950"/>
                    </a:cubicBezTo>
                    <a:cubicBezTo>
                      <a:pt x="8706" y="1301"/>
                      <a:pt x="9313" y="802"/>
                      <a:pt x="10142" y="515"/>
                    </a:cubicBezTo>
                    <a:cubicBezTo>
                      <a:pt x="10269" y="472"/>
                      <a:pt x="10407" y="441"/>
                      <a:pt x="10534" y="408"/>
                    </a:cubicBezTo>
                    <a:close/>
                    <a:moveTo>
                      <a:pt x="14351" y="1429"/>
                    </a:moveTo>
                    <a:cubicBezTo>
                      <a:pt x="14372" y="1440"/>
                      <a:pt x="14393" y="1440"/>
                      <a:pt x="14415" y="1450"/>
                    </a:cubicBezTo>
                    <a:cubicBezTo>
                      <a:pt x="15244" y="1780"/>
                      <a:pt x="15892" y="2099"/>
                      <a:pt x="16445" y="2460"/>
                    </a:cubicBezTo>
                    <a:cubicBezTo>
                      <a:pt x="16742" y="3002"/>
                      <a:pt x="16891" y="3651"/>
                      <a:pt x="16860" y="4331"/>
                    </a:cubicBezTo>
                    <a:cubicBezTo>
                      <a:pt x="16838" y="5022"/>
                      <a:pt x="16636" y="5713"/>
                      <a:pt x="16286" y="6330"/>
                    </a:cubicBezTo>
                    <a:cubicBezTo>
                      <a:pt x="16126" y="6616"/>
                      <a:pt x="15924" y="6892"/>
                      <a:pt x="15690" y="7148"/>
                    </a:cubicBezTo>
                    <a:cubicBezTo>
                      <a:pt x="15360" y="7180"/>
                      <a:pt x="15031" y="7222"/>
                      <a:pt x="14712" y="7275"/>
                    </a:cubicBezTo>
                    <a:cubicBezTo>
                      <a:pt x="14393" y="7318"/>
                      <a:pt x="14053" y="7371"/>
                      <a:pt x="13723" y="7392"/>
                    </a:cubicBezTo>
                    <a:cubicBezTo>
                      <a:pt x="13616" y="7399"/>
                      <a:pt x="13508" y="7402"/>
                      <a:pt x="13399" y="7402"/>
                    </a:cubicBezTo>
                    <a:cubicBezTo>
                      <a:pt x="12744" y="7402"/>
                      <a:pt x="12067" y="7291"/>
                      <a:pt x="11438" y="7063"/>
                    </a:cubicBezTo>
                    <a:cubicBezTo>
                      <a:pt x="11183" y="6967"/>
                      <a:pt x="10928" y="6850"/>
                      <a:pt x="10694" y="6722"/>
                    </a:cubicBezTo>
                    <a:cubicBezTo>
                      <a:pt x="11427" y="6063"/>
                      <a:pt x="12119" y="5255"/>
                      <a:pt x="12778" y="4246"/>
                    </a:cubicBezTo>
                    <a:cubicBezTo>
                      <a:pt x="13331" y="3385"/>
                      <a:pt x="13819" y="2492"/>
                      <a:pt x="14351" y="1429"/>
                    </a:cubicBezTo>
                    <a:close/>
                    <a:moveTo>
                      <a:pt x="9045" y="304"/>
                    </a:moveTo>
                    <a:cubicBezTo>
                      <a:pt x="9323" y="304"/>
                      <a:pt x="9607" y="316"/>
                      <a:pt x="9897" y="334"/>
                    </a:cubicBezTo>
                    <a:cubicBezTo>
                      <a:pt x="9089" y="653"/>
                      <a:pt x="8483" y="1164"/>
                      <a:pt x="8165" y="1844"/>
                    </a:cubicBezTo>
                    <a:cubicBezTo>
                      <a:pt x="7846" y="2503"/>
                      <a:pt x="7803" y="3278"/>
                      <a:pt x="8058" y="4076"/>
                    </a:cubicBezTo>
                    <a:cubicBezTo>
                      <a:pt x="8271" y="4799"/>
                      <a:pt x="8717" y="5489"/>
                      <a:pt x="9291" y="6042"/>
                    </a:cubicBezTo>
                    <a:cubicBezTo>
                      <a:pt x="9578" y="6308"/>
                      <a:pt x="9908" y="6552"/>
                      <a:pt x="10248" y="6765"/>
                    </a:cubicBezTo>
                    <a:cubicBezTo>
                      <a:pt x="9504" y="7381"/>
                      <a:pt x="8632" y="7849"/>
                      <a:pt x="7739" y="8125"/>
                    </a:cubicBezTo>
                    <a:cubicBezTo>
                      <a:pt x="7579" y="7998"/>
                      <a:pt x="7420" y="7870"/>
                      <a:pt x="7261" y="7754"/>
                    </a:cubicBezTo>
                    <a:cubicBezTo>
                      <a:pt x="6953" y="7509"/>
                      <a:pt x="6644" y="7265"/>
                      <a:pt x="6325" y="7041"/>
                    </a:cubicBezTo>
                    <a:cubicBezTo>
                      <a:pt x="5900" y="6744"/>
                      <a:pt x="5231" y="6361"/>
                      <a:pt x="4465" y="6191"/>
                    </a:cubicBezTo>
                    <a:cubicBezTo>
                      <a:pt x="4221" y="6138"/>
                      <a:pt x="3987" y="6117"/>
                      <a:pt x="3764" y="6117"/>
                    </a:cubicBezTo>
                    <a:cubicBezTo>
                      <a:pt x="3296" y="6117"/>
                      <a:pt x="2881" y="6223"/>
                      <a:pt x="2510" y="6446"/>
                    </a:cubicBezTo>
                    <a:cubicBezTo>
                      <a:pt x="2446" y="6478"/>
                      <a:pt x="2392" y="6521"/>
                      <a:pt x="2328" y="6563"/>
                    </a:cubicBezTo>
                    <a:cubicBezTo>
                      <a:pt x="2169" y="6276"/>
                      <a:pt x="2052" y="5978"/>
                      <a:pt x="1999" y="5681"/>
                    </a:cubicBezTo>
                    <a:cubicBezTo>
                      <a:pt x="1839" y="4735"/>
                      <a:pt x="2222" y="3661"/>
                      <a:pt x="3051" y="2726"/>
                    </a:cubicBezTo>
                    <a:cubicBezTo>
                      <a:pt x="4295" y="1323"/>
                      <a:pt x="6272" y="441"/>
                      <a:pt x="8451" y="323"/>
                    </a:cubicBezTo>
                    <a:cubicBezTo>
                      <a:pt x="8647" y="310"/>
                      <a:pt x="8845" y="304"/>
                      <a:pt x="9045" y="304"/>
                    </a:cubicBezTo>
                    <a:close/>
                    <a:moveTo>
                      <a:pt x="3776" y="6368"/>
                    </a:moveTo>
                    <a:cubicBezTo>
                      <a:pt x="3978" y="6368"/>
                      <a:pt x="4191" y="6391"/>
                      <a:pt x="4412" y="6436"/>
                    </a:cubicBezTo>
                    <a:cubicBezTo>
                      <a:pt x="5135" y="6595"/>
                      <a:pt x="5772" y="6967"/>
                      <a:pt x="6176" y="7254"/>
                    </a:cubicBezTo>
                    <a:cubicBezTo>
                      <a:pt x="6495" y="7466"/>
                      <a:pt x="6804" y="7711"/>
                      <a:pt x="7102" y="7945"/>
                    </a:cubicBezTo>
                    <a:cubicBezTo>
                      <a:pt x="7208" y="8040"/>
                      <a:pt x="7324" y="8125"/>
                      <a:pt x="7431" y="8211"/>
                    </a:cubicBezTo>
                    <a:cubicBezTo>
                      <a:pt x="7399" y="8222"/>
                      <a:pt x="7357" y="8232"/>
                      <a:pt x="7324" y="8243"/>
                    </a:cubicBezTo>
                    <a:cubicBezTo>
                      <a:pt x="6861" y="8352"/>
                      <a:pt x="6403" y="8407"/>
                      <a:pt x="5959" y="8407"/>
                    </a:cubicBezTo>
                    <a:cubicBezTo>
                      <a:pt x="5281" y="8407"/>
                      <a:pt x="4635" y="8280"/>
                      <a:pt x="4050" y="8030"/>
                    </a:cubicBezTo>
                    <a:cubicBezTo>
                      <a:pt x="3381" y="7743"/>
                      <a:pt x="2839" y="7296"/>
                      <a:pt x="2467" y="6776"/>
                    </a:cubicBezTo>
                    <a:cubicBezTo>
                      <a:pt x="2520" y="6733"/>
                      <a:pt x="2584" y="6701"/>
                      <a:pt x="2637" y="6659"/>
                    </a:cubicBezTo>
                    <a:cubicBezTo>
                      <a:pt x="2974" y="6465"/>
                      <a:pt x="3355" y="6368"/>
                      <a:pt x="3776" y="6368"/>
                    </a:cubicBezTo>
                    <a:close/>
                    <a:moveTo>
                      <a:pt x="10482" y="6904"/>
                    </a:moveTo>
                    <a:cubicBezTo>
                      <a:pt x="10758" y="7063"/>
                      <a:pt x="11056" y="7190"/>
                      <a:pt x="11353" y="7296"/>
                    </a:cubicBezTo>
                    <a:cubicBezTo>
                      <a:pt x="12012" y="7530"/>
                      <a:pt x="12703" y="7658"/>
                      <a:pt x="13394" y="7658"/>
                    </a:cubicBezTo>
                    <a:cubicBezTo>
                      <a:pt x="13511" y="7658"/>
                      <a:pt x="13628" y="7658"/>
                      <a:pt x="13745" y="7648"/>
                    </a:cubicBezTo>
                    <a:cubicBezTo>
                      <a:pt x="14085" y="7626"/>
                      <a:pt x="14425" y="7573"/>
                      <a:pt x="14755" y="7520"/>
                    </a:cubicBezTo>
                    <a:cubicBezTo>
                      <a:pt x="14978" y="7488"/>
                      <a:pt x="15201" y="7456"/>
                      <a:pt x="15424" y="7435"/>
                    </a:cubicBezTo>
                    <a:lnTo>
                      <a:pt x="15424" y="7435"/>
                    </a:lnTo>
                    <a:cubicBezTo>
                      <a:pt x="15265" y="7584"/>
                      <a:pt x="15095" y="7743"/>
                      <a:pt x="14914" y="7881"/>
                    </a:cubicBezTo>
                    <a:cubicBezTo>
                      <a:pt x="14372" y="8296"/>
                      <a:pt x="13756" y="8647"/>
                      <a:pt x="13064" y="8912"/>
                    </a:cubicBezTo>
                    <a:cubicBezTo>
                      <a:pt x="12468" y="9147"/>
                      <a:pt x="11677" y="9367"/>
                      <a:pt x="10841" y="9367"/>
                    </a:cubicBezTo>
                    <a:cubicBezTo>
                      <a:pt x="10425" y="9367"/>
                      <a:pt x="9998" y="9312"/>
                      <a:pt x="9578" y="9178"/>
                    </a:cubicBezTo>
                    <a:cubicBezTo>
                      <a:pt x="9004" y="8997"/>
                      <a:pt x="8483" y="8668"/>
                      <a:pt x="7983" y="8317"/>
                    </a:cubicBezTo>
                    <a:cubicBezTo>
                      <a:pt x="8876" y="8009"/>
                      <a:pt x="9748" y="7520"/>
                      <a:pt x="10482" y="6904"/>
                    </a:cubicBezTo>
                    <a:close/>
                    <a:moveTo>
                      <a:pt x="16010" y="7395"/>
                    </a:moveTo>
                    <a:cubicBezTo>
                      <a:pt x="16075" y="7395"/>
                      <a:pt x="16142" y="7398"/>
                      <a:pt x="16211" y="7403"/>
                    </a:cubicBezTo>
                    <a:cubicBezTo>
                      <a:pt x="16626" y="7414"/>
                      <a:pt x="17030" y="7520"/>
                      <a:pt x="17370" y="7700"/>
                    </a:cubicBezTo>
                    <a:cubicBezTo>
                      <a:pt x="17731" y="7903"/>
                      <a:pt x="17996" y="8179"/>
                      <a:pt x="18124" y="8508"/>
                    </a:cubicBezTo>
                    <a:cubicBezTo>
                      <a:pt x="18464" y="9422"/>
                      <a:pt x="17752" y="10421"/>
                      <a:pt x="16976" y="11049"/>
                    </a:cubicBezTo>
                    <a:cubicBezTo>
                      <a:pt x="16456" y="11474"/>
                      <a:pt x="15892" y="11825"/>
                      <a:pt x="15297" y="12112"/>
                    </a:cubicBezTo>
                    <a:cubicBezTo>
                      <a:pt x="15329" y="11496"/>
                      <a:pt x="15180" y="10900"/>
                      <a:pt x="14797" y="10390"/>
                    </a:cubicBezTo>
                    <a:cubicBezTo>
                      <a:pt x="14382" y="9847"/>
                      <a:pt x="13756" y="9518"/>
                      <a:pt x="13001" y="9433"/>
                    </a:cubicBezTo>
                    <a:cubicBezTo>
                      <a:pt x="12873" y="9422"/>
                      <a:pt x="12757" y="9412"/>
                      <a:pt x="12629" y="9412"/>
                    </a:cubicBezTo>
                    <a:cubicBezTo>
                      <a:pt x="12523" y="9412"/>
                      <a:pt x="12416" y="9412"/>
                      <a:pt x="12299" y="9422"/>
                    </a:cubicBezTo>
                    <a:cubicBezTo>
                      <a:pt x="12618" y="9348"/>
                      <a:pt x="12905" y="9252"/>
                      <a:pt x="13160" y="9146"/>
                    </a:cubicBezTo>
                    <a:cubicBezTo>
                      <a:pt x="13872" y="8870"/>
                      <a:pt x="14510" y="8519"/>
                      <a:pt x="15074" y="8083"/>
                    </a:cubicBezTo>
                    <a:cubicBezTo>
                      <a:pt x="15339" y="7870"/>
                      <a:pt x="15594" y="7648"/>
                      <a:pt x="15818" y="7403"/>
                    </a:cubicBezTo>
                    <a:cubicBezTo>
                      <a:pt x="15882" y="7398"/>
                      <a:pt x="15945" y="7395"/>
                      <a:pt x="16010" y="7395"/>
                    </a:cubicBezTo>
                    <a:close/>
                    <a:moveTo>
                      <a:pt x="2276" y="6946"/>
                    </a:moveTo>
                    <a:cubicBezTo>
                      <a:pt x="2350" y="7052"/>
                      <a:pt x="2435" y="7159"/>
                      <a:pt x="2531" y="7254"/>
                    </a:cubicBezTo>
                    <a:cubicBezTo>
                      <a:pt x="2913" y="7679"/>
                      <a:pt x="3402" y="8019"/>
                      <a:pt x="3944" y="8264"/>
                    </a:cubicBezTo>
                    <a:cubicBezTo>
                      <a:pt x="4566" y="8527"/>
                      <a:pt x="5242" y="8658"/>
                      <a:pt x="5948" y="8658"/>
                    </a:cubicBezTo>
                    <a:cubicBezTo>
                      <a:pt x="6414" y="8658"/>
                      <a:pt x="6892" y="8601"/>
                      <a:pt x="7378" y="8487"/>
                    </a:cubicBezTo>
                    <a:cubicBezTo>
                      <a:pt x="7484" y="8466"/>
                      <a:pt x="7579" y="8434"/>
                      <a:pt x="7686" y="8402"/>
                    </a:cubicBezTo>
                    <a:cubicBezTo>
                      <a:pt x="8239" y="8827"/>
                      <a:pt x="8824" y="9210"/>
                      <a:pt x="9493" y="9422"/>
                    </a:cubicBezTo>
                    <a:cubicBezTo>
                      <a:pt x="9954" y="9564"/>
                      <a:pt x="10415" y="9621"/>
                      <a:pt x="10864" y="9621"/>
                    </a:cubicBezTo>
                    <a:cubicBezTo>
                      <a:pt x="11087" y="9621"/>
                      <a:pt x="11308" y="9607"/>
                      <a:pt x="11523" y="9582"/>
                    </a:cubicBezTo>
                    <a:lnTo>
                      <a:pt x="11523" y="9582"/>
                    </a:lnTo>
                    <a:cubicBezTo>
                      <a:pt x="10992" y="9731"/>
                      <a:pt x="10492" y="9996"/>
                      <a:pt x="10078" y="10348"/>
                    </a:cubicBezTo>
                    <a:cubicBezTo>
                      <a:pt x="9780" y="10603"/>
                      <a:pt x="9514" y="10889"/>
                      <a:pt x="9259" y="11166"/>
                    </a:cubicBezTo>
                    <a:cubicBezTo>
                      <a:pt x="8972" y="11463"/>
                      <a:pt x="8675" y="11782"/>
                      <a:pt x="8345" y="12048"/>
                    </a:cubicBezTo>
                    <a:cubicBezTo>
                      <a:pt x="8143" y="12197"/>
                      <a:pt x="7941" y="12335"/>
                      <a:pt x="7718" y="12452"/>
                    </a:cubicBezTo>
                    <a:cubicBezTo>
                      <a:pt x="7005" y="12346"/>
                      <a:pt x="6294" y="12250"/>
                      <a:pt x="5592" y="12218"/>
                    </a:cubicBezTo>
                    <a:cubicBezTo>
                      <a:pt x="5422" y="12207"/>
                      <a:pt x="5273" y="12207"/>
                      <a:pt x="5113" y="12207"/>
                    </a:cubicBezTo>
                    <a:cubicBezTo>
                      <a:pt x="4550" y="12207"/>
                      <a:pt x="4029" y="12250"/>
                      <a:pt x="3551" y="12346"/>
                    </a:cubicBezTo>
                    <a:cubicBezTo>
                      <a:pt x="2595" y="11761"/>
                      <a:pt x="1872" y="10794"/>
                      <a:pt x="1617" y="9710"/>
                    </a:cubicBezTo>
                    <a:cubicBezTo>
                      <a:pt x="1478" y="9125"/>
                      <a:pt x="1499" y="8519"/>
                      <a:pt x="1669" y="7966"/>
                    </a:cubicBezTo>
                    <a:cubicBezTo>
                      <a:pt x="1797" y="7551"/>
                      <a:pt x="1999" y="7211"/>
                      <a:pt x="2276" y="6946"/>
                    </a:cubicBezTo>
                    <a:close/>
                    <a:moveTo>
                      <a:pt x="12614" y="9668"/>
                    </a:moveTo>
                    <a:cubicBezTo>
                      <a:pt x="12734" y="9668"/>
                      <a:pt x="12853" y="9675"/>
                      <a:pt x="12969" y="9688"/>
                    </a:cubicBezTo>
                    <a:cubicBezTo>
                      <a:pt x="13660" y="9762"/>
                      <a:pt x="14223" y="10060"/>
                      <a:pt x="14585" y="10539"/>
                    </a:cubicBezTo>
                    <a:cubicBezTo>
                      <a:pt x="15010" y="11092"/>
                      <a:pt x="15084" y="11708"/>
                      <a:pt x="15031" y="12229"/>
                    </a:cubicBezTo>
                    <a:cubicBezTo>
                      <a:pt x="14149" y="12611"/>
                      <a:pt x="13192" y="12845"/>
                      <a:pt x="12225" y="12899"/>
                    </a:cubicBezTo>
                    <a:cubicBezTo>
                      <a:pt x="12042" y="12912"/>
                      <a:pt x="11858" y="12918"/>
                      <a:pt x="11671" y="12918"/>
                    </a:cubicBezTo>
                    <a:cubicBezTo>
                      <a:pt x="11262" y="12918"/>
                      <a:pt x="10845" y="12889"/>
                      <a:pt x="10428" y="12845"/>
                    </a:cubicBezTo>
                    <a:cubicBezTo>
                      <a:pt x="9858" y="12551"/>
                      <a:pt x="9203" y="12392"/>
                      <a:pt x="8531" y="12392"/>
                    </a:cubicBezTo>
                    <a:cubicBezTo>
                      <a:pt x="8452" y="12392"/>
                      <a:pt x="8372" y="12394"/>
                      <a:pt x="8292" y="12399"/>
                    </a:cubicBezTo>
                    <a:cubicBezTo>
                      <a:pt x="8366" y="12356"/>
                      <a:pt x="8430" y="12303"/>
                      <a:pt x="8505" y="12250"/>
                    </a:cubicBezTo>
                    <a:cubicBezTo>
                      <a:pt x="8845" y="11973"/>
                      <a:pt x="9153" y="11644"/>
                      <a:pt x="9440" y="11336"/>
                    </a:cubicBezTo>
                    <a:cubicBezTo>
                      <a:pt x="9695" y="11070"/>
                      <a:pt x="9960" y="10783"/>
                      <a:pt x="10237" y="10549"/>
                    </a:cubicBezTo>
                    <a:cubicBezTo>
                      <a:pt x="10598" y="10241"/>
                      <a:pt x="11045" y="9996"/>
                      <a:pt x="11534" y="9837"/>
                    </a:cubicBezTo>
                    <a:cubicBezTo>
                      <a:pt x="11891" y="9726"/>
                      <a:pt x="12260" y="9668"/>
                      <a:pt x="12614" y="9668"/>
                    </a:cubicBezTo>
                    <a:close/>
                    <a:moveTo>
                      <a:pt x="5058" y="12459"/>
                    </a:moveTo>
                    <a:cubicBezTo>
                      <a:pt x="5225" y="12459"/>
                      <a:pt x="5396" y="12464"/>
                      <a:pt x="5571" y="12473"/>
                    </a:cubicBezTo>
                    <a:cubicBezTo>
                      <a:pt x="6102" y="12495"/>
                      <a:pt x="6634" y="12558"/>
                      <a:pt x="7165" y="12632"/>
                    </a:cubicBezTo>
                    <a:cubicBezTo>
                      <a:pt x="7005" y="12686"/>
                      <a:pt x="6857" y="12750"/>
                      <a:pt x="6719" y="12824"/>
                    </a:cubicBezTo>
                    <a:cubicBezTo>
                      <a:pt x="6376" y="12907"/>
                      <a:pt x="6023" y="12950"/>
                      <a:pt x="5671" y="12950"/>
                    </a:cubicBezTo>
                    <a:cubicBezTo>
                      <a:pt x="5216" y="12950"/>
                      <a:pt x="4763" y="12878"/>
                      <a:pt x="4338" y="12729"/>
                    </a:cubicBezTo>
                    <a:cubicBezTo>
                      <a:pt x="4189" y="12675"/>
                      <a:pt x="4040" y="12611"/>
                      <a:pt x="3902" y="12547"/>
                    </a:cubicBezTo>
                    <a:cubicBezTo>
                      <a:pt x="4270" y="12487"/>
                      <a:pt x="4654" y="12459"/>
                      <a:pt x="5058" y="12459"/>
                    </a:cubicBezTo>
                    <a:close/>
                    <a:moveTo>
                      <a:pt x="16860" y="2758"/>
                    </a:moveTo>
                    <a:cubicBezTo>
                      <a:pt x="17444" y="3215"/>
                      <a:pt x="17859" y="3715"/>
                      <a:pt x="18135" y="4289"/>
                    </a:cubicBezTo>
                    <a:cubicBezTo>
                      <a:pt x="18560" y="5170"/>
                      <a:pt x="18613" y="6191"/>
                      <a:pt x="18624" y="7159"/>
                    </a:cubicBezTo>
                    <a:cubicBezTo>
                      <a:pt x="18645" y="8742"/>
                      <a:pt x="18549" y="10369"/>
                      <a:pt x="17656" y="11569"/>
                    </a:cubicBezTo>
                    <a:cubicBezTo>
                      <a:pt x="16966" y="12495"/>
                      <a:pt x="15892" y="13058"/>
                      <a:pt x="14935" y="13558"/>
                    </a:cubicBezTo>
                    <a:lnTo>
                      <a:pt x="14914" y="13568"/>
                    </a:lnTo>
                    <a:cubicBezTo>
                      <a:pt x="15095" y="13196"/>
                      <a:pt x="15212" y="12792"/>
                      <a:pt x="15265" y="12399"/>
                    </a:cubicBezTo>
                    <a:cubicBezTo>
                      <a:pt x="15934" y="12101"/>
                      <a:pt x="16562" y="11708"/>
                      <a:pt x="17136" y="11251"/>
                    </a:cubicBezTo>
                    <a:cubicBezTo>
                      <a:pt x="17604" y="10879"/>
                      <a:pt x="17975" y="10433"/>
                      <a:pt x="18209" y="9986"/>
                    </a:cubicBezTo>
                    <a:cubicBezTo>
                      <a:pt x="18485" y="9444"/>
                      <a:pt x="18539" y="8902"/>
                      <a:pt x="18358" y="8413"/>
                    </a:cubicBezTo>
                    <a:cubicBezTo>
                      <a:pt x="18018" y="7530"/>
                      <a:pt x="16987" y="7169"/>
                      <a:pt x="16222" y="7148"/>
                    </a:cubicBezTo>
                    <a:cubicBezTo>
                      <a:pt x="16158" y="7137"/>
                      <a:pt x="16094" y="7137"/>
                      <a:pt x="16041" y="7137"/>
                    </a:cubicBezTo>
                    <a:cubicBezTo>
                      <a:pt x="16222" y="6925"/>
                      <a:pt x="16371" y="6691"/>
                      <a:pt x="16508" y="6457"/>
                    </a:cubicBezTo>
                    <a:cubicBezTo>
                      <a:pt x="16881" y="5808"/>
                      <a:pt x="17093" y="5075"/>
                      <a:pt x="17115" y="4341"/>
                    </a:cubicBezTo>
                    <a:cubicBezTo>
                      <a:pt x="17136" y="3778"/>
                      <a:pt x="17051" y="3247"/>
                      <a:pt x="16860" y="2758"/>
                    </a:cubicBezTo>
                    <a:close/>
                    <a:moveTo>
                      <a:pt x="14989" y="12516"/>
                    </a:moveTo>
                    <a:cubicBezTo>
                      <a:pt x="14978" y="12590"/>
                      <a:pt x="14956" y="12665"/>
                      <a:pt x="14946" y="12729"/>
                    </a:cubicBezTo>
                    <a:cubicBezTo>
                      <a:pt x="14861" y="13079"/>
                      <a:pt x="14712" y="13440"/>
                      <a:pt x="14521" y="13780"/>
                    </a:cubicBezTo>
                    <a:lnTo>
                      <a:pt x="12320" y="14940"/>
                    </a:lnTo>
                    <a:cubicBezTo>
                      <a:pt x="12268" y="14833"/>
                      <a:pt x="12214" y="14716"/>
                      <a:pt x="12150" y="14610"/>
                    </a:cubicBezTo>
                    <a:cubicBezTo>
                      <a:pt x="11874" y="14121"/>
                      <a:pt x="11534" y="13685"/>
                      <a:pt x="11130" y="13324"/>
                    </a:cubicBezTo>
                    <a:cubicBezTo>
                      <a:pt x="11056" y="13260"/>
                      <a:pt x="10981" y="13206"/>
                      <a:pt x="10907" y="13143"/>
                    </a:cubicBezTo>
                    <a:lnTo>
                      <a:pt x="10907" y="13143"/>
                    </a:lnTo>
                    <a:cubicBezTo>
                      <a:pt x="11166" y="13161"/>
                      <a:pt x="11426" y="13173"/>
                      <a:pt x="11686" y="13173"/>
                    </a:cubicBezTo>
                    <a:cubicBezTo>
                      <a:pt x="11872" y="13173"/>
                      <a:pt x="12059" y="13167"/>
                      <a:pt x="12246" y="13154"/>
                    </a:cubicBezTo>
                    <a:cubicBezTo>
                      <a:pt x="13182" y="13100"/>
                      <a:pt x="14117" y="12877"/>
                      <a:pt x="14989" y="12516"/>
                    </a:cubicBezTo>
                    <a:close/>
                    <a:moveTo>
                      <a:pt x="14255" y="14206"/>
                    </a:moveTo>
                    <a:lnTo>
                      <a:pt x="14255" y="14206"/>
                    </a:lnTo>
                    <a:cubicBezTo>
                      <a:pt x="14096" y="14440"/>
                      <a:pt x="13915" y="14652"/>
                      <a:pt x="13723" y="14854"/>
                    </a:cubicBezTo>
                    <a:cubicBezTo>
                      <a:pt x="13383" y="15184"/>
                      <a:pt x="13012" y="15492"/>
                      <a:pt x="12618" y="15747"/>
                    </a:cubicBezTo>
                    <a:cubicBezTo>
                      <a:pt x="12565" y="15556"/>
                      <a:pt x="12490" y="15365"/>
                      <a:pt x="12416" y="15173"/>
                    </a:cubicBezTo>
                    <a:lnTo>
                      <a:pt x="14255" y="14206"/>
                    </a:lnTo>
                    <a:close/>
                    <a:moveTo>
                      <a:pt x="12193" y="15301"/>
                    </a:moveTo>
                    <a:cubicBezTo>
                      <a:pt x="12268" y="15481"/>
                      <a:pt x="12342" y="15684"/>
                      <a:pt x="12395" y="15885"/>
                    </a:cubicBezTo>
                    <a:cubicBezTo>
                      <a:pt x="11406" y="16491"/>
                      <a:pt x="10258" y="16853"/>
                      <a:pt x="9100" y="16927"/>
                    </a:cubicBezTo>
                    <a:lnTo>
                      <a:pt x="12193" y="15301"/>
                    </a:lnTo>
                    <a:close/>
                    <a:moveTo>
                      <a:pt x="7782" y="12717"/>
                    </a:moveTo>
                    <a:cubicBezTo>
                      <a:pt x="7962" y="12750"/>
                      <a:pt x="8153" y="12781"/>
                      <a:pt x="8335" y="12814"/>
                    </a:cubicBezTo>
                    <a:cubicBezTo>
                      <a:pt x="9004" y="12920"/>
                      <a:pt x="9674" y="13026"/>
                      <a:pt x="10364" y="13100"/>
                    </a:cubicBezTo>
                    <a:cubicBezTo>
                      <a:pt x="10577" y="13218"/>
                      <a:pt x="10779" y="13355"/>
                      <a:pt x="10960" y="13515"/>
                    </a:cubicBezTo>
                    <a:cubicBezTo>
                      <a:pt x="11438" y="13929"/>
                      <a:pt x="11810" y="14451"/>
                      <a:pt x="12097" y="15056"/>
                    </a:cubicBezTo>
                    <a:lnTo>
                      <a:pt x="8526" y="16938"/>
                    </a:lnTo>
                    <a:cubicBezTo>
                      <a:pt x="8228" y="16938"/>
                      <a:pt x="7920" y="16906"/>
                      <a:pt x="7622" y="16863"/>
                    </a:cubicBezTo>
                    <a:cubicBezTo>
                      <a:pt x="6102" y="16629"/>
                      <a:pt x="5698" y="15875"/>
                      <a:pt x="5592" y="15566"/>
                    </a:cubicBezTo>
                    <a:cubicBezTo>
                      <a:pt x="5475" y="15216"/>
                      <a:pt x="5496" y="14791"/>
                      <a:pt x="5656" y="14376"/>
                    </a:cubicBezTo>
                    <a:cubicBezTo>
                      <a:pt x="5805" y="13962"/>
                      <a:pt x="6060" y="13610"/>
                      <a:pt x="6410" y="13334"/>
                    </a:cubicBezTo>
                    <a:cubicBezTo>
                      <a:pt x="6538" y="13239"/>
                      <a:pt x="6665" y="13143"/>
                      <a:pt x="6804" y="13069"/>
                    </a:cubicBezTo>
                    <a:cubicBezTo>
                      <a:pt x="7133" y="12994"/>
                      <a:pt x="7442" y="12877"/>
                      <a:pt x="7739" y="12729"/>
                    </a:cubicBezTo>
                    <a:cubicBezTo>
                      <a:pt x="7750" y="12729"/>
                      <a:pt x="7761" y="12729"/>
                      <a:pt x="7782" y="12717"/>
                    </a:cubicBezTo>
                    <a:close/>
                    <a:moveTo>
                      <a:pt x="3498" y="12622"/>
                    </a:moveTo>
                    <a:cubicBezTo>
                      <a:pt x="3743" y="12760"/>
                      <a:pt x="3998" y="12877"/>
                      <a:pt x="4253" y="12962"/>
                    </a:cubicBezTo>
                    <a:cubicBezTo>
                      <a:pt x="4714" y="13121"/>
                      <a:pt x="5205" y="13203"/>
                      <a:pt x="5698" y="13203"/>
                    </a:cubicBezTo>
                    <a:cubicBezTo>
                      <a:pt x="5865" y="13203"/>
                      <a:pt x="6032" y="13194"/>
                      <a:pt x="6198" y="13175"/>
                    </a:cubicBezTo>
                    <a:lnTo>
                      <a:pt x="6198" y="13175"/>
                    </a:lnTo>
                    <a:cubicBezTo>
                      <a:pt x="5847" y="13483"/>
                      <a:pt x="5581" y="13855"/>
                      <a:pt x="5422" y="14280"/>
                    </a:cubicBezTo>
                    <a:cubicBezTo>
                      <a:pt x="5241" y="14758"/>
                      <a:pt x="5220" y="15247"/>
                      <a:pt x="5347" y="15641"/>
                    </a:cubicBezTo>
                    <a:cubicBezTo>
                      <a:pt x="5486" y="16066"/>
                      <a:pt x="5794" y="16406"/>
                      <a:pt x="6251" y="16672"/>
                    </a:cubicBezTo>
                    <a:cubicBezTo>
                      <a:pt x="6708" y="16938"/>
                      <a:pt x="7229" y="17054"/>
                      <a:pt x="7579" y="17108"/>
                    </a:cubicBezTo>
                    <a:cubicBezTo>
                      <a:pt x="7750" y="17139"/>
                      <a:pt x="7920" y="17161"/>
                      <a:pt x="8090" y="17172"/>
                    </a:cubicBezTo>
                    <a:cubicBezTo>
                      <a:pt x="7367" y="17554"/>
                      <a:pt x="6698" y="17884"/>
                      <a:pt x="6006" y="18150"/>
                    </a:cubicBezTo>
                    <a:cubicBezTo>
                      <a:pt x="5185" y="18458"/>
                      <a:pt x="4444" y="18607"/>
                      <a:pt x="3743" y="18607"/>
                    </a:cubicBezTo>
                    <a:cubicBezTo>
                      <a:pt x="3718" y="18607"/>
                      <a:pt x="3693" y="18607"/>
                      <a:pt x="3668" y="18606"/>
                    </a:cubicBezTo>
                    <a:cubicBezTo>
                      <a:pt x="2881" y="18596"/>
                      <a:pt x="2063" y="18320"/>
                      <a:pt x="1425" y="17852"/>
                    </a:cubicBezTo>
                    <a:cubicBezTo>
                      <a:pt x="745" y="17342"/>
                      <a:pt x="351" y="16662"/>
                      <a:pt x="299" y="15939"/>
                    </a:cubicBezTo>
                    <a:cubicBezTo>
                      <a:pt x="203" y="14451"/>
                      <a:pt x="1542" y="13228"/>
                      <a:pt x="2924" y="12781"/>
                    </a:cubicBezTo>
                    <a:cubicBezTo>
                      <a:pt x="3105" y="12717"/>
                      <a:pt x="3306" y="12665"/>
                      <a:pt x="3498" y="12622"/>
                    </a:cubicBezTo>
                    <a:close/>
                    <a:moveTo>
                      <a:pt x="11855" y="1"/>
                    </a:moveTo>
                    <a:cubicBezTo>
                      <a:pt x="11394" y="1"/>
                      <a:pt x="10944" y="48"/>
                      <a:pt x="10524" y="143"/>
                    </a:cubicBezTo>
                    <a:cubicBezTo>
                      <a:pt x="10016" y="83"/>
                      <a:pt x="9524" y="50"/>
                      <a:pt x="9044" y="50"/>
                    </a:cubicBezTo>
                    <a:cubicBezTo>
                      <a:pt x="8841" y="50"/>
                      <a:pt x="8640" y="56"/>
                      <a:pt x="8441" y="68"/>
                    </a:cubicBezTo>
                    <a:cubicBezTo>
                      <a:pt x="7378" y="122"/>
                      <a:pt x="6315" y="366"/>
                      <a:pt x="5390" y="770"/>
                    </a:cubicBezTo>
                    <a:cubicBezTo>
                      <a:pt x="4380" y="1206"/>
                      <a:pt x="3530" y="1801"/>
                      <a:pt x="2860" y="2556"/>
                    </a:cubicBezTo>
                    <a:cubicBezTo>
                      <a:pt x="1978" y="3555"/>
                      <a:pt x="1574" y="4703"/>
                      <a:pt x="1744" y="5723"/>
                    </a:cubicBezTo>
                    <a:cubicBezTo>
                      <a:pt x="1808" y="6063"/>
                      <a:pt x="1936" y="6403"/>
                      <a:pt x="2127" y="6722"/>
                    </a:cubicBezTo>
                    <a:cubicBezTo>
                      <a:pt x="1808" y="7020"/>
                      <a:pt x="1563" y="7424"/>
                      <a:pt x="1425" y="7892"/>
                    </a:cubicBezTo>
                    <a:cubicBezTo>
                      <a:pt x="1244" y="8477"/>
                      <a:pt x="1223" y="9146"/>
                      <a:pt x="1372" y="9762"/>
                    </a:cubicBezTo>
                    <a:cubicBezTo>
                      <a:pt x="1532" y="10475"/>
                      <a:pt x="1893" y="11155"/>
                      <a:pt x="2403" y="11729"/>
                    </a:cubicBezTo>
                    <a:cubicBezTo>
                      <a:pt x="2647" y="11995"/>
                      <a:pt x="2913" y="12229"/>
                      <a:pt x="3200" y="12431"/>
                    </a:cubicBezTo>
                    <a:cubicBezTo>
                      <a:pt x="3084" y="12462"/>
                      <a:pt x="2956" y="12495"/>
                      <a:pt x="2839" y="12537"/>
                    </a:cubicBezTo>
                    <a:cubicBezTo>
                      <a:pt x="2073" y="12781"/>
                      <a:pt x="1362" y="13239"/>
                      <a:pt x="851" y="13823"/>
                    </a:cubicBezTo>
                    <a:cubicBezTo>
                      <a:pt x="277" y="14472"/>
                      <a:pt x="1" y="15205"/>
                      <a:pt x="44" y="15960"/>
                    </a:cubicBezTo>
                    <a:cubicBezTo>
                      <a:pt x="96" y="16757"/>
                      <a:pt x="532" y="17501"/>
                      <a:pt x="1265" y="18054"/>
                    </a:cubicBezTo>
                    <a:cubicBezTo>
                      <a:pt x="1946" y="18554"/>
                      <a:pt x="2828" y="18851"/>
                      <a:pt x="3668" y="18861"/>
                    </a:cubicBezTo>
                    <a:cubicBezTo>
                      <a:pt x="3692" y="18862"/>
                      <a:pt x="3717" y="18862"/>
                      <a:pt x="3741" y="18862"/>
                    </a:cubicBezTo>
                    <a:cubicBezTo>
                      <a:pt x="4475" y="18862"/>
                      <a:pt x="5248" y="18702"/>
                      <a:pt x="6091" y="18384"/>
                    </a:cubicBezTo>
                    <a:cubicBezTo>
                      <a:pt x="6846" y="18107"/>
                      <a:pt x="7558" y="17735"/>
                      <a:pt x="8356" y="17321"/>
                    </a:cubicBezTo>
                    <a:lnTo>
                      <a:pt x="8590" y="17193"/>
                    </a:lnTo>
                    <a:cubicBezTo>
                      <a:pt x="8608" y="17193"/>
                      <a:pt x="8626" y="17193"/>
                      <a:pt x="8644" y="17193"/>
                    </a:cubicBezTo>
                    <a:cubicBezTo>
                      <a:pt x="9976" y="17193"/>
                      <a:pt x="11315" y="16822"/>
                      <a:pt x="12459" y="16151"/>
                    </a:cubicBezTo>
                    <a:cubicBezTo>
                      <a:pt x="12469" y="16173"/>
                      <a:pt x="12480" y="16194"/>
                      <a:pt x="12480" y="16215"/>
                    </a:cubicBezTo>
                    <a:cubicBezTo>
                      <a:pt x="12714" y="17214"/>
                      <a:pt x="12724" y="18341"/>
                      <a:pt x="12523" y="19468"/>
                    </a:cubicBezTo>
                    <a:cubicBezTo>
                      <a:pt x="12512" y="19532"/>
                      <a:pt x="12565" y="19606"/>
                      <a:pt x="12629" y="19617"/>
                    </a:cubicBezTo>
                    <a:lnTo>
                      <a:pt x="12650" y="19617"/>
                    </a:lnTo>
                    <a:cubicBezTo>
                      <a:pt x="12714" y="19617"/>
                      <a:pt x="12767" y="19574"/>
                      <a:pt x="12778" y="19510"/>
                    </a:cubicBezTo>
                    <a:cubicBezTo>
                      <a:pt x="12979" y="18351"/>
                      <a:pt x="12969" y="17193"/>
                      <a:pt x="12724" y="16162"/>
                    </a:cubicBezTo>
                    <a:lnTo>
                      <a:pt x="12693" y="16002"/>
                    </a:lnTo>
                    <a:cubicBezTo>
                      <a:pt x="13128" y="15726"/>
                      <a:pt x="13532" y="15396"/>
                      <a:pt x="13905" y="15035"/>
                    </a:cubicBezTo>
                    <a:cubicBezTo>
                      <a:pt x="14212" y="14727"/>
                      <a:pt x="14489" y="14354"/>
                      <a:pt x="14712" y="13972"/>
                    </a:cubicBezTo>
                    <a:lnTo>
                      <a:pt x="15063" y="13780"/>
                    </a:lnTo>
                    <a:cubicBezTo>
                      <a:pt x="16030" y="13270"/>
                      <a:pt x="17136" y="12686"/>
                      <a:pt x="17859" y="11729"/>
                    </a:cubicBezTo>
                    <a:cubicBezTo>
                      <a:pt x="18804" y="10454"/>
                      <a:pt x="18911" y="8785"/>
                      <a:pt x="18879" y="7159"/>
                    </a:cubicBezTo>
                    <a:cubicBezTo>
                      <a:pt x="18868" y="6159"/>
                      <a:pt x="18815" y="5107"/>
                      <a:pt x="18369" y="4182"/>
                    </a:cubicBezTo>
                    <a:cubicBezTo>
                      <a:pt x="18029" y="3481"/>
                      <a:pt x="17497" y="2886"/>
                      <a:pt x="16732" y="2354"/>
                    </a:cubicBezTo>
                    <a:cubicBezTo>
                      <a:pt x="16700" y="2322"/>
                      <a:pt x="16668" y="2300"/>
                      <a:pt x="16636" y="2279"/>
                    </a:cubicBezTo>
                    <a:cubicBezTo>
                      <a:pt x="16626" y="2258"/>
                      <a:pt x="16615" y="2248"/>
                      <a:pt x="16604" y="2226"/>
                    </a:cubicBezTo>
                    <a:cubicBezTo>
                      <a:pt x="16222" y="1599"/>
                      <a:pt x="15648" y="1078"/>
                      <a:pt x="14893" y="696"/>
                    </a:cubicBezTo>
                    <a:cubicBezTo>
                      <a:pt x="14245" y="377"/>
                      <a:pt x="13468" y="143"/>
                      <a:pt x="12650" y="47"/>
                    </a:cubicBezTo>
                    <a:cubicBezTo>
                      <a:pt x="12384" y="16"/>
                      <a:pt x="12118" y="1"/>
                      <a:pt x="118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24" name="Google Shape;124;p17"/>
          <p:cNvCxnSpPr/>
          <p:nvPr/>
        </p:nvCxnSpPr>
        <p:spPr>
          <a:xfrm>
            <a:off x="1261738" y="2365250"/>
            <a:ext cx="1347300" cy="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7"/>
          <p:cNvCxnSpPr/>
          <p:nvPr/>
        </p:nvCxnSpPr>
        <p:spPr>
          <a:xfrm>
            <a:off x="3023538" y="2365250"/>
            <a:ext cx="1347300" cy="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17"/>
          <p:cNvCxnSpPr/>
          <p:nvPr/>
        </p:nvCxnSpPr>
        <p:spPr>
          <a:xfrm>
            <a:off x="4786813" y="2365250"/>
            <a:ext cx="1347300" cy="0"/>
          </a:xfrm>
          <a:prstGeom prst="straightConnector1">
            <a:avLst/>
          </a:prstGeom>
          <a:noFill/>
          <a:ln w="9525" cap="flat" cmpd="sng">
            <a:solidFill>
              <a:schemeClr val="dk1"/>
            </a:solidFill>
            <a:prstDash val="solid"/>
            <a:round/>
            <a:headEnd type="none" w="med" len="med"/>
            <a:tailEnd type="none" w="med" len="med"/>
          </a:ln>
        </p:spPr>
      </p:cxnSp>
      <p:sp>
        <p:nvSpPr>
          <p:cNvPr id="127" name="Google Shape;127;p17"/>
          <p:cNvSpPr/>
          <p:nvPr/>
        </p:nvSpPr>
        <p:spPr>
          <a:xfrm>
            <a:off x="926988" y="2256950"/>
            <a:ext cx="255000" cy="216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688788" y="2256950"/>
            <a:ext cx="255000" cy="2166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4450588" y="2256950"/>
            <a:ext cx="255000" cy="216600"/>
          </a:xfrm>
          <a:prstGeom prst="ellipse">
            <a:avLst/>
          </a:prstGeom>
          <a:solidFill>
            <a:srgbClr val="E868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215338" y="2256950"/>
            <a:ext cx="255000" cy="216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7"/>
          <p:cNvCxnSpPr/>
          <p:nvPr/>
        </p:nvCxnSpPr>
        <p:spPr>
          <a:xfrm>
            <a:off x="6542488" y="2365250"/>
            <a:ext cx="1347300" cy="0"/>
          </a:xfrm>
          <a:prstGeom prst="straightConnector1">
            <a:avLst/>
          </a:prstGeom>
          <a:noFill/>
          <a:ln w="9525" cap="flat" cmpd="sng">
            <a:solidFill>
              <a:schemeClr val="dk1"/>
            </a:solidFill>
            <a:prstDash val="solid"/>
            <a:round/>
            <a:headEnd type="none" w="med" len="med"/>
            <a:tailEnd type="none" w="med" len="med"/>
          </a:ln>
        </p:spPr>
      </p:cxnSp>
      <p:sp>
        <p:nvSpPr>
          <p:cNvPr id="132" name="Google Shape;132;p17"/>
          <p:cNvSpPr/>
          <p:nvPr/>
        </p:nvSpPr>
        <p:spPr>
          <a:xfrm>
            <a:off x="7961938" y="2256950"/>
            <a:ext cx="255000" cy="216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txBox="1"/>
          <p:nvPr/>
        </p:nvSpPr>
        <p:spPr>
          <a:xfrm>
            <a:off x="7156750" y="2849063"/>
            <a:ext cx="1877700" cy="43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 sz="1500" b="1">
                <a:solidFill>
                  <a:schemeClr val="dk1"/>
                </a:solidFill>
              </a:rPr>
              <a:t>Conclusion</a:t>
            </a:r>
            <a:endParaRPr sz="1500" b="1">
              <a:solidFill>
                <a:schemeClr val="dk1"/>
              </a:solidFill>
            </a:endParaRPr>
          </a:p>
        </p:txBody>
      </p:sp>
      <p:sp>
        <p:nvSpPr>
          <p:cNvPr id="134" name="Google Shape;134;p17"/>
          <p:cNvSpPr/>
          <p:nvPr/>
        </p:nvSpPr>
        <p:spPr>
          <a:xfrm>
            <a:off x="7008975" y="3439225"/>
            <a:ext cx="1911600" cy="1489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10" presetClass="entr" presetSubtype="0" fill="hold" nodeType="with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fade">
                                      <p:cBhvr>
                                        <p:cTn id="10" dur="1000"/>
                                        <p:tgtEl>
                                          <p:spTgt spid="1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fade">
                                      <p:cBhvr>
                                        <p:cTn id="15" dur="1000"/>
                                        <p:tgtEl>
                                          <p:spTgt spid="1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1000"/>
                                        <p:tgtEl>
                                          <p:spTgt spid="112"/>
                                        </p:tgtEl>
                                      </p:cBhvr>
                                    </p:animEffect>
                                  </p:childTnLst>
                                </p:cTn>
                              </p:par>
                              <p:par>
                                <p:cTn id="21" presetID="10"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fade">
                                      <p:cBhvr>
                                        <p:cTn id="23" dur="1000"/>
                                        <p:tgtEl>
                                          <p:spTgt spid="1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5"/>
                                        </p:tgtEl>
                                        <p:attrNameLst>
                                          <p:attrName>style.visibility</p:attrName>
                                        </p:attrNameLst>
                                      </p:cBhvr>
                                      <p:to>
                                        <p:strVal val="visible"/>
                                      </p:to>
                                    </p:set>
                                    <p:animEffect transition="in" filter="fade">
                                      <p:cBhvr>
                                        <p:cTn id="28" dur="1000"/>
                                        <p:tgtEl>
                                          <p:spTgt spid="1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fade">
                                      <p:cBhvr>
                                        <p:cTn id="33" dur="1000"/>
                                        <p:tgtEl>
                                          <p:spTgt spid="113"/>
                                        </p:tgtEl>
                                      </p:cBhvr>
                                    </p:animEffect>
                                  </p:childTnLst>
                                </p:cTn>
                              </p:par>
                              <p:par>
                                <p:cTn id="34" presetID="10" presetClass="entr" presetSubtype="0" fill="hold" nodeType="with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1000"/>
                                        <p:tgtEl>
                                          <p:spTgt spid="1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fade">
                                      <p:cBhvr>
                                        <p:cTn id="41" dur="1000"/>
                                        <p:tgtEl>
                                          <p:spTgt spid="1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fade">
                                      <p:cBhvr>
                                        <p:cTn id="46" dur="1000"/>
                                        <p:tgtEl>
                                          <p:spTgt spid="114"/>
                                        </p:tgtEl>
                                      </p:cBhvr>
                                    </p:animEffect>
                                  </p:childTnLst>
                                </p:cTn>
                              </p:par>
                              <p:par>
                                <p:cTn id="47" presetID="10" presetClass="entr" presetSubtype="0" fill="hold"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10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31"/>
                                        </p:tgtEl>
                                        <p:attrNameLst>
                                          <p:attrName>style.visibility</p:attrName>
                                        </p:attrNameLst>
                                      </p:cBhvr>
                                      <p:to>
                                        <p:strVal val="visible"/>
                                      </p:to>
                                    </p:set>
                                    <p:animEffect transition="in" filter="fade">
                                      <p:cBhvr>
                                        <p:cTn id="54" dur="1000"/>
                                        <p:tgtEl>
                                          <p:spTgt spid="1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2"/>
                                        </p:tgtEl>
                                        <p:attrNameLst>
                                          <p:attrName>style.visibility</p:attrName>
                                        </p:attrNameLst>
                                      </p:cBhvr>
                                      <p:to>
                                        <p:strVal val="visible"/>
                                      </p:to>
                                    </p:set>
                                    <p:animEffect transition="in" filter="fade">
                                      <p:cBhvr>
                                        <p:cTn id="59" dur="1000"/>
                                        <p:tgtEl>
                                          <p:spTgt spid="132"/>
                                        </p:tgtEl>
                                      </p:cBhvr>
                                    </p:animEffect>
                                  </p:childTnLst>
                                </p:cTn>
                              </p:par>
                              <p:par>
                                <p:cTn id="60" presetID="10" presetClass="entr" presetSubtype="0" fill="hold" nodeType="withEffect">
                                  <p:stCondLst>
                                    <p:cond delay="0"/>
                                  </p:stCondLst>
                                  <p:childTnLst>
                                    <p:set>
                                      <p:cBhvr>
                                        <p:cTn id="61" dur="1" fill="hold">
                                          <p:stCondLst>
                                            <p:cond delay="0"/>
                                          </p:stCondLst>
                                        </p:cTn>
                                        <p:tgtEl>
                                          <p:spTgt spid="133"/>
                                        </p:tgtEl>
                                        <p:attrNameLst>
                                          <p:attrName>style.visibility</p:attrName>
                                        </p:attrNameLst>
                                      </p:cBhvr>
                                      <p:to>
                                        <p:strVal val="visible"/>
                                      </p:to>
                                    </p:set>
                                    <p:animEffect transition="in" filter="fade">
                                      <p:cBhvr>
                                        <p:cTn id="62"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Partie conception avec etude de cas </a:t>
            </a:r>
            <a:endParaRPr lang="fr-FR" dirty="0"/>
          </a:p>
        </p:txBody>
      </p:sp>
      <p:sp>
        <p:nvSpPr>
          <p:cNvPr id="3" name="Espace réservé du texte 2"/>
          <p:cNvSpPr>
            <a:spLocks noGrp="1"/>
          </p:cNvSpPr>
          <p:nvPr>
            <p:ph type="body" idx="1"/>
          </p:nvPr>
        </p:nvSpPr>
        <p:spPr>
          <a:xfrm>
            <a:off x="280169" y="1040788"/>
            <a:ext cx="8590562" cy="3709887"/>
          </a:xfrm>
        </p:spPr>
        <p:txBody>
          <a:bodyPr>
            <a:normAutofit/>
          </a:bodyPr>
          <a:lstStyle/>
          <a:p>
            <a:r>
              <a:rPr lang="fr-FR" sz="2000" dirty="0" smtClean="0"/>
              <a:t>Les profiles utilisateurs utilisant cette application ,sont :</a:t>
            </a:r>
          </a:p>
          <a:p>
            <a:pPr>
              <a:buFont typeface="Wingdings" pitchFamily="2" charset="2"/>
              <a:buChar char="q"/>
            </a:pPr>
            <a:r>
              <a:rPr lang="fr-FR" sz="1800" b="1" dirty="0" smtClean="0"/>
              <a:t>Clients : </a:t>
            </a:r>
          </a:p>
          <a:p>
            <a:pPr>
              <a:buNone/>
            </a:pPr>
            <a:r>
              <a:rPr lang="fr-FR" dirty="0" smtClean="0"/>
              <a:t>Toutes personne peut visualiser les voitures disponible dans l’agence , les tarifs et les promotion il peut s’abonner . Une fois inscrit , le visiteur devient un client de l’agence . Un client doit s’authentifier dans le système pour chercher les voitures  disponibles, réserver voiture en indiquant la date de réservation et la durée et changer son profil ( login, mot de passe …)</a:t>
            </a:r>
            <a:endParaRPr lang="fr-FR" b="1" dirty="0" smtClean="0"/>
          </a:p>
          <a:p>
            <a:pPr>
              <a:buFont typeface="Wingdings" pitchFamily="2" charset="2"/>
              <a:buChar char="q"/>
            </a:pPr>
            <a:r>
              <a:rPr lang="fr-FR" sz="1800" b="1" dirty="0" smtClean="0"/>
              <a:t>Manager :</a:t>
            </a:r>
          </a:p>
          <a:p>
            <a:pPr>
              <a:buNone/>
            </a:pPr>
            <a:r>
              <a:rPr lang="fr-FR" dirty="0" smtClean="0"/>
              <a:t>Un manager doit aussi s’authentifier pour visualiser toutes les voitures , ajouter, modifier , supprimer des voitures et visualiser les réservation effectuées par les clients en attente de validation pour décider de les accepter ou les refuser</a:t>
            </a:r>
          </a:p>
          <a:p>
            <a:pPr>
              <a:buFont typeface="Wingdings" pitchFamily="2" charset="2"/>
              <a:buChar char="q"/>
            </a:pPr>
            <a:r>
              <a:rPr lang="fr-FR" sz="1800" b="1" dirty="0" smtClean="0"/>
              <a:t>Administrateur :</a:t>
            </a:r>
          </a:p>
          <a:p>
            <a:pPr>
              <a:buNone/>
            </a:pPr>
            <a:r>
              <a:rPr lang="fr-FR" dirty="0" smtClean="0"/>
              <a:t>L’administrateur une fois authentifié dans le système a privilège de gestion des comptes clients (modifier ou supprimer),ainsi que des  comptes managers (ajouter , modifier ou supprimer)</a:t>
            </a:r>
          </a:p>
          <a:p>
            <a:pPr>
              <a:buNone/>
            </a:pPr>
            <a:endParaRPr lang="fr-FR" sz="18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20</a:t>
            </a:fld>
            <a:endParaRPr lang="fr-F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2210" y="0"/>
            <a:ext cx="8520600" cy="607800"/>
          </a:xfrm>
        </p:spPr>
        <p:txBody>
          <a:bodyPr>
            <a:normAutofit fontScale="90000"/>
          </a:bodyPr>
          <a:lstStyle/>
          <a:p>
            <a:pPr algn="ctr"/>
            <a:r>
              <a:rPr lang="fr-FR" dirty="0" smtClean="0"/>
              <a:t>Diagramme de contexte statique </a:t>
            </a:r>
            <a:endParaRPr lang="fr-FR"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21</a:t>
            </a:fld>
            <a:endParaRPr lang="fr-FR"/>
          </a:p>
        </p:txBody>
      </p:sp>
      <p:pic>
        <p:nvPicPr>
          <p:cNvPr id="8" name="Image 7" descr="context classique.jpg"/>
          <p:cNvPicPr>
            <a:picLocks noChangeAspect="1"/>
          </p:cNvPicPr>
          <p:nvPr/>
        </p:nvPicPr>
        <p:blipFill>
          <a:blip r:embed="rId2"/>
          <a:stretch>
            <a:fillRect/>
          </a:stretch>
        </p:blipFill>
        <p:spPr>
          <a:xfrm>
            <a:off x="0" y="872358"/>
            <a:ext cx="8661678" cy="3951889"/>
          </a:xfrm>
          <a:prstGeom prst="rect">
            <a:avLst/>
          </a:prstGeom>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350" y="147145"/>
            <a:ext cx="8418787" cy="462456"/>
          </a:xfrm>
        </p:spPr>
        <p:txBody>
          <a:bodyPr>
            <a:normAutofit fontScale="90000"/>
          </a:bodyPr>
          <a:lstStyle/>
          <a:p>
            <a:pPr algn="ctr"/>
            <a:r>
              <a:rPr lang="fr-FR" dirty="0" smtClean="0"/>
              <a:t>Diagramme de cas d’utilisation</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22</a:t>
            </a:fld>
            <a:endParaRPr lang="fr-FR"/>
          </a:p>
        </p:txBody>
      </p:sp>
      <p:pic>
        <p:nvPicPr>
          <p:cNvPr id="5" name="Image 4" descr="Model1!UseCaseDiagram1_1.jpg"/>
          <p:cNvPicPr>
            <a:picLocks noChangeAspect="1"/>
          </p:cNvPicPr>
          <p:nvPr/>
        </p:nvPicPr>
        <p:blipFill>
          <a:blip r:embed="rId2"/>
          <a:stretch>
            <a:fillRect/>
          </a:stretch>
        </p:blipFill>
        <p:spPr>
          <a:xfrm>
            <a:off x="80643" y="588578"/>
            <a:ext cx="8653454" cy="4554921"/>
          </a:xfrm>
          <a:prstGeom prst="rect">
            <a:avLst/>
          </a:prstGeom>
        </p:spPr>
      </p:pic>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2248" y="0"/>
            <a:ext cx="8723586" cy="504497"/>
          </a:xfrm>
        </p:spPr>
        <p:txBody>
          <a:bodyPr>
            <a:normAutofit fontScale="90000"/>
          </a:bodyPr>
          <a:lstStyle/>
          <a:p>
            <a:pPr algn="ctr"/>
            <a:r>
              <a:rPr lang="fr-FR" dirty="0" smtClean="0"/>
              <a:t>Diagramme de classe</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23</a:t>
            </a:fld>
            <a:endParaRPr lang="fr-FR"/>
          </a:p>
        </p:txBody>
      </p:sp>
      <p:pic>
        <p:nvPicPr>
          <p:cNvPr id="5" name="Image 4" descr="Model1!ClassDiagram1_1.jpg"/>
          <p:cNvPicPr>
            <a:picLocks noChangeAspect="1"/>
          </p:cNvPicPr>
          <p:nvPr/>
        </p:nvPicPr>
        <p:blipFill>
          <a:blip r:embed="rId2"/>
          <a:stretch>
            <a:fillRect/>
          </a:stretch>
        </p:blipFill>
        <p:spPr>
          <a:xfrm>
            <a:off x="136634" y="471487"/>
            <a:ext cx="8124497" cy="4510416"/>
          </a:xfrm>
          <a:prstGeom prst="rect">
            <a:avLst/>
          </a:prstGeom>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514" y="130629"/>
            <a:ext cx="8665029" cy="413657"/>
          </a:xfrm>
        </p:spPr>
        <p:txBody>
          <a:bodyPr>
            <a:normAutofit fontScale="90000"/>
          </a:bodyPr>
          <a:lstStyle/>
          <a:p>
            <a:pPr algn="ctr"/>
            <a:r>
              <a:rPr lang="fr-FR" dirty="0" smtClean="0"/>
              <a:t>Diagramme du séquence</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24</a:t>
            </a:fld>
            <a:endParaRPr lang="fr-FR"/>
          </a:p>
        </p:txBody>
      </p:sp>
      <p:pic>
        <p:nvPicPr>
          <p:cNvPr id="6" name="Image 5" descr="SequenceDiagram-CLIENT.jpg"/>
          <p:cNvPicPr>
            <a:picLocks noChangeAspect="1"/>
          </p:cNvPicPr>
          <p:nvPr/>
        </p:nvPicPr>
        <p:blipFill>
          <a:blip r:embed="rId2"/>
          <a:stretch>
            <a:fillRect/>
          </a:stretch>
        </p:blipFill>
        <p:spPr>
          <a:xfrm>
            <a:off x="185058" y="522514"/>
            <a:ext cx="8545285" cy="4234543"/>
          </a:xfrm>
          <a:prstGeom prst="rect">
            <a:avLst/>
          </a:prstGeom>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514" y="141515"/>
            <a:ext cx="8719456" cy="500742"/>
          </a:xfrm>
        </p:spPr>
        <p:txBody>
          <a:bodyPr>
            <a:normAutofit fontScale="90000"/>
          </a:bodyPr>
          <a:lstStyle/>
          <a:p>
            <a:pPr algn="ctr"/>
            <a:r>
              <a:rPr lang="fr-FR" dirty="0" smtClean="0"/>
              <a:t>Diagramme du séquence </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25</a:t>
            </a:fld>
            <a:endParaRPr lang="fr-FR"/>
          </a:p>
        </p:txBody>
      </p:sp>
      <p:pic>
        <p:nvPicPr>
          <p:cNvPr id="5" name="Image 4" descr="SequenceDiagram-AUTHENTIFICATIONN-MANAGERR.jpg"/>
          <p:cNvPicPr>
            <a:picLocks noChangeAspect="1"/>
          </p:cNvPicPr>
          <p:nvPr/>
        </p:nvPicPr>
        <p:blipFill>
          <a:blip r:embed="rId2"/>
          <a:stretch>
            <a:fillRect/>
          </a:stretch>
        </p:blipFill>
        <p:spPr>
          <a:xfrm>
            <a:off x="141514" y="533401"/>
            <a:ext cx="8371115" cy="4218214"/>
          </a:xfrm>
          <a:prstGeom prst="rect">
            <a:avLst/>
          </a:prstGeom>
        </p:spPr>
      </p:pic>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286" y="195944"/>
            <a:ext cx="8501743" cy="533400"/>
          </a:xfrm>
        </p:spPr>
        <p:txBody>
          <a:bodyPr>
            <a:normAutofit fontScale="90000"/>
          </a:bodyPr>
          <a:lstStyle/>
          <a:p>
            <a:pPr algn="ctr"/>
            <a:r>
              <a:rPr lang="fr-FR" dirty="0" smtClean="0"/>
              <a:t>Diagramme de séquence </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26</a:t>
            </a:fld>
            <a:endParaRPr lang="fr-FR"/>
          </a:p>
        </p:txBody>
      </p:sp>
      <p:pic>
        <p:nvPicPr>
          <p:cNvPr id="5" name="Image 4" descr="SequenceDiagram-administrateur-authentification.jpg"/>
          <p:cNvPicPr>
            <a:picLocks noChangeAspect="1"/>
          </p:cNvPicPr>
          <p:nvPr/>
        </p:nvPicPr>
        <p:blipFill>
          <a:blip r:embed="rId2"/>
          <a:stretch>
            <a:fillRect/>
          </a:stretch>
        </p:blipFill>
        <p:spPr>
          <a:xfrm>
            <a:off x="1" y="718458"/>
            <a:ext cx="8447314" cy="4136572"/>
          </a:xfrm>
          <a:prstGeom prst="rect">
            <a:avLst/>
          </a:prstGeom>
        </p:spPr>
      </p:pic>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498541" cy="688490"/>
          </a:xfrm>
        </p:spPr>
        <p:txBody>
          <a:bodyPr>
            <a:normAutofit/>
          </a:bodyPr>
          <a:lstStyle/>
          <a:p>
            <a:r>
              <a:rPr lang="fr-FR" dirty="0" smtClean="0"/>
              <a:t>interface de fichier d’inscription    </a:t>
            </a:r>
            <a:endParaRPr lang="fr-FR" dirty="0"/>
          </a:p>
        </p:txBody>
      </p:sp>
      <p:sp>
        <p:nvSpPr>
          <p:cNvPr id="3" name="Espace réservé du texte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27</a:t>
            </a:fld>
            <a:endParaRPr lang="fr-FR"/>
          </a:p>
        </p:txBody>
      </p:sp>
      <p:pic>
        <p:nvPicPr>
          <p:cNvPr id="5" name="Image 4" descr="Capture web_8-4-2023_033_.jpeg"/>
          <p:cNvPicPr>
            <a:picLocks noChangeAspect="1"/>
          </p:cNvPicPr>
          <p:nvPr/>
        </p:nvPicPr>
        <p:blipFill>
          <a:blip r:embed="rId2"/>
          <a:stretch>
            <a:fillRect/>
          </a:stretch>
        </p:blipFill>
        <p:spPr>
          <a:xfrm>
            <a:off x="139850" y="666975"/>
            <a:ext cx="8573844" cy="42923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849" y="0"/>
            <a:ext cx="8229600" cy="408791"/>
          </a:xfrm>
        </p:spPr>
        <p:txBody>
          <a:bodyPr>
            <a:normAutofit fontScale="90000"/>
          </a:bodyPr>
          <a:lstStyle/>
          <a:p>
            <a:r>
              <a:rPr lang="fr-FR" dirty="0" smtClean="0"/>
              <a:t>Interface d’authentification </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28</a:t>
            </a:fld>
            <a:endParaRPr lang="fr-FR"/>
          </a:p>
        </p:txBody>
      </p:sp>
      <p:pic>
        <p:nvPicPr>
          <p:cNvPr id="5" name="Image 4" descr="Capture web_1-4-2023_03859_.jpeg"/>
          <p:cNvPicPr>
            <a:picLocks noChangeAspect="1"/>
          </p:cNvPicPr>
          <p:nvPr/>
        </p:nvPicPr>
        <p:blipFill>
          <a:blip r:embed="rId2"/>
          <a:stretch>
            <a:fillRect/>
          </a:stretch>
        </p:blipFill>
        <p:spPr>
          <a:xfrm>
            <a:off x="139850" y="484094"/>
            <a:ext cx="8767482" cy="4216998"/>
          </a:xfrm>
          <a:prstGeom prst="rect">
            <a:avLst/>
          </a:prstGeom>
        </p:spPr>
      </p:pic>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939605" cy="548640"/>
          </a:xfrm>
        </p:spPr>
        <p:txBody>
          <a:bodyPr>
            <a:normAutofit/>
          </a:bodyPr>
          <a:lstStyle/>
          <a:p>
            <a:r>
              <a:rPr lang="fr-FR" dirty="0" smtClean="0"/>
              <a:t>Interface de manager </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29</a:t>
            </a:fld>
            <a:endParaRPr lang="fr-FR"/>
          </a:p>
        </p:txBody>
      </p:sp>
      <p:pic>
        <p:nvPicPr>
          <p:cNvPr id="5" name="Image 4" descr="Capture web_7-4-2023_225411_.jpeg"/>
          <p:cNvPicPr>
            <a:picLocks noChangeAspect="1"/>
          </p:cNvPicPr>
          <p:nvPr/>
        </p:nvPicPr>
        <p:blipFill>
          <a:blip r:embed="rId2"/>
          <a:stretch>
            <a:fillRect/>
          </a:stretch>
        </p:blipFill>
        <p:spPr>
          <a:xfrm>
            <a:off x="225910" y="548640"/>
            <a:ext cx="8261873" cy="4453665"/>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p:nvPr/>
        </p:nvSpPr>
        <p:spPr>
          <a:xfrm>
            <a:off x="1922550" y="135825"/>
            <a:ext cx="5298900" cy="58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800">
                <a:solidFill>
                  <a:srgbClr val="2A3990"/>
                </a:solidFill>
                <a:latin typeface="Times New Roman"/>
                <a:ea typeface="Times New Roman"/>
                <a:cs typeface="Times New Roman"/>
                <a:sym typeface="Times New Roman"/>
              </a:rPr>
              <a:t>Introduction</a:t>
            </a:r>
            <a:endParaRPr sz="2800">
              <a:solidFill>
                <a:srgbClr val="2A3990"/>
              </a:solidFill>
              <a:latin typeface="Times New Roman"/>
              <a:ea typeface="Times New Roman"/>
              <a:cs typeface="Times New Roman"/>
              <a:sym typeface="Times New Roman"/>
            </a:endParaRPr>
          </a:p>
        </p:txBody>
      </p:sp>
      <p:grpSp>
        <p:nvGrpSpPr>
          <p:cNvPr id="142" name="Google Shape;142;p18"/>
          <p:cNvGrpSpPr/>
          <p:nvPr/>
        </p:nvGrpSpPr>
        <p:grpSpPr>
          <a:xfrm>
            <a:off x="2759157" y="2187421"/>
            <a:ext cx="3625680" cy="2849669"/>
            <a:chOff x="3745420" y="1582944"/>
            <a:chExt cx="4641167" cy="4676187"/>
          </a:xfrm>
        </p:grpSpPr>
        <p:sp>
          <p:nvSpPr>
            <p:cNvPr id="143" name="Google Shape;143;p18"/>
            <p:cNvSpPr/>
            <p:nvPr/>
          </p:nvSpPr>
          <p:spPr>
            <a:xfrm>
              <a:off x="4146563" y="1953375"/>
              <a:ext cx="3906252" cy="3907170"/>
            </a:xfrm>
            <a:custGeom>
              <a:avLst/>
              <a:gdLst/>
              <a:ahLst/>
              <a:cxnLst/>
              <a:rect l="l" t="t" r="r" b="b"/>
              <a:pathLst>
                <a:path w="21600" h="21600" extrusionOk="0">
                  <a:moveTo>
                    <a:pt x="21600" y="10803"/>
                  </a:moveTo>
                  <a:cubicBezTo>
                    <a:pt x="21600" y="8794"/>
                    <a:pt x="21049" y="6913"/>
                    <a:pt x="20091" y="5302"/>
                  </a:cubicBezTo>
                  <a:cubicBezTo>
                    <a:pt x="20091" y="5297"/>
                    <a:pt x="20086" y="5287"/>
                    <a:pt x="20080" y="5281"/>
                  </a:cubicBezTo>
                  <a:cubicBezTo>
                    <a:pt x="20075" y="5276"/>
                    <a:pt x="20070" y="5271"/>
                    <a:pt x="20065" y="5266"/>
                  </a:cubicBezTo>
                  <a:cubicBezTo>
                    <a:pt x="18178" y="2116"/>
                    <a:pt x="14726" y="0"/>
                    <a:pt x="10795" y="0"/>
                  </a:cubicBezTo>
                  <a:cubicBezTo>
                    <a:pt x="6889" y="0"/>
                    <a:pt x="3462" y="2085"/>
                    <a:pt x="1565" y="5195"/>
                  </a:cubicBezTo>
                  <a:cubicBezTo>
                    <a:pt x="1560" y="5200"/>
                    <a:pt x="1555" y="5205"/>
                    <a:pt x="1555" y="5210"/>
                  </a:cubicBezTo>
                  <a:cubicBezTo>
                    <a:pt x="1550" y="5215"/>
                    <a:pt x="1550" y="5220"/>
                    <a:pt x="1550" y="5230"/>
                  </a:cubicBezTo>
                  <a:cubicBezTo>
                    <a:pt x="566" y="6857"/>
                    <a:pt x="0" y="8763"/>
                    <a:pt x="0" y="10803"/>
                  </a:cubicBezTo>
                  <a:cubicBezTo>
                    <a:pt x="0" y="12811"/>
                    <a:pt x="551" y="14692"/>
                    <a:pt x="1509" y="16303"/>
                  </a:cubicBezTo>
                  <a:cubicBezTo>
                    <a:pt x="1509" y="16308"/>
                    <a:pt x="1514" y="16319"/>
                    <a:pt x="1520" y="16324"/>
                  </a:cubicBezTo>
                  <a:cubicBezTo>
                    <a:pt x="1525" y="16329"/>
                    <a:pt x="1530" y="16334"/>
                    <a:pt x="1535" y="16339"/>
                  </a:cubicBezTo>
                  <a:cubicBezTo>
                    <a:pt x="3422" y="19489"/>
                    <a:pt x="6874" y="21600"/>
                    <a:pt x="10805" y="21600"/>
                  </a:cubicBezTo>
                  <a:cubicBezTo>
                    <a:pt x="14711" y="21600"/>
                    <a:pt x="18138" y="19520"/>
                    <a:pt x="20035" y="16405"/>
                  </a:cubicBezTo>
                  <a:cubicBezTo>
                    <a:pt x="20040" y="16400"/>
                    <a:pt x="20045" y="16395"/>
                    <a:pt x="20045" y="16390"/>
                  </a:cubicBezTo>
                  <a:cubicBezTo>
                    <a:pt x="20050" y="16385"/>
                    <a:pt x="20050" y="16380"/>
                    <a:pt x="20050" y="16370"/>
                  </a:cubicBezTo>
                  <a:cubicBezTo>
                    <a:pt x="21034" y="14743"/>
                    <a:pt x="21600" y="12837"/>
                    <a:pt x="21600" y="10803"/>
                  </a:cubicBezTo>
                  <a:close/>
                  <a:moveTo>
                    <a:pt x="19948" y="16242"/>
                  </a:moveTo>
                  <a:lnTo>
                    <a:pt x="18342" y="15273"/>
                  </a:lnTo>
                  <a:cubicBezTo>
                    <a:pt x="18337" y="15171"/>
                    <a:pt x="18331" y="15070"/>
                    <a:pt x="18326" y="14962"/>
                  </a:cubicBezTo>
                  <a:cubicBezTo>
                    <a:pt x="19474" y="14442"/>
                    <a:pt x="20096" y="13815"/>
                    <a:pt x="20096" y="13148"/>
                  </a:cubicBezTo>
                  <a:cubicBezTo>
                    <a:pt x="20096" y="13107"/>
                    <a:pt x="20060" y="13071"/>
                    <a:pt x="20019" y="13071"/>
                  </a:cubicBezTo>
                  <a:cubicBezTo>
                    <a:pt x="19978" y="13071"/>
                    <a:pt x="19943" y="13107"/>
                    <a:pt x="19943" y="13148"/>
                  </a:cubicBezTo>
                  <a:cubicBezTo>
                    <a:pt x="19943" y="13734"/>
                    <a:pt x="19361" y="14315"/>
                    <a:pt x="18316" y="14799"/>
                  </a:cubicBezTo>
                  <a:cubicBezTo>
                    <a:pt x="18286" y="14504"/>
                    <a:pt x="18240" y="14188"/>
                    <a:pt x="18173" y="13851"/>
                  </a:cubicBezTo>
                  <a:cubicBezTo>
                    <a:pt x="17985" y="12888"/>
                    <a:pt x="17648" y="11817"/>
                    <a:pt x="17194" y="10701"/>
                  </a:cubicBezTo>
                  <a:cubicBezTo>
                    <a:pt x="17648" y="9584"/>
                    <a:pt x="17985" y="8514"/>
                    <a:pt x="18173" y="7550"/>
                  </a:cubicBezTo>
                  <a:cubicBezTo>
                    <a:pt x="18240" y="7214"/>
                    <a:pt x="18286" y="6898"/>
                    <a:pt x="18316" y="6602"/>
                  </a:cubicBezTo>
                  <a:cubicBezTo>
                    <a:pt x="19361" y="7086"/>
                    <a:pt x="19943" y="7667"/>
                    <a:pt x="19943" y="8254"/>
                  </a:cubicBezTo>
                  <a:cubicBezTo>
                    <a:pt x="19943" y="8294"/>
                    <a:pt x="19978" y="8330"/>
                    <a:pt x="20019" y="8330"/>
                  </a:cubicBezTo>
                  <a:cubicBezTo>
                    <a:pt x="20060" y="8330"/>
                    <a:pt x="20096" y="8294"/>
                    <a:pt x="20096" y="8254"/>
                  </a:cubicBezTo>
                  <a:cubicBezTo>
                    <a:pt x="20096" y="7586"/>
                    <a:pt x="19474" y="6959"/>
                    <a:pt x="18326" y="6439"/>
                  </a:cubicBezTo>
                  <a:cubicBezTo>
                    <a:pt x="18326" y="6434"/>
                    <a:pt x="18326" y="6423"/>
                    <a:pt x="18326" y="6418"/>
                  </a:cubicBezTo>
                  <a:lnTo>
                    <a:pt x="19989" y="5429"/>
                  </a:lnTo>
                  <a:cubicBezTo>
                    <a:pt x="20917" y="7010"/>
                    <a:pt x="21447" y="8845"/>
                    <a:pt x="21447" y="10803"/>
                  </a:cubicBezTo>
                  <a:cubicBezTo>
                    <a:pt x="21447" y="12786"/>
                    <a:pt x="20896" y="14651"/>
                    <a:pt x="19948" y="16242"/>
                  </a:cubicBezTo>
                  <a:close/>
                  <a:moveTo>
                    <a:pt x="3432" y="14866"/>
                  </a:moveTo>
                  <a:cubicBezTo>
                    <a:pt x="3457" y="14560"/>
                    <a:pt x="3508" y="14233"/>
                    <a:pt x="3575" y="13882"/>
                  </a:cubicBezTo>
                  <a:cubicBezTo>
                    <a:pt x="3753" y="12969"/>
                    <a:pt x="4064" y="11960"/>
                    <a:pt x="4487" y="10905"/>
                  </a:cubicBezTo>
                  <a:cubicBezTo>
                    <a:pt x="4865" y="11807"/>
                    <a:pt x="5318" y="12740"/>
                    <a:pt x="5833" y="13668"/>
                  </a:cubicBezTo>
                  <a:lnTo>
                    <a:pt x="3651" y="14962"/>
                  </a:lnTo>
                  <a:cubicBezTo>
                    <a:pt x="3575" y="14927"/>
                    <a:pt x="3503" y="14896"/>
                    <a:pt x="3432" y="14866"/>
                  </a:cubicBezTo>
                  <a:close/>
                  <a:moveTo>
                    <a:pt x="3488" y="15059"/>
                  </a:moveTo>
                  <a:lnTo>
                    <a:pt x="3416" y="15105"/>
                  </a:lnTo>
                  <a:cubicBezTo>
                    <a:pt x="3416" y="15080"/>
                    <a:pt x="3422" y="15054"/>
                    <a:pt x="3422" y="15034"/>
                  </a:cubicBezTo>
                  <a:cubicBezTo>
                    <a:pt x="3442" y="15039"/>
                    <a:pt x="3462" y="15049"/>
                    <a:pt x="3488" y="15059"/>
                  </a:cubicBezTo>
                  <a:close/>
                  <a:moveTo>
                    <a:pt x="3524" y="6490"/>
                  </a:moveTo>
                  <a:lnTo>
                    <a:pt x="5767" y="7846"/>
                  </a:lnTo>
                  <a:cubicBezTo>
                    <a:pt x="5278" y="8733"/>
                    <a:pt x="4844" y="9625"/>
                    <a:pt x="4482" y="10492"/>
                  </a:cubicBezTo>
                  <a:cubicBezTo>
                    <a:pt x="4064" y="9436"/>
                    <a:pt x="3753" y="8427"/>
                    <a:pt x="3569" y="7514"/>
                  </a:cubicBezTo>
                  <a:cubicBezTo>
                    <a:pt x="3498" y="7163"/>
                    <a:pt x="3452" y="6836"/>
                    <a:pt x="3427" y="6530"/>
                  </a:cubicBezTo>
                  <a:cubicBezTo>
                    <a:pt x="3462" y="6520"/>
                    <a:pt x="3493" y="6505"/>
                    <a:pt x="3524" y="6490"/>
                  </a:cubicBezTo>
                  <a:close/>
                  <a:moveTo>
                    <a:pt x="18163" y="6530"/>
                  </a:moveTo>
                  <a:cubicBezTo>
                    <a:pt x="18138" y="6836"/>
                    <a:pt x="18087" y="7168"/>
                    <a:pt x="18020" y="7519"/>
                  </a:cubicBezTo>
                  <a:cubicBezTo>
                    <a:pt x="17842" y="8432"/>
                    <a:pt x="17531" y="9441"/>
                    <a:pt x="17108" y="10497"/>
                  </a:cubicBezTo>
                  <a:cubicBezTo>
                    <a:pt x="16751" y="9645"/>
                    <a:pt x="16327" y="8763"/>
                    <a:pt x="15848" y="7892"/>
                  </a:cubicBezTo>
                  <a:lnTo>
                    <a:pt x="18148" y="6525"/>
                  </a:lnTo>
                  <a:cubicBezTo>
                    <a:pt x="18153" y="6525"/>
                    <a:pt x="18158" y="6530"/>
                    <a:pt x="18163" y="6530"/>
                  </a:cubicBezTo>
                  <a:close/>
                  <a:moveTo>
                    <a:pt x="15608" y="13622"/>
                  </a:moveTo>
                  <a:lnTo>
                    <a:pt x="10948" y="10803"/>
                  </a:lnTo>
                  <a:lnTo>
                    <a:pt x="15716" y="7968"/>
                  </a:lnTo>
                  <a:cubicBezTo>
                    <a:pt x="16220" y="8886"/>
                    <a:pt x="16659" y="9808"/>
                    <a:pt x="17026" y="10701"/>
                  </a:cubicBezTo>
                  <a:cubicBezTo>
                    <a:pt x="16639" y="11649"/>
                    <a:pt x="16164" y="12633"/>
                    <a:pt x="15614" y="13612"/>
                  </a:cubicBezTo>
                  <a:cubicBezTo>
                    <a:pt x="15614" y="13617"/>
                    <a:pt x="15608" y="13617"/>
                    <a:pt x="15608" y="13622"/>
                  </a:cubicBezTo>
                  <a:close/>
                  <a:moveTo>
                    <a:pt x="15772" y="7754"/>
                  </a:moveTo>
                  <a:cubicBezTo>
                    <a:pt x="15761" y="7739"/>
                    <a:pt x="15756" y="7723"/>
                    <a:pt x="15746" y="7708"/>
                  </a:cubicBezTo>
                  <a:cubicBezTo>
                    <a:pt x="15323" y="6954"/>
                    <a:pt x="14879" y="6235"/>
                    <a:pt x="14420" y="5567"/>
                  </a:cubicBezTo>
                  <a:cubicBezTo>
                    <a:pt x="15481" y="5715"/>
                    <a:pt x="16455" y="5929"/>
                    <a:pt x="17291" y="6199"/>
                  </a:cubicBezTo>
                  <a:cubicBezTo>
                    <a:pt x="17531" y="6276"/>
                    <a:pt x="17755" y="6362"/>
                    <a:pt x="17969" y="6444"/>
                  </a:cubicBezTo>
                  <a:lnTo>
                    <a:pt x="15772" y="7754"/>
                  </a:lnTo>
                  <a:close/>
                  <a:moveTo>
                    <a:pt x="15614" y="7785"/>
                  </a:moveTo>
                  <a:cubicBezTo>
                    <a:pt x="15624" y="7800"/>
                    <a:pt x="15629" y="7815"/>
                    <a:pt x="15639" y="7830"/>
                  </a:cubicBezTo>
                  <a:lnTo>
                    <a:pt x="10871" y="10665"/>
                  </a:lnTo>
                  <a:lnTo>
                    <a:pt x="10871" y="5327"/>
                  </a:lnTo>
                  <a:cubicBezTo>
                    <a:pt x="12034" y="5332"/>
                    <a:pt x="13161" y="5404"/>
                    <a:pt x="14211" y="5541"/>
                  </a:cubicBezTo>
                  <a:cubicBezTo>
                    <a:pt x="14701" y="6240"/>
                    <a:pt x="15170" y="6994"/>
                    <a:pt x="15614" y="7785"/>
                  </a:cubicBezTo>
                  <a:close/>
                  <a:moveTo>
                    <a:pt x="10876" y="5174"/>
                  </a:moveTo>
                  <a:lnTo>
                    <a:pt x="10876" y="1871"/>
                  </a:lnTo>
                  <a:cubicBezTo>
                    <a:pt x="11137" y="2060"/>
                    <a:pt x="11407" y="2284"/>
                    <a:pt x="11682" y="2544"/>
                  </a:cubicBezTo>
                  <a:cubicBezTo>
                    <a:pt x="12483" y="3288"/>
                    <a:pt x="13309" y="4257"/>
                    <a:pt x="14099" y="5373"/>
                  </a:cubicBezTo>
                  <a:cubicBezTo>
                    <a:pt x="13079" y="5246"/>
                    <a:pt x="11993" y="5180"/>
                    <a:pt x="10876" y="5174"/>
                  </a:cubicBezTo>
                  <a:close/>
                  <a:moveTo>
                    <a:pt x="10724" y="5174"/>
                  </a:moveTo>
                  <a:cubicBezTo>
                    <a:pt x="9602" y="5180"/>
                    <a:pt x="8516" y="5246"/>
                    <a:pt x="7496" y="5373"/>
                  </a:cubicBezTo>
                  <a:cubicBezTo>
                    <a:pt x="8286" y="4257"/>
                    <a:pt x="9107" y="3288"/>
                    <a:pt x="9913" y="2544"/>
                  </a:cubicBezTo>
                  <a:cubicBezTo>
                    <a:pt x="10193" y="2284"/>
                    <a:pt x="10463" y="2060"/>
                    <a:pt x="10724" y="1871"/>
                  </a:cubicBezTo>
                  <a:lnTo>
                    <a:pt x="10724" y="5174"/>
                  </a:lnTo>
                  <a:close/>
                  <a:moveTo>
                    <a:pt x="10724" y="5327"/>
                  </a:moveTo>
                  <a:lnTo>
                    <a:pt x="10724" y="10665"/>
                  </a:lnTo>
                  <a:lnTo>
                    <a:pt x="5976" y="7795"/>
                  </a:lnTo>
                  <a:cubicBezTo>
                    <a:pt x="5976" y="7790"/>
                    <a:pt x="5981" y="7790"/>
                    <a:pt x="5981" y="7785"/>
                  </a:cubicBezTo>
                  <a:cubicBezTo>
                    <a:pt x="6425" y="6994"/>
                    <a:pt x="6894" y="6240"/>
                    <a:pt x="7378" y="5541"/>
                  </a:cubicBezTo>
                  <a:cubicBezTo>
                    <a:pt x="8429" y="5404"/>
                    <a:pt x="9556" y="5332"/>
                    <a:pt x="10724" y="5327"/>
                  </a:cubicBezTo>
                  <a:close/>
                  <a:moveTo>
                    <a:pt x="5849" y="7713"/>
                  </a:moveTo>
                  <a:cubicBezTo>
                    <a:pt x="5844" y="7713"/>
                    <a:pt x="5844" y="7713"/>
                    <a:pt x="5849" y="7713"/>
                  </a:cubicBezTo>
                  <a:lnTo>
                    <a:pt x="3702" y="6423"/>
                  </a:lnTo>
                  <a:cubicBezTo>
                    <a:pt x="3891" y="6347"/>
                    <a:pt x="4095" y="6276"/>
                    <a:pt x="4304" y="6204"/>
                  </a:cubicBezTo>
                  <a:cubicBezTo>
                    <a:pt x="5140" y="5934"/>
                    <a:pt x="6114" y="5720"/>
                    <a:pt x="7175" y="5572"/>
                  </a:cubicBezTo>
                  <a:cubicBezTo>
                    <a:pt x="6716" y="6240"/>
                    <a:pt x="6267" y="6959"/>
                    <a:pt x="5849" y="7713"/>
                  </a:cubicBezTo>
                  <a:close/>
                  <a:moveTo>
                    <a:pt x="5900" y="7927"/>
                  </a:moveTo>
                  <a:lnTo>
                    <a:pt x="10647" y="10797"/>
                  </a:lnTo>
                  <a:lnTo>
                    <a:pt x="5961" y="13581"/>
                  </a:lnTo>
                  <a:cubicBezTo>
                    <a:pt x="5420" y="12612"/>
                    <a:pt x="4951" y="11639"/>
                    <a:pt x="4564" y="10695"/>
                  </a:cubicBezTo>
                  <a:cubicBezTo>
                    <a:pt x="4936" y="9793"/>
                    <a:pt x="5385" y="8860"/>
                    <a:pt x="5900" y="7927"/>
                  </a:cubicBezTo>
                  <a:close/>
                  <a:moveTo>
                    <a:pt x="5910" y="13795"/>
                  </a:moveTo>
                  <a:cubicBezTo>
                    <a:pt x="6313" y="14509"/>
                    <a:pt x="6736" y="15192"/>
                    <a:pt x="7175" y="15829"/>
                  </a:cubicBezTo>
                  <a:cubicBezTo>
                    <a:pt x="6114" y="15681"/>
                    <a:pt x="5145" y="15467"/>
                    <a:pt x="4304" y="15197"/>
                  </a:cubicBezTo>
                  <a:cubicBezTo>
                    <a:pt x="4141" y="15146"/>
                    <a:pt x="3982" y="15090"/>
                    <a:pt x="3835" y="15034"/>
                  </a:cubicBezTo>
                  <a:lnTo>
                    <a:pt x="5910" y="13795"/>
                  </a:lnTo>
                  <a:close/>
                  <a:moveTo>
                    <a:pt x="6037" y="13719"/>
                  </a:moveTo>
                  <a:lnTo>
                    <a:pt x="10718" y="10935"/>
                  </a:lnTo>
                  <a:lnTo>
                    <a:pt x="10718" y="16069"/>
                  </a:lnTo>
                  <a:cubicBezTo>
                    <a:pt x="9556" y="16064"/>
                    <a:pt x="8424" y="15992"/>
                    <a:pt x="7373" y="15855"/>
                  </a:cubicBezTo>
                  <a:cubicBezTo>
                    <a:pt x="6914" y="15192"/>
                    <a:pt x="6466" y="14473"/>
                    <a:pt x="6037" y="13719"/>
                  </a:cubicBezTo>
                  <a:close/>
                  <a:moveTo>
                    <a:pt x="10724" y="16222"/>
                  </a:moveTo>
                  <a:lnTo>
                    <a:pt x="10724" y="19525"/>
                  </a:lnTo>
                  <a:cubicBezTo>
                    <a:pt x="10463" y="19337"/>
                    <a:pt x="10193" y="19112"/>
                    <a:pt x="9913" y="18852"/>
                  </a:cubicBezTo>
                  <a:cubicBezTo>
                    <a:pt x="9112" y="18108"/>
                    <a:pt x="8286" y="17139"/>
                    <a:pt x="7496" y="16023"/>
                  </a:cubicBezTo>
                  <a:cubicBezTo>
                    <a:pt x="8510" y="16150"/>
                    <a:pt x="9602" y="16222"/>
                    <a:pt x="10724" y="16222"/>
                  </a:cubicBezTo>
                  <a:close/>
                  <a:moveTo>
                    <a:pt x="10876" y="16222"/>
                  </a:moveTo>
                  <a:cubicBezTo>
                    <a:pt x="11993" y="16217"/>
                    <a:pt x="13084" y="16150"/>
                    <a:pt x="14099" y="16028"/>
                  </a:cubicBezTo>
                  <a:cubicBezTo>
                    <a:pt x="13309" y="17144"/>
                    <a:pt x="12488" y="18113"/>
                    <a:pt x="11682" y="18857"/>
                  </a:cubicBezTo>
                  <a:cubicBezTo>
                    <a:pt x="11402" y="19112"/>
                    <a:pt x="11137" y="19337"/>
                    <a:pt x="10876" y="19530"/>
                  </a:cubicBezTo>
                  <a:lnTo>
                    <a:pt x="10876" y="16222"/>
                  </a:lnTo>
                  <a:close/>
                  <a:moveTo>
                    <a:pt x="10876" y="16069"/>
                  </a:moveTo>
                  <a:lnTo>
                    <a:pt x="10876" y="10935"/>
                  </a:lnTo>
                  <a:lnTo>
                    <a:pt x="15537" y="13754"/>
                  </a:lnTo>
                  <a:cubicBezTo>
                    <a:pt x="15119" y="14493"/>
                    <a:pt x="14675" y="15202"/>
                    <a:pt x="14222" y="15860"/>
                  </a:cubicBezTo>
                  <a:cubicBezTo>
                    <a:pt x="13166" y="15992"/>
                    <a:pt x="12039" y="16064"/>
                    <a:pt x="10876" y="16069"/>
                  </a:cubicBezTo>
                  <a:close/>
                  <a:moveTo>
                    <a:pt x="15665" y="13831"/>
                  </a:moveTo>
                  <a:lnTo>
                    <a:pt x="17689" y="15054"/>
                  </a:lnTo>
                  <a:cubicBezTo>
                    <a:pt x="17561" y="15100"/>
                    <a:pt x="17429" y="15146"/>
                    <a:pt x="17291" y="15192"/>
                  </a:cubicBezTo>
                  <a:cubicBezTo>
                    <a:pt x="16450" y="15467"/>
                    <a:pt x="15476" y="15676"/>
                    <a:pt x="14420" y="15824"/>
                  </a:cubicBezTo>
                  <a:cubicBezTo>
                    <a:pt x="14849" y="15202"/>
                    <a:pt x="15267" y="14534"/>
                    <a:pt x="15665" y="13831"/>
                  </a:cubicBezTo>
                  <a:close/>
                  <a:moveTo>
                    <a:pt x="15741" y="13698"/>
                  </a:moveTo>
                  <a:cubicBezTo>
                    <a:pt x="15741" y="13693"/>
                    <a:pt x="15746" y="13688"/>
                    <a:pt x="15746" y="13688"/>
                  </a:cubicBezTo>
                  <a:cubicBezTo>
                    <a:pt x="16266" y="12755"/>
                    <a:pt x="16725" y="11812"/>
                    <a:pt x="17108" y="10905"/>
                  </a:cubicBezTo>
                  <a:cubicBezTo>
                    <a:pt x="17526" y="11960"/>
                    <a:pt x="17837" y="12969"/>
                    <a:pt x="18020" y="13882"/>
                  </a:cubicBezTo>
                  <a:cubicBezTo>
                    <a:pt x="18092" y="14233"/>
                    <a:pt x="18138" y="14565"/>
                    <a:pt x="18163" y="14871"/>
                  </a:cubicBezTo>
                  <a:cubicBezTo>
                    <a:pt x="18071" y="14911"/>
                    <a:pt x="17975" y="14952"/>
                    <a:pt x="17873" y="14993"/>
                  </a:cubicBezTo>
                  <a:lnTo>
                    <a:pt x="15741" y="13698"/>
                  </a:lnTo>
                  <a:close/>
                  <a:moveTo>
                    <a:pt x="18173" y="15029"/>
                  </a:moveTo>
                  <a:cubicBezTo>
                    <a:pt x="18178" y="15080"/>
                    <a:pt x="18178" y="15126"/>
                    <a:pt x="18184" y="15177"/>
                  </a:cubicBezTo>
                  <a:lnTo>
                    <a:pt x="18036" y="15090"/>
                  </a:lnTo>
                  <a:cubicBezTo>
                    <a:pt x="18082" y="15070"/>
                    <a:pt x="18127" y="15049"/>
                    <a:pt x="18173" y="15029"/>
                  </a:cubicBezTo>
                  <a:close/>
                  <a:moveTo>
                    <a:pt x="19907" y="5297"/>
                  </a:moveTo>
                  <a:lnTo>
                    <a:pt x="18337" y="6230"/>
                  </a:lnTo>
                  <a:cubicBezTo>
                    <a:pt x="18388" y="5123"/>
                    <a:pt x="18133" y="4374"/>
                    <a:pt x="17597" y="4073"/>
                  </a:cubicBezTo>
                  <a:cubicBezTo>
                    <a:pt x="17561" y="4053"/>
                    <a:pt x="17516" y="4068"/>
                    <a:pt x="17495" y="4104"/>
                  </a:cubicBezTo>
                  <a:cubicBezTo>
                    <a:pt x="17475" y="4140"/>
                    <a:pt x="17490" y="4185"/>
                    <a:pt x="17526" y="4206"/>
                  </a:cubicBezTo>
                  <a:cubicBezTo>
                    <a:pt x="18020" y="4481"/>
                    <a:pt x="18245" y="5230"/>
                    <a:pt x="18178" y="6321"/>
                  </a:cubicBezTo>
                  <a:lnTo>
                    <a:pt x="18138" y="6347"/>
                  </a:lnTo>
                  <a:cubicBezTo>
                    <a:pt x="17893" y="6245"/>
                    <a:pt x="17628" y="6148"/>
                    <a:pt x="17342" y="6051"/>
                  </a:cubicBezTo>
                  <a:cubicBezTo>
                    <a:pt x="16460" y="5766"/>
                    <a:pt x="15425" y="5541"/>
                    <a:pt x="14303" y="5394"/>
                  </a:cubicBezTo>
                  <a:cubicBezTo>
                    <a:pt x="13482" y="4216"/>
                    <a:pt x="12625" y="3202"/>
                    <a:pt x="11784" y="2427"/>
                  </a:cubicBezTo>
                  <a:cubicBezTo>
                    <a:pt x="11488" y="2151"/>
                    <a:pt x="11203" y="1917"/>
                    <a:pt x="10933" y="1718"/>
                  </a:cubicBezTo>
                  <a:cubicBezTo>
                    <a:pt x="11789" y="1137"/>
                    <a:pt x="12513" y="958"/>
                    <a:pt x="12993" y="1229"/>
                  </a:cubicBezTo>
                  <a:cubicBezTo>
                    <a:pt x="13028" y="1249"/>
                    <a:pt x="13074" y="1234"/>
                    <a:pt x="13095" y="1198"/>
                  </a:cubicBezTo>
                  <a:cubicBezTo>
                    <a:pt x="13115" y="1162"/>
                    <a:pt x="13100" y="1116"/>
                    <a:pt x="13064" y="1096"/>
                  </a:cubicBezTo>
                  <a:cubicBezTo>
                    <a:pt x="12534" y="800"/>
                    <a:pt x="11774" y="969"/>
                    <a:pt x="10871" y="1575"/>
                  </a:cubicBezTo>
                  <a:lnTo>
                    <a:pt x="10871" y="158"/>
                  </a:lnTo>
                  <a:cubicBezTo>
                    <a:pt x="14701" y="184"/>
                    <a:pt x="18051" y="2238"/>
                    <a:pt x="19907" y="5297"/>
                  </a:cubicBezTo>
                  <a:close/>
                  <a:moveTo>
                    <a:pt x="10724" y="158"/>
                  </a:moveTo>
                  <a:lnTo>
                    <a:pt x="10724" y="1580"/>
                  </a:lnTo>
                  <a:cubicBezTo>
                    <a:pt x="9821" y="974"/>
                    <a:pt x="9061" y="805"/>
                    <a:pt x="8531" y="1101"/>
                  </a:cubicBezTo>
                  <a:cubicBezTo>
                    <a:pt x="8495" y="1122"/>
                    <a:pt x="8480" y="1167"/>
                    <a:pt x="8500" y="1203"/>
                  </a:cubicBezTo>
                  <a:cubicBezTo>
                    <a:pt x="8521" y="1239"/>
                    <a:pt x="8567" y="1254"/>
                    <a:pt x="8602" y="1234"/>
                  </a:cubicBezTo>
                  <a:cubicBezTo>
                    <a:pt x="9082" y="969"/>
                    <a:pt x="9806" y="1147"/>
                    <a:pt x="10662" y="1723"/>
                  </a:cubicBezTo>
                  <a:cubicBezTo>
                    <a:pt x="10387" y="1922"/>
                    <a:pt x="10101" y="2156"/>
                    <a:pt x="9806" y="2432"/>
                  </a:cubicBezTo>
                  <a:cubicBezTo>
                    <a:pt x="8969" y="3207"/>
                    <a:pt x="8108" y="4221"/>
                    <a:pt x="7287" y="5399"/>
                  </a:cubicBezTo>
                  <a:cubicBezTo>
                    <a:pt x="6165" y="5547"/>
                    <a:pt x="5135" y="5771"/>
                    <a:pt x="4253" y="6056"/>
                  </a:cubicBezTo>
                  <a:cubicBezTo>
                    <a:pt x="3998" y="6138"/>
                    <a:pt x="3758" y="6230"/>
                    <a:pt x="3534" y="6321"/>
                  </a:cubicBezTo>
                  <a:lnTo>
                    <a:pt x="3411" y="6245"/>
                  </a:lnTo>
                  <a:cubicBezTo>
                    <a:pt x="3360" y="5200"/>
                    <a:pt x="3590" y="4476"/>
                    <a:pt x="4069" y="4211"/>
                  </a:cubicBezTo>
                  <a:cubicBezTo>
                    <a:pt x="4105" y="4191"/>
                    <a:pt x="4120" y="4145"/>
                    <a:pt x="4100" y="4109"/>
                  </a:cubicBezTo>
                  <a:cubicBezTo>
                    <a:pt x="4079" y="4073"/>
                    <a:pt x="4033" y="4058"/>
                    <a:pt x="3998" y="4078"/>
                  </a:cubicBezTo>
                  <a:cubicBezTo>
                    <a:pt x="3473" y="4374"/>
                    <a:pt x="3223" y="5093"/>
                    <a:pt x="3253" y="6153"/>
                  </a:cubicBezTo>
                  <a:lnTo>
                    <a:pt x="1729" y="5230"/>
                  </a:lnTo>
                  <a:cubicBezTo>
                    <a:pt x="3595" y="2207"/>
                    <a:pt x="6925" y="184"/>
                    <a:pt x="10724" y="158"/>
                  </a:cubicBezTo>
                  <a:close/>
                  <a:moveTo>
                    <a:pt x="1652" y="5358"/>
                  </a:moveTo>
                  <a:lnTo>
                    <a:pt x="3263" y="6332"/>
                  </a:lnTo>
                  <a:cubicBezTo>
                    <a:pt x="3263" y="6367"/>
                    <a:pt x="3269" y="6398"/>
                    <a:pt x="3269" y="6434"/>
                  </a:cubicBezTo>
                  <a:cubicBezTo>
                    <a:pt x="2121" y="6954"/>
                    <a:pt x="1504" y="7581"/>
                    <a:pt x="1504" y="8248"/>
                  </a:cubicBezTo>
                  <a:cubicBezTo>
                    <a:pt x="1504" y="8289"/>
                    <a:pt x="1540" y="8325"/>
                    <a:pt x="1581" y="8325"/>
                  </a:cubicBezTo>
                  <a:cubicBezTo>
                    <a:pt x="1622" y="8325"/>
                    <a:pt x="1657" y="8289"/>
                    <a:pt x="1657" y="8248"/>
                  </a:cubicBezTo>
                  <a:cubicBezTo>
                    <a:pt x="1657" y="7662"/>
                    <a:pt x="2239" y="7086"/>
                    <a:pt x="3284" y="6597"/>
                  </a:cubicBezTo>
                  <a:cubicBezTo>
                    <a:pt x="3314" y="6892"/>
                    <a:pt x="3360" y="7208"/>
                    <a:pt x="3427" y="7545"/>
                  </a:cubicBezTo>
                  <a:cubicBezTo>
                    <a:pt x="3615" y="8508"/>
                    <a:pt x="3952" y="9579"/>
                    <a:pt x="4406" y="10695"/>
                  </a:cubicBezTo>
                  <a:cubicBezTo>
                    <a:pt x="3952" y="11812"/>
                    <a:pt x="3615" y="12883"/>
                    <a:pt x="3427" y="13846"/>
                  </a:cubicBezTo>
                  <a:cubicBezTo>
                    <a:pt x="3360" y="14182"/>
                    <a:pt x="3314" y="14499"/>
                    <a:pt x="3284" y="14794"/>
                  </a:cubicBezTo>
                  <a:cubicBezTo>
                    <a:pt x="2239" y="14310"/>
                    <a:pt x="1657" y="13729"/>
                    <a:pt x="1657" y="13142"/>
                  </a:cubicBezTo>
                  <a:cubicBezTo>
                    <a:pt x="1657" y="13102"/>
                    <a:pt x="1622" y="13066"/>
                    <a:pt x="1581" y="13066"/>
                  </a:cubicBezTo>
                  <a:cubicBezTo>
                    <a:pt x="1540" y="13066"/>
                    <a:pt x="1504" y="13102"/>
                    <a:pt x="1504" y="13142"/>
                  </a:cubicBezTo>
                  <a:cubicBezTo>
                    <a:pt x="1504" y="13805"/>
                    <a:pt x="2121" y="14437"/>
                    <a:pt x="3269" y="14957"/>
                  </a:cubicBezTo>
                  <a:cubicBezTo>
                    <a:pt x="3263" y="15039"/>
                    <a:pt x="3258" y="15115"/>
                    <a:pt x="3253" y="15192"/>
                  </a:cubicBezTo>
                  <a:lnTo>
                    <a:pt x="1606" y="16171"/>
                  </a:lnTo>
                  <a:cubicBezTo>
                    <a:pt x="678" y="14590"/>
                    <a:pt x="148" y="12755"/>
                    <a:pt x="148" y="10797"/>
                  </a:cubicBezTo>
                  <a:cubicBezTo>
                    <a:pt x="148" y="8814"/>
                    <a:pt x="699" y="6954"/>
                    <a:pt x="1652" y="5358"/>
                  </a:cubicBezTo>
                  <a:close/>
                  <a:moveTo>
                    <a:pt x="1688" y="16303"/>
                  </a:moveTo>
                  <a:lnTo>
                    <a:pt x="3253" y="15375"/>
                  </a:lnTo>
                  <a:cubicBezTo>
                    <a:pt x="3243" y="16364"/>
                    <a:pt x="3498" y="17042"/>
                    <a:pt x="3998" y="17323"/>
                  </a:cubicBezTo>
                  <a:cubicBezTo>
                    <a:pt x="4008" y="17328"/>
                    <a:pt x="4023" y="17333"/>
                    <a:pt x="4033" y="17333"/>
                  </a:cubicBezTo>
                  <a:cubicBezTo>
                    <a:pt x="4059" y="17333"/>
                    <a:pt x="4084" y="17318"/>
                    <a:pt x="4100" y="17292"/>
                  </a:cubicBezTo>
                  <a:cubicBezTo>
                    <a:pt x="4120" y="17257"/>
                    <a:pt x="4105" y="17211"/>
                    <a:pt x="4069" y="17190"/>
                  </a:cubicBezTo>
                  <a:cubicBezTo>
                    <a:pt x="3605" y="16930"/>
                    <a:pt x="3381" y="16262"/>
                    <a:pt x="3406" y="15284"/>
                  </a:cubicBezTo>
                  <a:lnTo>
                    <a:pt x="3666" y="15131"/>
                  </a:lnTo>
                  <a:cubicBezTo>
                    <a:pt x="3850" y="15202"/>
                    <a:pt x="4049" y="15273"/>
                    <a:pt x="4258" y="15340"/>
                  </a:cubicBezTo>
                  <a:cubicBezTo>
                    <a:pt x="5140" y="15625"/>
                    <a:pt x="6170" y="15850"/>
                    <a:pt x="7292" y="15997"/>
                  </a:cubicBezTo>
                  <a:cubicBezTo>
                    <a:pt x="8113" y="17175"/>
                    <a:pt x="8969" y="18189"/>
                    <a:pt x="9811" y="18964"/>
                  </a:cubicBezTo>
                  <a:cubicBezTo>
                    <a:pt x="10107" y="19240"/>
                    <a:pt x="10392" y="19474"/>
                    <a:pt x="10662" y="19673"/>
                  </a:cubicBezTo>
                  <a:cubicBezTo>
                    <a:pt x="9806" y="20254"/>
                    <a:pt x="9082" y="20433"/>
                    <a:pt x="8602" y="20162"/>
                  </a:cubicBezTo>
                  <a:cubicBezTo>
                    <a:pt x="8567" y="20142"/>
                    <a:pt x="8521" y="20157"/>
                    <a:pt x="8500" y="20193"/>
                  </a:cubicBezTo>
                  <a:cubicBezTo>
                    <a:pt x="8480" y="20229"/>
                    <a:pt x="8495" y="20275"/>
                    <a:pt x="8531" y="20295"/>
                  </a:cubicBezTo>
                  <a:cubicBezTo>
                    <a:pt x="8704" y="20392"/>
                    <a:pt x="8898" y="20438"/>
                    <a:pt x="9112" y="20438"/>
                  </a:cubicBezTo>
                  <a:cubicBezTo>
                    <a:pt x="9566" y="20438"/>
                    <a:pt x="10112" y="20229"/>
                    <a:pt x="10724" y="19816"/>
                  </a:cubicBezTo>
                  <a:lnTo>
                    <a:pt x="10724" y="21442"/>
                  </a:lnTo>
                  <a:cubicBezTo>
                    <a:pt x="6894" y="21416"/>
                    <a:pt x="3544" y="19362"/>
                    <a:pt x="1688" y="16303"/>
                  </a:cubicBezTo>
                  <a:close/>
                  <a:moveTo>
                    <a:pt x="10876" y="21447"/>
                  </a:moveTo>
                  <a:lnTo>
                    <a:pt x="10876" y="19826"/>
                  </a:lnTo>
                  <a:cubicBezTo>
                    <a:pt x="11488" y="20234"/>
                    <a:pt x="12034" y="20443"/>
                    <a:pt x="12488" y="20443"/>
                  </a:cubicBezTo>
                  <a:cubicBezTo>
                    <a:pt x="12702" y="20443"/>
                    <a:pt x="12896" y="20397"/>
                    <a:pt x="13069" y="20300"/>
                  </a:cubicBezTo>
                  <a:cubicBezTo>
                    <a:pt x="13105" y="20280"/>
                    <a:pt x="13120" y="20234"/>
                    <a:pt x="13100" y="20198"/>
                  </a:cubicBezTo>
                  <a:cubicBezTo>
                    <a:pt x="13079" y="20162"/>
                    <a:pt x="13033" y="20147"/>
                    <a:pt x="12998" y="20167"/>
                  </a:cubicBezTo>
                  <a:cubicBezTo>
                    <a:pt x="12518" y="20433"/>
                    <a:pt x="11794" y="20254"/>
                    <a:pt x="10938" y="19678"/>
                  </a:cubicBezTo>
                  <a:cubicBezTo>
                    <a:pt x="11213" y="19479"/>
                    <a:pt x="11499" y="19245"/>
                    <a:pt x="11789" y="18969"/>
                  </a:cubicBezTo>
                  <a:cubicBezTo>
                    <a:pt x="12625" y="18195"/>
                    <a:pt x="13487" y="17180"/>
                    <a:pt x="14308" y="16002"/>
                  </a:cubicBezTo>
                  <a:cubicBezTo>
                    <a:pt x="15430" y="15855"/>
                    <a:pt x="16460" y="15630"/>
                    <a:pt x="17347" y="15345"/>
                  </a:cubicBezTo>
                  <a:cubicBezTo>
                    <a:pt x="17526" y="15284"/>
                    <a:pt x="17699" y="15228"/>
                    <a:pt x="17862" y="15161"/>
                  </a:cubicBezTo>
                  <a:lnTo>
                    <a:pt x="18194" y="15360"/>
                  </a:lnTo>
                  <a:cubicBezTo>
                    <a:pt x="18204" y="16298"/>
                    <a:pt x="17980" y="16940"/>
                    <a:pt x="17531" y="17190"/>
                  </a:cubicBezTo>
                  <a:cubicBezTo>
                    <a:pt x="17495" y="17211"/>
                    <a:pt x="17480" y="17257"/>
                    <a:pt x="17500" y="17292"/>
                  </a:cubicBezTo>
                  <a:cubicBezTo>
                    <a:pt x="17516" y="17318"/>
                    <a:pt x="17541" y="17333"/>
                    <a:pt x="17567" y="17333"/>
                  </a:cubicBezTo>
                  <a:cubicBezTo>
                    <a:pt x="17577" y="17333"/>
                    <a:pt x="17592" y="17328"/>
                    <a:pt x="17602" y="17323"/>
                  </a:cubicBezTo>
                  <a:cubicBezTo>
                    <a:pt x="18092" y="17048"/>
                    <a:pt x="18347" y="16400"/>
                    <a:pt x="18347" y="15452"/>
                  </a:cubicBezTo>
                  <a:lnTo>
                    <a:pt x="19871" y="16375"/>
                  </a:lnTo>
                  <a:cubicBezTo>
                    <a:pt x="18005" y="19393"/>
                    <a:pt x="14670" y="21416"/>
                    <a:pt x="10876" y="21447"/>
                  </a:cubicBezTo>
                  <a:close/>
                </a:path>
              </a:pathLst>
            </a:custGeom>
            <a:solidFill>
              <a:srgbClr val="D8D8D8"/>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1600" b="1">
                <a:solidFill>
                  <a:srgbClr val="FFFFFF"/>
                </a:solidFill>
                <a:latin typeface="Calibri"/>
                <a:ea typeface="Calibri"/>
                <a:cs typeface="Calibri"/>
                <a:sym typeface="Calibri"/>
              </a:endParaRPr>
            </a:p>
          </p:txBody>
        </p:sp>
        <p:sp>
          <p:nvSpPr>
            <p:cNvPr id="144" name="Google Shape;144;p18"/>
            <p:cNvSpPr/>
            <p:nvPr/>
          </p:nvSpPr>
          <p:spPr>
            <a:xfrm>
              <a:off x="5465245" y="3272056"/>
              <a:ext cx="1261500" cy="1261500"/>
            </a:xfrm>
            <a:prstGeom prst="ellipse">
              <a:avLst/>
            </a:prstGeom>
            <a:solidFill>
              <a:srgbClr val="2C3E50"/>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fr" sz="900" b="1">
                  <a:solidFill>
                    <a:srgbClr val="FFFFFF"/>
                  </a:solidFill>
                  <a:latin typeface="Calibri"/>
                  <a:ea typeface="Calibri"/>
                  <a:cs typeface="Calibri"/>
                  <a:sym typeface="Calibri"/>
                </a:rPr>
                <a:t>Méthodes</a:t>
              </a: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fr" sz="900" b="1">
                  <a:solidFill>
                    <a:srgbClr val="FFFFFF"/>
                  </a:solidFill>
                  <a:latin typeface="Calibri"/>
                  <a:ea typeface="Calibri"/>
                  <a:cs typeface="Calibri"/>
                  <a:sym typeface="Calibri"/>
                </a:rPr>
                <a:t>Agiles</a:t>
              </a:r>
              <a:endParaRPr sz="900" b="1">
                <a:solidFill>
                  <a:srgbClr val="FFFFFF"/>
                </a:solidFill>
                <a:latin typeface="Calibri"/>
                <a:ea typeface="Calibri"/>
                <a:cs typeface="Calibri"/>
                <a:sym typeface="Calibri"/>
              </a:endParaRPr>
            </a:p>
          </p:txBody>
        </p:sp>
        <p:sp>
          <p:nvSpPr>
            <p:cNvPr id="145" name="Google Shape;145;p18"/>
            <p:cNvSpPr/>
            <p:nvPr/>
          </p:nvSpPr>
          <p:spPr>
            <a:xfrm>
              <a:off x="5134077" y="1582944"/>
              <a:ext cx="1261500" cy="1261500"/>
            </a:xfrm>
            <a:prstGeom prst="ellipse">
              <a:avLst/>
            </a:prstGeom>
            <a:solidFill>
              <a:srgbClr val="2980B9"/>
            </a:solidFill>
            <a:ln>
              <a:noFill/>
            </a:ln>
          </p:spPr>
          <p:txBody>
            <a:bodyPr spcFirstLastPara="1" wrap="square" lIns="0" tIns="38100" rIns="0" bIns="38100" anchor="ctr" anchorCtr="0">
              <a:noAutofit/>
            </a:bodyPr>
            <a:lstStyle/>
            <a:p>
              <a:pPr marL="0" marR="0" lvl="0" indent="0" algn="ctr" rtl="0">
                <a:spcBef>
                  <a:spcPts val="0"/>
                </a:spcBef>
                <a:spcAft>
                  <a:spcPts val="0"/>
                </a:spcAft>
                <a:buNone/>
              </a:pPr>
              <a:r>
                <a:rPr lang="fr" sz="1200" b="1">
                  <a:solidFill>
                    <a:srgbClr val="FFFFFF"/>
                  </a:solidFill>
                  <a:latin typeface="Times New Roman"/>
                  <a:ea typeface="Times New Roman"/>
                  <a:cs typeface="Times New Roman"/>
                  <a:sym typeface="Times New Roman"/>
                </a:rPr>
                <a:t>Dialogue</a:t>
              </a:r>
              <a:endParaRPr sz="1200" b="1">
                <a:solidFill>
                  <a:srgbClr val="FFFFFF"/>
                </a:solidFill>
                <a:latin typeface="Times New Roman"/>
                <a:ea typeface="Times New Roman"/>
                <a:cs typeface="Times New Roman"/>
                <a:sym typeface="Times New Roman"/>
              </a:endParaRPr>
            </a:p>
            <a:p>
              <a:pPr marL="0" marR="0" lvl="0" indent="0" algn="ctr" rtl="0">
                <a:spcBef>
                  <a:spcPts val="0"/>
                </a:spcBef>
                <a:spcAft>
                  <a:spcPts val="0"/>
                </a:spcAft>
                <a:buNone/>
              </a:pPr>
              <a:endParaRPr sz="800" b="1">
                <a:solidFill>
                  <a:srgbClr val="D5E1EB"/>
                </a:solidFill>
                <a:latin typeface="Times New Roman"/>
                <a:ea typeface="Times New Roman"/>
                <a:cs typeface="Times New Roman"/>
                <a:sym typeface="Times New Roman"/>
              </a:endParaRPr>
            </a:p>
          </p:txBody>
        </p:sp>
        <p:sp>
          <p:nvSpPr>
            <p:cNvPr id="146" name="Google Shape;146;p18"/>
            <p:cNvSpPr/>
            <p:nvPr/>
          </p:nvSpPr>
          <p:spPr>
            <a:xfrm>
              <a:off x="6026501" y="4997632"/>
              <a:ext cx="1261500" cy="1261500"/>
            </a:xfrm>
            <a:prstGeom prst="ellipse">
              <a:avLst/>
            </a:prstGeom>
            <a:solidFill>
              <a:srgbClr val="F39C12"/>
            </a:solidFill>
            <a:ln>
              <a:noFill/>
            </a:ln>
          </p:spPr>
          <p:txBody>
            <a:bodyPr spcFirstLastPara="1" wrap="square" lIns="0" tIns="38100" rIns="0" bIns="38100" anchor="ctr" anchorCtr="0">
              <a:noAutofit/>
            </a:bodyPr>
            <a:lstStyle/>
            <a:p>
              <a:pPr marL="0" marR="0" lvl="0" indent="0" algn="ctr" rtl="0">
                <a:spcBef>
                  <a:spcPts val="0"/>
                </a:spcBef>
                <a:spcAft>
                  <a:spcPts val="0"/>
                </a:spcAft>
                <a:buNone/>
              </a:pPr>
              <a:r>
                <a:rPr lang="fr" sz="1200" b="1">
                  <a:solidFill>
                    <a:srgbClr val="181818"/>
                  </a:solidFill>
                  <a:latin typeface="Times New Roman"/>
                  <a:ea typeface="Times New Roman"/>
                  <a:cs typeface="Times New Roman"/>
                  <a:sym typeface="Times New Roman"/>
                </a:rPr>
                <a:t>Rapidité de livraison</a:t>
              </a:r>
              <a:endParaRPr sz="1200" b="1">
                <a:solidFill>
                  <a:srgbClr val="181818"/>
                </a:solidFill>
                <a:latin typeface="Times New Roman"/>
                <a:ea typeface="Times New Roman"/>
                <a:cs typeface="Times New Roman"/>
                <a:sym typeface="Times New Roman"/>
              </a:endParaRPr>
            </a:p>
          </p:txBody>
        </p:sp>
        <p:sp>
          <p:nvSpPr>
            <p:cNvPr id="147" name="Google Shape;147;p18"/>
            <p:cNvSpPr/>
            <p:nvPr/>
          </p:nvSpPr>
          <p:spPr>
            <a:xfrm>
              <a:off x="3745420" y="3960152"/>
              <a:ext cx="1261500" cy="1261500"/>
            </a:xfrm>
            <a:prstGeom prst="ellipse">
              <a:avLst/>
            </a:prstGeom>
            <a:solidFill>
              <a:srgbClr val="A468AD"/>
            </a:solidFill>
            <a:ln>
              <a:noFill/>
            </a:ln>
          </p:spPr>
          <p:txBody>
            <a:bodyPr spcFirstLastPara="1" wrap="square" lIns="0" tIns="38100" rIns="0" bIns="38100" anchor="ctr" anchorCtr="0">
              <a:noAutofit/>
            </a:bodyPr>
            <a:lstStyle/>
            <a:p>
              <a:pPr marL="0" marR="0" lvl="0" indent="0" algn="ctr" rtl="0">
                <a:spcBef>
                  <a:spcPts val="0"/>
                </a:spcBef>
                <a:spcAft>
                  <a:spcPts val="0"/>
                </a:spcAft>
                <a:buNone/>
              </a:pPr>
              <a:r>
                <a:rPr lang="fr" sz="1200" b="1">
                  <a:solidFill>
                    <a:srgbClr val="FFFFFF"/>
                  </a:solidFill>
                  <a:latin typeface="Times New Roman"/>
                  <a:ea typeface="Times New Roman"/>
                  <a:cs typeface="Times New Roman"/>
                  <a:sym typeface="Times New Roman"/>
                </a:rPr>
                <a:t>Capacité à modifier</a:t>
              </a:r>
              <a:endParaRPr sz="1200" b="1">
                <a:solidFill>
                  <a:srgbClr val="FFFFFF"/>
                </a:solidFill>
                <a:latin typeface="Times New Roman"/>
                <a:ea typeface="Times New Roman"/>
                <a:cs typeface="Times New Roman"/>
                <a:sym typeface="Times New Roman"/>
              </a:endParaRPr>
            </a:p>
          </p:txBody>
        </p:sp>
        <p:sp>
          <p:nvSpPr>
            <p:cNvPr id="148" name="Google Shape;148;p18"/>
            <p:cNvSpPr/>
            <p:nvPr/>
          </p:nvSpPr>
          <p:spPr>
            <a:xfrm>
              <a:off x="7125087" y="2647162"/>
              <a:ext cx="1261500" cy="1261500"/>
            </a:xfrm>
            <a:prstGeom prst="ellipse">
              <a:avLst/>
            </a:prstGeom>
            <a:solidFill>
              <a:srgbClr val="9BBB59"/>
            </a:solidFill>
            <a:ln>
              <a:noFill/>
            </a:ln>
          </p:spPr>
          <p:txBody>
            <a:bodyPr spcFirstLastPara="1" wrap="square" lIns="0" tIns="38100" rIns="0" bIns="38100" anchor="ctr" anchorCtr="0">
              <a:noAutofit/>
            </a:bodyPr>
            <a:lstStyle/>
            <a:p>
              <a:pPr marL="0" marR="0" lvl="0" indent="0" algn="ctr" rtl="0">
                <a:spcBef>
                  <a:spcPts val="0"/>
                </a:spcBef>
                <a:spcAft>
                  <a:spcPts val="0"/>
                </a:spcAft>
                <a:buNone/>
              </a:pPr>
              <a:r>
                <a:rPr lang="fr" sz="1200" b="1">
                  <a:solidFill>
                    <a:srgbClr val="181818"/>
                  </a:solidFill>
                  <a:latin typeface="Times New Roman"/>
                  <a:ea typeface="Times New Roman"/>
                  <a:cs typeface="Times New Roman"/>
                  <a:sym typeface="Times New Roman"/>
                </a:rPr>
                <a:t>Souplesse</a:t>
              </a:r>
              <a:endParaRPr sz="1200" b="1">
                <a:solidFill>
                  <a:srgbClr val="181818"/>
                </a:solidFill>
                <a:latin typeface="Times New Roman"/>
                <a:ea typeface="Times New Roman"/>
                <a:cs typeface="Times New Roman"/>
                <a:sym typeface="Times New Roman"/>
              </a:endParaRPr>
            </a:p>
          </p:txBody>
        </p:sp>
      </p:grpSp>
      <p:sp>
        <p:nvSpPr>
          <p:cNvPr id="149" name="Google Shape;149;p18"/>
          <p:cNvSpPr txBox="1"/>
          <p:nvPr/>
        </p:nvSpPr>
        <p:spPr>
          <a:xfrm>
            <a:off x="1344403" y="840414"/>
            <a:ext cx="6665400" cy="11695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600" dirty="0">
                <a:highlight>
                  <a:srgbClr val="FFFFFF"/>
                </a:highlight>
                <a:latin typeface="Times New Roman"/>
                <a:ea typeface="Times New Roman"/>
                <a:cs typeface="Times New Roman"/>
                <a:sym typeface="Times New Roman"/>
              </a:rPr>
              <a:t> Les méthodes agiles caractérisent un mode de gestion des projets informatiques privilégiant le dialogue entre toutes les parties prenantes, clients, utilisateurs, développeurs et autres professionnels du projet, la souplesse en cours de réalisation, la capacité à modifier les plans et la rapidité de livraison. </a:t>
            </a:r>
            <a:endParaRPr sz="1600">
              <a:latin typeface="Times New Roman"/>
              <a:ea typeface="Times New Roman"/>
              <a:cs typeface="Times New Roman"/>
              <a:sym typeface="Times New Roman"/>
            </a:endParaRPr>
          </a:p>
        </p:txBody>
      </p:sp>
      <p:sp>
        <p:nvSpPr>
          <p:cNvPr id="150" name="Google Shape;150;p18"/>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3</a:t>
            </a:fld>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8896575" cy="580912"/>
          </a:xfrm>
        </p:spPr>
        <p:txBody>
          <a:bodyPr>
            <a:normAutofit/>
          </a:bodyPr>
          <a:lstStyle/>
          <a:p>
            <a:r>
              <a:rPr lang="fr-FR" dirty="0" smtClean="0"/>
              <a:t>Interface de réservation du voiture  </a:t>
            </a:r>
            <a:endParaRPr lang="fr-FR" dirty="0"/>
          </a:p>
        </p:txBody>
      </p:sp>
      <p:sp>
        <p:nvSpPr>
          <p:cNvPr id="3" name="Espace réservé du texte 2"/>
          <p:cNvSpPr>
            <a:spLocks noGrp="1"/>
          </p:cNvSpPr>
          <p:nvPr>
            <p:ph type="body" idx="1"/>
          </p:nvPr>
        </p:nvSpPr>
        <p:spPr>
          <a:xfrm>
            <a:off x="311700" y="634701"/>
            <a:ext cx="5777128" cy="3934303"/>
          </a:xfrm>
        </p:spPr>
        <p:txBody>
          <a:bodyPr/>
          <a:lstStyle/>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30</a:t>
            </a:fld>
            <a:endParaRPr lang="fr-FR"/>
          </a:p>
        </p:txBody>
      </p:sp>
      <p:pic>
        <p:nvPicPr>
          <p:cNvPr id="5" name="Image 4" descr="Capture web_7-4-2023_225313_.jpeg"/>
          <p:cNvPicPr>
            <a:picLocks noChangeAspect="1"/>
          </p:cNvPicPr>
          <p:nvPr/>
        </p:nvPicPr>
        <p:blipFill>
          <a:blip r:embed="rId2"/>
          <a:stretch>
            <a:fillRect/>
          </a:stretch>
        </p:blipFill>
        <p:spPr>
          <a:xfrm>
            <a:off x="150607" y="559397"/>
            <a:ext cx="8552329" cy="4346089"/>
          </a:xfrm>
          <a:prstGeom prst="rect">
            <a:avLst/>
          </a:prstGeom>
        </p:spPr>
      </p:pic>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p:nvPr/>
        </p:nvSpPr>
        <p:spPr>
          <a:xfrm>
            <a:off x="1047075" y="1662625"/>
            <a:ext cx="73791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700">
                <a:solidFill>
                  <a:srgbClr val="202124"/>
                </a:solidFill>
                <a:highlight>
                  <a:srgbClr val="FFFFFF"/>
                </a:highlight>
              </a:rPr>
              <a:t>Les équipes qui optent pour la structure </a:t>
            </a:r>
            <a:r>
              <a:rPr lang="fr" sz="1700" b="1">
                <a:solidFill>
                  <a:srgbClr val="4C1130"/>
                </a:solidFill>
                <a:highlight>
                  <a:srgbClr val="FFFFFF"/>
                </a:highlight>
              </a:rPr>
              <a:t>Scrum</a:t>
            </a:r>
            <a:r>
              <a:rPr lang="fr" sz="1700">
                <a:solidFill>
                  <a:srgbClr val="4C1130"/>
                </a:solidFill>
                <a:highlight>
                  <a:srgbClr val="FFFFFF"/>
                </a:highlight>
              </a:rPr>
              <a:t> </a:t>
            </a:r>
            <a:r>
              <a:rPr lang="fr" sz="1700">
                <a:solidFill>
                  <a:srgbClr val="202124"/>
                </a:solidFill>
                <a:highlight>
                  <a:srgbClr val="FFFFFF"/>
                </a:highlight>
              </a:rPr>
              <a:t>gagnent en agilité et en flexibilité. Elle contribue à renforcer la collaboration au sein des équipes et les aide à atteindre leurs objectifs plus efficacement.</a:t>
            </a:r>
            <a:endParaRPr sz="1900">
              <a:latin typeface="Roboto"/>
              <a:ea typeface="Roboto"/>
              <a:cs typeface="Roboto"/>
              <a:sym typeface="Roboto"/>
            </a:endParaRPr>
          </a:p>
        </p:txBody>
      </p:sp>
      <p:sp>
        <p:nvSpPr>
          <p:cNvPr id="666" name="Google Shape;666;p36"/>
          <p:cNvSpPr txBox="1"/>
          <p:nvPr/>
        </p:nvSpPr>
        <p:spPr>
          <a:xfrm>
            <a:off x="1922550" y="135825"/>
            <a:ext cx="5298900" cy="58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800">
                <a:solidFill>
                  <a:srgbClr val="2A3990"/>
                </a:solidFill>
                <a:latin typeface="Times New Roman"/>
                <a:ea typeface="Times New Roman"/>
                <a:cs typeface="Times New Roman"/>
                <a:sym typeface="Times New Roman"/>
              </a:rPr>
              <a:t>Conclusion</a:t>
            </a:r>
            <a:endParaRPr sz="2800">
              <a:solidFill>
                <a:srgbClr val="2A3990"/>
              </a:solidFill>
              <a:latin typeface="Times New Roman"/>
              <a:ea typeface="Times New Roman"/>
              <a:cs typeface="Times New Roman"/>
              <a:sym typeface="Times New Roman"/>
            </a:endParaRPr>
          </a:p>
          <a:p>
            <a:pPr marL="0" lvl="0" indent="0" algn="ctr" rtl="0">
              <a:spcBef>
                <a:spcPts val="0"/>
              </a:spcBef>
              <a:spcAft>
                <a:spcPts val="0"/>
              </a:spcAft>
              <a:buNone/>
            </a:pPr>
            <a:endParaRPr sz="2800">
              <a:solidFill>
                <a:srgbClr val="2A3990"/>
              </a:solidFill>
              <a:latin typeface="Times New Roman"/>
              <a:ea typeface="Times New Roman"/>
              <a:cs typeface="Times New Roman"/>
              <a:sym typeface="Times New Roman"/>
            </a:endParaRPr>
          </a:p>
        </p:txBody>
      </p:sp>
      <p:sp>
        <p:nvSpPr>
          <p:cNvPr id="667" name="Google Shape;667;p36"/>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31</a:t>
            </a:fld>
            <a:endParaRP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7"/>
          <p:cNvSpPr txBox="1">
            <a:spLocks noGrp="1"/>
          </p:cNvSpPr>
          <p:nvPr>
            <p:ph type="title"/>
          </p:nvPr>
        </p:nvSpPr>
        <p:spPr>
          <a:xfrm>
            <a:off x="645459" y="1527587"/>
            <a:ext cx="8304903" cy="1495312"/>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3000" b="1" i="1" dirty="0">
                <a:solidFill>
                  <a:schemeClr val="bg1">
                    <a:lumMod val="95000"/>
                  </a:schemeClr>
                </a:solidFill>
              </a:rPr>
              <a:t>Merci pour Votre </a:t>
            </a:r>
            <a:r>
              <a:rPr lang="fr" sz="3000" b="1" i="1" dirty="0" smtClean="0">
                <a:solidFill>
                  <a:schemeClr val="bg1">
                    <a:lumMod val="95000"/>
                  </a:schemeClr>
                </a:solidFill>
              </a:rPr>
              <a:t>attention</a:t>
            </a:r>
            <a:endParaRPr sz="3000" b="1" i="1">
              <a:solidFill>
                <a:schemeClr val="bg1">
                  <a:lumMod val="95000"/>
                </a:schemeClr>
              </a:solidFill>
            </a:endParaRPr>
          </a:p>
        </p:txBody>
      </p:sp>
      <p:sp>
        <p:nvSpPr>
          <p:cNvPr id="673" name="Google Shape;673;p3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32</a:t>
            </a:fld>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p:nvPr/>
        </p:nvSpPr>
        <p:spPr>
          <a:xfrm>
            <a:off x="2480441" y="80875"/>
            <a:ext cx="4340773" cy="1077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dirty="0" smtClean="0">
                <a:solidFill>
                  <a:schemeClr val="dk1"/>
                </a:solidFill>
                <a:latin typeface="Times New Roman"/>
                <a:ea typeface="Times New Roman"/>
                <a:cs typeface="Times New Roman"/>
                <a:sym typeface="Times New Roman"/>
              </a:rPr>
              <a:t>Définition du </a:t>
            </a:r>
            <a:r>
              <a:rPr lang="fr" sz="2800" dirty="0" smtClean="0">
                <a:solidFill>
                  <a:schemeClr val="dk1"/>
                </a:solidFill>
                <a:latin typeface="Times New Roman"/>
                <a:ea typeface="Times New Roman"/>
                <a:cs typeface="Times New Roman"/>
                <a:sym typeface="Times New Roman"/>
              </a:rPr>
              <a:t>Scrum</a:t>
            </a:r>
            <a:endParaRPr sz="2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3000">
              <a:solidFill>
                <a:schemeClr val="dk1"/>
              </a:solidFill>
              <a:latin typeface="Roboto"/>
              <a:ea typeface="Roboto"/>
              <a:cs typeface="Roboto"/>
              <a:sym typeface="Roboto"/>
            </a:endParaRPr>
          </a:p>
        </p:txBody>
      </p:sp>
      <p:sp>
        <p:nvSpPr>
          <p:cNvPr id="156" name="Google Shape;156;p19"/>
          <p:cNvSpPr txBox="1"/>
          <p:nvPr/>
        </p:nvSpPr>
        <p:spPr>
          <a:xfrm>
            <a:off x="1061545" y="1008993"/>
            <a:ext cx="7336221" cy="123107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fr" sz="1800" dirty="0">
                <a:latin typeface="Times New Roman"/>
                <a:ea typeface="Times New Roman"/>
                <a:cs typeface="Times New Roman"/>
                <a:sym typeface="Times New Roman"/>
              </a:rPr>
              <a:t>Scrum et un cadre de travail (Framework) avec un ensemble de </a:t>
            </a:r>
            <a:r>
              <a:rPr lang="fr" sz="1800" dirty="0" smtClean="0">
                <a:latin typeface="Times New Roman"/>
                <a:ea typeface="Times New Roman"/>
                <a:cs typeface="Times New Roman"/>
                <a:sym typeface="Times New Roman"/>
              </a:rPr>
              <a:t>règles </a:t>
            </a:r>
            <a:r>
              <a:rPr lang="fr" sz="1800" dirty="0">
                <a:latin typeface="Times New Roman"/>
                <a:ea typeface="Times New Roman"/>
                <a:cs typeface="Times New Roman"/>
                <a:sym typeface="Times New Roman"/>
              </a:rPr>
              <a:t>simples </a:t>
            </a:r>
            <a:r>
              <a:rPr lang="fr" sz="1800" dirty="0" smtClean="0">
                <a:latin typeface="Times New Roman"/>
                <a:ea typeface="Times New Roman"/>
                <a:cs typeface="Times New Roman"/>
                <a:sym typeface="Times New Roman"/>
              </a:rPr>
              <a:t>.</a:t>
            </a:r>
          </a:p>
          <a:p>
            <a:pPr marL="457200" lvl="0" indent="-317500" algn="l" rtl="0">
              <a:spcBef>
                <a:spcPts val="0"/>
              </a:spcBef>
              <a:spcAft>
                <a:spcPts val="0"/>
              </a:spcAft>
              <a:buSzPts val="1400"/>
              <a:buFont typeface="Times New Roman"/>
              <a:buChar char="❏"/>
            </a:pPr>
            <a:r>
              <a:rPr lang="fr-FR" sz="1800" dirty="0" smtClean="0">
                <a:latin typeface="Times New Roman"/>
                <a:ea typeface="Times New Roman"/>
                <a:cs typeface="Times New Roman"/>
                <a:sym typeface="Times New Roman"/>
              </a:rPr>
              <a:t>S</a:t>
            </a:r>
            <a:r>
              <a:rPr lang="fr" sz="1800" dirty="0" smtClean="0">
                <a:latin typeface="Times New Roman"/>
                <a:ea typeface="Times New Roman"/>
                <a:cs typeface="Times New Roman"/>
                <a:sym typeface="Times New Roman"/>
              </a:rPr>
              <a:t>crum est une methode simple qui facilite le travail des clients</a:t>
            </a:r>
            <a:endParaRPr sz="18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grpSp>
        <p:nvGrpSpPr>
          <p:cNvPr id="157" name="Google Shape;157;p19"/>
          <p:cNvGrpSpPr/>
          <p:nvPr/>
        </p:nvGrpSpPr>
        <p:grpSpPr>
          <a:xfrm>
            <a:off x="4797547" y="2413069"/>
            <a:ext cx="2737616" cy="615626"/>
            <a:chOff x="-386044" y="341028"/>
            <a:chExt cx="2102139" cy="1228794"/>
          </a:xfrm>
        </p:grpSpPr>
        <p:sp>
          <p:nvSpPr>
            <p:cNvPr id="158" name="Google Shape;158;p19"/>
            <p:cNvSpPr txBox="1"/>
            <p:nvPr/>
          </p:nvSpPr>
          <p:spPr>
            <a:xfrm>
              <a:off x="-386044" y="341028"/>
              <a:ext cx="2088900" cy="706500"/>
            </a:xfrm>
            <a:prstGeom prst="rect">
              <a:avLst/>
            </a:prstGeom>
            <a:noFill/>
            <a:ln>
              <a:noFill/>
            </a:ln>
          </p:spPr>
          <p:txBody>
            <a:bodyPr spcFirstLastPara="1" wrap="square" lIns="0" tIns="45700" rIns="91425" bIns="45700" anchor="b" anchorCtr="0">
              <a:spAutoFit/>
            </a:bodyPr>
            <a:lstStyle/>
            <a:p>
              <a:pPr marL="0" marR="0" lvl="0" indent="0" algn="l" rtl="0">
                <a:spcBef>
                  <a:spcPts val="0"/>
                </a:spcBef>
                <a:spcAft>
                  <a:spcPts val="0"/>
                </a:spcAft>
                <a:buNone/>
              </a:pPr>
              <a:r>
                <a:rPr lang="fr" sz="1700" b="1">
                  <a:solidFill>
                    <a:srgbClr val="38761D"/>
                  </a:solidFill>
                  <a:latin typeface="Calibri"/>
                  <a:ea typeface="Calibri"/>
                  <a:cs typeface="Calibri"/>
                  <a:sym typeface="Calibri"/>
                </a:rPr>
                <a:t>Transparence</a:t>
              </a:r>
              <a:endParaRPr sz="700">
                <a:solidFill>
                  <a:srgbClr val="38761D"/>
                </a:solidFill>
              </a:endParaRPr>
            </a:p>
          </p:txBody>
        </p:sp>
        <p:sp>
          <p:nvSpPr>
            <p:cNvPr id="159" name="Google Shape;159;p19"/>
            <p:cNvSpPr/>
            <p:nvPr/>
          </p:nvSpPr>
          <p:spPr>
            <a:xfrm>
              <a:off x="-372805" y="985122"/>
              <a:ext cx="2088900" cy="584700"/>
            </a:xfrm>
            <a:prstGeom prst="rect">
              <a:avLst/>
            </a:prstGeom>
            <a:noFill/>
            <a:ln>
              <a:noFill/>
            </a:ln>
          </p:spPr>
          <p:txBody>
            <a:bodyPr spcFirstLastPara="1" wrap="square" lIns="0" tIns="45700" rIns="91425" bIns="45700" anchor="t" anchorCtr="0">
              <a:noAutofit/>
            </a:bodyPr>
            <a:lstStyle/>
            <a:p>
              <a:pPr marL="0" marR="0" lvl="0" indent="0" algn="l" rtl="0">
                <a:spcBef>
                  <a:spcPts val="0"/>
                </a:spcBef>
                <a:spcAft>
                  <a:spcPts val="0"/>
                </a:spcAft>
                <a:buNone/>
              </a:pPr>
              <a:endParaRPr sz="300"/>
            </a:p>
          </p:txBody>
        </p:sp>
      </p:grpSp>
      <p:grpSp>
        <p:nvGrpSpPr>
          <p:cNvPr id="160" name="Google Shape;160;p19"/>
          <p:cNvGrpSpPr/>
          <p:nvPr/>
        </p:nvGrpSpPr>
        <p:grpSpPr>
          <a:xfrm rot="10800000">
            <a:off x="1504890" y="2286660"/>
            <a:ext cx="3984281" cy="2173542"/>
            <a:chOff x="768287" y="1753083"/>
            <a:chExt cx="5831793" cy="3488272"/>
          </a:xfrm>
        </p:grpSpPr>
        <p:sp>
          <p:nvSpPr>
            <p:cNvPr id="161" name="Google Shape;161;p19"/>
            <p:cNvSpPr/>
            <p:nvPr/>
          </p:nvSpPr>
          <p:spPr>
            <a:xfrm>
              <a:off x="1968744" y="4168159"/>
              <a:ext cx="3499740" cy="1073196"/>
            </a:xfrm>
            <a:custGeom>
              <a:avLst/>
              <a:gdLst/>
              <a:ahLst/>
              <a:cxnLst/>
              <a:rect l="l" t="t" r="r" b="b"/>
              <a:pathLst>
                <a:path w="21600" h="21600" extrusionOk="0">
                  <a:moveTo>
                    <a:pt x="13389" y="0"/>
                  </a:moveTo>
                  <a:lnTo>
                    <a:pt x="0" y="431"/>
                  </a:lnTo>
                  <a:cubicBezTo>
                    <a:pt x="229" y="2243"/>
                    <a:pt x="459" y="4055"/>
                    <a:pt x="670" y="5839"/>
                  </a:cubicBezTo>
                  <a:cubicBezTo>
                    <a:pt x="891" y="7622"/>
                    <a:pt x="1094" y="9376"/>
                    <a:pt x="1297" y="11131"/>
                  </a:cubicBezTo>
                  <a:cubicBezTo>
                    <a:pt x="1499" y="12885"/>
                    <a:pt x="1685" y="14582"/>
                    <a:pt x="1870" y="16279"/>
                  </a:cubicBezTo>
                  <a:cubicBezTo>
                    <a:pt x="2055" y="17976"/>
                    <a:pt x="2223" y="19615"/>
                    <a:pt x="2390" y="21226"/>
                  </a:cubicBezTo>
                  <a:lnTo>
                    <a:pt x="7321" y="21600"/>
                  </a:lnTo>
                  <a:lnTo>
                    <a:pt x="19518" y="16969"/>
                  </a:lnTo>
                  <a:cubicBezTo>
                    <a:pt x="19660" y="15675"/>
                    <a:pt x="19810" y="14352"/>
                    <a:pt x="19968" y="12972"/>
                  </a:cubicBezTo>
                  <a:cubicBezTo>
                    <a:pt x="20127" y="11620"/>
                    <a:pt x="20295" y="10210"/>
                    <a:pt x="20462" y="8801"/>
                  </a:cubicBezTo>
                  <a:cubicBezTo>
                    <a:pt x="20639" y="7392"/>
                    <a:pt x="20815" y="5954"/>
                    <a:pt x="21009" y="4487"/>
                  </a:cubicBezTo>
                  <a:cubicBezTo>
                    <a:pt x="21203" y="3020"/>
                    <a:pt x="21397" y="1553"/>
                    <a:pt x="21600" y="58"/>
                  </a:cubicBezTo>
                  <a:lnTo>
                    <a:pt x="13389" y="0"/>
                  </a:lnTo>
                  <a:close/>
                </a:path>
              </a:pathLst>
            </a:custGeom>
            <a:solidFill>
              <a:srgbClr val="0A5042"/>
            </a:solidFill>
            <a:ln>
              <a:noFill/>
            </a:ln>
          </p:spPr>
          <p:txBody>
            <a:bodyPr spcFirstLastPara="1" wrap="square" lIns="38100" tIns="38100" rIns="540000" bIns="38100" anchor="ctr" anchorCtr="0">
              <a:noAutofit/>
            </a:bodyPr>
            <a:lstStyle/>
            <a:p>
              <a:pPr marL="0" marR="0" lvl="0" indent="0" algn="r" rtl="0">
                <a:spcBef>
                  <a:spcPts val="0"/>
                </a:spcBef>
                <a:spcAft>
                  <a:spcPts val="0"/>
                </a:spcAft>
                <a:buNone/>
              </a:pPr>
              <a:endParaRPr sz="2000">
                <a:solidFill>
                  <a:srgbClr val="FFFFFF"/>
                </a:solidFill>
                <a:latin typeface="Calibri"/>
                <a:ea typeface="Calibri"/>
                <a:cs typeface="Calibri"/>
                <a:sym typeface="Calibri"/>
              </a:endParaRPr>
            </a:p>
          </p:txBody>
        </p:sp>
        <p:sp>
          <p:nvSpPr>
            <p:cNvPr id="162" name="Google Shape;162;p19"/>
            <p:cNvSpPr/>
            <p:nvPr/>
          </p:nvSpPr>
          <p:spPr>
            <a:xfrm>
              <a:off x="768351" y="1753084"/>
              <a:ext cx="5831729" cy="1387584"/>
            </a:xfrm>
            <a:custGeom>
              <a:avLst/>
              <a:gdLst/>
              <a:ahLst/>
              <a:cxnLst/>
              <a:rect l="l" t="t" r="r" b="b"/>
              <a:pathLst>
                <a:path w="21589" h="21600" extrusionOk="0">
                  <a:moveTo>
                    <a:pt x="21577" y="8364"/>
                  </a:moveTo>
                  <a:cubicBezTo>
                    <a:pt x="21561" y="8142"/>
                    <a:pt x="21535" y="7919"/>
                    <a:pt x="21492" y="7764"/>
                  </a:cubicBezTo>
                  <a:cubicBezTo>
                    <a:pt x="21455" y="7586"/>
                    <a:pt x="21408" y="7474"/>
                    <a:pt x="21350" y="7408"/>
                  </a:cubicBezTo>
                  <a:cubicBezTo>
                    <a:pt x="19271" y="4961"/>
                    <a:pt x="17186" y="2514"/>
                    <a:pt x="15107" y="67"/>
                  </a:cubicBezTo>
                  <a:cubicBezTo>
                    <a:pt x="15107" y="67"/>
                    <a:pt x="15107" y="67"/>
                    <a:pt x="15107" y="67"/>
                  </a:cubicBezTo>
                  <a:cubicBezTo>
                    <a:pt x="15070" y="22"/>
                    <a:pt x="15028" y="0"/>
                    <a:pt x="14980" y="0"/>
                  </a:cubicBezTo>
                  <a:lnTo>
                    <a:pt x="7378" y="1424"/>
                  </a:lnTo>
                  <a:lnTo>
                    <a:pt x="353" y="2736"/>
                  </a:lnTo>
                  <a:cubicBezTo>
                    <a:pt x="273" y="2758"/>
                    <a:pt x="210" y="2870"/>
                    <a:pt x="152" y="3070"/>
                  </a:cubicBezTo>
                  <a:cubicBezTo>
                    <a:pt x="99" y="3270"/>
                    <a:pt x="56" y="3537"/>
                    <a:pt x="30" y="3826"/>
                  </a:cubicBezTo>
                  <a:cubicBezTo>
                    <a:pt x="4" y="4115"/>
                    <a:pt x="-7" y="4449"/>
                    <a:pt x="4" y="4760"/>
                  </a:cubicBezTo>
                  <a:cubicBezTo>
                    <a:pt x="14" y="5072"/>
                    <a:pt x="41" y="5383"/>
                    <a:pt x="94" y="5650"/>
                  </a:cubicBezTo>
                  <a:cubicBezTo>
                    <a:pt x="279" y="6607"/>
                    <a:pt x="459" y="7586"/>
                    <a:pt x="638" y="8587"/>
                  </a:cubicBezTo>
                  <a:cubicBezTo>
                    <a:pt x="818" y="9588"/>
                    <a:pt x="993" y="10611"/>
                    <a:pt x="1162" y="11656"/>
                  </a:cubicBezTo>
                  <a:cubicBezTo>
                    <a:pt x="1331" y="12702"/>
                    <a:pt x="1501" y="13770"/>
                    <a:pt x="1665" y="14837"/>
                  </a:cubicBezTo>
                  <a:cubicBezTo>
                    <a:pt x="1829" y="15927"/>
                    <a:pt x="1987" y="17017"/>
                    <a:pt x="2146" y="18130"/>
                  </a:cubicBezTo>
                  <a:lnTo>
                    <a:pt x="10536" y="21600"/>
                  </a:lnTo>
                  <a:lnTo>
                    <a:pt x="19556" y="20910"/>
                  </a:lnTo>
                  <a:cubicBezTo>
                    <a:pt x="19704" y="19954"/>
                    <a:pt x="19853" y="18997"/>
                    <a:pt x="20006" y="18041"/>
                  </a:cubicBezTo>
                  <a:cubicBezTo>
                    <a:pt x="20159" y="17084"/>
                    <a:pt x="20318" y="16150"/>
                    <a:pt x="20477" y="15216"/>
                  </a:cubicBezTo>
                  <a:cubicBezTo>
                    <a:pt x="20641" y="14281"/>
                    <a:pt x="20805" y="13369"/>
                    <a:pt x="20974" y="12457"/>
                  </a:cubicBezTo>
                  <a:cubicBezTo>
                    <a:pt x="21143" y="11545"/>
                    <a:pt x="21318" y="10655"/>
                    <a:pt x="21498" y="9788"/>
                  </a:cubicBezTo>
                  <a:cubicBezTo>
                    <a:pt x="21540" y="9565"/>
                    <a:pt x="21567" y="9343"/>
                    <a:pt x="21582" y="9098"/>
                  </a:cubicBezTo>
                  <a:cubicBezTo>
                    <a:pt x="21593" y="8854"/>
                    <a:pt x="21588" y="8587"/>
                    <a:pt x="21577" y="8364"/>
                  </a:cubicBezTo>
                  <a:close/>
                </a:path>
              </a:pathLst>
            </a:custGeom>
            <a:solidFill>
              <a:srgbClr val="7C4E06"/>
            </a:solidFill>
            <a:ln>
              <a:noFill/>
            </a:ln>
          </p:spPr>
          <p:txBody>
            <a:bodyPr spcFirstLastPara="1" wrap="square" lIns="38100" tIns="38100" rIns="540000" bIns="38100" anchor="ctr" anchorCtr="0">
              <a:noAutofit/>
            </a:bodyPr>
            <a:lstStyle/>
            <a:p>
              <a:pPr marL="0" marR="0" lvl="0" indent="0" algn="r" rtl="0">
                <a:spcBef>
                  <a:spcPts val="0"/>
                </a:spcBef>
                <a:spcAft>
                  <a:spcPts val="0"/>
                </a:spcAft>
                <a:buNone/>
              </a:pPr>
              <a:endParaRPr sz="2000">
                <a:solidFill>
                  <a:srgbClr val="FFFFFF"/>
                </a:solidFill>
                <a:latin typeface="Calibri"/>
                <a:ea typeface="Calibri"/>
                <a:cs typeface="Calibri"/>
                <a:sym typeface="Calibri"/>
              </a:endParaRPr>
            </a:p>
          </p:txBody>
        </p:sp>
        <p:sp>
          <p:nvSpPr>
            <p:cNvPr id="163" name="Google Shape;163;p19"/>
            <p:cNvSpPr/>
            <p:nvPr/>
          </p:nvSpPr>
          <p:spPr>
            <a:xfrm>
              <a:off x="1425708" y="2982057"/>
              <a:ext cx="4561488" cy="1074654"/>
            </a:xfrm>
            <a:custGeom>
              <a:avLst/>
              <a:gdLst/>
              <a:ahLst/>
              <a:cxnLst/>
              <a:rect l="l" t="t" r="r" b="b"/>
              <a:pathLst>
                <a:path w="21600" h="21600" extrusionOk="0">
                  <a:moveTo>
                    <a:pt x="13053" y="0"/>
                  </a:moveTo>
                  <a:lnTo>
                    <a:pt x="0" y="1178"/>
                  </a:lnTo>
                  <a:cubicBezTo>
                    <a:pt x="223" y="2815"/>
                    <a:pt x="440" y="4510"/>
                    <a:pt x="650" y="6176"/>
                  </a:cubicBezTo>
                  <a:cubicBezTo>
                    <a:pt x="859" y="7870"/>
                    <a:pt x="1062" y="9565"/>
                    <a:pt x="1259" y="11260"/>
                  </a:cubicBezTo>
                  <a:cubicBezTo>
                    <a:pt x="1455" y="12954"/>
                    <a:pt x="1651" y="14678"/>
                    <a:pt x="1834" y="16372"/>
                  </a:cubicBezTo>
                  <a:cubicBezTo>
                    <a:pt x="2023" y="18096"/>
                    <a:pt x="2199" y="19790"/>
                    <a:pt x="2375" y="21514"/>
                  </a:cubicBezTo>
                  <a:lnTo>
                    <a:pt x="10462" y="21514"/>
                  </a:lnTo>
                  <a:lnTo>
                    <a:pt x="19448" y="21600"/>
                  </a:lnTo>
                  <a:cubicBezTo>
                    <a:pt x="19604" y="20193"/>
                    <a:pt x="19766" y="18756"/>
                    <a:pt x="19929" y="17320"/>
                  </a:cubicBezTo>
                  <a:cubicBezTo>
                    <a:pt x="20098" y="15884"/>
                    <a:pt x="20267" y="14448"/>
                    <a:pt x="20450" y="13012"/>
                  </a:cubicBezTo>
                  <a:cubicBezTo>
                    <a:pt x="20626" y="11576"/>
                    <a:pt x="20815" y="10139"/>
                    <a:pt x="21005" y="8703"/>
                  </a:cubicBezTo>
                  <a:cubicBezTo>
                    <a:pt x="21099" y="7985"/>
                    <a:pt x="21201" y="7267"/>
                    <a:pt x="21295" y="6549"/>
                  </a:cubicBezTo>
                  <a:cubicBezTo>
                    <a:pt x="21390" y="5831"/>
                    <a:pt x="21492" y="5113"/>
                    <a:pt x="21600" y="4423"/>
                  </a:cubicBezTo>
                  <a:lnTo>
                    <a:pt x="13053" y="0"/>
                  </a:lnTo>
                  <a:close/>
                </a:path>
              </a:pathLst>
            </a:custGeom>
            <a:solidFill>
              <a:srgbClr val="5F1C15"/>
            </a:solidFill>
            <a:ln>
              <a:noFill/>
            </a:ln>
          </p:spPr>
          <p:txBody>
            <a:bodyPr spcFirstLastPara="1" wrap="square" lIns="38100" tIns="38100" rIns="540000" bIns="38100" anchor="ctr" anchorCtr="0">
              <a:noAutofit/>
            </a:bodyPr>
            <a:lstStyle/>
            <a:p>
              <a:pPr marL="0" marR="0" lvl="0" indent="0" algn="r" rtl="0">
                <a:spcBef>
                  <a:spcPts val="0"/>
                </a:spcBef>
                <a:spcAft>
                  <a:spcPts val="0"/>
                </a:spcAft>
                <a:buNone/>
              </a:pPr>
              <a:endParaRPr sz="2000">
                <a:solidFill>
                  <a:srgbClr val="FFFFFF"/>
                </a:solidFill>
                <a:latin typeface="Calibri"/>
                <a:ea typeface="Calibri"/>
                <a:cs typeface="Calibri"/>
                <a:sym typeface="Calibri"/>
              </a:endParaRPr>
            </a:p>
          </p:txBody>
        </p:sp>
        <p:sp>
          <p:nvSpPr>
            <p:cNvPr id="164" name="Google Shape;164;p19"/>
            <p:cNvSpPr/>
            <p:nvPr/>
          </p:nvSpPr>
          <p:spPr>
            <a:xfrm>
              <a:off x="768287" y="1753084"/>
              <a:ext cx="4159236" cy="1267095"/>
            </a:xfrm>
            <a:custGeom>
              <a:avLst/>
              <a:gdLst/>
              <a:ahLst/>
              <a:cxnLst/>
              <a:rect l="l" t="t" r="r" b="b"/>
              <a:pathLst>
                <a:path w="4159236" h="1267095" extrusionOk="0">
                  <a:moveTo>
                    <a:pt x="4046520" y="0"/>
                  </a:moveTo>
                  <a:cubicBezTo>
                    <a:pt x="4059485" y="0"/>
                    <a:pt x="4070831" y="1413"/>
                    <a:pt x="4080825" y="4304"/>
                  </a:cubicBezTo>
                  <a:lnTo>
                    <a:pt x="4118180" y="14750"/>
                  </a:lnTo>
                  <a:lnTo>
                    <a:pt x="4134059" y="29263"/>
                  </a:lnTo>
                  <a:cubicBezTo>
                    <a:pt x="4140708" y="37498"/>
                    <a:pt x="4146104" y="46804"/>
                    <a:pt x="4149669" y="56823"/>
                  </a:cubicBezTo>
                  <a:cubicBezTo>
                    <a:pt x="4158149" y="76862"/>
                    <a:pt x="4161040" y="99756"/>
                    <a:pt x="4158149" y="121194"/>
                  </a:cubicBezTo>
                  <a:cubicBezTo>
                    <a:pt x="4155258" y="144088"/>
                    <a:pt x="4146778" y="165581"/>
                    <a:pt x="4129627" y="185620"/>
                  </a:cubicBezTo>
                  <a:cubicBezTo>
                    <a:pt x="4071040" y="257156"/>
                    <a:pt x="4013803" y="328746"/>
                    <a:pt x="3958107" y="401736"/>
                  </a:cubicBezTo>
                  <a:cubicBezTo>
                    <a:pt x="3902412" y="474727"/>
                    <a:pt x="3848065" y="549118"/>
                    <a:pt x="3795261" y="624963"/>
                  </a:cubicBezTo>
                  <a:cubicBezTo>
                    <a:pt x="3742263" y="700809"/>
                    <a:pt x="3690808" y="776708"/>
                    <a:pt x="3640894" y="852553"/>
                  </a:cubicBezTo>
                  <a:cubicBezTo>
                    <a:pt x="3590787" y="929800"/>
                    <a:pt x="3542222" y="1007099"/>
                    <a:pt x="3493657" y="1084400"/>
                  </a:cubicBezTo>
                  <a:lnTo>
                    <a:pt x="3414041" y="1221594"/>
                  </a:lnTo>
                  <a:lnTo>
                    <a:pt x="3409815" y="1229061"/>
                  </a:lnTo>
                  <a:lnTo>
                    <a:pt x="1620963" y="1267095"/>
                  </a:lnTo>
                  <a:lnTo>
                    <a:pt x="579750" y="1164682"/>
                  </a:lnTo>
                  <a:cubicBezTo>
                    <a:pt x="536800" y="1093183"/>
                    <a:pt x="494121" y="1023160"/>
                    <a:pt x="449820" y="953138"/>
                  </a:cubicBezTo>
                  <a:cubicBezTo>
                    <a:pt x="405520" y="884593"/>
                    <a:pt x="359599" y="815984"/>
                    <a:pt x="313948" y="748789"/>
                  </a:cubicBezTo>
                  <a:cubicBezTo>
                    <a:pt x="268297" y="681657"/>
                    <a:pt x="221025" y="615939"/>
                    <a:pt x="172403" y="551634"/>
                  </a:cubicBezTo>
                  <a:cubicBezTo>
                    <a:pt x="124051" y="487329"/>
                    <a:pt x="75429" y="424438"/>
                    <a:pt x="25456" y="362960"/>
                  </a:cubicBezTo>
                  <a:cubicBezTo>
                    <a:pt x="11139" y="345807"/>
                    <a:pt x="3846" y="325828"/>
                    <a:pt x="1145" y="305785"/>
                  </a:cubicBezTo>
                  <a:cubicBezTo>
                    <a:pt x="-1827" y="285807"/>
                    <a:pt x="1145" y="264350"/>
                    <a:pt x="8168" y="245785"/>
                  </a:cubicBezTo>
                  <a:cubicBezTo>
                    <a:pt x="15191" y="227219"/>
                    <a:pt x="26806" y="210067"/>
                    <a:pt x="41123" y="197219"/>
                  </a:cubicBezTo>
                  <a:cubicBezTo>
                    <a:pt x="56790" y="184371"/>
                    <a:pt x="73808" y="177176"/>
                    <a:pt x="95418" y="175762"/>
                  </a:cubicBezTo>
                  <a:lnTo>
                    <a:pt x="1993038" y="91479"/>
                  </a:lnTo>
                  <a:lnTo>
                    <a:pt x="4046520" y="0"/>
                  </a:lnTo>
                  <a:close/>
                </a:path>
              </a:pathLst>
            </a:custGeom>
            <a:solidFill>
              <a:srgbClr val="7C4E06"/>
            </a:solidFill>
            <a:ln>
              <a:noFill/>
            </a:ln>
          </p:spPr>
          <p:txBody>
            <a:bodyPr spcFirstLastPara="1" wrap="square" lIns="38100" tIns="38100" rIns="540000" bIns="38100" anchor="ctr" anchorCtr="0">
              <a:noAutofit/>
            </a:bodyPr>
            <a:lstStyle/>
            <a:p>
              <a:pPr marL="0" marR="0" lvl="0" indent="0" algn="r" rtl="0">
                <a:spcBef>
                  <a:spcPts val="0"/>
                </a:spcBef>
                <a:spcAft>
                  <a:spcPts val="0"/>
                </a:spcAft>
                <a:buNone/>
              </a:pPr>
              <a:endParaRPr sz="2000">
                <a:solidFill>
                  <a:srgbClr val="FFFFFF"/>
                </a:solidFill>
                <a:latin typeface="Calibri"/>
                <a:ea typeface="Calibri"/>
                <a:cs typeface="Calibri"/>
                <a:sym typeface="Calibri"/>
              </a:endParaRPr>
            </a:p>
          </p:txBody>
        </p:sp>
        <p:sp>
          <p:nvSpPr>
            <p:cNvPr id="165" name="Google Shape;165;p19"/>
            <p:cNvSpPr/>
            <p:nvPr/>
          </p:nvSpPr>
          <p:spPr>
            <a:xfrm>
              <a:off x="768351" y="1753083"/>
              <a:ext cx="4159229" cy="1160573"/>
            </a:xfrm>
            <a:custGeom>
              <a:avLst/>
              <a:gdLst/>
              <a:ahLst/>
              <a:cxnLst/>
              <a:rect l="l" t="t" r="r" b="b"/>
              <a:pathLst>
                <a:path w="21582" h="21577" extrusionOk="0">
                  <a:moveTo>
                    <a:pt x="21005" y="4"/>
                  </a:moveTo>
                  <a:cubicBezTo>
                    <a:pt x="21131" y="-23"/>
                    <a:pt x="21242" y="110"/>
                    <a:pt x="21331" y="322"/>
                  </a:cubicBezTo>
                  <a:cubicBezTo>
                    <a:pt x="21420" y="535"/>
                    <a:pt x="21495" y="854"/>
                    <a:pt x="21532" y="1226"/>
                  </a:cubicBezTo>
                  <a:cubicBezTo>
                    <a:pt x="21576" y="1598"/>
                    <a:pt x="21591" y="2023"/>
                    <a:pt x="21576" y="2421"/>
                  </a:cubicBezTo>
                  <a:cubicBezTo>
                    <a:pt x="21561" y="2846"/>
                    <a:pt x="21517" y="3245"/>
                    <a:pt x="21428" y="3617"/>
                  </a:cubicBezTo>
                  <a:cubicBezTo>
                    <a:pt x="21124" y="4945"/>
                    <a:pt x="20827" y="6274"/>
                    <a:pt x="20538" y="7629"/>
                  </a:cubicBezTo>
                  <a:cubicBezTo>
                    <a:pt x="20249" y="8984"/>
                    <a:pt x="19967" y="10365"/>
                    <a:pt x="19693" y="11773"/>
                  </a:cubicBezTo>
                  <a:cubicBezTo>
                    <a:pt x="19418" y="13181"/>
                    <a:pt x="19151" y="14590"/>
                    <a:pt x="18892" y="15998"/>
                  </a:cubicBezTo>
                  <a:cubicBezTo>
                    <a:pt x="18632" y="17432"/>
                    <a:pt x="18380" y="18867"/>
                    <a:pt x="18128" y="20302"/>
                  </a:cubicBezTo>
                  <a:lnTo>
                    <a:pt x="3009" y="21577"/>
                  </a:lnTo>
                  <a:cubicBezTo>
                    <a:pt x="2786" y="20249"/>
                    <a:pt x="2564" y="18947"/>
                    <a:pt x="2334" y="17645"/>
                  </a:cubicBezTo>
                  <a:cubicBezTo>
                    <a:pt x="2104" y="16343"/>
                    <a:pt x="1867" y="15094"/>
                    <a:pt x="1630" y="13846"/>
                  </a:cubicBezTo>
                  <a:cubicBezTo>
                    <a:pt x="1392" y="12597"/>
                    <a:pt x="1148" y="11375"/>
                    <a:pt x="896" y="10179"/>
                  </a:cubicBezTo>
                  <a:cubicBezTo>
                    <a:pt x="644" y="8984"/>
                    <a:pt x="391" y="7815"/>
                    <a:pt x="132" y="6672"/>
                  </a:cubicBezTo>
                  <a:cubicBezTo>
                    <a:pt x="58" y="6353"/>
                    <a:pt x="21" y="5981"/>
                    <a:pt x="6" y="5609"/>
                  </a:cubicBezTo>
                  <a:cubicBezTo>
                    <a:pt x="-9" y="5238"/>
                    <a:pt x="6" y="4839"/>
                    <a:pt x="43" y="4494"/>
                  </a:cubicBezTo>
                  <a:cubicBezTo>
                    <a:pt x="80" y="4148"/>
                    <a:pt x="139" y="3829"/>
                    <a:pt x="213" y="3590"/>
                  </a:cubicBezTo>
                  <a:cubicBezTo>
                    <a:pt x="288" y="3351"/>
                    <a:pt x="384" y="3218"/>
                    <a:pt x="495" y="3192"/>
                  </a:cubicBezTo>
                  <a:lnTo>
                    <a:pt x="10342" y="1624"/>
                  </a:lnTo>
                  <a:lnTo>
                    <a:pt x="21005" y="4"/>
                  </a:lnTo>
                  <a:close/>
                </a:path>
              </a:pathLst>
            </a:custGeom>
            <a:solidFill>
              <a:srgbClr val="FFC0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8800" b="1">
                <a:solidFill>
                  <a:srgbClr val="FFFFFF"/>
                </a:solidFill>
                <a:latin typeface="Calibri"/>
                <a:ea typeface="Calibri"/>
                <a:cs typeface="Calibri"/>
                <a:sym typeface="Calibri"/>
              </a:endParaRPr>
            </a:p>
          </p:txBody>
        </p:sp>
        <p:sp>
          <p:nvSpPr>
            <p:cNvPr id="166" name="Google Shape;166;p19"/>
            <p:cNvSpPr/>
            <p:nvPr/>
          </p:nvSpPr>
          <p:spPr>
            <a:xfrm>
              <a:off x="1425709" y="3020179"/>
              <a:ext cx="2667589" cy="1032239"/>
            </a:xfrm>
            <a:custGeom>
              <a:avLst/>
              <a:gdLst/>
              <a:ahLst/>
              <a:cxnLst/>
              <a:rect l="l" t="t" r="r" b="b"/>
              <a:pathLst>
                <a:path w="2667589" h="1032239" extrusionOk="0">
                  <a:moveTo>
                    <a:pt x="963542" y="0"/>
                  </a:moveTo>
                  <a:lnTo>
                    <a:pt x="2188668" y="120502"/>
                  </a:lnTo>
                  <a:lnTo>
                    <a:pt x="2667589" y="111789"/>
                  </a:lnTo>
                  <a:lnTo>
                    <a:pt x="2605134" y="222129"/>
                  </a:lnTo>
                  <a:cubicBezTo>
                    <a:pt x="2556510" y="312281"/>
                    <a:pt x="2509418" y="401044"/>
                    <a:pt x="2463729" y="491196"/>
                  </a:cubicBezTo>
                  <a:cubicBezTo>
                    <a:pt x="2417913" y="581348"/>
                    <a:pt x="2373629" y="670112"/>
                    <a:pt x="2332152" y="758827"/>
                  </a:cubicBezTo>
                  <a:cubicBezTo>
                    <a:pt x="2289271" y="847541"/>
                    <a:pt x="2249326" y="936305"/>
                    <a:pt x="2209253" y="1025019"/>
                  </a:cubicBezTo>
                  <a:lnTo>
                    <a:pt x="2205391" y="1032239"/>
                  </a:lnTo>
                  <a:lnTo>
                    <a:pt x="501554" y="1032239"/>
                  </a:lnTo>
                  <a:cubicBezTo>
                    <a:pt x="464386" y="946466"/>
                    <a:pt x="427218" y="862187"/>
                    <a:pt x="387305" y="776415"/>
                  </a:cubicBezTo>
                  <a:cubicBezTo>
                    <a:pt x="348659" y="692135"/>
                    <a:pt x="307268" y="606363"/>
                    <a:pt x="265876" y="522083"/>
                  </a:cubicBezTo>
                  <a:cubicBezTo>
                    <a:pt x="224274" y="437754"/>
                    <a:pt x="181404" y="353425"/>
                    <a:pt x="137267" y="269145"/>
                  </a:cubicBezTo>
                  <a:cubicBezTo>
                    <a:pt x="92919" y="186259"/>
                    <a:pt x="47093" y="101929"/>
                    <a:pt x="0" y="20486"/>
                  </a:cubicBezTo>
                  <a:lnTo>
                    <a:pt x="963542" y="0"/>
                  </a:lnTo>
                  <a:close/>
                </a:path>
              </a:pathLst>
            </a:custGeom>
            <a:solidFill>
              <a:srgbClr val="7C4E06"/>
            </a:solidFill>
            <a:ln>
              <a:noFill/>
            </a:ln>
          </p:spPr>
          <p:txBody>
            <a:bodyPr spcFirstLastPara="1" wrap="square" lIns="38100" tIns="38100" rIns="540000" bIns="38100" anchor="ctr" anchorCtr="0">
              <a:noAutofit/>
            </a:bodyPr>
            <a:lstStyle/>
            <a:p>
              <a:pPr marL="0" marR="0" lvl="0" indent="0" algn="r" rtl="0">
                <a:spcBef>
                  <a:spcPts val="0"/>
                </a:spcBef>
                <a:spcAft>
                  <a:spcPts val="0"/>
                </a:spcAft>
                <a:buNone/>
              </a:pPr>
              <a:endParaRPr sz="2000">
                <a:solidFill>
                  <a:srgbClr val="FFFFFF"/>
                </a:solidFill>
                <a:latin typeface="Calibri"/>
                <a:ea typeface="Calibri"/>
                <a:cs typeface="Calibri"/>
                <a:sym typeface="Calibri"/>
              </a:endParaRPr>
            </a:p>
          </p:txBody>
        </p:sp>
        <p:sp>
          <p:nvSpPr>
            <p:cNvPr id="167" name="Google Shape;167;p19"/>
            <p:cNvSpPr/>
            <p:nvPr/>
          </p:nvSpPr>
          <p:spPr>
            <a:xfrm>
              <a:off x="1425709" y="2982057"/>
              <a:ext cx="2756646" cy="1068930"/>
            </a:xfrm>
            <a:custGeom>
              <a:avLst/>
              <a:gdLst/>
              <a:ahLst/>
              <a:cxnLst/>
              <a:rect l="l" t="t" r="r" b="b"/>
              <a:pathLst>
                <a:path w="21600" h="21600" extrusionOk="0">
                  <a:moveTo>
                    <a:pt x="21600" y="0"/>
                  </a:moveTo>
                  <a:cubicBezTo>
                    <a:pt x="21197" y="1790"/>
                    <a:pt x="20794" y="3610"/>
                    <a:pt x="20413" y="5400"/>
                  </a:cubicBezTo>
                  <a:cubicBezTo>
                    <a:pt x="20032" y="7219"/>
                    <a:pt x="19663" y="9010"/>
                    <a:pt x="19305" y="10829"/>
                  </a:cubicBezTo>
                  <a:cubicBezTo>
                    <a:pt x="18946" y="12648"/>
                    <a:pt x="18599" y="14439"/>
                    <a:pt x="18274" y="16229"/>
                  </a:cubicBezTo>
                  <a:cubicBezTo>
                    <a:pt x="17938" y="18019"/>
                    <a:pt x="17625" y="19810"/>
                    <a:pt x="17311" y="21600"/>
                  </a:cubicBezTo>
                  <a:lnTo>
                    <a:pt x="3930" y="21600"/>
                  </a:lnTo>
                  <a:cubicBezTo>
                    <a:pt x="3639" y="19896"/>
                    <a:pt x="3348" y="18164"/>
                    <a:pt x="3035" y="16431"/>
                  </a:cubicBezTo>
                  <a:cubicBezTo>
                    <a:pt x="2732" y="14698"/>
                    <a:pt x="2407" y="12995"/>
                    <a:pt x="2083" y="11291"/>
                  </a:cubicBezTo>
                  <a:cubicBezTo>
                    <a:pt x="1758" y="9587"/>
                    <a:pt x="1422" y="7883"/>
                    <a:pt x="1075" y="6180"/>
                  </a:cubicBezTo>
                  <a:cubicBezTo>
                    <a:pt x="728" y="4505"/>
                    <a:pt x="370" y="2801"/>
                    <a:pt x="0" y="1155"/>
                  </a:cubicBezTo>
                  <a:lnTo>
                    <a:pt x="21600" y="0"/>
                  </a:lnTo>
                  <a:close/>
                </a:path>
              </a:pathLst>
            </a:custGeom>
            <a:solidFill>
              <a:srgbClr val="C0392B"/>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7200" b="1">
                <a:solidFill>
                  <a:srgbClr val="FFFFFF"/>
                </a:solidFill>
                <a:latin typeface="Calibri"/>
                <a:ea typeface="Calibri"/>
                <a:cs typeface="Calibri"/>
                <a:sym typeface="Calibri"/>
              </a:endParaRPr>
            </a:p>
          </p:txBody>
        </p:sp>
        <p:sp>
          <p:nvSpPr>
            <p:cNvPr id="168" name="Google Shape;168;p19"/>
            <p:cNvSpPr/>
            <p:nvPr/>
          </p:nvSpPr>
          <p:spPr>
            <a:xfrm>
              <a:off x="1968743" y="4173805"/>
              <a:ext cx="1597426" cy="1067498"/>
            </a:xfrm>
            <a:custGeom>
              <a:avLst/>
              <a:gdLst/>
              <a:ahLst/>
              <a:cxnLst/>
              <a:rect l="l" t="t" r="r" b="b"/>
              <a:pathLst>
                <a:path w="1597426" h="1067498" extrusionOk="0">
                  <a:moveTo>
                    <a:pt x="1597426" y="0"/>
                  </a:moveTo>
                  <a:lnTo>
                    <a:pt x="1591954" y="10229"/>
                  </a:lnTo>
                  <a:lnTo>
                    <a:pt x="1589610" y="15792"/>
                  </a:lnTo>
                  <a:lnTo>
                    <a:pt x="1591953" y="15802"/>
                  </a:lnTo>
                  <a:cubicBezTo>
                    <a:pt x="1551933" y="108660"/>
                    <a:pt x="1513387" y="200155"/>
                    <a:pt x="1476168" y="290189"/>
                  </a:cubicBezTo>
                  <a:cubicBezTo>
                    <a:pt x="1439023" y="380174"/>
                    <a:pt x="1403351" y="470207"/>
                    <a:pt x="1370480" y="557417"/>
                  </a:cubicBezTo>
                  <a:cubicBezTo>
                    <a:pt x="1336135" y="644578"/>
                    <a:pt x="1304738" y="731739"/>
                    <a:pt x="1273268" y="814615"/>
                  </a:cubicBezTo>
                  <a:cubicBezTo>
                    <a:pt x="1243271" y="898951"/>
                    <a:pt x="1213275" y="980415"/>
                    <a:pt x="1186079" y="1060418"/>
                  </a:cubicBezTo>
                  <a:lnTo>
                    <a:pt x="1185106" y="1060396"/>
                  </a:lnTo>
                  <a:lnTo>
                    <a:pt x="1183370" y="1067498"/>
                  </a:lnTo>
                  <a:lnTo>
                    <a:pt x="387239" y="1048981"/>
                  </a:lnTo>
                  <a:cubicBezTo>
                    <a:pt x="360181" y="968937"/>
                    <a:pt x="332961" y="887503"/>
                    <a:pt x="302986" y="803186"/>
                  </a:cubicBezTo>
                  <a:cubicBezTo>
                    <a:pt x="273012" y="718870"/>
                    <a:pt x="242875" y="634553"/>
                    <a:pt x="210146" y="547405"/>
                  </a:cubicBezTo>
                  <a:cubicBezTo>
                    <a:pt x="177255" y="460206"/>
                    <a:pt x="144365" y="373058"/>
                    <a:pt x="108557" y="284468"/>
                  </a:cubicBezTo>
                  <a:cubicBezTo>
                    <a:pt x="74370" y="195829"/>
                    <a:pt x="37105" y="105799"/>
                    <a:pt x="1" y="15769"/>
                  </a:cubicBezTo>
                  <a:lnTo>
                    <a:pt x="2870" y="15741"/>
                  </a:lnTo>
                  <a:lnTo>
                    <a:pt x="0" y="8644"/>
                  </a:lnTo>
                  <a:lnTo>
                    <a:pt x="495899" y="10874"/>
                  </a:lnTo>
                  <a:close/>
                </a:path>
              </a:pathLst>
            </a:custGeom>
            <a:solidFill>
              <a:srgbClr val="16A085"/>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6000" b="1">
                <a:solidFill>
                  <a:srgbClr val="FFFFFF"/>
                </a:solidFill>
                <a:latin typeface="Calibri"/>
                <a:ea typeface="Calibri"/>
                <a:cs typeface="Calibri"/>
                <a:sym typeface="Calibri"/>
              </a:endParaRPr>
            </a:p>
          </p:txBody>
        </p:sp>
      </p:grpSp>
      <p:grpSp>
        <p:nvGrpSpPr>
          <p:cNvPr id="169" name="Google Shape;169;p19"/>
          <p:cNvGrpSpPr/>
          <p:nvPr/>
        </p:nvGrpSpPr>
        <p:grpSpPr>
          <a:xfrm>
            <a:off x="5993047" y="3728381"/>
            <a:ext cx="2737616" cy="615626"/>
            <a:chOff x="-386044" y="341028"/>
            <a:chExt cx="2102139" cy="1228794"/>
          </a:xfrm>
        </p:grpSpPr>
        <p:sp>
          <p:nvSpPr>
            <p:cNvPr id="170" name="Google Shape;170;p19"/>
            <p:cNvSpPr txBox="1"/>
            <p:nvPr/>
          </p:nvSpPr>
          <p:spPr>
            <a:xfrm>
              <a:off x="-386044" y="341028"/>
              <a:ext cx="2088900" cy="706500"/>
            </a:xfrm>
            <a:prstGeom prst="rect">
              <a:avLst/>
            </a:prstGeom>
            <a:noFill/>
            <a:ln>
              <a:noFill/>
            </a:ln>
          </p:spPr>
          <p:txBody>
            <a:bodyPr spcFirstLastPara="1" wrap="square" lIns="0" tIns="45700" rIns="91425" bIns="45700" anchor="b" anchorCtr="0">
              <a:spAutoFit/>
            </a:bodyPr>
            <a:lstStyle/>
            <a:p>
              <a:pPr marL="0" marR="0" lvl="0" indent="0" algn="l" rtl="0">
                <a:spcBef>
                  <a:spcPts val="0"/>
                </a:spcBef>
                <a:spcAft>
                  <a:spcPts val="0"/>
                </a:spcAft>
                <a:buNone/>
              </a:pPr>
              <a:r>
                <a:rPr lang="fr" sz="1700" b="1">
                  <a:solidFill>
                    <a:srgbClr val="BF9000"/>
                  </a:solidFill>
                  <a:latin typeface="Calibri"/>
                  <a:ea typeface="Calibri"/>
                  <a:cs typeface="Calibri"/>
                  <a:sym typeface="Calibri"/>
                </a:rPr>
                <a:t>Adaptation</a:t>
              </a:r>
              <a:endParaRPr sz="700">
                <a:solidFill>
                  <a:srgbClr val="BF9000"/>
                </a:solidFill>
              </a:endParaRPr>
            </a:p>
          </p:txBody>
        </p:sp>
        <p:sp>
          <p:nvSpPr>
            <p:cNvPr id="171" name="Google Shape;171;p19"/>
            <p:cNvSpPr/>
            <p:nvPr/>
          </p:nvSpPr>
          <p:spPr>
            <a:xfrm>
              <a:off x="-372805" y="985122"/>
              <a:ext cx="2088900" cy="584700"/>
            </a:xfrm>
            <a:prstGeom prst="rect">
              <a:avLst/>
            </a:prstGeom>
            <a:noFill/>
            <a:ln>
              <a:noFill/>
            </a:ln>
          </p:spPr>
          <p:txBody>
            <a:bodyPr spcFirstLastPara="1" wrap="square" lIns="0" tIns="45700" rIns="91425" bIns="45700" anchor="t" anchorCtr="0">
              <a:noAutofit/>
            </a:bodyPr>
            <a:lstStyle/>
            <a:p>
              <a:pPr marL="0" marR="0" lvl="0" indent="0" algn="l" rtl="0">
                <a:spcBef>
                  <a:spcPts val="0"/>
                </a:spcBef>
                <a:spcAft>
                  <a:spcPts val="0"/>
                </a:spcAft>
                <a:buNone/>
              </a:pPr>
              <a:endParaRPr sz="300"/>
            </a:p>
          </p:txBody>
        </p:sp>
      </p:grpSp>
      <p:grpSp>
        <p:nvGrpSpPr>
          <p:cNvPr id="172" name="Google Shape;172;p19"/>
          <p:cNvGrpSpPr/>
          <p:nvPr/>
        </p:nvGrpSpPr>
        <p:grpSpPr>
          <a:xfrm>
            <a:off x="5432172" y="3070719"/>
            <a:ext cx="2737616" cy="615626"/>
            <a:chOff x="-386044" y="341028"/>
            <a:chExt cx="2102139" cy="1228794"/>
          </a:xfrm>
        </p:grpSpPr>
        <p:sp>
          <p:nvSpPr>
            <p:cNvPr id="173" name="Google Shape;173;p19"/>
            <p:cNvSpPr txBox="1"/>
            <p:nvPr/>
          </p:nvSpPr>
          <p:spPr>
            <a:xfrm>
              <a:off x="-386044" y="341028"/>
              <a:ext cx="2088900" cy="706500"/>
            </a:xfrm>
            <a:prstGeom prst="rect">
              <a:avLst/>
            </a:prstGeom>
            <a:noFill/>
            <a:ln>
              <a:noFill/>
            </a:ln>
          </p:spPr>
          <p:txBody>
            <a:bodyPr spcFirstLastPara="1" wrap="square" lIns="0" tIns="45700" rIns="91425" bIns="45700" anchor="b" anchorCtr="0">
              <a:spAutoFit/>
            </a:bodyPr>
            <a:lstStyle/>
            <a:p>
              <a:pPr marL="0" marR="0" lvl="0" indent="0" algn="l" rtl="0">
                <a:spcBef>
                  <a:spcPts val="0"/>
                </a:spcBef>
                <a:spcAft>
                  <a:spcPts val="0"/>
                </a:spcAft>
                <a:buNone/>
              </a:pPr>
              <a:r>
                <a:rPr lang="fr" sz="1700" b="1">
                  <a:solidFill>
                    <a:srgbClr val="CC0000"/>
                  </a:solidFill>
                  <a:latin typeface="Calibri"/>
                  <a:ea typeface="Calibri"/>
                  <a:cs typeface="Calibri"/>
                  <a:sym typeface="Calibri"/>
                </a:rPr>
                <a:t>Inspection</a:t>
              </a:r>
              <a:endParaRPr sz="700">
                <a:solidFill>
                  <a:srgbClr val="CC0000"/>
                </a:solidFill>
              </a:endParaRPr>
            </a:p>
          </p:txBody>
        </p:sp>
        <p:sp>
          <p:nvSpPr>
            <p:cNvPr id="174" name="Google Shape;174;p19"/>
            <p:cNvSpPr/>
            <p:nvPr/>
          </p:nvSpPr>
          <p:spPr>
            <a:xfrm>
              <a:off x="-372805" y="985122"/>
              <a:ext cx="2088900" cy="584700"/>
            </a:xfrm>
            <a:prstGeom prst="rect">
              <a:avLst/>
            </a:prstGeom>
            <a:noFill/>
            <a:ln>
              <a:noFill/>
            </a:ln>
          </p:spPr>
          <p:txBody>
            <a:bodyPr spcFirstLastPara="1" wrap="square" lIns="0" tIns="45700" rIns="91425" bIns="45700" anchor="t" anchorCtr="0">
              <a:noAutofit/>
            </a:bodyPr>
            <a:lstStyle/>
            <a:p>
              <a:pPr marL="0" marR="0" lvl="0" indent="0" algn="l" rtl="0">
                <a:spcBef>
                  <a:spcPts val="0"/>
                </a:spcBef>
                <a:spcAft>
                  <a:spcPts val="0"/>
                </a:spcAft>
                <a:buNone/>
              </a:pPr>
              <a:endParaRPr sz="300"/>
            </a:p>
          </p:txBody>
        </p:sp>
      </p:grpSp>
      <p:sp>
        <p:nvSpPr>
          <p:cNvPr id="175" name="Google Shape;175;p19"/>
          <p:cNvSpPr txBox="1"/>
          <p:nvPr/>
        </p:nvSpPr>
        <p:spPr>
          <a:xfrm>
            <a:off x="1030015" y="609600"/>
            <a:ext cx="7104992" cy="101563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fr" sz="1800" dirty="0">
                <a:latin typeface="Times New Roman"/>
                <a:ea typeface="Times New Roman"/>
                <a:cs typeface="Times New Roman"/>
                <a:sym typeface="Times New Roman"/>
              </a:rPr>
              <a:t>Scrum est un processus empirique. Il s'appuie donc sur trois piliers :</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Roboto"/>
              <a:ea typeface="Roboto"/>
              <a:cs typeface="Roboto"/>
              <a:sym typeface="Roboto"/>
            </a:endParaRPr>
          </a:p>
        </p:txBody>
      </p:sp>
      <p:sp>
        <p:nvSpPr>
          <p:cNvPr id="176" name="Google Shape;176;p19"/>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4</a:t>
            </a:fld>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fade">
                                      <p:cBhvr>
                                        <p:cTn id="15" dur="1000"/>
                                        <p:tgtEl>
                                          <p:spTgt spid="1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1000"/>
                                        <p:tgtEl>
                                          <p:spTgt spid="15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fade">
                                      <p:cBhvr>
                                        <p:cTn id="25" dur="1000"/>
                                        <p:tgtEl>
                                          <p:spTgt spid="1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fade">
                                      <p:cBhvr>
                                        <p:cTn id="30"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p:nvPr/>
        </p:nvSpPr>
        <p:spPr>
          <a:xfrm>
            <a:off x="3797812" y="862351"/>
            <a:ext cx="1718400" cy="1673100"/>
          </a:xfrm>
          <a:prstGeom prst="ellipse">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83;p20"/>
          <p:cNvSpPr/>
          <p:nvPr/>
        </p:nvSpPr>
        <p:spPr>
          <a:xfrm>
            <a:off x="3592352" y="1697940"/>
            <a:ext cx="2130521" cy="1037164"/>
          </a:xfrm>
          <a:custGeom>
            <a:avLst/>
            <a:gdLst/>
            <a:ahLst/>
            <a:cxnLst/>
            <a:rect l="l" t="t" r="r" b="b"/>
            <a:pathLst>
              <a:path w="1495" h="748" extrusionOk="0">
                <a:moveTo>
                  <a:pt x="1495" y="0"/>
                </a:moveTo>
                <a:cubicBezTo>
                  <a:pt x="1495" y="413"/>
                  <a:pt x="1160" y="748"/>
                  <a:pt x="747" y="748"/>
                </a:cubicBezTo>
                <a:cubicBezTo>
                  <a:pt x="334" y="748"/>
                  <a:pt x="0" y="413"/>
                  <a:pt x="0" y="0"/>
                </a:cubicBezTo>
              </a:path>
            </a:pathLst>
          </a:custGeom>
          <a:noFill/>
          <a:ln w="30150" cap="flat" cmpd="sng">
            <a:solidFill>
              <a:srgbClr val="F4F5F5"/>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84;p20"/>
          <p:cNvSpPr/>
          <p:nvPr/>
        </p:nvSpPr>
        <p:spPr>
          <a:xfrm>
            <a:off x="3539932" y="1648133"/>
            <a:ext cx="104100" cy="101100"/>
          </a:xfrm>
          <a:prstGeom prst="ellipse">
            <a:avLst/>
          </a:prstGeom>
          <a:solidFill>
            <a:schemeClr val="accent6"/>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85;p20"/>
          <p:cNvSpPr/>
          <p:nvPr/>
        </p:nvSpPr>
        <p:spPr>
          <a:xfrm>
            <a:off x="5671659" y="1648133"/>
            <a:ext cx="102300" cy="101100"/>
          </a:xfrm>
          <a:prstGeom prst="ellipse">
            <a:avLst/>
          </a:prstGeom>
          <a:solidFill>
            <a:schemeClr val="accent6"/>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86;p20"/>
          <p:cNvSpPr/>
          <p:nvPr/>
        </p:nvSpPr>
        <p:spPr>
          <a:xfrm>
            <a:off x="4658529" y="2733338"/>
            <a:ext cx="108900" cy="108600"/>
          </a:xfrm>
          <a:prstGeom prst="ellipse">
            <a:avLst/>
          </a:prstGeom>
          <a:solidFill>
            <a:schemeClr val="accent3"/>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20"/>
          <p:cNvSpPr/>
          <p:nvPr/>
        </p:nvSpPr>
        <p:spPr>
          <a:xfrm>
            <a:off x="3890861" y="2076003"/>
            <a:ext cx="1527366" cy="459219"/>
          </a:xfrm>
          <a:custGeom>
            <a:avLst/>
            <a:gdLst/>
            <a:ahLst/>
            <a:cxnLst/>
            <a:rect l="l" t="t" r="r" b="b"/>
            <a:pathLst>
              <a:path w="2136176" h="658379" extrusionOk="0">
                <a:moveTo>
                  <a:pt x="0" y="0"/>
                </a:moveTo>
                <a:lnTo>
                  <a:pt x="2136176" y="0"/>
                </a:lnTo>
                <a:lnTo>
                  <a:pt x="2121326" y="30858"/>
                </a:lnTo>
                <a:cubicBezTo>
                  <a:pt x="1918491" y="404638"/>
                  <a:pt x="1522891" y="658379"/>
                  <a:pt x="1068088" y="658379"/>
                </a:cubicBezTo>
                <a:cubicBezTo>
                  <a:pt x="613286" y="658379"/>
                  <a:pt x="217686" y="404638"/>
                  <a:pt x="14850" y="30858"/>
                </a:cubicBezTo>
                <a:close/>
              </a:path>
            </a:pathLst>
          </a:custGeom>
          <a:solidFill>
            <a:schemeClr val="dk2">
              <a:alpha val="29800"/>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
                <a:solidFill>
                  <a:schemeClr val="dk1"/>
                </a:solidFill>
                <a:latin typeface="Times New Roman"/>
                <a:ea typeface="Times New Roman"/>
                <a:cs typeface="Times New Roman"/>
                <a:sym typeface="Times New Roman"/>
              </a:rPr>
              <a:t>Product Owner</a:t>
            </a:r>
            <a:endParaRPr>
              <a:solidFill>
                <a:schemeClr val="dk1"/>
              </a:solidFill>
              <a:latin typeface="Times New Roman"/>
              <a:ea typeface="Times New Roman"/>
              <a:cs typeface="Times New Roman"/>
              <a:sym typeface="Times New Roman"/>
            </a:endParaRPr>
          </a:p>
        </p:txBody>
      </p:sp>
      <p:sp>
        <p:nvSpPr>
          <p:cNvPr id="188" name="Google Shape;188;p20"/>
          <p:cNvSpPr txBox="1"/>
          <p:nvPr/>
        </p:nvSpPr>
        <p:spPr>
          <a:xfrm>
            <a:off x="3072000" y="808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chemeClr val="dk1"/>
                </a:solidFill>
                <a:latin typeface="Times New Roman"/>
                <a:ea typeface="Times New Roman"/>
                <a:cs typeface="Times New Roman"/>
                <a:sym typeface="Times New Roman"/>
              </a:rPr>
              <a:t>Participants/Roles</a:t>
            </a:r>
            <a:endParaRPr sz="3000">
              <a:solidFill>
                <a:schemeClr val="dk1"/>
              </a:solidFill>
              <a:latin typeface="Roboto"/>
              <a:ea typeface="Roboto"/>
              <a:cs typeface="Roboto"/>
              <a:sym typeface="Roboto"/>
            </a:endParaRPr>
          </a:p>
        </p:txBody>
      </p:sp>
      <p:sp>
        <p:nvSpPr>
          <p:cNvPr id="189" name="Google Shape;189;p20"/>
          <p:cNvSpPr/>
          <p:nvPr/>
        </p:nvSpPr>
        <p:spPr>
          <a:xfrm>
            <a:off x="7708450" y="80875"/>
            <a:ext cx="1374300" cy="67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20"/>
          <p:cNvPicPr preferRelativeResize="0"/>
          <p:nvPr/>
        </p:nvPicPr>
        <p:blipFill>
          <a:blip r:embed="rId3">
            <a:alphaModFix/>
          </a:blip>
          <a:stretch>
            <a:fillRect/>
          </a:stretch>
        </p:blipFill>
        <p:spPr>
          <a:xfrm>
            <a:off x="4093357" y="1066200"/>
            <a:ext cx="1067644" cy="965650"/>
          </a:xfrm>
          <a:prstGeom prst="rect">
            <a:avLst/>
          </a:prstGeom>
          <a:noFill/>
          <a:ln>
            <a:noFill/>
          </a:ln>
        </p:spPr>
      </p:pic>
      <p:cxnSp>
        <p:nvCxnSpPr>
          <p:cNvPr id="191" name="Google Shape;191;p20"/>
          <p:cNvCxnSpPr/>
          <p:nvPr/>
        </p:nvCxnSpPr>
        <p:spPr>
          <a:xfrm flipH="1">
            <a:off x="4707281" y="2844850"/>
            <a:ext cx="600" cy="488700"/>
          </a:xfrm>
          <a:prstGeom prst="straightConnector1">
            <a:avLst/>
          </a:prstGeom>
          <a:noFill/>
          <a:ln w="12700" cap="flat" cmpd="sng">
            <a:solidFill>
              <a:srgbClr val="D8D8D8"/>
            </a:solidFill>
            <a:prstDash val="dot"/>
            <a:round/>
            <a:headEnd type="none" w="sm" len="sm"/>
            <a:tailEnd type="oval" w="med" len="med"/>
          </a:ln>
        </p:spPr>
      </p:cxnSp>
      <p:cxnSp>
        <p:nvCxnSpPr>
          <p:cNvPr id="192" name="Google Shape;192;p20"/>
          <p:cNvCxnSpPr/>
          <p:nvPr/>
        </p:nvCxnSpPr>
        <p:spPr>
          <a:xfrm rot="9866976">
            <a:off x="3527676" y="3183827"/>
            <a:ext cx="490142" cy="427059"/>
          </a:xfrm>
          <a:prstGeom prst="straightConnector1">
            <a:avLst/>
          </a:prstGeom>
          <a:noFill/>
          <a:ln w="12700" cap="flat" cmpd="sng">
            <a:solidFill>
              <a:srgbClr val="D8D8D8"/>
            </a:solidFill>
            <a:prstDash val="dot"/>
            <a:round/>
            <a:headEnd type="none" w="sm" len="sm"/>
            <a:tailEnd type="oval" w="med" len="med"/>
          </a:ln>
        </p:spPr>
      </p:cxnSp>
      <p:sp>
        <p:nvSpPr>
          <p:cNvPr id="193" name="Google Shape;193;p20"/>
          <p:cNvSpPr/>
          <p:nvPr/>
        </p:nvSpPr>
        <p:spPr>
          <a:xfrm rot="-933176">
            <a:off x="4099265" y="3510985"/>
            <a:ext cx="133170" cy="116704"/>
          </a:xfrm>
          <a:custGeom>
            <a:avLst/>
            <a:gdLst/>
            <a:ahLst/>
            <a:cxnLst/>
            <a:rect l="l" t="t" r="r" b="b"/>
            <a:pathLst>
              <a:path w="83" h="83" extrusionOk="0">
                <a:moveTo>
                  <a:pt x="60" y="73"/>
                </a:moveTo>
                <a:cubicBezTo>
                  <a:pt x="43" y="83"/>
                  <a:pt x="20" y="77"/>
                  <a:pt x="10" y="59"/>
                </a:cubicBezTo>
                <a:cubicBezTo>
                  <a:pt x="0" y="42"/>
                  <a:pt x="6" y="20"/>
                  <a:pt x="24" y="10"/>
                </a:cubicBezTo>
                <a:cubicBezTo>
                  <a:pt x="41" y="0"/>
                  <a:pt x="63" y="6"/>
                  <a:pt x="73" y="23"/>
                </a:cubicBezTo>
                <a:cubicBezTo>
                  <a:pt x="83" y="40"/>
                  <a:pt x="77" y="63"/>
                  <a:pt x="60" y="73"/>
                </a:cubicBezTo>
                <a:close/>
              </a:path>
            </a:pathLst>
          </a:custGeom>
          <a:solidFill>
            <a:schemeClr val="accent1"/>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20"/>
          <p:cNvSpPr/>
          <p:nvPr/>
        </p:nvSpPr>
        <p:spPr>
          <a:xfrm rot="-933181">
            <a:off x="2664400" y="2704495"/>
            <a:ext cx="743296" cy="689690"/>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73763"/>
              </a:solidFill>
              <a:latin typeface="Calibri"/>
              <a:ea typeface="Calibri"/>
              <a:cs typeface="Calibri"/>
              <a:sym typeface="Calibri"/>
            </a:endParaRPr>
          </a:p>
        </p:txBody>
      </p:sp>
      <p:sp>
        <p:nvSpPr>
          <p:cNvPr id="195" name="Google Shape;195;p20"/>
          <p:cNvSpPr/>
          <p:nvPr/>
        </p:nvSpPr>
        <p:spPr>
          <a:xfrm rot="-933181">
            <a:off x="2857995" y="3328915"/>
            <a:ext cx="784293" cy="728178"/>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B5394"/>
              </a:solidFill>
              <a:latin typeface="Calibri"/>
              <a:ea typeface="Calibri"/>
              <a:cs typeface="Calibri"/>
              <a:sym typeface="Calibri"/>
            </a:endParaRPr>
          </a:p>
        </p:txBody>
      </p:sp>
      <p:cxnSp>
        <p:nvCxnSpPr>
          <p:cNvPr id="196" name="Google Shape;196;p20"/>
          <p:cNvCxnSpPr/>
          <p:nvPr/>
        </p:nvCxnSpPr>
        <p:spPr>
          <a:xfrm rot="9865439">
            <a:off x="3691276" y="3644108"/>
            <a:ext cx="389920" cy="0"/>
          </a:xfrm>
          <a:prstGeom prst="straightConnector1">
            <a:avLst/>
          </a:prstGeom>
          <a:noFill/>
          <a:ln w="12700" cap="flat" cmpd="sng">
            <a:solidFill>
              <a:srgbClr val="D8D8D8"/>
            </a:solidFill>
            <a:prstDash val="dot"/>
            <a:round/>
            <a:headEnd type="none" w="sm" len="sm"/>
            <a:tailEnd type="oval" w="med" len="med"/>
          </a:ln>
        </p:spPr>
      </p:cxnSp>
      <p:sp>
        <p:nvSpPr>
          <p:cNvPr id="197" name="Google Shape;197;p20"/>
          <p:cNvSpPr/>
          <p:nvPr/>
        </p:nvSpPr>
        <p:spPr>
          <a:xfrm rot="-933181">
            <a:off x="3096747" y="4016452"/>
            <a:ext cx="755321" cy="701949"/>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B5394"/>
              </a:solidFill>
              <a:latin typeface="Calibri"/>
              <a:ea typeface="Calibri"/>
              <a:cs typeface="Calibri"/>
              <a:sym typeface="Calibri"/>
            </a:endParaRPr>
          </a:p>
        </p:txBody>
      </p:sp>
      <p:cxnSp>
        <p:nvCxnSpPr>
          <p:cNvPr id="198" name="Google Shape;198;p20"/>
          <p:cNvCxnSpPr/>
          <p:nvPr/>
        </p:nvCxnSpPr>
        <p:spPr>
          <a:xfrm rot="-930894" flipH="1">
            <a:off x="3729903" y="3709367"/>
            <a:ext cx="499086" cy="486471"/>
          </a:xfrm>
          <a:prstGeom prst="straightConnector1">
            <a:avLst/>
          </a:prstGeom>
          <a:noFill/>
          <a:ln w="12700" cap="flat" cmpd="sng">
            <a:solidFill>
              <a:srgbClr val="D8D8D8"/>
            </a:solidFill>
            <a:prstDash val="dot"/>
            <a:round/>
            <a:headEnd type="none" w="sm" len="sm"/>
            <a:tailEnd type="oval" w="med" len="med"/>
          </a:ln>
        </p:spPr>
      </p:cxnSp>
      <p:cxnSp>
        <p:nvCxnSpPr>
          <p:cNvPr id="199" name="Google Shape;199;p20"/>
          <p:cNvCxnSpPr/>
          <p:nvPr/>
        </p:nvCxnSpPr>
        <p:spPr>
          <a:xfrm rot="-10079572" flipH="1">
            <a:off x="5418819" y="3068755"/>
            <a:ext cx="493190" cy="424992"/>
          </a:xfrm>
          <a:prstGeom prst="straightConnector1">
            <a:avLst/>
          </a:prstGeom>
          <a:noFill/>
          <a:ln w="12700" cap="flat" cmpd="sng">
            <a:solidFill>
              <a:srgbClr val="D8D8D8"/>
            </a:solidFill>
            <a:prstDash val="dot"/>
            <a:round/>
            <a:headEnd type="none" w="sm" len="sm"/>
            <a:tailEnd type="oval" w="med" len="med"/>
          </a:ln>
        </p:spPr>
      </p:cxnSp>
      <p:sp>
        <p:nvSpPr>
          <p:cNvPr id="200" name="Google Shape;200;p20"/>
          <p:cNvSpPr/>
          <p:nvPr/>
        </p:nvSpPr>
        <p:spPr>
          <a:xfrm rot="717446" flipH="1">
            <a:off x="5219352" y="3418717"/>
            <a:ext cx="133978" cy="116064"/>
          </a:xfrm>
          <a:custGeom>
            <a:avLst/>
            <a:gdLst/>
            <a:ahLst/>
            <a:cxnLst/>
            <a:rect l="l" t="t" r="r" b="b"/>
            <a:pathLst>
              <a:path w="83" h="83" extrusionOk="0">
                <a:moveTo>
                  <a:pt x="60" y="73"/>
                </a:moveTo>
                <a:cubicBezTo>
                  <a:pt x="43" y="83"/>
                  <a:pt x="20" y="77"/>
                  <a:pt x="10" y="59"/>
                </a:cubicBezTo>
                <a:cubicBezTo>
                  <a:pt x="0" y="42"/>
                  <a:pt x="6" y="20"/>
                  <a:pt x="24" y="10"/>
                </a:cubicBezTo>
                <a:cubicBezTo>
                  <a:pt x="41" y="0"/>
                  <a:pt x="63" y="6"/>
                  <a:pt x="73" y="23"/>
                </a:cubicBezTo>
                <a:cubicBezTo>
                  <a:pt x="83" y="40"/>
                  <a:pt x="77" y="63"/>
                  <a:pt x="60" y="73"/>
                </a:cubicBezTo>
                <a:close/>
              </a:path>
            </a:pathLst>
          </a:custGeom>
          <a:solidFill>
            <a:schemeClr val="accent5"/>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01" name="Google Shape;201;p20"/>
          <p:cNvCxnSpPr/>
          <p:nvPr/>
        </p:nvCxnSpPr>
        <p:spPr>
          <a:xfrm rot="717636">
            <a:off x="5375614" y="3534289"/>
            <a:ext cx="393748" cy="0"/>
          </a:xfrm>
          <a:prstGeom prst="straightConnector1">
            <a:avLst/>
          </a:prstGeom>
          <a:noFill/>
          <a:ln w="12700" cap="flat" cmpd="sng">
            <a:solidFill>
              <a:srgbClr val="D8D8D8"/>
            </a:solidFill>
            <a:prstDash val="dot"/>
            <a:round/>
            <a:headEnd type="none" w="sm" len="sm"/>
            <a:tailEnd type="oval" w="med" len="med"/>
          </a:ln>
        </p:spPr>
      </p:cxnSp>
      <p:cxnSp>
        <p:nvCxnSpPr>
          <p:cNvPr id="202" name="Google Shape;202;p20"/>
          <p:cNvCxnSpPr/>
          <p:nvPr/>
        </p:nvCxnSpPr>
        <p:spPr>
          <a:xfrm rot="714909">
            <a:off x="5252601" y="3605667"/>
            <a:ext cx="501301" cy="483718"/>
          </a:xfrm>
          <a:prstGeom prst="straightConnector1">
            <a:avLst/>
          </a:prstGeom>
          <a:noFill/>
          <a:ln w="12700" cap="flat" cmpd="sng">
            <a:solidFill>
              <a:srgbClr val="D8D8D8"/>
            </a:solidFill>
            <a:prstDash val="dot"/>
            <a:round/>
            <a:headEnd type="none" w="sm" len="sm"/>
            <a:tailEnd type="oval" w="med" len="med"/>
          </a:ln>
        </p:spPr>
      </p:cxnSp>
      <p:sp>
        <p:nvSpPr>
          <p:cNvPr id="203" name="Google Shape;203;p20"/>
          <p:cNvSpPr/>
          <p:nvPr/>
        </p:nvSpPr>
        <p:spPr>
          <a:xfrm rot="717446">
            <a:off x="5534467" y="2526645"/>
            <a:ext cx="1021014" cy="646572"/>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B5394"/>
              </a:solidFill>
              <a:latin typeface="Calibri"/>
              <a:ea typeface="Calibri"/>
              <a:cs typeface="Calibri"/>
              <a:sym typeface="Calibri"/>
            </a:endParaRPr>
          </a:p>
        </p:txBody>
      </p:sp>
      <p:sp>
        <p:nvSpPr>
          <p:cNvPr id="204" name="Google Shape;204;p20"/>
          <p:cNvSpPr/>
          <p:nvPr/>
        </p:nvSpPr>
        <p:spPr>
          <a:xfrm rot="717446">
            <a:off x="5537106" y="3221645"/>
            <a:ext cx="830248" cy="641077"/>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B5394"/>
              </a:solidFill>
              <a:latin typeface="Calibri"/>
              <a:ea typeface="Calibri"/>
              <a:cs typeface="Calibri"/>
              <a:sym typeface="Calibri"/>
            </a:endParaRPr>
          </a:p>
        </p:txBody>
      </p:sp>
      <p:sp>
        <p:nvSpPr>
          <p:cNvPr id="205" name="Google Shape;205;p20"/>
          <p:cNvSpPr/>
          <p:nvPr/>
        </p:nvSpPr>
        <p:spPr>
          <a:xfrm rot="717446">
            <a:off x="5196667" y="3952577"/>
            <a:ext cx="978797" cy="563721"/>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B5394"/>
              </a:solidFill>
              <a:latin typeface="Calibri"/>
              <a:ea typeface="Calibri"/>
              <a:cs typeface="Calibri"/>
              <a:sym typeface="Calibri"/>
            </a:endParaRPr>
          </a:p>
        </p:txBody>
      </p:sp>
      <p:sp>
        <p:nvSpPr>
          <p:cNvPr id="206" name="Google Shape;206;p20"/>
          <p:cNvSpPr/>
          <p:nvPr/>
        </p:nvSpPr>
        <p:spPr>
          <a:xfrm>
            <a:off x="4217140" y="3019058"/>
            <a:ext cx="1017300" cy="864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20"/>
          <p:cNvSpPr txBox="1"/>
          <p:nvPr/>
        </p:nvSpPr>
        <p:spPr>
          <a:xfrm>
            <a:off x="4235342" y="3138834"/>
            <a:ext cx="9810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600" dirty="0">
                <a:solidFill>
                  <a:schemeClr val="bg1"/>
                </a:solidFill>
                <a:latin typeface="Times New Roman"/>
                <a:ea typeface="Times New Roman"/>
                <a:cs typeface="Times New Roman"/>
                <a:sym typeface="Times New Roman"/>
              </a:rPr>
              <a:t>Scrum</a:t>
            </a:r>
            <a:endParaRPr sz="1600">
              <a:solidFill>
                <a:schemeClr val="bg1"/>
              </a:solidFill>
              <a:latin typeface="Times New Roman"/>
              <a:ea typeface="Times New Roman"/>
              <a:cs typeface="Times New Roman"/>
              <a:sym typeface="Times New Roman"/>
            </a:endParaRPr>
          </a:p>
          <a:p>
            <a:pPr marL="0" lvl="0" indent="0" algn="ctr" rtl="0">
              <a:spcBef>
                <a:spcPts val="0"/>
              </a:spcBef>
              <a:spcAft>
                <a:spcPts val="0"/>
              </a:spcAft>
              <a:buNone/>
            </a:pPr>
            <a:r>
              <a:rPr lang="fr" sz="1600" dirty="0">
                <a:solidFill>
                  <a:schemeClr val="bg1"/>
                </a:solidFill>
                <a:latin typeface="Times New Roman"/>
                <a:ea typeface="Times New Roman"/>
                <a:cs typeface="Times New Roman"/>
                <a:sym typeface="Times New Roman"/>
              </a:rPr>
              <a:t> Master</a:t>
            </a:r>
            <a:endParaRPr sz="1600">
              <a:solidFill>
                <a:schemeClr val="bg1"/>
              </a:solidFill>
              <a:latin typeface="Times New Roman"/>
              <a:ea typeface="Times New Roman"/>
              <a:cs typeface="Times New Roman"/>
              <a:sym typeface="Times New Roman"/>
            </a:endParaRPr>
          </a:p>
        </p:txBody>
      </p:sp>
      <p:sp>
        <p:nvSpPr>
          <p:cNvPr id="208" name="Google Shape;208;p20"/>
          <p:cNvSpPr txBox="1"/>
          <p:nvPr/>
        </p:nvSpPr>
        <p:spPr>
          <a:xfrm>
            <a:off x="5780690" y="2659117"/>
            <a:ext cx="379088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b="1" dirty="0">
                <a:solidFill>
                  <a:srgbClr val="5F1C15"/>
                </a:solidFill>
                <a:latin typeface="Times New Roman"/>
                <a:ea typeface="Times New Roman"/>
                <a:cs typeface="Times New Roman"/>
                <a:sym typeface="Times New Roman"/>
              </a:rPr>
              <a:t>  </a:t>
            </a:r>
            <a:r>
              <a:rPr lang="fr" sz="900" b="1" dirty="0">
                <a:solidFill>
                  <a:schemeClr val="lt1"/>
                </a:solidFill>
                <a:latin typeface="Times New Roman"/>
                <a:ea typeface="Times New Roman"/>
                <a:cs typeface="Times New Roman"/>
                <a:sym typeface="Times New Roman"/>
              </a:rPr>
              <a:t> </a:t>
            </a:r>
            <a:r>
              <a:rPr lang="fr" sz="900" b="1" dirty="0">
                <a:solidFill>
                  <a:schemeClr val="tx1">
                    <a:lumMod val="50000"/>
                  </a:schemeClr>
                </a:solidFill>
                <a:latin typeface="Times New Roman"/>
                <a:ea typeface="Times New Roman"/>
                <a:cs typeface="Times New Roman"/>
                <a:sym typeface="Times New Roman"/>
              </a:rPr>
              <a:t>Membre </a:t>
            </a:r>
            <a:endParaRPr sz="900" b="1">
              <a:solidFill>
                <a:schemeClr val="tx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de l’équipe</a:t>
            </a:r>
            <a:endParaRPr sz="900" b="1">
              <a:solidFill>
                <a:schemeClr val="tx1">
                  <a:lumMod val="50000"/>
                </a:schemeClr>
              </a:solidFill>
              <a:latin typeface="Times New Roman"/>
              <a:ea typeface="Times New Roman"/>
              <a:cs typeface="Times New Roman"/>
              <a:sym typeface="Times New Roman"/>
            </a:endParaRPr>
          </a:p>
        </p:txBody>
      </p:sp>
      <p:sp>
        <p:nvSpPr>
          <p:cNvPr id="209" name="Google Shape;209;p20"/>
          <p:cNvSpPr txBox="1"/>
          <p:nvPr/>
        </p:nvSpPr>
        <p:spPr>
          <a:xfrm>
            <a:off x="5612524" y="3331780"/>
            <a:ext cx="377687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Membre </a:t>
            </a:r>
            <a:endParaRPr sz="900" b="1">
              <a:solidFill>
                <a:schemeClr val="tx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de l’équipe</a:t>
            </a:r>
            <a:endParaRPr sz="900" b="1">
              <a:solidFill>
                <a:schemeClr val="tx1">
                  <a:lumMod val="50000"/>
                </a:schemeClr>
              </a:solidFill>
              <a:latin typeface="Times New Roman"/>
              <a:ea typeface="Times New Roman"/>
              <a:cs typeface="Times New Roman"/>
              <a:sym typeface="Times New Roman"/>
            </a:endParaRPr>
          </a:p>
        </p:txBody>
      </p:sp>
      <p:sp>
        <p:nvSpPr>
          <p:cNvPr id="210" name="Google Shape;210;p20"/>
          <p:cNvSpPr txBox="1"/>
          <p:nvPr/>
        </p:nvSpPr>
        <p:spPr>
          <a:xfrm>
            <a:off x="5171090" y="4080672"/>
            <a:ext cx="4037186"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dirty="0">
                <a:solidFill>
                  <a:schemeClr val="tx1">
                    <a:lumMod val="50000"/>
                  </a:schemeClr>
                </a:solidFill>
                <a:latin typeface="Times New Roman"/>
                <a:ea typeface="Times New Roman"/>
                <a:cs typeface="Times New Roman"/>
                <a:sym typeface="Times New Roman"/>
              </a:rPr>
              <a:t>   Membre </a:t>
            </a:r>
            <a:endParaRPr sz="1000" b="1">
              <a:solidFill>
                <a:schemeClr val="tx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r>
              <a:rPr lang="fr" sz="1000" b="1" dirty="0">
                <a:solidFill>
                  <a:schemeClr val="tx1">
                    <a:lumMod val="50000"/>
                  </a:schemeClr>
                </a:solidFill>
                <a:latin typeface="Times New Roman"/>
                <a:ea typeface="Times New Roman"/>
                <a:cs typeface="Times New Roman"/>
                <a:sym typeface="Times New Roman"/>
              </a:rPr>
              <a:t> de l’équipe</a:t>
            </a:r>
            <a:endParaRPr sz="1000" b="1">
              <a:solidFill>
                <a:schemeClr val="tx1">
                  <a:lumMod val="50000"/>
                </a:schemeClr>
              </a:solidFill>
              <a:latin typeface="Times New Roman"/>
              <a:ea typeface="Times New Roman"/>
              <a:cs typeface="Times New Roman"/>
              <a:sym typeface="Times New Roman"/>
            </a:endParaRPr>
          </a:p>
        </p:txBody>
      </p:sp>
      <p:sp>
        <p:nvSpPr>
          <p:cNvPr id="211" name="Google Shape;211;p20"/>
          <p:cNvSpPr txBox="1"/>
          <p:nvPr/>
        </p:nvSpPr>
        <p:spPr>
          <a:xfrm>
            <a:off x="2701159" y="2816772"/>
            <a:ext cx="1219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Membre </a:t>
            </a:r>
            <a:endParaRPr sz="900" b="1">
              <a:solidFill>
                <a:schemeClr val="tx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de l’équipe</a:t>
            </a:r>
            <a:endParaRPr sz="900" b="1">
              <a:solidFill>
                <a:schemeClr val="tx1">
                  <a:lumMod val="50000"/>
                </a:schemeClr>
              </a:solidFill>
              <a:latin typeface="Times New Roman"/>
              <a:ea typeface="Times New Roman"/>
              <a:cs typeface="Times New Roman"/>
              <a:sym typeface="Times New Roman"/>
            </a:endParaRPr>
          </a:p>
        </p:txBody>
      </p:sp>
      <p:sp>
        <p:nvSpPr>
          <p:cNvPr id="212" name="Google Shape;212;p20"/>
          <p:cNvSpPr txBox="1"/>
          <p:nvPr/>
        </p:nvSpPr>
        <p:spPr>
          <a:xfrm>
            <a:off x="2890345" y="3552224"/>
            <a:ext cx="111975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700" b="1" dirty="0">
                <a:solidFill>
                  <a:srgbClr val="5F1C15"/>
                </a:solidFill>
                <a:latin typeface="Times New Roman"/>
                <a:ea typeface="Times New Roman"/>
                <a:cs typeface="Times New Roman"/>
                <a:sym typeface="Times New Roman"/>
              </a:rPr>
              <a:t>  </a:t>
            </a:r>
            <a:r>
              <a:rPr lang="fr" sz="700" b="1" dirty="0">
                <a:solidFill>
                  <a:schemeClr val="lt1"/>
                </a:solidFill>
                <a:latin typeface="Times New Roman"/>
                <a:ea typeface="Times New Roman"/>
                <a:cs typeface="Times New Roman"/>
                <a:sym typeface="Times New Roman"/>
              </a:rPr>
              <a:t> </a:t>
            </a:r>
            <a:r>
              <a:rPr lang="fr" sz="900" b="1" dirty="0">
                <a:solidFill>
                  <a:schemeClr val="tx1">
                    <a:lumMod val="50000"/>
                  </a:schemeClr>
                </a:solidFill>
                <a:latin typeface="Times New Roman"/>
                <a:ea typeface="Times New Roman"/>
                <a:cs typeface="Times New Roman"/>
                <a:sym typeface="Times New Roman"/>
              </a:rPr>
              <a:t>Membre </a:t>
            </a:r>
            <a:endParaRPr sz="900" b="1">
              <a:solidFill>
                <a:schemeClr val="tx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de l’équipe</a:t>
            </a:r>
            <a:endParaRPr sz="900" b="1">
              <a:solidFill>
                <a:schemeClr val="tx1">
                  <a:lumMod val="50000"/>
                </a:schemeClr>
              </a:solidFill>
              <a:latin typeface="Times New Roman"/>
              <a:ea typeface="Times New Roman"/>
              <a:cs typeface="Times New Roman"/>
              <a:sym typeface="Times New Roman"/>
            </a:endParaRPr>
          </a:p>
        </p:txBody>
      </p:sp>
      <p:sp>
        <p:nvSpPr>
          <p:cNvPr id="213" name="Google Shape;213;p20"/>
          <p:cNvSpPr txBox="1"/>
          <p:nvPr/>
        </p:nvSpPr>
        <p:spPr>
          <a:xfrm>
            <a:off x="3090041" y="4130566"/>
            <a:ext cx="104381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b="1" dirty="0">
                <a:solidFill>
                  <a:srgbClr val="5F1C15"/>
                </a:solidFill>
                <a:latin typeface="Times New Roman"/>
                <a:ea typeface="Times New Roman"/>
                <a:cs typeface="Times New Roman"/>
                <a:sym typeface="Times New Roman"/>
              </a:rPr>
              <a:t>  </a:t>
            </a:r>
            <a:r>
              <a:rPr lang="fr" sz="900" b="1" dirty="0">
                <a:solidFill>
                  <a:schemeClr val="lt1"/>
                </a:solidFill>
                <a:latin typeface="Times New Roman"/>
                <a:ea typeface="Times New Roman"/>
                <a:cs typeface="Times New Roman"/>
                <a:sym typeface="Times New Roman"/>
              </a:rPr>
              <a:t> </a:t>
            </a:r>
            <a:r>
              <a:rPr lang="fr" sz="900" b="1" dirty="0">
                <a:solidFill>
                  <a:schemeClr val="tx1">
                    <a:lumMod val="50000"/>
                  </a:schemeClr>
                </a:solidFill>
                <a:latin typeface="Times New Roman"/>
                <a:ea typeface="Times New Roman"/>
                <a:cs typeface="Times New Roman"/>
                <a:sym typeface="Times New Roman"/>
              </a:rPr>
              <a:t>Membre </a:t>
            </a:r>
            <a:endParaRPr sz="900" b="1">
              <a:solidFill>
                <a:schemeClr val="tx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r>
              <a:rPr lang="fr" sz="900" b="1" dirty="0">
                <a:solidFill>
                  <a:schemeClr val="tx1">
                    <a:lumMod val="50000"/>
                  </a:schemeClr>
                </a:solidFill>
                <a:latin typeface="Times New Roman"/>
                <a:ea typeface="Times New Roman"/>
                <a:cs typeface="Times New Roman"/>
                <a:sym typeface="Times New Roman"/>
              </a:rPr>
              <a:t> de l’équipe</a:t>
            </a:r>
            <a:endParaRPr sz="900" b="1">
              <a:solidFill>
                <a:schemeClr val="tx1">
                  <a:lumMod val="50000"/>
                </a:schemeClr>
              </a:solidFill>
              <a:latin typeface="Times New Roman"/>
              <a:ea typeface="Times New Roman"/>
              <a:cs typeface="Times New Roman"/>
              <a:sym typeface="Times New Roman"/>
            </a:endParaRPr>
          </a:p>
        </p:txBody>
      </p:sp>
      <p:cxnSp>
        <p:nvCxnSpPr>
          <p:cNvPr id="214" name="Google Shape;214;p20"/>
          <p:cNvCxnSpPr/>
          <p:nvPr/>
        </p:nvCxnSpPr>
        <p:spPr>
          <a:xfrm>
            <a:off x="5812992" y="1643018"/>
            <a:ext cx="490800" cy="224700"/>
          </a:xfrm>
          <a:prstGeom prst="bentConnector3">
            <a:avLst>
              <a:gd name="adj1" fmla="val 50000"/>
            </a:avLst>
          </a:prstGeom>
          <a:noFill/>
          <a:ln w="12700" cap="flat" cmpd="sng">
            <a:solidFill>
              <a:srgbClr val="6B7F80"/>
            </a:solidFill>
            <a:prstDash val="dot"/>
            <a:round/>
            <a:headEnd type="none" w="sm" len="sm"/>
            <a:tailEnd type="oval" w="med" len="med"/>
          </a:ln>
        </p:spPr>
      </p:cxnSp>
      <p:sp>
        <p:nvSpPr>
          <p:cNvPr id="215" name="Google Shape;215;p20"/>
          <p:cNvSpPr txBox="1"/>
          <p:nvPr/>
        </p:nvSpPr>
        <p:spPr>
          <a:xfrm>
            <a:off x="6474372" y="210207"/>
            <a:ext cx="2669628" cy="2554515"/>
          </a:xfrm>
          <a:prstGeom prst="rect">
            <a:avLst/>
          </a:prstGeom>
          <a:solidFill>
            <a:srgbClr val="F3F3F3"/>
          </a:solidFill>
          <a:ln>
            <a:noFill/>
          </a:ln>
        </p:spPr>
        <p:txBody>
          <a:bodyPr spcFirstLastPara="1" wrap="square" lIns="91425" tIns="91425" rIns="91425" bIns="91425" anchor="t" anchorCtr="0">
            <a:spAutoFit/>
          </a:bodyPr>
          <a:lstStyle/>
          <a:p>
            <a:pPr>
              <a:buFont typeface="Wingdings" pitchFamily="2" charset="2"/>
              <a:buChar char="v"/>
            </a:pPr>
            <a:r>
              <a:rPr lang="fr-FR" dirty="0" smtClean="0"/>
              <a:t>Identifie les besoins et les attentes des clients </a:t>
            </a:r>
          </a:p>
          <a:p>
            <a:pPr>
              <a:buFont typeface="Wingdings" pitchFamily="2" charset="2"/>
              <a:buChar char="v"/>
            </a:pPr>
            <a:r>
              <a:rPr lang="fr-FR" dirty="0" smtClean="0"/>
              <a:t>Prioriser toutes les Story au sein du product backlog</a:t>
            </a:r>
          </a:p>
          <a:p>
            <a:pPr>
              <a:buFont typeface="Wingdings" pitchFamily="2" charset="2"/>
              <a:buChar char="v"/>
            </a:pPr>
            <a:r>
              <a:rPr lang="fr-FR" dirty="0" smtClean="0"/>
              <a:t>Maintenir le Product Backlog et chercher en permanence a maximiser la valeur métier pour les utilisateurs  </a:t>
            </a:r>
          </a:p>
          <a:p>
            <a:pPr>
              <a:buFont typeface="Wingdings" pitchFamily="2" charset="2"/>
              <a:buChar char="v"/>
            </a:pPr>
            <a:r>
              <a:rPr lang="fr-FR" dirty="0" smtClean="0"/>
              <a:t>Accepter ou refuser les Story implémentées par l’équipe de réalisation </a:t>
            </a:r>
          </a:p>
        </p:txBody>
      </p:sp>
      <p:cxnSp>
        <p:nvCxnSpPr>
          <p:cNvPr id="216" name="Google Shape;216;p20"/>
          <p:cNvCxnSpPr/>
          <p:nvPr/>
        </p:nvCxnSpPr>
        <p:spPr>
          <a:xfrm rot="10800000">
            <a:off x="2660050" y="2476250"/>
            <a:ext cx="1766400" cy="650400"/>
          </a:xfrm>
          <a:prstGeom prst="bentConnector3">
            <a:avLst>
              <a:gd name="adj1" fmla="val 50000"/>
            </a:avLst>
          </a:prstGeom>
          <a:noFill/>
          <a:ln w="12700" cap="flat" cmpd="sng">
            <a:solidFill>
              <a:schemeClr val="accent4"/>
            </a:solidFill>
            <a:prstDash val="dot"/>
            <a:round/>
            <a:headEnd type="none" w="sm" len="sm"/>
            <a:tailEnd type="oval" w="med" len="med"/>
          </a:ln>
        </p:spPr>
      </p:cxnSp>
      <p:sp>
        <p:nvSpPr>
          <p:cNvPr id="217" name="Google Shape;217;p20"/>
          <p:cNvSpPr txBox="1"/>
          <p:nvPr/>
        </p:nvSpPr>
        <p:spPr>
          <a:xfrm>
            <a:off x="43725" y="2076000"/>
            <a:ext cx="2794500" cy="830966"/>
          </a:xfrm>
          <a:prstGeom prst="rect">
            <a:avLst/>
          </a:prstGeom>
          <a:solidFill>
            <a:srgbClr val="EAD1DC"/>
          </a:solidFill>
          <a:ln>
            <a:noFill/>
          </a:ln>
        </p:spPr>
        <p:txBody>
          <a:bodyPr spcFirstLastPara="1" wrap="square" lIns="91425" tIns="91425" rIns="91425" bIns="91425" anchor="t" anchorCtr="0">
            <a:spAutoFit/>
          </a:bodyPr>
          <a:lstStyle/>
          <a:p>
            <a:pPr marL="457200" lvl="0" indent="-292100" algn="just" rtl="0">
              <a:spcBef>
                <a:spcPts val="0"/>
              </a:spcBef>
              <a:spcAft>
                <a:spcPts val="0"/>
              </a:spcAft>
              <a:buSzPts val="1000"/>
              <a:buFont typeface="Times New Roman"/>
              <a:buChar char="❏"/>
            </a:pPr>
            <a:r>
              <a:rPr lang="fr" dirty="0">
                <a:latin typeface="Times New Roman"/>
                <a:ea typeface="Times New Roman"/>
                <a:cs typeface="Times New Roman"/>
                <a:sym typeface="Times New Roman"/>
              </a:rPr>
              <a:t>Le Scrum Master s'assure que le processus Scrum est assimilé et suivi .</a:t>
            </a:r>
            <a:endParaRPr>
              <a:latin typeface="Roboto"/>
              <a:ea typeface="Roboto"/>
              <a:cs typeface="Roboto"/>
              <a:sym typeface="Roboto"/>
            </a:endParaRPr>
          </a:p>
        </p:txBody>
      </p:sp>
      <p:cxnSp>
        <p:nvCxnSpPr>
          <p:cNvPr id="218" name="Google Shape;218;p20"/>
          <p:cNvCxnSpPr>
            <a:endCxn id="209" idx="0"/>
          </p:cNvCxnSpPr>
          <p:nvPr/>
        </p:nvCxnSpPr>
        <p:spPr>
          <a:xfrm>
            <a:off x="6446551" y="2972834"/>
            <a:ext cx="1054412" cy="358946"/>
          </a:xfrm>
          <a:prstGeom prst="bentConnector2">
            <a:avLst/>
          </a:prstGeom>
          <a:noFill/>
          <a:ln w="12700" cap="flat" cmpd="sng">
            <a:solidFill>
              <a:srgbClr val="073763"/>
            </a:solidFill>
            <a:prstDash val="dot"/>
            <a:round/>
            <a:headEnd type="none" w="sm" len="sm"/>
            <a:tailEnd type="oval" w="med" len="med"/>
          </a:ln>
        </p:spPr>
      </p:cxnSp>
      <p:sp>
        <p:nvSpPr>
          <p:cNvPr id="219" name="Google Shape;219;p20"/>
          <p:cNvSpPr txBox="1"/>
          <p:nvPr/>
        </p:nvSpPr>
        <p:spPr>
          <a:xfrm>
            <a:off x="6405425" y="3142593"/>
            <a:ext cx="2677200" cy="1971246"/>
          </a:xfrm>
          <a:prstGeom prst="rect">
            <a:avLst/>
          </a:prstGeom>
          <a:solidFill>
            <a:srgbClr val="C9DAF8"/>
          </a:solidFill>
          <a:ln>
            <a:noFill/>
          </a:ln>
        </p:spPr>
        <p:txBody>
          <a:bodyPr spcFirstLastPara="1" wrap="square" lIns="91425" tIns="91425" rIns="91425" bIns="91425" anchor="t" anchorCtr="0">
            <a:spAutoFit/>
          </a:bodyPr>
          <a:lstStyle/>
          <a:p>
            <a:pPr marL="457200" lvl="0" indent="-292100" algn="just" rtl="0">
              <a:spcBef>
                <a:spcPts val="0"/>
              </a:spcBef>
              <a:spcAft>
                <a:spcPts val="0"/>
              </a:spcAft>
              <a:buSzPts val="1000"/>
              <a:buFont typeface="Times New Roman"/>
              <a:buChar char="❏"/>
            </a:pPr>
            <a:r>
              <a:rPr lang="fr" b="1" dirty="0">
                <a:latin typeface="Times New Roman"/>
                <a:ea typeface="Times New Roman"/>
                <a:cs typeface="Times New Roman"/>
                <a:sym typeface="Times New Roman"/>
              </a:rPr>
              <a:t>L'Équipe (développeurs ou réalisateurs du Projet):</a:t>
            </a:r>
            <a:r>
              <a:rPr lang="fr" dirty="0">
                <a:latin typeface="Times New Roman"/>
                <a:ea typeface="Times New Roman"/>
                <a:cs typeface="Times New Roman"/>
                <a:sym typeface="Times New Roman"/>
              </a:rPr>
              <a:t> ce sont des développeurs qui transforment le Backlog de Produit en un ensemble d'incréments potentiellement livrable à chaque Sprint.</a:t>
            </a:r>
            <a:endParaRPr>
              <a:latin typeface="Roboto"/>
              <a:ea typeface="Roboto"/>
              <a:cs typeface="Roboto"/>
              <a:sym typeface="Roboto"/>
            </a:endParaRPr>
          </a:p>
        </p:txBody>
      </p:sp>
      <p:sp>
        <p:nvSpPr>
          <p:cNvPr id="220" name="Google Shape;220;p20"/>
          <p:cNvSpPr/>
          <p:nvPr/>
        </p:nvSpPr>
        <p:spPr>
          <a:xfrm>
            <a:off x="212250" y="4627025"/>
            <a:ext cx="385200" cy="4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txBox="1">
            <a:spLocks noGrp="1"/>
          </p:cNvSpPr>
          <p:nvPr>
            <p:ph type="sldNum" idx="12"/>
          </p:nvPr>
        </p:nvSpPr>
        <p:spPr>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
              <a:pPr marL="0" lvl="0" indent="0" algn="ctr" rtl="0">
                <a:spcBef>
                  <a:spcPts val="0"/>
                </a:spcBef>
                <a:spcAft>
                  <a:spcPts val="0"/>
                </a:spcAft>
                <a:buClr>
                  <a:srgbClr val="000000"/>
                </a:buClr>
                <a:buFont typeface="Arial"/>
                <a:buNone/>
              </a:pPr>
              <a:t>5</a:t>
            </a:fld>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par>
                                <p:cTn id="8" presetID="10" presetClass="entr" presetSubtype="0" fill="hold" nodeType="withEffect">
                                  <p:stCondLst>
                                    <p:cond delay="0"/>
                                  </p:stCondLst>
                                  <p:childTnLst>
                                    <p:set>
                                      <p:cBhvr>
                                        <p:cTn id="9" dur="1" fill="hold">
                                          <p:stCondLst>
                                            <p:cond delay="0"/>
                                          </p:stCondLst>
                                        </p:cTn>
                                        <p:tgtEl>
                                          <p:spTgt spid="183"/>
                                        </p:tgtEl>
                                        <p:attrNameLst>
                                          <p:attrName>style.visibility</p:attrName>
                                        </p:attrNameLst>
                                      </p:cBhvr>
                                      <p:to>
                                        <p:strVal val="visible"/>
                                      </p:to>
                                    </p:set>
                                    <p:animEffect transition="in" filter="fade">
                                      <p:cBhvr>
                                        <p:cTn id="10" dur="1000"/>
                                        <p:tgtEl>
                                          <p:spTgt spid="183"/>
                                        </p:tgtEl>
                                      </p:cBhvr>
                                    </p:animEffect>
                                  </p:childTnLst>
                                </p:cTn>
                              </p:par>
                              <p:par>
                                <p:cTn id="11" presetID="10" presetClass="entr" presetSubtype="0" fill="hold" nodeType="withEffect">
                                  <p:stCondLst>
                                    <p:cond delay="0"/>
                                  </p:stCondLst>
                                  <p:childTnLst>
                                    <p:set>
                                      <p:cBhvr>
                                        <p:cTn id="12" dur="1" fill="hold">
                                          <p:stCondLst>
                                            <p:cond delay="0"/>
                                          </p:stCondLst>
                                        </p:cTn>
                                        <p:tgtEl>
                                          <p:spTgt spid="184"/>
                                        </p:tgtEl>
                                        <p:attrNameLst>
                                          <p:attrName>style.visibility</p:attrName>
                                        </p:attrNameLst>
                                      </p:cBhvr>
                                      <p:to>
                                        <p:strVal val="visible"/>
                                      </p:to>
                                    </p:set>
                                    <p:animEffect transition="in" filter="fade">
                                      <p:cBhvr>
                                        <p:cTn id="13" dur="1000"/>
                                        <p:tgtEl>
                                          <p:spTgt spid="184"/>
                                        </p:tgtEl>
                                      </p:cBhvr>
                                    </p:animEffect>
                                  </p:childTnLst>
                                </p:cTn>
                              </p:par>
                              <p:par>
                                <p:cTn id="14" presetID="10" presetClass="entr" presetSubtype="0" fill="hold" nodeType="withEffect">
                                  <p:stCondLst>
                                    <p:cond delay="0"/>
                                  </p:stCondLst>
                                  <p:childTnLst>
                                    <p:set>
                                      <p:cBhvr>
                                        <p:cTn id="15" dur="1" fill="hold">
                                          <p:stCondLst>
                                            <p:cond delay="0"/>
                                          </p:stCondLst>
                                        </p:cTn>
                                        <p:tgtEl>
                                          <p:spTgt spid="185"/>
                                        </p:tgtEl>
                                        <p:attrNameLst>
                                          <p:attrName>style.visibility</p:attrName>
                                        </p:attrNameLst>
                                      </p:cBhvr>
                                      <p:to>
                                        <p:strVal val="visible"/>
                                      </p:to>
                                    </p:set>
                                    <p:animEffect transition="in" filter="fade">
                                      <p:cBhvr>
                                        <p:cTn id="16" dur="1000"/>
                                        <p:tgtEl>
                                          <p:spTgt spid="185"/>
                                        </p:tgtEl>
                                      </p:cBhvr>
                                    </p:animEffect>
                                  </p:childTnLst>
                                </p:cTn>
                              </p:par>
                              <p:par>
                                <p:cTn id="17" presetID="10" presetClass="entr" presetSubtype="0" fill="hold" nodeType="withEffect">
                                  <p:stCondLst>
                                    <p:cond delay="0"/>
                                  </p:stCondLst>
                                  <p:childTnLst>
                                    <p:set>
                                      <p:cBhvr>
                                        <p:cTn id="18" dur="1" fill="hold">
                                          <p:stCondLst>
                                            <p:cond delay="0"/>
                                          </p:stCondLst>
                                        </p:cTn>
                                        <p:tgtEl>
                                          <p:spTgt spid="186"/>
                                        </p:tgtEl>
                                        <p:attrNameLst>
                                          <p:attrName>style.visibility</p:attrName>
                                        </p:attrNameLst>
                                      </p:cBhvr>
                                      <p:to>
                                        <p:strVal val="visible"/>
                                      </p:to>
                                    </p:set>
                                    <p:animEffect transition="in" filter="fade">
                                      <p:cBhvr>
                                        <p:cTn id="19" dur="1000"/>
                                        <p:tgtEl>
                                          <p:spTgt spid="186"/>
                                        </p:tgtEl>
                                      </p:cBhvr>
                                    </p:animEffect>
                                  </p:childTnLst>
                                </p:cTn>
                              </p:par>
                              <p:par>
                                <p:cTn id="20" presetID="10" presetClass="entr" presetSubtype="0" fill="hold" nodeType="with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fade">
                                      <p:cBhvr>
                                        <p:cTn id="22" dur="1000"/>
                                        <p:tgtEl>
                                          <p:spTgt spid="187"/>
                                        </p:tgtEl>
                                      </p:cBhvr>
                                    </p:animEffect>
                                  </p:childTnLst>
                                </p:cTn>
                              </p:par>
                              <p:par>
                                <p:cTn id="23" presetID="10" presetClass="entr" presetSubtype="0" fill="hold" nodeType="withEffect">
                                  <p:stCondLst>
                                    <p:cond delay="0"/>
                                  </p:stCondLst>
                                  <p:childTnLst>
                                    <p:set>
                                      <p:cBhvr>
                                        <p:cTn id="24" dur="1" fill="hold">
                                          <p:stCondLst>
                                            <p:cond delay="0"/>
                                          </p:stCondLst>
                                        </p:cTn>
                                        <p:tgtEl>
                                          <p:spTgt spid="188"/>
                                        </p:tgtEl>
                                        <p:attrNameLst>
                                          <p:attrName>style.visibility</p:attrName>
                                        </p:attrNameLst>
                                      </p:cBhvr>
                                      <p:to>
                                        <p:strVal val="visible"/>
                                      </p:to>
                                    </p:set>
                                    <p:animEffect transition="in" filter="fade">
                                      <p:cBhvr>
                                        <p:cTn id="25" dur="1000"/>
                                        <p:tgtEl>
                                          <p:spTgt spid="188"/>
                                        </p:tgtEl>
                                      </p:cBhvr>
                                    </p:animEffect>
                                  </p:childTnLst>
                                </p:cTn>
                              </p:par>
                              <p:par>
                                <p:cTn id="26" presetID="10" presetClass="entr" presetSubtype="0" fill="hold"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fade">
                                      <p:cBhvr>
                                        <p:cTn id="28" dur="1000"/>
                                        <p:tgtEl>
                                          <p:spTgt spid="1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1"/>
                                        </p:tgtEl>
                                        <p:attrNameLst>
                                          <p:attrName>style.visibility</p:attrName>
                                        </p:attrNameLst>
                                      </p:cBhvr>
                                      <p:to>
                                        <p:strVal val="visible"/>
                                      </p:to>
                                    </p:set>
                                    <p:animEffect transition="in" filter="fade">
                                      <p:cBhvr>
                                        <p:cTn id="33" dur="1000"/>
                                        <p:tgtEl>
                                          <p:spTgt spid="191"/>
                                        </p:tgtEl>
                                      </p:cBhvr>
                                    </p:animEffect>
                                  </p:childTnLst>
                                </p:cTn>
                              </p:par>
                              <p:par>
                                <p:cTn id="34" presetID="10" presetClass="entr" presetSubtype="0" fill="hold" nodeType="withEffect">
                                  <p:stCondLst>
                                    <p:cond delay="0"/>
                                  </p:stCondLst>
                                  <p:childTnLst>
                                    <p:set>
                                      <p:cBhvr>
                                        <p:cTn id="35" dur="1" fill="hold">
                                          <p:stCondLst>
                                            <p:cond delay="0"/>
                                          </p:stCondLst>
                                        </p:cTn>
                                        <p:tgtEl>
                                          <p:spTgt spid="206"/>
                                        </p:tgtEl>
                                        <p:attrNameLst>
                                          <p:attrName>style.visibility</p:attrName>
                                        </p:attrNameLst>
                                      </p:cBhvr>
                                      <p:to>
                                        <p:strVal val="visible"/>
                                      </p:to>
                                    </p:set>
                                    <p:animEffect transition="in" filter="fade">
                                      <p:cBhvr>
                                        <p:cTn id="36" dur="1000"/>
                                        <p:tgtEl>
                                          <p:spTgt spid="206"/>
                                        </p:tgtEl>
                                      </p:cBhvr>
                                    </p:animEffect>
                                  </p:childTnLst>
                                </p:cTn>
                              </p:par>
                              <p:par>
                                <p:cTn id="37" presetID="10" presetClass="entr" presetSubtype="0" fill="hold" nodeType="with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fade">
                                      <p:cBhvr>
                                        <p:cTn id="39" dur="1000"/>
                                        <p:tgtEl>
                                          <p:spTgt spid="20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9"/>
                                        </p:tgtEl>
                                        <p:attrNameLst>
                                          <p:attrName>style.visibility</p:attrName>
                                        </p:attrNameLst>
                                      </p:cBhvr>
                                      <p:to>
                                        <p:strVal val="visible"/>
                                      </p:to>
                                    </p:set>
                                    <p:animEffect transition="in" filter="fade">
                                      <p:cBhvr>
                                        <p:cTn id="44" dur="1000"/>
                                        <p:tgtEl>
                                          <p:spTgt spid="199"/>
                                        </p:tgtEl>
                                      </p:cBhvr>
                                    </p:animEffect>
                                  </p:childTnLst>
                                </p:cTn>
                              </p:par>
                              <p:par>
                                <p:cTn id="45" presetID="10" presetClass="entr" presetSubtype="0" fill="hold" nodeType="withEffect">
                                  <p:stCondLst>
                                    <p:cond delay="0"/>
                                  </p:stCondLst>
                                  <p:childTnLst>
                                    <p:set>
                                      <p:cBhvr>
                                        <p:cTn id="46" dur="1" fill="hold">
                                          <p:stCondLst>
                                            <p:cond delay="0"/>
                                          </p:stCondLst>
                                        </p:cTn>
                                        <p:tgtEl>
                                          <p:spTgt spid="200"/>
                                        </p:tgtEl>
                                        <p:attrNameLst>
                                          <p:attrName>style.visibility</p:attrName>
                                        </p:attrNameLst>
                                      </p:cBhvr>
                                      <p:to>
                                        <p:strVal val="visible"/>
                                      </p:to>
                                    </p:set>
                                    <p:animEffect transition="in" filter="fade">
                                      <p:cBhvr>
                                        <p:cTn id="47" dur="1000"/>
                                        <p:tgtEl>
                                          <p:spTgt spid="200"/>
                                        </p:tgtEl>
                                      </p:cBhvr>
                                    </p:animEffect>
                                  </p:childTnLst>
                                </p:cTn>
                              </p:par>
                              <p:par>
                                <p:cTn id="48" presetID="10" presetClass="entr" presetSubtype="0" fill="hold" nodeType="withEffect">
                                  <p:stCondLst>
                                    <p:cond delay="0"/>
                                  </p:stCondLst>
                                  <p:childTnLst>
                                    <p:set>
                                      <p:cBhvr>
                                        <p:cTn id="49" dur="1" fill="hold">
                                          <p:stCondLst>
                                            <p:cond delay="0"/>
                                          </p:stCondLst>
                                        </p:cTn>
                                        <p:tgtEl>
                                          <p:spTgt spid="201"/>
                                        </p:tgtEl>
                                        <p:attrNameLst>
                                          <p:attrName>style.visibility</p:attrName>
                                        </p:attrNameLst>
                                      </p:cBhvr>
                                      <p:to>
                                        <p:strVal val="visible"/>
                                      </p:to>
                                    </p:set>
                                    <p:animEffect transition="in" filter="fade">
                                      <p:cBhvr>
                                        <p:cTn id="50" dur="1000"/>
                                        <p:tgtEl>
                                          <p:spTgt spid="201"/>
                                        </p:tgtEl>
                                      </p:cBhvr>
                                    </p:animEffect>
                                  </p:childTnLst>
                                </p:cTn>
                              </p:par>
                              <p:par>
                                <p:cTn id="51" presetID="10" presetClass="entr" presetSubtype="0" fill="hold" nodeType="withEffect">
                                  <p:stCondLst>
                                    <p:cond delay="0"/>
                                  </p:stCondLst>
                                  <p:childTnLst>
                                    <p:set>
                                      <p:cBhvr>
                                        <p:cTn id="52" dur="1" fill="hold">
                                          <p:stCondLst>
                                            <p:cond delay="0"/>
                                          </p:stCondLst>
                                        </p:cTn>
                                        <p:tgtEl>
                                          <p:spTgt spid="202"/>
                                        </p:tgtEl>
                                        <p:attrNameLst>
                                          <p:attrName>style.visibility</p:attrName>
                                        </p:attrNameLst>
                                      </p:cBhvr>
                                      <p:to>
                                        <p:strVal val="visible"/>
                                      </p:to>
                                    </p:set>
                                    <p:animEffect transition="in" filter="fade">
                                      <p:cBhvr>
                                        <p:cTn id="53" dur="1000"/>
                                        <p:tgtEl>
                                          <p:spTgt spid="202"/>
                                        </p:tgtEl>
                                      </p:cBhvr>
                                    </p:animEffect>
                                  </p:childTnLst>
                                </p:cTn>
                              </p:par>
                              <p:par>
                                <p:cTn id="54" presetID="10" presetClass="entr" presetSubtype="0" fill="hold" nodeType="withEffect">
                                  <p:stCondLst>
                                    <p:cond delay="0"/>
                                  </p:stCondLst>
                                  <p:childTnLst>
                                    <p:set>
                                      <p:cBhvr>
                                        <p:cTn id="55" dur="1" fill="hold">
                                          <p:stCondLst>
                                            <p:cond delay="0"/>
                                          </p:stCondLst>
                                        </p:cTn>
                                        <p:tgtEl>
                                          <p:spTgt spid="203"/>
                                        </p:tgtEl>
                                        <p:attrNameLst>
                                          <p:attrName>style.visibility</p:attrName>
                                        </p:attrNameLst>
                                      </p:cBhvr>
                                      <p:to>
                                        <p:strVal val="visible"/>
                                      </p:to>
                                    </p:set>
                                    <p:animEffect transition="in" filter="fade">
                                      <p:cBhvr>
                                        <p:cTn id="56" dur="1000"/>
                                        <p:tgtEl>
                                          <p:spTgt spid="203"/>
                                        </p:tgtEl>
                                      </p:cBhvr>
                                    </p:animEffect>
                                  </p:childTnLst>
                                </p:cTn>
                              </p:par>
                              <p:par>
                                <p:cTn id="57" presetID="10" presetClass="entr" presetSubtype="0" fill="hold" nodeType="withEffect">
                                  <p:stCondLst>
                                    <p:cond delay="0"/>
                                  </p:stCondLst>
                                  <p:childTnLst>
                                    <p:set>
                                      <p:cBhvr>
                                        <p:cTn id="58" dur="1" fill="hold">
                                          <p:stCondLst>
                                            <p:cond delay="0"/>
                                          </p:stCondLst>
                                        </p:cTn>
                                        <p:tgtEl>
                                          <p:spTgt spid="204"/>
                                        </p:tgtEl>
                                        <p:attrNameLst>
                                          <p:attrName>style.visibility</p:attrName>
                                        </p:attrNameLst>
                                      </p:cBhvr>
                                      <p:to>
                                        <p:strVal val="visible"/>
                                      </p:to>
                                    </p:set>
                                    <p:animEffect transition="in" filter="fade">
                                      <p:cBhvr>
                                        <p:cTn id="59" dur="1000"/>
                                        <p:tgtEl>
                                          <p:spTgt spid="204"/>
                                        </p:tgtEl>
                                      </p:cBhvr>
                                    </p:animEffect>
                                  </p:childTnLst>
                                </p:cTn>
                              </p:par>
                              <p:par>
                                <p:cTn id="60" presetID="10" presetClass="entr" presetSubtype="0" fill="hold" nodeType="withEffect">
                                  <p:stCondLst>
                                    <p:cond delay="0"/>
                                  </p:stCondLst>
                                  <p:childTnLst>
                                    <p:set>
                                      <p:cBhvr>
                                        <p:cTn id="61" dur="1" fill="hold">
                                          <p:stCondLst>
                                            <p:cond delay="0"/>
                                          </p:stCondLst>
                                        </p:cTn>
                                        <p:tgtEl>
                                          <p:spTgt spid="205"/>
                                        </p:tgtEl>
                                        <p:attrNameLst>
                                          <p:attrName>style.visibility</p:attrName>
                                        </p:attrNameLst>
                                      </p:cBhvr>
                                      <p:to>
                                        <p:strVal val="visible"/>
                                      </p:to>
                                    </p:set>
                                    <p:animEffect transition="in" filter="fade">
                                      <p:cBhvr>
                                        <p:cTn id="62" dur="1000"/>
                                        <p:tgtEl>
                                          <p:spTgt spid="205"/>
                                        </p:tgtEl>
                                      </p:cBhvr>
                                    </p:animEffect>
                                  </p:childTnLst>
                                </p:cTn>
                              </p:par>
                              <p:par>
                                <p:cTn id="63" presetID="10" presetClass="entr" presetSubtype="0" fill="hold" nodeType="withEffect">
                                  <p:stCondLst>
                                    <p:cond delay="0"/>
                                  </p:stCondLst>
                                  <p:childTnLst>
                                    <p:set>
                                      <p:cBhvr>
                                        <p:cTn id="64" dur="1" fill="hold">
                                          <p:stCondLst>
                                            <p:cond delay="0"/>
                                          </p:stCondLst>
                                        </p:cTn>
                                        <p:tgtEl>
                                          <p:spTgt spid="208"/>
                                        </p:tgtEl>
                                        <p:attrNameLst>
                                          <p:attrName>style.visibility</p:attrName>
                                        </p:attrNameLst>
                                      </p:cBhvr>
                                      <p:to>
                                        <p:strVal val="visible"/>
                                      </p:to>
                                    </p:set>
                                    <p:animEffect transition="in" filter="fade">
                                      <p:cBhvr>
                                        <p:cTn id="65" dur="1000"/>
                                        <p:tgtEl>
                                          <p:spTgt spid="208"/>
                                        </p:tgtEl>
                                      </p:cBhvr>
                                    </p:animEffect>
                                  </p:childTnLst>
                                </p:cTn>
                              </p:par>
                              <p:par>
                                <p:cTn id="66" presetID="10" presetClass="entr" presetSubtype="0" fill="hold" nodeType="withEffect">
                                  <p:stCondLst>
                                    <p:cond delay="0"/>
                                  </p:stCondLst>
                                  <p:childTnLst>
                                    <p:set>
                                      <p:cBhvr>
                                        <p:cTn id="67" dur="1" fill="hold">
                                          <p:stCondLst>
                                            <p:cond delay="0"/>
                                          </p:stCondLst>
                                        </p:cTn>
                                        <p:tgtEl>
                                          <p:spTgt spid="209"/>
                                        </p:tgtEl>
                                        <p:attrNameLst>
                                          <p:attrName>style.visibility</p:attrName>
                                        </p:attrNameLst>
                                      </p:cBhvr>
                                      <p:to>
                                        <p:strVal val="visible"/>
                                      </p:to>
                                    </p:set>
                                    <p:animEffect transition="in" filter="fade">
                                      <p:cBhvr>
                                        <p:cTn id="68" dur="1000"/>
                                        <p:tgtEl>
                                          <p:spTgt spid="209"/>
                                        </p:tgtEl>
                                      </p:cBhvr>
                                    </p:animEffect>
                                  </p:childTnLst>
                                </p:cTn>
                              </p:par>
                              <p:par>
                                <p:cTn id="69" presetID="10" presetClass="entr" presetSubtype="0" fill="hold" nodeType="withEffect">
                                  <p:stCondLst>
                                    <p:cond delay="0"/>
                                  </p:stCondLst>
                                  <p:childTnLst>
                                    <p:set>
                                      <p:cBhvr>
                                        <p:cTn id="70" dur="1" fill="hold">
                                          <p:stCondLst>
                                            <p:cond delay="0"/>
                                          </p:stCondLst>
                                        </p:cTn>
                                        <p:tgtEl>
                                          <p:spTgt spid="210"/>
                                        </p:tgtEl>
                                        <p:attrNameLst>
                                          <p:attrName>style.visibility</p:attrName>
                                        </p:attrNameLst>
                                      </p:cBhvr>
                                      <p:to>
                                        <p:strVal val="visible"/>
                                      </p:to>
                                    </p:set>
                                    <p:animEffect transition="in" filter="fade">
                                      <p:cBhvr>
                                        <p:cTn id="71" dur="1000"/>
                                        <p:tgtEl>
                                          <p:spTgt spid="21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92"/>
                                        </p:tgtEl>
                                        <p:attrNameLst>
                                          <p:attrName>style.visibility</p:attrName>
                                        </p:attrNameLst>
                                      </p:cBhvr>
                                      <p:to>
                                        <p:strVal val="visible"/>
                                      </p:to>
                                    </p:set>
                                    <p:animEffect transition="in" filter="fade">
                                      <p:cBhvr>
                                        <p:cTn id="76" dur="1000"/>
                                        <p:tgtEl>
                                          <p:spTgt spid="192"/>
                                        </p:tgtEl>
                                      </p:cBhvr>
                                    </p:animEffect>
                                  </p:childTnLst>
                                </p:cTn>
                              </p:par>
                              <p:par>
                                <p:cTn id="77" presetID="10" presetClass="entr" presetSubtype="0" fill="hold" nodeType="withEffect">
                                  <p:stCondLst>
                                    <p:cond delay="0"/>
                                  </p:stCondLst>
                                  <p:childTnLst>
                                    <p:set>
                                      <p:cBhvr>
                                        <p:cTn id="78" dur="1" fill="hold">
                                          <p:stCondLst>
                                            <p:cond delay="0"/>
                                          </p:stCondLst>
                                        </p:cTn>
                                        <p:tgtEl>
                                          <p:spTgt spid="193"/>
                                        </p:tgtEl>
                                        <p:attrNameLst>
                                          <p:attrName>style.visibility</p:attrName>
                                        </p:attrNameLst>
                                      </p:cBhvr>
                                      <p:to>
                                        <p:strVal val="visible"/>
                                      </p:to>
                                    </p:set>
                                    <p:animEffect transition="in" filter="fade">
                                      <p:cBhvr>
                                        <p:cTn id="79" dur="1000"/>
                                        <p:tgtEl>
                                          <p:spTgt spid="193"/>
                                        </p:tgtEl>
                                      </p:cBhvr>
                                    </p:animEffect>
                                  </p:childTnLst>
                                </p:cTn>
                              </p:par>
                              <p:par>
                                <p:cTn id="80" presetID="10" presetClass="entr" presetSubtype="0" fill="hold" nodeType="withEffect">
                                  <p:stCondLst>
                                    <p:cond delay="0"/>
                                  </p:stCondLst>
                                  <p:childTnLst>
                                    <p:set>
                                      <p:cBhvr>
                                        <p:cTn id="81" dur="1" fill="hold">
                                          <p:stCondLst>
                                            <p:cond delay="0"/>
                                          </p:stCondLst>
                                        </p:cTn>
                                        <p:tgtEl>
                                          <p:spTgt spid="194"/>
                                        </p:tgtEl>
                                        <p:attrNameLst>
                                          <p:attrName>style.visibility</p:attrName>
                                        </p:attrNameLst>
                                      </p:cBhvr>
                                      <p:to>
                                        <p:strVal val="visible"/>
                                      </p:to>
                                    </p:set>
                                    <p:animEffect transition="in" filter="fade">
                                      <p:cBhvr>
                                        <p:cTn id="82" dur="1000"/>
                                        <p:tgtEl>
                                          <p:spTgt spid="194"/>
                                        </p:tgtEl>
                                      </p:cBhvr>
                                    </p:animEffect>
                                  </p:childTnLst>
                                </p:cTn>
                              </p:par>
                              <p:par>
                                <p:cTn id="83" presetID="10" presetClass="entr" presetSubtype="0" fill="hold" nodeType="withEffect">
                                  <p:stCondLst>
                                    <p:cond delay="0"/>
                                  </p:stCondLst>
                                  <p:childTnLst>
                                    <p:set>
                                      <p:cBhvr>
                                        <p:cTn id="84" dur="1" fill="hold">
                                          <p:stCondLst>
                                            <p:cond delay="0"/>
                                          </p:stCondLst>
                                        </p:cTn>
                                        <p:tgtEl>
                                          <p:spTgt spid="195"/>
                                        </p:tgtEl>
                                        <p:attrNameLst>
                                          <p:attrName>style.visibility</p:attrName>
                                        </p:attrNameLst>
                                      </p:cBhvr>
                                      <p:to>
                                        <p:strVal val="visible"/>
                                      </p:to>
                                    </p:set>
                                    <p:animEffect transition="in" filter="fade">
                                      <p:cBhvr>
                                        <p:cTn id="85" dur="1000"/>
                                        <p:tgtEl>
                                          <p:spTgt spid="195"/>
                                        </p:tgtEl>
                                      </p:cBhvr>
                                    </p:animEffect>
                                  </p:childTnLst>
                                </p:cTn>
                              </p:par>
                              <p:par>
                                <p:cTn id="86" presetID="10" presetClass="entr" presetSubtype="0" fill="hold" nodeType="withEffect">
                                  <p:stCondLst>
                                    <p:cond delay="0"/>
                                  </p:stCondLst>
                                  <p:childTnLst>
                                    <p:set>
                                      <p:cBhvr>
                                        <p:cTn id="87" dur="1" fill="hold">
                                          <p:stCondLst>
                                            <p:cond delay="0"/>
                                          </p:stCondLst>
                                        </p:cTn>
                                        <p:tgtEl>
                                          <p:spTgt spid="196"/>
                                        </p:tgtEl>
                                        <p:attrNameLst>
                                          <p:attrName>style.visibility</p:attrName>
                                        </p:attrNameLst>
                                      </p:cBhvr>
                                      <p:to>
                                        <p:strVal val="visible"/>
                                      </p:to>
                                    </p:set>
                                    <p:animEffect transition="in" filter="fade">
                                      <p:cBhvr>
                                        <p:cTn id="88" dur="1000"/>
                                        <p:tgtEl>
                                          <p:spTgt spid="196"/>
                                        </p:tgtEl>
                                      </p:cBhvr>
                                    </p:animEffect>
                                  </p:childTnLst>
                                </p:cTn>
                              </p:par>
                              <p:par>
                                <p:cTn id="89" presetID="10" presetClass="entr" presetSubtype="0" fill="hold" nodeType="withEffect">
                                  <p:stCondLst>
                                    <p:cond delay="0"/>
                                  </p:stCondLst>
                                  <p:childTnLst>
                                    <p:set>
                                      <p:cBhvr>
                                        <p:cTn id="90" dur="1" fill="hold">
                                          <p:stCondLst>
                                            <p:cond delay="0"/>
                                          </p:stCondLst>
                                        </p:cTn>
                                        <p:tgtEl>
                                          <p:spTgt spid="197"/>
                                        </p:tgtEl>
                                        <p:attrNameLst>
                                          <p:attrName>style.visibility</p:attrName>
                                        </p:attrNameLst>
                                      </p:cBhvr>
                                      <p:to>
                                        <p:strVal val="visible"/>
                                      </p:to>
                                    </p:set>
                                    <p:animEffect transition="in" filter="fade">
                                      <p:cBhvr>
                                        <p:cTn id="91" dur="1000"/>
                                        <p:tgtEl>
                                          <p:spTgt spid="197"/>
                                        </p:tgtEl>
                                      </p:cBhvr>
                                    </p:animEffect>
                                  </p:childTnLst>
                                </p:cTn>
                              </p:par>
                              <p:par>
                                <p:cTn id="92" presetID="10" presetClass="entr" presetSubtype="0" fill="hold" nodeType="withEffect">
                                  <p:stCondLst>
                                    <p:cond delay="0"/>
                                  </p:stCondLst>
                                  <p:childTnLst>
                                    <p:set>
                                      <p:cBhvr>
                                        <p:cTn id="93" dur="1" fill="hold">
                                          <p:stCondLst>
                                            <p:cond delay="0"/>
                                          </p:stCondLst>
                                        </p:cTn>
                                        <p:tgtEl>
                                          <p:spTgt spid="198"/>
                                        </p:tgtEl>
                                        <p:attrNameLst>
                                          <p:attrName>style.visibility</p:attrName>
                                        </p:attrNameLst>
                                      </p:cBhvr>
                                      <p:to>
                                        <p:strVal val="visible"/>
                                      </p:to>
                                    </p:set>
                                    <p:animEffect transition="in" filter="fade">
                                      <p:cBhvr>
                                        <p:cTn id="94" dur="1000"/>
                                        <p:tgtEl>
                                          <p:spTgt spid="198"/>
                                        </p:tgtEl>
                                      </p:cBhvr>
                                    </p:animEffect>
                                  </p:childTnLst>
                                </p:cTn>
                              </p:par>
                              <p:par>
                                <p:cTn id="95" presetID="10" presetClass="entr" presetSubtype="0" fill="hold" nodeType="withEffect">
                                  <p:stCondLst>
                                    <p:cond delay="0"/>
                                  </p:stCondLst>
                                  <p:childTnLst>
                                    <p:set>
                                      <p:cBhvr>
                                        <p:cTn id="96" dur="1" fill="hold">
                                          <p:stCondLst>
                                            <p:cond delay="0"/>
                                          </p:stCondLst>
                                        </p:cTn>
                                        <p:tgtEl>
                                          <p:spTgt spid="211"/>
                                        </p:tgtEl>
                                        <p:attrNameLst>
                                          <p:attrName>style.visibility</p:attrName>
                                        </p:attrNameLst>
                                      </p:cBhvr>
                                      <p:to>
                                        <p:strVal val="visible"/>
                                      </p:to>
                                    </p:set>
                                    <p:animEffect transition="in" filter="fade">
                                      <p:cBhvr>
                                        <p:cTn id="97" dur="1000"/>
                                        <p:tgtEl>
                                          <p:spTgt spid="211"/>
                                        </p:tgtEl>
                                      </p:cBhvr>
                                    </p:animEffect>
                                  </p:childTnLst>
                                </p:cTn>
                              </p:par>
                              <p:par>
                                <p:cTn id="98" presetID="10" presetClass="entr" presetSubtype="0" fill="hold" nodeType="withEffect">
                                  <p:stCondLst>
                                    <p:cond delay="0"/>
                                  </p:stCondLst>
                                  <p:childTnLst>
                                    <p:set>
                                      <p:cBhvr>
                                        <p:cTn id="99" dur="1" fill="hold">
                                          <p:stCondLst>
                                            <p:cond delay="0"/>
                                          </p:stCondLst>
                                        </p:cTn>
                                        <p:tgtEl>
                                          <p:spTgt spid="212"/>
                                        </p:tgtEl>
                                        <p:attrNameLst>
                                          <p:attrName>style.visibility</p:attrName>
                                        </p:attrNameLst>
                                      </p:cBhvr>
                                      <p:to>
                                        <p:strVal val="visible"/>
                                      </p:to>
                                    </p:set>
                                    <p:animEffect transition="in" filter="fade">
                                      <p:cBhvr>
                                        <p:cTn id="100" dur="1000"/>
                                        <p:tgtEl>
                                          <p:spTgt spid="212"/>
                                        </p:tgtEl>
                                      </p:cBhvr>
                                    </p:animEffect>
                                  </p:childTnLst>
                                </p:cTn>
                              </p:par>
                              <p:par>
                                <p:cTn id="101" presetID="10" presetClass="entr" presetSubtype="0" fill="hold" nodeType="withEffect">
                                  <p:stCondLst>
                                    <p:cond delay="0"/>
                                  </p:stCondLst>
                                  <p:childTnLst>
                                    <p:set>
                                      <p:cBhvr>
                                        <p:cTn id="102" dur="1" fill="hold">
                                          <p:stCondLst>
                                            <p:cond delay="0"/>
                                          </p:stCondLst>
                                        </p:cTn>
                                        <p:tgtEl>
                                          <p:spTgt spid="213"/>
                                        </p:tgtEl>
                                        <p:attrNameLst>
                                          <p:attrName>style.visibility</p:attrName>
                                        </p:attrNameLst>
                                      </p:cBhvr>
                                      <p:to>
                                        <p:strVal val="visible"/>
                                      </p:to>
                                    </p:set>
                                    <p:animEffect transition="in" filter="fade">
                                      <p:cBhvr>
                                        <p:cTn id="103" dur="1000"/>
                                        <p:tgtEl>
                                          <p:spTgt spid="21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214"/>
                                        </p:tgtEl>
                                        <p:attrNameLst>
                                          <p:attrName>style.visibility</p:attrName>
                                        </p:attrNameLst>
                                      </p:cBhvr>
                                      <p:to>
                                        <p:strVal val="visible"/>
                                      </p:to>
                                    </p:set>
                                    <p:animEffect transition="in" filter="fade">
                                      <p:cBhvr>
                                        <p:cTn id="108" dur="1000"/>
                                        <p:tgtEl>
                                          <p:spTgt spid="21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15"/>
                                        </p:tgtEl>
                                        <p:attrNameLst>
                                          <p:attrName>style.visibility</p:attrName>
                                        </p:attrNameLst>
                                      </p:cBhvr>
                                      <p:to>
                                        <p:strVal val="visible"/>
                                      </p:to>
                                    </p:set>
                                    <p:animEffect transition="in" filter="fade">
                                      <p:cBhvr>
                                        <p:cTn id="113" dur="1000"/>
                                        <p:tgtEl>
                                          <p:spTgt spid="21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16"/>
                                        </p:tgtEl>
                                        <p:attrNameLst>
                                          <p:attrName>style.visibility</p:attrName>
                                        </p:attrNameLst>
                                      </p:cBhvr>
                                      <p:to>
                                        <p:strVal val="visible"/>
                                      </p:to>
                                    </p:set>
                                    <p:animEffect transition="in" filter="fade">
                                      <p:cBhvr>
                                        <p:cTn id="118" dur="1000"/>
                                        <p:tgtEl>
                                          <p:spTgt spid="21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17"/>
                                        </p:tgtEl>
                                        <p:attrNameLst>
                                          <p:attrName>style.visibility</p:attrName>
                                        </p:attrNameLst>
                                      </p:cBhvr>
                                      <p:to>
                                        <p:strVal val="visible"/>
                                      </p:to>
                                    </p:set>
                                    <p:animEffect transition="in" filter="fade">
                                      <p:cBhvr>
                                        <p:cTn id="123" dur="1000"/>
                                        <p:tgtEl>
                                          <p:spTgt spid="217"/>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18"/>
                                        </p:tgtEl>
                                        <p:attrNameLst>
                                          <p:attrName>style.visibility</p:attrName>
                                        </p:attrNameLst>
                                      </p:cBhvr>
                                      <p:to>
                                        <p:strVal val="visible"/>
                                      </p:to>
                                    </p:set>
                                    <p:animEffect transition="in" filter="fade">
                                      <p:cBhvr>
                                        <p:cTn id="128" dur="1000"/>
                                        <p:tgtEl>
                                          <p:spTgt spid="21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19"/>
                                        </p:tgtEl>
                                        <p:attrNameLst>
                                          <p:attrName>style.visibility</p:attrName>
                                        </p:attrNameLst>
                                      </p:cBhvr>
                                      <p:to>
                                        <p:strVal val="visible"/>
                                      </p:to>
                                    </p:set>
                                    <p:animEffect transition="in" filter="fade">
                                      <p:cBhvr>
                                        <p:cTn id="133"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3986" y="555600"/>
            <a:ext cx="7630510" cy="432372"/>
          </a:xfrm>
        </p:spPr>
        <p:txBody>
          <a:bodyPr>
            <a:normAutofit fontScale="90000"/>
          </a:bodyPr>
          <a:lstStyle/>
          <a:p>
            <a:pPr lvl="0" algn="ctr"/>
            <a:r>
              <a:rPr lang="fr-FR" dirty="0" smtClean="0">
                <a:latin typeface="Times New Roman"/>
                <a:ea typeface="Times New Roman"/>
                <a:cs typeface="Times New Roman"/>
                <a:sym typeface="Times New Roman"/>
              </a:rPr>
              <a:t>Participants/ </a:t>
            </a:r>
            <a:r>
              <a:rPr lang="fr-FR" dirty="0" err="1" smtClean="0">
                <a:latin typeface="Times New Roman"/>
                <a:ea typeface="Times New Roman"/>
                <a:cs typeface="Times New Roman"/>
                <a:sym typeface="Times New Roman"/>
              </a:rPr>
              <a:t>Roles</a:t>
            </a:r>
            <a:r>
              <a:rPr lang="fr-FR" dirty="0" smtClean="0">
                <a:latin typeface="Times New Roman"/>
                <a:ea typeface="Times New Roman"/>
                <a:cs typeface="Times New Roman"/>
                <a:sym typeface="Times New Roman"/>
              </a:rPr>
              <a:t/>
            </a:r>
            <a:br>
              <a:rPr lang="fr-FR" dirty="0" smtClean="0">
                <a:latin typeface="Times New Roman"/>
                <a:ea typeface="Times New Roman"/>
                <a:cs typeface="Times New Roman"/>
                <a:sym typeface="Times New Roman"/>
              </a:rPr>
            </a:b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6</a:t>
            </a:fld>
            <a:endParaRPr lang="fr-FR"/>
          </a:p>
        </p:txBody>
      </p:sp>
      <p:sp>
        <p:nvSpPr>
          <p:cNvPr id="5" name="Google Shape;227;p21"/>
          <p:cNvSpPr/>
          <p:nvPr/>
        </p:nvSpPr>
        <p:spPr>
          <a:xfrm>
            <a:off x="3961319" y="1260647"/>
            <a:ext cx="1374000" cy="1316100"/>
          </a:xfrm>
          <a:prstGeom prst="ellipse">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228;p21"/>
          <p:cNvSpPr/>
          <p:nvPr/>
        </p:nvSpPr>
        <p:spPr>
          <a:xfrm>
            <a:off x="3776020" y="1707750"/>
            <a:ext cx="1703489" cy="815879"/>
          </a:xfrm>
          <a:custGeom>
            <a:avLst/>
            <a:gdLst/>
            <a:ahLst/>
            <a:cxnLst/>
            <a:rect l="l" t="t" r="r" b="b"/>
            <a:pathLst>
              <a:path w="1495" h="748" extrusionOk="0">
                <a:moveTo>
                  <a:pt x="1495" y="0"/>
                </a:moveTo>
                <a:cubicBezTo>
                  <a:pt x="1495" y="413"/>
                  <a:pt x="1160" y="748"/>
                  <a:pt x="747" y="748"/>
                </a:cubicBezTo>
                <a:cubicBezTo>
                  <a:pt x="334" y="748"/>
                  <a:pt x="0" y="413"/>
                  <a:pt x="0" y="0"/>
                </a:cubicBezTo>
              </a:path>
            </a:pathLst>
          </a:custGeom>
          <a:noFill/>
          <a:ln w="30150" cap="flat" cmpd="sng">
            <a:solidFill>
              <a:srgbClr val="F4F5F5"/>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229;p21"/>
          <p:cNvSpPr/>
          <p:nvPr/>
        </p:nvSpPr>
        <p:spPr>
          <a:xfrm>
            <a:off x="3765638" y="1920818"/>
            <a:ext cx="83400" cy="79500"/>
          </a:xfrm>
          <a:prstGeom prst="ellipse">
            <a:avLst/>
          </a:prstGeom>
          <a:solidFill>
            <a:schemeClr val="accent6"/>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230;p21"/>
          <p:cNvSpPr/>
          <p:nvPr/>
        </p:nvSpPr>
        <p:spPr>
          <a:xfrm>
            <a:off x="5470088" y="1920818"/>
            <a:ext cx="81600" cy="79500"/>
          </a:xfrm>
          <a:prstGeom prst="ellipse">
            <a:avLst/>
          </a:prstGeom>
          <a:solidFill>
            <a:schemeClr val="accent6"/>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231;p21"/>
          <p:cNvSpPr/>
          <p:nvPr/>
        </p:nvSpPr>
        <p:spPr>
          <a:xfrm>
            <a:off x="4608413" y="2742153"/>
            <a:ext cx="114600" cy="117900"/>
          </a:xfrm>
          <a:prstGeom prst="ellipse">
            <a:avLst/>
          </a:prstGeom>
          <a:solidFill>
            <a:schemeClr val="accent3"/>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232;p21"/>
          <p:cNvSpPr/>
          <p:nvPr/>
        </p:nvSpPr>
        <p:spPr>
          <a:xfrm>
            <a:off x="4046484" y="2165131"/>
            <a:ext cx="1229710" cy="452731"/>
          </a:xfrm>
          <a:custGeom>
            <a:avLst/>
            <a:gdLst/>
            <a:ahLst/>
            <a:cxnLst/>
            <a:rect l="l" t="t" r="r" b="b"/>
            <a:pathLst>
              <a:path w="2136176" h="658379" extrusionOk="0">
                <a:moveTo>
                  <a:pt x="0" y="0"/>
                </a:moveTo>
                <a:lnTo>
                  <a:pt x="2136176" y="0"/>
                </a:lnTo>
                <a:lnTo>
                  <a:pt x="2121326" y="30858"/>
                </a:lnTo>
                <a:cubicBezTo>
                  <a:pt x="1918491" y="404638"/>
                  <a:pt x="1522891" y="658379"/>
                  <a:pt x="1068088" y="658379"/>
                </a:cubicBezTo>
                <a:cubicBezTo>
                  <a:pt x="613286" y="658379"/>
                  <a:pt x="217686" y="404638"/>
                  <a:pt x="14850" y="30858"/>
                </a:cubicBezTo>
                <a:close/>
              </a:path>
            </a:pathLst>
          </a:custGeom>
          <a:solidFill>
            <a:schemeClr val="dk2">
              <a:alpha val="29800"/>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b="1" dirty="0" smtClean="0">
                <a:solidFill>
                  <a:schemeClr val="dk1"/>
                </a:solidFill>
                <a:latin typeface="Times New Roman"/>
                <a:ea typeface="Times New Roman"/>
                <a:cs typeface="Times New Roman"/>
                <a:sym typeface="Times New Roman"/>
              </a:rPr>
              <a:t>Belguith amira </a:t>
            </a:r>
          </a:p>
          <a:p>
            <a:pPr marL="0" marR="0" lvl="0" indent="0" algn="ctr" rtl="0">
              <a:spcBef>
                <a:spcPts val="0"/>
              </a:spcBef>
              <a:spcAft>
                <a:spcPts val="0"/>
              </a:spcAft>
              <a:buNone/>
            </a:pPr>
            <a:endParaRPr sz="1200" b="1">
              <a:solidFill>
                <a:schemeClr val="dk1"/>
              </a:solidFill>
              <a:latin typeface="Times New Roman"/>
              <a:ea typeface="Times New Roman"/>
              <a:cs typeface="Times New Roman"/>
              <a:sym typeface="Times New Roman"/>
            </a:endParaRPr>
          </a:p>
        </p:txBody>
      </p:sp>
      <p:pic>
        <p:nvPicPr>
          <p:cNvPr id="11" name="Google Shape;235;p21"/>
          <p:cNvPicPr preferRelativeResize="0"/>
          <p:nvPr/>
        </p:nvPicPr>
        <p:blipFill>
          <a:blip r:embed="rId2">
            <a:alphaModFix/>
          </a:blip>
          <a:stretch>
            <a:fillRect/>
          </a:stretch>
        </p:blipFill>
        <p:spPr>
          <a:xfrm>
            <a:off x="4208136" y="1368451"/>
            <a:ext cx="853648" cy="759622"/>
          </a:xfrm>
          <a:prstGeom prst="rect">
            <a:avLst/>
          </a:prstGeom>
          <a:noFill/>
          <a:ln>
            <a:noFill/>
          </a:ln>
        </p:spPr>
      </p:pic>
      <p:cxnSp>
        <p:nvCxnSpPr>
          <p:cNvPr id="12" name="Google Shape;236;p21"/>
          <p:cNvCxnSpPr/>
          <p:nvPr/>
        </p:nvCxnSpPr>
        <p:spPr>
          <a:xfrm flipH="1">
            <a:off x="4658372" y="2845924"/>
            <a:ext cx="600" cy="673500"/>
          </a:xfrm>
          <a:prstGeom prst="straightConnector1">
            <a:avLst/>
          </a:prstGeom>
          <a:noFill/>
          <a:ln w="12700" cap="flat" cmpd="sng">
            <a:solidFill>
              <a:srgbClr val="D8D8D8"/>
            </a:solidFill>
            <a:prstDash val="dot"/>
            <a:round/>
            <a:headEnd type="none" w="sm" len="sm"/>
            <a:tailEnd type="oval" w="med" len="med"/>
          </a:ln>
        </p:spPr>
      </p:cxnSp>
      <p:cxnSp>
        <p:nvCxnSpPr>
          <p:cNvPr id="13" name="Google Shape;237;p21"/>
          <p:cNvCxnSpPr/>
          <p:nvPr/>
        </p:nvCxnSpPr>
        <p:spPr>
          <a:xfrm rot="9782418">
            <a:off x="3049805" y="3120109"/>
            <a:ext cx="821737" cy="772231"/>
          </a:xfrm>
          <a:prstGeom prst="straightConnector1">
            <a:avLst/>
          </a:prstGeom>
          <a:noFill/>
          <a:ln w="12700" cap="flat" cmpd="sng">
            <a:solidFill>
              <a:srgbClr val="D8D8D8"/>
            </a:solidFill>
            <a:prstDash val="dot"/>
            <a:round/>
            <a:headEnd type="none" w="sm" len="sm"/>
            <a:tailEnd type="oval" w="med" len="med"/>
          </a:ln>
        </p:spPr>
      </p:cxnSp>
      <p:sp>
        <p:nvSpPr>
          <p:cNvPr id="14" name="Google Shape;238;p21"/>
          <p:cNvSpPr/>
          <p:nvPr/>
        </p:nvSpPr>
        <p:spPr>
          <a:xfrm rot="-1018917">
            <a:off x="3819774" y="3648013"/>
            <a:ext cx="189486" cy="170975"/>
          </a:xfrm>
          <a:custGeom>
            <a:avLst/>
            <a:gdLst/>
            <a:ahLst/>
            <a:cxnLst/>
            <a:rect l="l" t="t" r="r" b="b"/>
            <a:pathLst>
              <a:path w="83" h="83" extrusionOk="0">
                <a:moveTo>
                  <a:pt x="60" y="73"/>
                </a:moveTo>
                <a:cubicBezTo>
                  <a:pt x="43" y="83"/>
                  <a:pt x="20" y="77"/>
                  <a:pt x="10" y="59"/>
                </a:cubicBezTo>
                <a:cubicBezTo>
                  <a:pt x="0" y="42"/>
                  <a:pt x="6" y="20"/>
                  <a:pt x="24" y="10"/>
                </a:cubicBezTo>
                <a:cubicBezTo>
                  <a:pt x="41" y="0"/>
                  <a:pt x="63" y="6"/>
                  <a:pt x="73" y="23"/>
                </a:cubicBezTo>
                <a:cubicBezTo>
                  <a:pt x="83" y="40"/>
                  <a:pt x="77" y="63"/>
                  <a:pt x="60" y="73"/>
                </a:cubicBezTo>
                <a:close/>
              </a:path>
            </a:pathLst>
          </a:custGeom>
          <a:solidFill>
            <a:schemeClr val="accent1"/>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239;p21"/>
          <p:cNvSpPr/>
          <p:nvPr/>
        </p:nvSpPr>
        <p:spPr>
          <a:xfrm rot="-1018918">
            <a:off x="1601664" y="2113451"/>
            <a:ext cx="1229948" cy="1363175"/>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73763"/>
              </a:solidFill>
              <a:latin typeface="Calibri"/>
              <a:ea typeface="Calibri"/>
              <a:cs typeface="Calibri"/>
              <a:sym typeface="Calibri"/>
            </a:endParaRPr>
          </a:p>
        </p:txBody>
      </p:sp>
      <p:sp>
        <p:nvSpPr>
          <p:cNvPr id="16" name="Google Shape;240;p21"/>
          <p:cNvSpPr/>
          <p:nvPr/>
        </p:nvSpPr>
        <p:spPr>
          <a:xfrm rot="-1018918">
            <a:off x="1833165" y="3402415"/>
            <a:ext cx="1406497" cy="1319436"/>
          </a:xfrm>
          <a:custGeom>
            <a:avLst/>
            <a:gdLst/>
            <a:ahLst/>
            <a:cxnLst/>
            <a:rect l="l" t="t" r="r" b="b"/>
            <a:pathLst>
              <a:path w="430" h="431" extrusionOk="0">
                <a:moveTo>
                  <a:pt x="121" y="379"/>
                </a:moveTo>
                <a:cubicBezTo>
                  <a:pt x="211" y="431"/>
                  <a:pt x="326" y="400"/>
                  <a:pt x="378" y="310"/>
                </a:cubicBezTo>
                <a:cubicBezTo>
                  <a:pt x="430" y="220"/>
                  <a:pt x="400" y="105"/>
                  <a:pt x="309" y="52"/>
                </a:cubicBezTo>
                <a:cubicBezTo>
                  <a:pt x="219" y="0"/>
                  <a:pt x="104" y="31"/>
                  <a:pt x="52" y="121"/>
                </a:cubicBezTo>
                <a:cubicBezTo>
                  <a:pt x="0" y="212"/>
                  <a:pt x="31" y="327"/>
                  <a:pt x="121" y="379"/>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B5394"/>
              </a:solidFill>
              <a:latin typeface="Calibri"/>
              <a:ea typeface="Calibri"/>
              <a:cs typeface="Calibri"/>
              <a:sym typeface="Calibri"/>
            </a:endParaRPr>
          </a:p>
        </p:txBody>
      </p:sp>
      <p:cxnSp>
        <p:nvCxnSpPr>
          <p:cNvPr id="17" name="Google Shape;241;p21"/>
          <p:cNvCxnSpPr/>
          <p:nvPr/>
        </p:nvCxnSpPr>
        <p:spPr>
          <a:xfrm rot="9780215">
            <a:off x="3322561" y="3957011"/>
            <a:ext cx="653754" cy="0"/>
          </a:xfrm>
          <a:prstGeom prst="straightConnector1">
            <a:avLst/>
          </a:prstGeom>
          <a:noFill/>
          <a:ln w="12700" cap="flat" cmpd="sng">
            <a:solidFill>
              <a:srgbClr val="D8D8D8"/>
            </a:solidFill>
            <a:prstDash val="dot"/>
            <a:round/>
            <a:headEnd type="none" w="sm" len="sm"/>
            <a:tailEnd type="oval" w="med" len="med"/>
          </a:ln>
        </p:spPr>
      </p:cxnSp>
      <p:sp>
        <p:nvSpPr>
          <p:cNvPr id="19" name="Google Shape;243;p21"/>
          <p:cNvSpPr/>
          <p:nvPr/>
        </p:nvSpPr>
        <p:spPr>
          <a:xfrm rot="842217" flipH="1">
            <a:off x="5119754" y="3650425"/>
            <a:ext cx="187589" cy="188319"/>
          </a:xfrm>
          <a:custGeom>
            <a:avLst/>
            <a:gdLst/>
            <a:ahLst/>
            <a:cxnLst/>
            <a:rect l="l" t="t" r="r" b="b"/>
            <a:pathLst>
              <a:path w="83" h="83" extrusionOk="0">
                <a:moveTo>
                  <a:pt x="60" y="73"/>
                </a:moveTo>
                <a:cubicBezTo>
                  <a:pt x="43" y="83"/>
                  <a:pt x="20" y="77"/>
                  <a:pt x="10" y="59"/>
                </a:cubicBezTo>
                <a:cubicBezTo>
                  <a:pt x="0" y="42"/>
                  <a:pt x="6" y="20"/>
                  <a:pt x="24" y="10"/>
                </a:cubicBezTo>
                <a:cubicBezTo>
                  <a:pt x="41" y="0"/>
                  <a:pt x="63" y="6"/>
                  <a:pt x="73" y="23"/>
                </a:cubicBezTo>
                <a:cubicBezTo>
                  <a:pt x="83" y="40"/>
                  <a:pt x="77" y="63"/>
                  <a:pt x="60" y="73"/>
                </a:cubicBezTo>
                <a:close/>
              </a:path>
            </a:pathLst>
          </a:custGeom>
          <a:solidFill>
            <a:schemeClr val="accent5"/>
          </a:solidFill>
          <a:ln w="28575" cap="flat" cmpd="sng">
            <a:solidFill>
              <a:srgbClr val="D8D8D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247;p21"/>
          <p:cNvSpPr/>
          <p:nvPr/>
        </p:nvSpPr>
        <p:spPr>
          <a:xfrm>
            <a:off x="4004442" y="3048000"/>
            <a:ext cx="1366344" cy="1131674"/>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248;p21"/>
          <p:cNvSpPr txBox="1"/>
          <p:nvPr/>
        </p:nvSpPr>
        <p:spPr>
          <a:xfrm>
            <a:off x="4111187" y="3453050"/>
            <a:ext cx="11577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800" b="1" dirty="0" smtClean="0">
                <a:solidFill>
                  <a:schemeClr val="bg1"/>
                </a:solidFill>
                <a:latin typeface="Times New Roman"/>
                <a:ea typeface="Times New Roman"/>
                <a:cs typeface="Times New Roman"/>
                <a:sym typeface="Times New Roman"/>
              </a:rPr>
              <a:t>Allegui </a:t>
            </a:r>
            <a:r>
              <a:rPr lang="fr-FR" sz="1800" b="1" dirty="0" err="1" smtClean="0">
                <a:solidFill>
                  <a:schemeClr val="bg1"/>
                </a:solidFill>
                <a:latin typeface="Times New Roman"/>
                <a:ea typeface="Times New Roman"/>
                <a:cs typeface="Times New Roman"/>
                <a:sym typeface="Times New Roman"/>
              </a:rPr>
              <a:t>maissa</a:t>
            </a:r>
            <a:r>
              <a:rPr lang="fr-FR" sz="1800" b="1" dirty="0" smtClean="0">
                <a:solidFill>
                  <a:schemeClr val="bg1"/>
                </a:solidFill>
                <a:latin typeface="Times New Roman"/>
                <a:ea typeface="Times New Roman"/>
                <a:cs typeface="Times New Roman"/>
                <a:sym typeface="Times New Roman"/>
              </a:rPr>
              <a:t> </a:t>
            </a:r>
          </a:p>
        </p:txBody>
      </p:sp>
      <p:sp>
        <p:nvSpPr>
          <p:cNvPr id="26" name="Google Shape;250;p21"/>
          <p:cNvSpPr txBox="1"/>
          <p:nvPr/>
        </p:nvSpPr>
        <p:spPr>
          <a:xfrm>
            <a:off x="2475462" y="3953286"/>
            <a:ext cx="1561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700" b="1">
                <a:solidFill>
                  <a:srgbClr val="5F1C15"/>
                </a:solidFill>
                <a:latin typeface="Times New Roman"/>
                <a:ea typeface="Times New Roman"/>
                <a:cs typeface="Times New Roman"/>
                <a:sym typeface="Times New Roman"/>
              </a:rPr>
              <a:t>  </a:t>
            </a:r>
            <a:r>
              <a:rPr lang="fr" sz="700" b="1">
                <a:solidFill>
                  <a:schemeClr val="lt1"/>
                </a:solidFill>
                <a:latin typeface="Times New Roman"/>
                <a:ea typeface="Times New Roman"/>
                <a:cs typeface="Times New Roman"/>
                <a:sym typeface="Times New Roman"/>
              </a:rPr>
              <a:t> </a:t>
            </a:r>
            <a:endParaRPr sz="700" b="1">
              <a:solidFill>
                <a:schemeClr val="lt1"/>
              </a:solidFill>
              <a:latin typeface="Times New Roman"/>
              <a:ea typeface="Times New Roman"/>
              <a:cs typeface="Times New Roman"/>
              <a:sym typeface="Times New Roman"/>
            </a:endParaRPr>
          </a:p>
        </p:txBody>
      </p:sp>
      <p:sp>
        <p:nvSpPr>
          <p:cNvPr id="27" name="Google Shape;251;p21"/>
          <p:cNvSpPr txBox="1"/>
          <p:nvPr/>
        </p:nvSpPr>
        <p:spPr>
          <a:xfrm>
            <a:off x="2060029" y="3678621"/>
            <a:ext cx="1040524"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800" b="1" dirty="0" smtClean="0">
                <a:solidFill>
                  <a:schemeClr val="tx1">
                    <a:lumMod val="50000"/>
                  </a:schemeClr>
                </a:solidFill>
                <a:latin typeface="Times New Roman"/>
                <a:ea typeface="Times New Roman"/>
                <a:cs typeface="Times New Roman"/>
                <a:sym typeface="Times New Roman"/>
              </a:rPr>
              <a:t>Allegui </a:t>
            </a:r>
          </a:p>
          <a:p>
            <a:pPr marL="0" lvl="0" indent="0" algn="l" rtl="0">
              <a:spcBef>
                <a:spcPts val="0"/>
              </a:spcBef>
              <a:spcAft>
                <a:spcPts val="0"/>
              </a:spcAft>
              <a:buNone/>
            </a:pPr>
            <a:r>
              <a:rPr lang="fr-FR" sz="1800" b="1" dirty="0" smtClean="0">
                <a:solidFill>
                  <a:schemeClr val="tx1">
                    <a:lumMod val="50000"/>
                  </a:schemeClr>
                </a:solidFill>
                <a:latin typeface="Times New Roman"/>
                <a:ea typeface="Times New Roman"/>
                <a:cs typeface="Times New Roman"/>
                <a:sym typeface="Times New Roman"/>
              </a:rPr>
              <a:t>maissa</a:t>
            </a:r>
            <a:endParaRPr sz="1800" b="1">
              <a:solidFill>
                <a:schemeClr val="tx1">
                  <a:lumMod val="50000"/>
                </a:schemeClr>
              </a:solidFill>
              <a:latin typeface="Times New Roman"/>
              <a:ea typeface="Times New Roman"/>
              <a:cs typeface="Times New Roman"/>
              <a:sym typeface="Times New Roman"/>
            </a:endParaRPr>
          </a:p>
        </p:txBody>
      </p:sp>
      <p:sp>
        <p:nvSpPr>
          <p:cNvPr id="28" name="Google Shape;252;p21"/>
          <p:cNvSpPr txBox="1"/>
          <p:nvPr/>
        </p:nvSpPr>
        <p:spPr>
          <a:xfrm>
            <a:off x="1723697" y="2459422"/>
            <a:ext cx="1376605" cy="846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dirty="0" smtClean="0">
                <a:solidFill>
                  <a:srgbClr val="150705"/>
                </a:solidFill>
                <a:latin typeface="Times New Roman"/>
                <a:ea typeface="Times New Roman"/>
                <a:cs typeface="Times New Roman"/>
                <a:sym typeface="Times New Roman"/>
              </a:rPr>
              <a:t>Belguith amira</a:t>
            </a:r>
          </a:p>
          <a:p>
            <a:pPr marL="0" lvl="0" indent="0" algn="l" rtl="0">
              <a:spcBef>
                <a:spcPts val="0"/>
              </a:spcBef>
              <a:spcAft>
                <a:spcPts val="0"/>
              </a:spcAft>
              <a:buNone/>
            </a:pPr>
            <a:endParaRPr sz="700" b="1" smtClean="0">
              <a:solidFill>
                <a:srgbClr val="5F1C15"/>
              </a:solidFill>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childTnLst>
                                </p:cTn>
                              </p:par>
                              <p:par>
                                <p:cTn id="59" presetID="10"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childTnLst>
                                </p:cTn>
                              </p:par>
                              <p:par>
                                <p:cTn id="62" presetID="10"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10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p:nvPr/>
        </p:nvSpPr>
        <p:spPr>
          <a:xfrm>
            <a:off x="1785769" y="1344706"/>
            <a:ext cx="5732956"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4800" b="1" i="1" dirty="0">
                <a:solidFill>
                  <a:schemeClr val="dk1"/>
                </a:solidFill>
                <a:latin typeface="Times New Roman"/>
                <a:ea typeface="Times New Roman"/>
                <a:cs typeface="Times New Roman"/>
                <a:sym typeface="Times New Roman"/>
              </a:rPr>
              <a:t>Piliers de Méthodologie Scrum</a:t>
            </a:r>
            <a:endParaRPr sz="4800" b="1" i="1">
              <a:solidFill>
                <a:schemeClr val="dk1"/>
              </a:solidFill>
              <a:latin typeface="Times New Roman"/>
              <a:ea typeface="Times New Roman"/>
              <a:cs typeface="Times New Roman"/>
              <a:sym typeface="Times New Roman"/>
            </a:endParaRPr>
          </a:p>
        </p:txBody>
      </p:sp>
      <p:sp>
        <p:nvSpPr>
          <p:cNvPr id="262" name="Google Shape;262;p22"/>
          <p:cNvSpPr txBox="1">
            <a:spLocks noGrp="1"/>
          </p:cNvSpPr>
          <p:nvPr>
            <p:ph type="sldNum" idx="12"/>
          </p:nvPr>
        </p:nvSpPr>
        <p:spPr>
          <a:xfrm>
            <a:off x="106134" y="4516426"/>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7</a:t>
            </a:fld>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8</a:t>
            </a:fld>
            <a:endParaRPr lang="fr-FR" dirty="0"/>
          </a:p>
        </p:txBody>
      </p:sp>
      <p:sp>
        <p:nvSpPr>
          <p:cNvPr id="3" name="Rectangle 2"/>
          <p:cNvSpPr/>
          <p:nvPr/>
        </p:nvSpPr>
        <p:spPr>
          <a:xfrm>
            <a:off x="152399" y="142748"/>
            <a:ext cx="8109858" cy="369332"/>
          </a:xfrm>
          <a:prstGeom prst="rect">
            <a:avLst/>
          </a:prstGeom>
        </p:spPr>
        <p:txBody>
          <a:bodyPr wrap="square">
            <a:spAutoFit/>
          </a:bodyPr>
          <a:lstStyle/>
          <a:p>
            <a:pPr lvl="0"/>
            <a:r>
              <a:rPr lang="fr-FR" sz="1800" b="1" dirty="0" smtClean="0">
                <a:solidFill>
                  <a:schemeClr val="tx1">
                    <a:lumMod val="50000"/>
                  </a:schemeClr>
                </a:solidFill>
                <a:latin typeface="Roboto"/>
                <a:ea typeface="Roboto"/>
                <a:cs typeface="Roboto"/>
                <a:sym typeface="Roboto"/>
              </a:rPr>
              <a:t>Product backlog : location du voiture </a:t>
            </a:r>
            <a:r>
              <a:rPr lang="fr-FR" sz="1800" b="1" dirty="0" err="1" smtClean="0">
                <a:solidFill>
                  <a:schemeClr val="bg1"/>
                </a:solidFill>
                <a:latin typeface="Roboto"/>
                <a:ea typeface="Roboto"/>
                <a:cs typeface="Roboto"/>
                <a:sym typeface="Roboto"/>
              </a:rPr>
              <a:t>acg</a:t>
            </a:r>
            <a:r>
              <a:rPr lang="fr-FR" sz="1800" b="1" dirty="0" smtClean="0">
                <a:solidFill>
                  <a:schemeClr val="bg1"/>
                </a:solidFill>
                <a:latin typeface="Roboto"/>
                <a:ea typeface="Roboto"/>
                <a:cs typeface="Roboto"/>
                <a:sym typeface="Roboto"/>
              </a:rPr>
              <a:t>  </a:t>
            </a:r>
            <a:r>
              <a:rPr lang="fr-FR" b="1" dirty="0" smtClean="0">
                <a:solidFill>
                  <a:schemeClr val="bg1"/>
                </a:solidFill>
                <a:latin typeface="Roboto"/>
                <a:ea typeface="Roboto"/>
                <a:cs typeface="Roboto"/>
                <a:sym typeface="Roboto"/>
              </a:rPr>
              <a:t>: location du voiture </a:t>
            </a:r>
            <a:endParaRPr lang="fr-FR" b="1" dirty="0">
              <a:solidFill>
                <a:schemeClr val="bg1"/>
              </a:solidFill>
              <a:latin typeface="Roboto"/>
              <a:ea typeface="Roboto"/>
              <a:cs typeface="Roboto"/>
              <a:sym typeface="Roboto"/>
            </a:endParaRPr>
          </a:p>
        </p:txBody>
      </p:sp>
      <p:sp>
        <p:nvSpPr>
          <p:cNvPr id="4" name="Rectangle 3"/>
          <p:cNvSpPr/>
          <p:nvPr/>
        </p:nvSpPr>
        <p:spPr>
          <a:xfrm>
            <a:off x="0" y="482475"/>
            <a:ext cx="8153400" cy="307777"/>
          </a:xfrm>
          <a:prstGeom prst="rect">
            <a:avLst/>
          </a:prstGeom>
        </p:spPr>
        <p:txBody>
          <a:bodyPr wrap="square">
            <a:spAutoFit/>
          </a:bodyPr>
          <a:lstStyle/>
          <a:p>
            <a:pPr>
              <a:buFont typeface="Wingdings" pitchFamily="2" charset="2"/>
              <a:buChar char="q"/>
            </a:pPr>
            <a:r>
              <a:rPr lang="fr-FR" dirty="0" smtClean="0">
                <a:solidFill>
                  <a:schemeClr val="tx1">
                    <a:lumMod val="50000"/>
                  </a:schemeClr>
                </a:solidFill>
                <a:latin typeface="Roboto"/>
                <a:ea typeface="Roboto"/>
                <a:cs typeface="Roboto"/>
                <a:sym typeface="Roboto"/>
              </a:rPr>
              <a:t>Nous avons trois sprints au total . Après une discussion approfondie avec le client</a:t>
            </a:r>
            <a:r>
              <a:rPr lang="fr-FR" sz="1200" dirty="0" smtClean="0">
                <a:solidFill>
                  <a:schemeClr val="tx1">
                    <a:lumMod val="50000"/>
                  </a:schemeClr>
                </a:solidFill>
                <a:latin typeface="Roboto"/>
                <a:ea typeface="Roboto"/>
                <a:cs typeface="Roboto"/>
                <a:sym typeface="Roboto"/>
              </a:rPr>
              <a:t>.</a:t>
            </a:r>
            <a:endParaRPr lang="fr-FR" sz="1200" dirty="0"/>
          </a:p>
        </p:txBody>
      </p:sp>
      <p:graphicFrame>
        <p:nvGraphicFramePr>
          <p:cNvPr id="5" name="Tableau 4"/>
          <p:cNvGraphicFramePr>
            <a:graphicFrameLocks noGrp="1"/>
          </p:cNvGraphicFramePr>
          <p:nvPr/>
        </p:nvGraphicFramePr>
        <p:xfrm>
          <a:off x="247425" y="887632"/>
          <a:ext cx="8280250" cy="4000500"/>
        </p:xfrm>
        <a:graphic>
          <a:graphicData uri="http://schemas.openxmlformats.org/drawingml/2006/table">
            <a:tbl>
              <a:tblPr firstRow="1" bandRow="1">
                <a:tableStyleId>{638B1855-1B75-4FBE-930C-398BA8C253C6}</a:tableStyleId>
              </a:tblPr>
              <a:tblGrid>
                <a:gridCol w="716982"/>
                <a:gridCol w="1155928"/>
                <a:gridCol w="2102300"/>
                <a:gridCol w="2088778"/>
                <a:gridCol w="1117938"/>
                <a:gridCol w="1098324"/>
              </a:tblGrid>
              <a:tr h="503242">
                <a:tc>
                  <a:txBody>
                    <a:bodyPr/>
                    <a:lstStyle/>
                    <a:p>
                      <a:r>
                        <a:rPr lang="fr-FR" sz="1100" dirty="0" smtClean="0">
                          <a:solidFill>
                            <a:schemeClr val="bg2">
                              <a:lumMod val="50000"/>
                            </a:schemeClr>
                          </a:solidFill>
                        </a:rPr>
                        <a:t>ID feature </a:t>
                      </a:r>
                      <a:endParaRPr lang="fr-FR" sz="1100" dirty="0">
                        <a:solidFill>
                          <a:schemeClr val="bg2">
                            <a:lumMod val="50000"/>
                          </a:schemeClr>
                        </a:solidFill>
                      </a:endParaRPr>
                    </a:p>
                  </a:txBody>
                  <a:tcPr/>
                </a:tc>
                <a:tc>
                  <a:txBody>
                    <a:bodyPr/>
                    <a:lstStyle/>
                    <a:p>
                      <a:r>
                        <a:rPr lang="fr-FR" sz="1100" dirty="0" smtClean="0">
                          <a:solidFill>
                            <a:schemeClr val="bg2">
                              <a:lumMod val="50000"/>
                            </a:schemeClr>
                          </a:solidFill>
                        </a:rPr>
                        <a:t>propriété</a:t>
                      </a:r>
                      <a:endParaRPr lang="fr-FR" sz="1100" dirty="0">
                        <a:solidFill>
                          <a:schemeClr val="bg2">
                            <a:lumMod val="50000"/>
                          </a:schemeClr>
                        </a:solidFill>
                      </a:endParaRPr>
                    </a:p>
                  </a:txBody>
                  <a:tcPr/>
                </a:tc>
                <a:tc>
                  <a:txBody>
                    <a:bodyPr/>
                    <a:lstStyle/>
                    <a:p>
                      <a:r>
                        <a:rPr lang="fr-FR" sz="1100" dirty="0" smtClean="0">
                          <a:solidFill>
                            <a:schemeClr val="bg2">
                              <a:lumMod val="50000"/>
                            </a:schemeClr>
                          </a:solidFill>
                        </a:rPr>
                        <a:t>User story </a:t>
                      </a:r>
                      <a:endParaRPr lang="fr-FR" sz="1100" dirty="0">
                        <a:solidFill>
                          <a:schemeClr val="bg2">
                            <a:lumMod val="50000"/>
                          </a:schemeClr>
                        </a:solidFill>
                      </a:endParaRPr>
                    </a:p>
                  </a:txBody>
                  <a:tcPr/>
                </a:tc>
                <a:tc>
                  <a:txBody>
                    <a:bodyPr/>
                    <a:lstStyle/>
                    <a:p>
                      <a:r>
                        <a:rPr lang="fr-FR" sz="1100" dirty="0" smtClean="0">
                          <a:solidFill>
                            <a:schemeClr val="bg2">
                              <a:lumMod val="50000"/>
                            </a:schemeClr>
                          </a:solidFill>
                        </a:rPr>
                        <a:t>Critère d’acceptation </a:t>
                      </a:r>
                      <a:endParaRPr lang="fr-FR" sz="1100" dirty="0">
                        <a:solidFill>
                          <a:schemeClr val="bg2">
                            <a:lumMod val="50000"/>
                          </a:schemeClr>
                        </a:solidFill>
                      </a:endParaRPr>
                    </a:p>
                  </a:txBody>
                  <a:tcPr/>
                </a:tc>
                <a:tc>
                  <a:txBody>
                    <a:bodyPr/>
                    <a:lstStyle/>
                    <a:p>
                      <a:r>
                        <a:rPr lang="fr-FR" dirty="0" smtClean="0">
                          <a:solidFill>
                            <a:schemeClr val="bg2">
                              <a:lumMod val="50000"/>
                            </a:schemeClr>
                          </a:solidFill>
                        </a:rPr>
                        <a:t>Sprint ou feature </a:t>
                      </a:r>
                      <a:endParaRPr lang="fr-FR" dirty="0">
                        <a:solidFill>
                          <a:schemeClr val="bg2">
                            <a:lumMod val="50000"/>
                          </a:schemeClr>
                        </a:solidFill>
                      </a:endParaRPr>
                    </a:p>
                  </a:txBody>
                  <a:tcPr/>
                </a:tc>
                <a:tc>
                  <a:txBody>
                    <a:bodyPr/>
                    <a:lstStyle/>
                    <a:p>
                      <a:r>
                        <a:rPr lang="fr-FR" dirty="0" smtClean="0">
                          <a:solidFill>
                            <a:schemeClr val="bg2">
                              <a:lumMod val="50000"/>
                            </a:schemeClr>
                          </a:solidFill>
                        </a:rPr>
                        <a:t>statu</a:t>
                      </a:r>
                      <a:endParaRPr lang="fr-FR" dirty="0">
                        <a:solidFill>
                          <a:schemeClr val="bg2">
                            <a:lumMod val="50000"/>
                          </a:schemeClr>
                        </a:solidFill>
                      </a:endParaRPr>
                    </a:p>
                  </a:txBody>
                  <a:tcPr/>
                </a:tc>
              </a:tr>
              <a:tr h="779069">
                <a:tc>
                  <a:txBody>
                    <a:bodyPr/>
                    <a:lstStyle/>
                    <a:p>
                      <a:r>
                        <a:rPr lang="fr-FR" sz="1200" dirty="0" smtClean="0">
                          <a:solidFill>
                            <a:schemeClr val="tx1">
                              <a:lumMod val="50000"/>
                            </a:schemeClr>
                          </a:solidFill>
                        </a:rPr>
                        <a:t>US001</a:t>
                      </a:r>
                      <a:endParaRPr lang="fr-FR" sz="1200" dirty="0">
                        <a:solidFill>
                          <a:schemeClr val="tx1">
                            <a:lumMod val="50000"/>
                          </a:schemeClr>
                        </a:solidFill>
                      </a:endParaRPr>
                    </a:p>
                  </a:txBody>
                  <a:tcPr/>
                </a:tc>
                <a:tc>
                  <a:txBody>
                    <a:bodyPr/>
                    <a:lstStyle/>
                    <a:p>
                      <a:r>
                        <a:rPr lang="fr-FR" sz="1200" dirty="0" smtClean="0">
                          <a:solidFill>
                            <a:schemeClr val="tx1">
                              <a:lumMod val="50000"/>
                            </a:schemeClr>
                          </a:solidFill>
                        </a:rPr>
                        <a:t>1</a:t>
                      </a:r>
                      <a:endParaRPr lang="fr-FR" sz="12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050" dirty="0" smtClean="0">
                          <a:solidFill>
                            <a:schemeClr val="tx1">
                              <a:lumMod val="50000"/>
                            </a:schemeClr>
                          </a:solidFill>
                        </a:rPr>
                        <a:t>Tant qu’ client je veux savoir m’inscrire afin de pouvoir créer un compte</a:t>
                      </a:r>
                      <a:r>
                        <a:rPr lang="fr-FR" sz="1050" baseline="0" dirty="0" smtClean="0">
                          <a:solidFill>
                            <a:schemeClr val="tx1">
                              <a:lumMod val="50000"/>
                            </a:schemeClr>
                          </a:solidFill>
                        </a:rPr>
                        <a:t> sur la plateforme</a:t>
                      </a:r>
                      <a:endParaRPr lang="fr-FR" sz="1050" dirty="0" smtClean="0">
                        <a:solidFill>
                          <a:schemeClr val="tx1">
                            <a:lumMod val="50000"/>
                          </a:schemeClr>
                        </a:solidFill>
                      </a:endParaRPr>
                    </a:p>
                    <a:p>
                      <a:endParaRPr lang="fr-FR"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dirty="0" smtClean="0">
                          <a:solidFill>
                            <a:schemeClr val="tx1">
                              <a:lumMod val="50000"/>
                            </a:schemeClr>
                          </a:solidFill>
                        </a:rPr>
                        <a:t>Leur compte</a:t>
                      </a:r>
                      <a:r>
                        <a:rPr lang="fr-FR" sz="1100" baseline="0" dirty="0" smtClean="0">
                          <a:solidFill>
                            <a:schemeClr val="tx1">
                              <a:lumMod val="50000"/>
                            </a:schemeClr>
                          </a:solidFill>
                        </a:rPr>
                        <a:t> sera enregistrée dans la base de données lorsque je clique sur bouton « valider »</a:t>
                      </a:r>
                      <a:endParaRPr lang="fr-FR" sz="1100" dirty="0" smtClean="0">
                        <a:solidFill>
                          <a:schemeClr val="tx1">
                            <a:lumMod val="50000"/>
                          </a:schemeClr>
                        </a:solidFill>
                      </a:endParaRPr>
                    </a:p>
                    <a:p>
                      <a:endParaRPr lang="fr-FR" dirty="0"/>
                    </a:p>
                  </a:txBody>
                  <a:tcPr/>
                </a:tc>
                <a:tc>
                  <a:txBody>
                    <a:bodyPr/>
                    <a:lstStyle/>
                    <a:p>
                      <a:r>
                        <a:rPr lang="fr-FR" sz="1200" dirty="0" smtClean="0">
                          <a:solidFill>
                            <a:schemeClr val="tx1">
                              <a:lumMod val="50000"/>
                            </a:schemeClr>
                          </a:solidFill>
                        </a:rPr>
                        <a:t>Gestion de compte client</a:t>
                      </a:r>
                      <a:r>
                        <a:rPr lang="fr-FR" sz="1200" baseline="0" dirty="0" smtClean="0">
                          <a:solidFill>
                            <a:schemeClr val="tx1">
                              <a:lumMod val="50000"/>
                            </a:schemeClr>
                          </a:solidFill>
                        </a:rPr>
                        <a:t> </a:t>
                      </a:r>
                      <a:endParaRPr lang="fr-FR" sz="1200" dirty="0">
                        <a:solidFill>
                          <a:schemeClr val="tx1">
                            <a:lumMod val="50000"/>
                          </a:schemeClr>
                        </a:solidFill>
                      </a:endParaRPr>
                    </a:p>
                  </a:txBody>
                  <a:tcPr/>
                </a:tc>
                <a:tc>
                  <a:txBody>
                    <a:bodyPr/>
                    <a:lstStyle/>
                    <a:p>
                      <a:r>
                        <a:rPr lang="fr-FR" sz="1200" dirty="0" smtClean="0">
                          <a:solidFill>
                            <a:schemeClr val="bg2">
                              <a:lumMod val="50000"/>
                            </a:schemeClr>
                          </a:solidFill>
                        </a:rPr>
                        <a:t>Done </a:t>
                      </a:r>
                      <a:endParaRPr lang="fr-FR" sz="1200" dirty="0">
                        <a:solidFill>
                          <a:schemeClr val="bg2">
                            <a:lumMod val="50000"/>
                          </a:schemeClr>
                        </a:solidFill>
                      </a:endParaRPr>
                    </a:p>
                  </a:txBody>
                  <a:tcPr/>
                </a:tc>
              </a:tr>
              <a:tr h="594284">
                <a:tc>
                  <a:txBody>
                    <a:bodyPr/>
                    <a:lstStyle/>
                    <a:p>
                      <a:r>
                        <a:rPr lang="fr-FR" sz="1200" dirty="0" smtClean="0">
                          <a:solidFill>
                            <a:schemeClr val="tx1">
                              <a:lumMod val="50000"/>
                            </a:schemeClr>
                          </a:solidFill>
                        </a:rPr>
                        <a:t>US002</a:t>
                      </a:r>
                      <a:endParaRPr lang="fr-FR" sz="1200" dirty="0">
                        <a:solidFill>
                          <a:schemeClr val="tx1">
                            <a:lumMod val="50000"/>
                          </a:schemeClr>
                        </a:solidFill>
                      </a:endParaRPr>
                    </a:p>
                  </a:txBody>
                  <a:tcPr/>
                </a:tc>
                <a:tc>
                  <a:txBody>
                    <a:bodyPr/>
                    <a:lstStyle/>
                    <a:p>
                      <a:r>
                        <a:rPr lang="fr-FR" sz="1200" dirty="0" smtClean="0">
                          <a:solidFill>
                            <a:schemeClr val="tx1">
                              <a:lumMod val="50000"/>
                            </a:schemeClr>
                          </a:solidFill>
                        </a:rPr>
                        <a:t>1</a:t>
                      </a:r>
                      <a:endParaRPr lang="fr-FR" sz="12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050" dirty="0" smtClean="0">
                          <a:solidFill>
                            <a:schemeClr val="tx1">
                              <a:lumMod val="50000"/>
                            </a:schemeClr>
                          </a:solidFill>
                        </a:rPr>
                        <a:t>En tant qu’ clients , je veux pouvoir m’authentifier afin de pouvoir accéder a mon espace</a:t>
                      </a:r>
                    </a:p>
                    <a:p>
                      <a:endParaRPr lang="fr-FR"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dirty="0" smtClean="0">
                          <a:solidFill>
                            <a:schemeClr val="tx1">
                              <a:lumMod val="50000"/>
                            </a:schemeClr>
                          </a:solidFill>
                        </a:rPr>
                        <a:t>Le compte accéder a l’espace du client lorsqu’elle clique sur le bouton « se connecter »</a:t>
                      </a:r>
                    </a:p>
                    <a:p>
                      <a:endParaRPr lang="fr-FR" dirty="0"/>
                    </a:p>
                  </a:txBody>
                  <a:tcPr/>
                </a:tc>
                <a:tc>
                  <a:txBody>
                    <a:bodyPr/>
                    <a:lstStyle/>
                    <a:p>
                      <a:r>
                        <a:rPr lang="fr-FR" sz="1200" dirty="0" smtClean="0">
                          <a:solidFill>
                            <a:schemeClr val="tx1">
                              <a:lumMod val="50000"/>
                            </a:schemeClr>
                          </a:solidFill>
                        </a:rPr>
                        <a:t>Gestion de compte client </a:t>
                      </a:r>
                      <a:endParaRPr lang="fr-FR" sz="1200" dirty="0">
                        <a:solidFill>
                          <a:schemeClr val="tx1">
                            <a:lumMod val="50000"/>
                          </a:schemeClr>
                        </a:solidFill>
                      </a:endParaRPr>
                    </a:p>
                  </a:txBody>
                  <a:tcPr/>
                </a:tc>
                <a:tc>
                  <a:txBody>
                    <a:bodyPr/>
                    <a:lstStyle/>
                    <a:p>
                      <a:r>
                        <a:rPr lang="fr-FR" sz="1200" dirty="0" smtClean="0">
                          <a:solidFill>
                            <a:schemeClr val="bg2">
                              <a:lumMod val="50000"/>
                            </a:schemeClr>
                          </a:solidFill>
                        </a:rPr>
                        <a:t>Done </a:t>
                      </a:r>
                      <a:endParaRPr lang="fr-FR" sz="1200" dirty="0">
                        <a:solidFill>
                          <a:schemeClr val="bg2">
                            <a:lumMod val="50000"/>
                          </a:schemeClr>
                        </a:solidFill>
                      </a:endParaRPr>
                    </a:p>
                  </a:txBody>
                  <a:tcPr/>
                </a:tc>
              </a:tr>
              <a:tr h="615239">
                <a:tc>
                  <a:txBody>
                    <a:bodyPr/>
                    <a:lstStyle/>
                    <a:p>
                      <a:r>
                        <a:rPr lang="fr-FR" sz="1200" dirty="0" smtClean="0">
                          <a:solidFill>
                            <a:schemeClr val="tx1">
                              <a:lumMod val="50000"/>
                            </a:schemeClr>
                          </a:solidFill>
                        </a:rPr>
                        <a:t>US002</a:t>
                      </a:r>
                      <a:endParaRPr lang="fr-FR" sz="1200" dirty="0">
                        <a:solidFill>
                          <a:schemeClr val="tx1">
                            <a:lumMod val="50000"/>
                          </a:schemeClr>
                        </a:solidFill>
                      </a:endParaRPr>
                    </a:p>
                  </a:txBody>
                  <a:tcPr/>
                </a:tc>
                <a:tc>
                  <a:txBody>
                    <a:bodyPr/>
                    <a:lstStyle/>
                    <a:p>
                      <a:r>
                        <a:rPr lang="fr-FR" sz="1200" dirty="0" smtClean="0">
                          <a:solidFill>
                            <a:schemeClr val="tx1">
                              <a:lumMod val="50000"/>
                            </a:schemeClr>
                          </a:solidFill>
                        </a:rPr>
                        <a:t>2</a:t>
                      </a:r>
                      <a:endParaRPr lang="fr-FR" sz="12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050" dirty="0" smtClean="0">
                          <a:solidFill>
                            <a:schemeClr val="tx1">
                              <a:lumMod val="50000"/>
                            </a:schemeClr>
                          </a:solidFill>
                        </a:rPr>
                        <a:t>Tant</a:t>
                      </a:r>
                      <a:r>
                        <a:rPr lang="fr-FR" sz="1050" baseline="0" dirty="0" smtClean="0">
                          <a:solidFill>
                            <a:schemeClr val="tx1">
                              <a:lumMod val="50000"/>
                            </a:schemeClr>
                          </a:solidFill>
                        </a:rPr>
                        <a:t> qu’ manager , je veux pouvoir m’authentifier afin de pouvoir accéder a mon espace </a:t>
                      </a:r>
                      <a:endParaRPr lang="fr-FR" sz="1050" dirty="0" smtClean="0">
                        <a:solidFill>
                          <a:schemeClr val="tx1">
                            <a:lumMod val="50000"/>
                          </a:schemeClr>
                        </a:solidFill>
                      </a:endParaRPr>
                    </a:p>
                    <a:p>
                      <a:endParaRPr lang="fr-FR"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dirty="0" smtClean="0">
                          <a:solidFill>
                            <a:schemeClr val="tx1">
                              <a:lumMod val="50000"/>
                            </a:schemeClr>
                          </a:solidFill>
                        </a:rPr>
                        <a:t>Le compte accéder a l’espace du client lorsqu’elle manager</a:t>
                      </a:r>
                      <a:r>
                        <a:rPr lang="fr-FR" sz="1100" baseline="0" dirty="0" smtClean="0">
                          <a:solidFill>
                            <a:schemeClr val="tx1">
                              <a:lumMod val="50000"/>
                            </a:schemeClr>
                          </a:solidFill>
                        </a:rPr>
                        <a:t> </a:t>
                      </a:r>
                      <a:r>
                        <a:rPr lang="fr-FR" sz="1100" dirty="0" smtClean="0">
                          <a:solidFill>
                            <a:schemeClr val="tx1">
                              <a:lumMod val="50000"/>
                            </a:schemeClr>
                          </a:solidFill>
                        </a:rPr>
                        <a:t>sur le bouton « se connecter »</a:t>
                      </a:r>
                    </a:p>
                    <a:p>
                      <a:endParaRPr lang="fr-FR" dirty="0"/>
                    </a:p>
                  </a:txBody>
                  <a:tcPr/>
                </a:tc>
                <a:tc>
                  <a:txBody>
                    <a:bodyPr/>
                    <a:lstStyle/>
                    <a:p>
                      <a:r>
                        <a:rPr lang="fr-FR" sz="1200" dirty="0" smtClean="0">
                          <a:solidFill>
                            <a:schemeClr val="bg2">
                              <a:lumMod val="50000"/>
                            </a:schemeClr>
                          </a:solidFill>
                        </a:rPr>
                        <a:t>Gestion compte manager </a:t>
                      </a:r>
                      <a:endParaRPr lang="fr-FR" sz="1200" dirty="0">
                        <a:solidFill>
                          <a:schemeClr val="bg2">
                            <a:lumMod val="50000"/>
                          </a:schemeClr>
                        </a:solidFill>
                      </a:endParaRPr>
                    </a:p>
                  </a:txBody>
                  <a:tcPr/>
                </a:tc>
                <a:tc>
                  <a:txBody>
                    <a:bodyPr/>
                    <a:lstStyle/>
                    <a:p>
                      <a:r>
                        <a:rPr lang="fr-FR" sz="1200" dirty="0" smtClean="0">
                          <a:solidFill>
                            <a:schemeClr val="bg2">
                              <a:lumMod val="50000"/>
                            </a:schemeClr>
                          </a:solidFill>
                        </a:rPr>
                        <a:t>Doing </a:t>
                      </a:r>
                      <a:endParaRPr lang="fr-FR" sz="1200" dirty="0">
                        <a:solidFill>
                          <a:schemeClr val="bg2">
                            <a:lumMod val="50000"/>
                          </a:schemeClr>
                        </a:solidFill>
                      </a:endParaRPr>
                    </a:p>
                  </a:txBody>
                  <a:tcPr/>
                </a:tc>
              </a:tr>
              <a:tr h="729615">
                <a:tc>
                  <a:txBody>
                    <a:bodyPr/>
                    <a:lstStyle/>
                    <a:p>
                      <a:r>
                        <a:rPr lang="fr-FR" sz="1200" dirty="0" smtClean="0">
                          <a:solidFill>
                            <a:schemeClr val="tx1">
                              <a:lumMod val="50000"/>
                            </a:schemeClr>
                          </a:solidFill>
                        </a:rPr>
                        <a:t>US003</a:t>
                      </a:r>
                      <a:endParaRPr lang="fr-FR" sz="1200" dirty="0">
                        <a:solidFill>
                          <a:schemeClr val="tx1">
                            <a:lumMod val="50000"/>
                          </a:schemeClr>
                        </a:solidFill>
                      </a:endParaRPr>
                    </a:p>
                  </a:txBody>
                  <a:tcPr/>
                </a:tc>
                <a:tc>
                  <a:txBody>
                    <a:bodyPr/>
                    <a:lstStyle/>
                    <a:p>
                      <a:r>
                        <a:rPr lang="fr-FR" sz="1200" dirty="0" smtClean="0">
                          <a:solidFill>
                            <a:schemeClr val="tx1">
                              <a:lumMod val="50000"/>
                            </a:schemeClr>
                          </a:solidFill>
                        </a:rPr>
                        <a:t>3</a:t>
                      </a:r>
                      <a:endParaRPr lang="fr-FR" sz="12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050" dirty="0" smtClean="0">
                          <a:solidFill>
                            <a:schemeClr val="tx1">
                              <a:lumMod val="50000"/>
                            </a:schemeClr>
                          </a:solidFill>
                        </a:rPr>
                        <a:t>Tant qu’</a:t>
                      </a:r>
                      <a:r>
                        <a:rPr lang="fr-FR" sz="1050" baseline="0" dirty="0" smtClean="0">
                          <a:solidFill>
                            <a:schemeClr val="tx1">
                              <a:lumMod val="50000"/>
                            </a:schemeClr>
                          </a:solidFill>
                        </a:rPr>
                        <a:t> manager  , je peux accepter ou refuser la réservation des voitures d’</a:t>
                      </a:r>
                      <a:r>
                        <a:rPr lang="fr-FR" sz="1050" baseline="0" dirty="0" err="1" smtClean="0">
                          <a:solidFill>
                            <a:schemeClr val="tx1">
                              <a:lumMod val="50000"/>
                            </a:schemeClr>
                          </a:solidFill>
                        </a:rPr>
                        <a:t>aprés</a:t>
                      </a:r>
                      <a:r>
                        <a:rPr lang="fr-FR" sz="1050" baseline="0" dirty="0" smtClean="0">
                          <a:solidFill>
                            <a:schemeClr val="tx1">
                              <a:lumMod val="50000"/>
                            </a:schemeClr>
                          </a:solidFill>
                        </a:rPr>
                        <a:t> la disponibilité des voitures </a:t>
                      </a:r>
                      <a:endParaRPr lang="fr-FR" sz="1050" dirty="0" smtClean="0">
                        <a:solidFill>
                          <a:schemeClr val="tx1">
                            <a:lumMod val="50000"/>
                          </a:schemeClr>
                        </a:solidFill>
                      </a:endParaRPr>
                    </a:p>
                    <a:p>
                      <a:endParaRPr lang="fr-FR"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dirty="0" smtClean="0">
                          <a:solidFill>
                            <a:schemeClr val="tx1">
                              <a:lumMod val="50000"/>
                            </a:schemeClr>
                          </a:solidFill>
                        </a:rPr>
                        <a:t>Le compte accéder a l’espace du client lorsqu’elle manager</a:t>
                      </a:r>
                      <a:r>
                        <a:rPr lang="fr-FR" sz="1100" baseline="0" dirty="0" smtClean="0">
                          <a:solidFill>
                            <a:schemeClr val="tx1">
                              <a:lumMod val="50000"/>
                            </a:schemeClr>
                          </a:solidFill>
                        </a:rPr>
                        <a:t> </a:t>
                      </a:r>
                      <a:r>
                        <a:rPr lang="fr-FR" sz="1100" dirty="0" smtClean="0">
                          <a:solidFill>
                            <a:schemeClr val="tx1">
                              <a:lumMod val="50000"/>
                            </a:schemeClr>
                          </a:solidFill>
                        </a:rPr>
                        <a:t>sur le bouton « se connecter »</a:t>
                      </a:r>
                    </a:p>
                    <a:p>
                      <a:endParaRPr lang="fr-FR" dirty="0"/>
                    </a:p>
                  </a:txBody>
                  <a:tcPr/>
                </a:tc>
                <a:tc>
                  <a:txBody>
                    <a:bodyPr/>
                    <a:lstStyle/>
                    <a:p>
                      <a:r>
                        <a:rPr lang="fr-FR" sz="1100" dirty="0" smtClean="0">
                          <a:solidFill>
                            <a:schemeClr val="bg2">
                              <a:lumMod val="50000"/>
                            </a:schemeClr>
                          </a:solidFill>
                        </a:rPr>
                        <a:t>Gestion de réservation </a:t>
                      </a:r>
                      <a:r>
                        <a:rPr lang="fr-FR" sz="1100" baseline="-25000" dirty="0" smtClean="0">
                          <a:solidFill>
                            <a:schemeClr val="bg2">
                              <a:lumMod val="50000"/>
                            </a:schemeClr>
                          </a:solidFill>
                        </a:rPr>
                        <a:t> </a:t>
                      </a:r>
                    </a:p>
                    <a:p>
                      <a:r>
                        <a:rPr lang="fr-FR" sz="1200" baseline="0" dirty="0" smtClean="0">
                          <a:solidFill>
                            <a:schemeClr val="bg2">
                              <a:lumMod val="50000"/>
                            </a:schemeClr>
                          </a:solidFill>
                        </a:rPr>
                        <a:t>Et gestion des voitures </a:t>
                      </a:r>
                      <a:endParaRPr lang="fr-FR" sz="1200" dirty="0">
                        <a:solidFill>
                          <a:schemeClr val="bg2">
                            <a:lumMod val="50000"/>
                          </a:schemeClr>
                        </a:solidFill>
                      </a:endParaRPr>
                    </a:p>
                  </a:txBody>
                  <a:tcPr/>
                </a:tc>
                <a:tc>
                  <a:txBody>
                    <a:bodyPr/>
                    <a:lstStyle/>
                    <a:p>
                      <a:r>
                        <a:rPr lang="fr-FR" sz="1200" dirty="0" smtClean="0">
                          <a:solidFill>
                            <a:schemeClr val="bg2">
                              <a:lumMod val="50000"/>
                            </a:schemeClr>
                          </a:solidFill>
                        </a:rPr>
                        <a:t>To do </a:t>
                      </a:r>
                      <a:endParaRPr lang="fr-FR" sz="1200" dirty="0">
                        <a:solidFill>
                          <a:schemeClr val="bg2">
                            <a:lumMod val="50000"/>
                          </a:schemeClr>
                        </a:solidFill>
                      </a:endParaRPr>
                    </a:p>
                  </a:txBody>
                  <a:tcPr/>
                </a:tc>
              </a:tr>
            </a:tbl>
          </a:graphicData>
        </a:graphic>
      </p:graphicFrame>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p:nvPr/>
        </p:nvSpPr>
        <p:spPr>
          <a:xfrm>
            <a:off x="3072000" y="80875"/>
            <a:ext cx="3000000" cy="6156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800">
                <a:solidFill>
                  <a:srgbClr val="0C343D"/>
                </a:solidFill>
                <a:latin typeface="Roboto"/>
                <a:ea typeface="Roboto"/>
                <a:cs typeface="Roboto"/>
                <a:sym typeface="Roboto"/>
              </a:rPr>
              <a:t>User Stories</a:t>
            </a:r>
            <a:endParaRPr sz="2800">
              <a:solidFill>
                <a:srgbClr val="0C343D"/>
              </a:solidFill>
              <a:latin typeface="Roboto"/>
              <a:ea typeface="Roboto"/>
              <a:cs typeface="Roboto"/>
              <a:sym typeface="Roboto"/>
            </a:endParaRPr>
          </a:p>
        </p:txBody>
      </p:sp>
      <p:pic>
        <p:nvPicPr>
          <p:cNvPr id="268" name="Google Shape;268;p23"/>
          <p:cNvPicPr preferRelativeResize="0"/>
          <p:nvPr/>
        </p:nvPicPr>
        <p:blipFill>
          <a:blip r:embed="rId3">
            <a:alphaModFix/>
          </a:blip>
          <a:stretch>
            <a:fillRect/>
          </a:stretch>
        </p:blipFill>
        <p:spPr>
          <a:xfrm>
            <a:off x="1475627" y="1455325"/>
            <a:ext cx="729825" cy="660101"/>
          </a:xfrm>
          <a:prstGeom prst="rect">
            <a:avLst/>
          </a:prstGeom>
          <a:noFill/>
          <a:ln>
            <a:noFill/>
          </a:ln>
        </p:spPr>
      </p:pic>
      <p:sp>
        <p:nvSpPr>
          <p:cNvPr id="269" name="Google Shape;269;p23"/>
          <p:cNvSpPr txBox="1"/>
          <p:nvPr/>
        </p:nvSpPr>
        <p:spPr>
          <a:xfrm>
            <a:off x="1294750" y="2115425"/>
            <a:ext cx="135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Roboto"/>
                <a:ea typeface="Roboto"/>
                <a:cs typeface="Roboto"/>
                <a:sym typeface="Roboto"/>
              </a:rPr>
              <a:t>Product Owner</a:t>
            </a:r>
            <a:endParaRPr sz="1200">
              <a:latin typeface="Roboto"/>
              <a:ea typeface="Roboto"/>
              <a:cs typeface="Roboto"/>
              <a:sym typeface="Roboto"/>
            </a:endParaRPr>
          </a:p>
        </p:txBody>
      </p:sp>
      <p:sp>
        <p:nvSpPr>
          <p:cNvPr id="270" name="Google Shape;270;p23"/>
          <p:cNvSpPr/>
          <p:nvPr/>
        </p:nvSpPr>
        <p:spPr>
          <a:xfrm>
            <a:off x="1981406" y="1333051"/>
            <a:ext cx="395700" cy="322500"/>
          </a:xfrm>
          <a:prstGeom prst="ellipse">
            <a:avLst/>
          </a:prstGeom>
          <a:solidFill>
            <a:srgbClr val="FFFF0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95A5A6"/>
              </a:solidFill>
              <a:latin typeface="Calibri"/>
              <a:ea typeface="Calibri"/>
              <a:cs typeface="Calibri"/>
              <a:sym typeface="Calibri"/>
            </a:endParaRPr>
          </a:p>
        </p:txBody>
      </p:sp>
      <p:pic>
        <p:nvPicPr>
          <p:cNvPr id="271" name="Google Shape;271;p23" descr="Lightbulb"/>
          <p:cNvPicPr preferRelativeResize="0"/>
          <p:nvPr/>
        </p:nvPicPr>
        <p:blipFill rotWithShape="1">
          <a:blip r:embed="rId4">
            <a:alphaModFix/>
          </a:blip>
          <a:srcRect/>
          <a:stretch/>
        </p:blipFill>
        <p:spPr>
          <a:xfrm>
            <a:off x="2054518" y="1359057"/>
            <a:ext cx="249475" cy="249475"/>
          </a:xfrm>
          <a:prstGeom prst="rect">
            <a:avLst/>
          </a:prstGeom>
          <a:noFill/>
          <a:ln>
            <a:noFill/>
          </a:ln>
        </p:spPr>
      </p:pic>
      <p:sp>
        <p:nvSpPr>
          <p:cNvPr id="272" name="Google Shape;272;p23"/>
          <p:cNvSpPr txBox="1"/>
          <p:nvPr/>
        </p:nvSpPr>
        <p:spPr>
          <a:xfrm>
            <a:off x="2303325" y="132575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5B0F00"/>
                </a:solidFill>
                <a:latin typeface="Times New Roman"/>
                <a:ea typeface="Times New Roman"/>
                <a:cs typeface="Times New Roman"/>
                <a:sym typeface="Times New Roman"/>
              </a:rPr>
              <a:t>Idée de projet</a:t>
            </a:r>
            <a:endParaRPr sz="1000" b="1">
              <a:solidFill>
                <a:srgbClr val="5B0F00"/>
              </a:solidFill>
              <a:latin typeface="Times New Roman"/>
              <a:ea typeface="Times New Roman"/>
              <a:cs typeface="Times New Roman"/>
              <a:sym typeface="Times New Roman"/>
            </a:endParaRPr>
          </a:p>
        </p:txBody>
      </p:sp>
      <p:sp>
        <p:nvSpPr>
          <p:cNvPr id="273" name="Google Shape;273;p23"/>
          <p:cNvSpPr/>
          <p:nvPr/>
        </p:nvSpPr>
        <p:spPr>
          <a:xfrm rot="5400000">
            <a:off x="1585550" y="2575475"/>
            <a:ext cx="1356900" cy="963300"/>
          </a:xfrm>
          <a:prstGeom prst="bentUpArrow">
            <a:avLst>
              <a:gd name="adj1" fmla="val 16950"/>
              <a:gd name="adj2" fmla="val 14545"/>
              <a:gd name="adj3" fmla="val 31495"/>
            </a:avLst>
          </a:prstGeom>
          <a:solidFill>
            <a:srgbClr val="BCCCDD"/>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45650" y="3317400"/>
            <a:ext cx="1209300" cy="338700"/>
          </a:xfrm>
          <a:prstGeom prst="rect">
            <a:avLst/>
          </a:prstGeom>
          <a:solidFill>
            <a:srgbClr val="674EA7"/>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fr" sz="1050">
                <a:solidFill>
                  <a:srgbClr val="FFFFFF"/>
                </a:solidFill>
                <a:latin typeface="Calibri"/>
                <a:ea typeface="Calibri"/>
                <a:cs typeface="Calibri"/>
                <a:sym typeface="Calibri"/>
              </a:rPr>
              <a:t>  User Stories            </a:t>
            </a:r>
            <a:endParaRPr/>
          </a:p>
        </p:txBody>
      </p:sp>
      <p:sp>
        <p:nvSpPr>
          <p:cNvPr id="275" name="Google Shape;275;p23"/>
          <p:cNvSpPr/>
          <p:nvPr/>
        </p:nvSpPr>
        <p:spPr>
          <a:xfrm>
            <a:off x="2745650" y="3601150"/>
            <a:ext cx="1209300" cy="288600"/>
          </a:xfrm>
          <a:prstGeom prst="rect">
            <a:avLst/>
          </a:prstGeom>
          <a:solidFill>
            <a:srgbClr val="8E7CC3"/>
          </a:solidFill>
          <a:ln w="9525" cap="flat" cmpd="sng">
            <a:solidFill>
              <a:srgbClr val="00FFFF"/>
            </a:solidFill>
            <a:prstDash val="solid"/>
            <a:round/>
            <a:headEnd type="none" w="sm" len="sm"/>
            <a:tailEnd type="none" w="sm" len="sm"/>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endParaRPr/>
          </a:p>
        </p:txBody>
      </p:sp>
      <p:sp>
        <p:nvSpPr>
          <p:cNvPr id="276" name="Google Shape;276;p23"/>
          <p:cNvSpPr/>
          <p:nvPr/>
        </p:nvSpPr>
        <p:spPr>
          <a:xfrm>
            <a:off x="2745650" y="3735575"/>
            <a:ext cx="1209300" cy="152100"/>
          </a:xfrm>
          <a:prstGeom prst="rect">
            <a:avLst/>
          </a:prstGeom>
          <a:solidFill>
            <a:srgbClr val="B4A7D6"/>
          </a:solidFill>
          <a:ln>
            <a:noFill/>
          </a:ln>
        </p:spPr>
        <p:txBody>
          <a:bodyPr spcFirstLastPara="1" wrap="square" lIns="182875" tIns="45700" rIns="182875" bIns="45700" anchor="ctr" anchorCtr="0">
            <a:noAutofit/>
          </a:bodyPr>
          <a:lstStyle/>
          <a:p>
            <a:pPr marL="0" marR="0" lvl="0" indent="0" algn="ctr" rtl="0">
              <a:lnSpc>
                <a:spcPct val="133333"/>
              </a:lnSpc>
              <a:spcBef>
                <a:spcPts val="0"/>
              </a:spcBef>
              <a:spcAft>
                <a:spcPts val="0"/>
              </a:spcAft>
              <a:buNone/>
            </a:pPr>
            <a:r>
              <a:rPr lang="fr" sz="1050">
                <a:solidFill>
                  <a:srgbClr val="FFFFFF"/>
                </a:solidFill>
                <a:latin typeface="Calibri"/>
                <a:ea typeface="Calibri"/>
                <a:cs typeface="Calibri"/>
                <a:sym typeface="Calibri"/>
              </a:rPr>
              <a:t> </a:t>
            </a:r>
            <a:endParaRPr/>
          </a:p>
        </p:txBody>
      </p:sp>
      <p:sp>
        <p:nvSpPr>
          <p:cNvPr id="277" name="Google Shape;277;p23"/>
          <p:cNvSpPr txBox="1"/>
          <p:nvPr/>
        </p:nvSpPr>
        <p:spPr>
          <a:xfrm>
            <a:off x="2761550" y="3067000"/>
            <a:ext cx="117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solidFill>
                  <a:srgbClr val="4A86E8"/>
                </a:solidFill>
                <a:latin typeface="Times New Roman"/>
                <a:ea typeface="Times New Roman"/>
                <a:cs typeface="Times New Roman"/>
                <a:sym typeface="Times New Roman"/>
              </a:rPr>
              <a:t>Product Backlog</a:t>
            </a:r>
            <a:endParaRPr sz="1000" b="1">
              <a:solidFill>
                <a:srgbClr val="4A86E8"/>
              </a:solidFill>
              <a:latin typeface="Times New Roman"/>
              <a:ea typeface="Times New Roman"/>
              <a:cs typeface="Times New Roman"/>
              <a:sym typeface="Times New Roman"/>
            </a:endParaRPr>
          </a:p>
        </p:txBody>
      </p:sp>
      <p:sp>
        <p:nvSpPr>
          <p:cNvPr id="278" name="Google Shape;278;p23"/>
          <p:cNvSpPr txBox="1"/>
          <p:nvPr/>
        </p:nvSpPr>
        <p:spPr>
          <a:xfrm>
            <a:off x="1061250" y="4183117"/>
            <a:ext cx="6862800" cy="1323409"/>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Roboto"/>
              <a:buChar char="❏"/>
            </a:pPr>
            <a:r>
              <a:rPr lang="fr" sz="1600" dirty="0">
                <a:latin typeface="Roboto"/>
                <a:ea typeface="Roboto"/>
                <a:cs typeface="Roboto"/>
                <a:sym typeface="Roboto"/>
              </a:rPr>
              <a:t>Une </a:t>
            </a:r>
            <a:r>
              <a:rPr lang="fr" sz="1600" b="1" dirty="0">
                <a:solidFill>
                  <a:srgbClr val="660000"/>
                </a:solidFill>
                <a:latin typeface="Roboto"/>
                <a:ea typeface="Roboto"/>
                <a:cs typeface="Roboto"/>
                <a:sym typeface="Roboto"/>
              </a:rPr>
              <a:t>User Story</a:t>
            </a:r>
            <a:r>
              <a:rPr lang="fr" sz="1600" dirty="0">
                <a:latin typeface="Roboto"/>
                <a:ea typeface="Roboto"/>
                <a:cs typeface="Roboto"/>
                <a:sym typeface="Roboto"/>
              </a:rPr>
              <a:t> décrit une fonctionnalité qui aura de la valeur aux yeux d'un utilisateur ou d'une partie prenante du système ou du produit</a:t>
            </a:r>
            <a:r>
              <a:rPr lang="fr" sz="1200" dirty="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79" name="Google Shape;279;p23"/>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9</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9"/>
                                        </p:tgtEl>
                                        <p:attrNameLst>
                                          <p:attrName>style.visibility</p:attrName>
                                        </p:attrNameLst>
                                      </p:cBhvr>
                                      <p:to>
                                        <p:strVal val="visible"/>
                                      </p:to>
                                    </p:set>
                                    <p:animEffect transition="in" filter="fade">
                                      <p:cBhvr>
                                        <p:cTn id="12" dur="1000"/>
                                        <p:tgtEl>
                                          <p:spTgt spid="2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0"/>
                                        </p:tgtEl>
                                        <p:attrNameLst>
                                          <p:attrName>style.visibility</p:attrName>
                                        </p:attrNameLst>
                                      </p:cBhvr>
                                      <p:to>
                                        <p:strVal val="visible"/>
                                      </p:to>
                                    </p:set>
                                    <p:animEffect transition="in" filter="fade">
                                      <p:cBhvr>
                                        <p:cTn id="17" dur="1000"/>
                                        <p:tgtEl>
                                          <p:spTgt spid="270"/>
                                        </p:tgtEl>
                                      </p:cBhvr>
                                    </p:animEffect>
                                  </p:childTnLst>
                                </p:cTn>
                              </p:par>
                              <p:par>
                                <p:cTn id="18" presetID="10" presetClass="entr" presetSubtype="0" fill="hold" nodeType="withEffect">
                                  <p:stCondLst>
                                    <p:cond delay="0"/>
                                  </p:stCondLst>
                                  <p:childTnLst>
                                    <p:set>
                                      <p:cBhvr>
                                        <p:cTn id="19" dur="1" fill="hold">
                                          <p:stCondLst>
                                            <p:cond delay="0"/>
                                          </p:stCondLst>
                                        </p:cTn>
                                        <p:tgtEl>
                                          <p:spTgt spid="271"/>
                                        </p:tgtEl>
                                        <p:attrNameLst>
                                          <p:attrName>style.visibility</p:attrName>
                                        </p:attrNameLst>
                                      </p:cBhvr>
                                      <p:to>
                                        <p:strVal val="visible"/>
                                      </p:to>
                                    </p:set>
                                    <p:animEffect transition="in" filter="fade">
                                      <p:cBhvr>
                                        <p:cTn id="20" dur="1000"/>
                                        <p:tgtEl>
                                          <p:spTgt spid="27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2"/>
                                        </p:tgtEl>
                                        <p:attrNameLst>
                                          <p:attrName>style.visibility</p:attrName>
                                        </p:attrNameLst>
                                      </p:cBhvr>
                                      <p:to>
                                        <p:strVal val="visible"/>
                                      </p:to>
                                    </p:set>
                                    <p:animEffect transition="in" filter="fade">
                                      <p:cBhvr>
                                        <p:cTn id="25" dur="1000"/>
                                        <p:tgtEl>
                                          <p:spTgt spid="2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3"/>
                                        </p:tgtEl>
                                        <p:attrNameLst>
                                          <p:attrName>style.visibility</p:attrName>
                                        </p:attrNameLst>
                                      </p:cBhvr>
                                      <p:to>
                                        <p:strVal val="visible"/>
                                      </p:to>
                                    </p:set>
                                    <p:animEffect transition="in" filter="fade">
                                      <p:cBhvr>
                                        <p:cTn id="30" dur="1000"/>
                                        <p:tgtEl>
                                          <p:spTgt spid="27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7"/>
                                        </p:tgtEl>
                                        <p:attrNameLst>
                                          <p:attrName>style.visibility</p:attrName>
                                        </p:attrNameLst>
                                      </p:cBhvr>
                                      <p:to>
                                        <p:strVal val="visible"/>
                                      </p:to>
                                    </p:set>
                                    <p:animEffect transition="in" filter="fade">
                                      <p:cBhvr>
                                        <p:cTn id="35" dur="1000"/>
                                        <p:tgtEl>
                                          <p:spTgt spid="27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4"/>
                                        </p:tgtEl>
                                        <p:attrNameLst>
                                          <p:attrName>style.visibility</p:attrName>
                                        </p:attrNameLst>
                                      </p:cBhvr>
                                      <p:to>
                                        <p:strVal val="visible"/>
                                      </p:to>
                                    </p:set>
                                    <p:animEffect transition="in" filter="fade">
                                      <p:cBhvr>
                                        <p:cTn id="40" dur="1000"/>
                                        <p:tgtEl>
                                          <p:spTgt spid="274"/>
                                        </p:tgtEl>
                                      </p:cBhvr>
                                    </p:animEffect>
                                  </p:childTnLst>
                                </p:cTn>
                              </p:par>
                              <p:par>
                                <p:cTn id="41" presetID="10" presetClass="entr" presetSubtype="0" fill="hold" nodeType="withEffect">
                                  <p:stCondLst>
                                    <p:cond delay="0"/>
                                  </p:stCondLst>
                                  <p:childTnLst>
                                    <p:set>
                                      <p:cBhvr>
                                        <p:cTn id="42" dur="1" fill="hold">
                                          <p:stCondLst>
                                            <p:cond delay="0"/>
                                          </p:stCondLst>
                                        </p:cTn>
                                        <p:tgtEl>
                                          <p:spTgt spid="275"/>
                                        </p:tgtEl>
                                        <p:attrNameLst>
                                          <p:attrName>style.visibility</p:attrName>
                                        </p:attrNameLst>
                                      </p:cBhvr>
                                      <p:to>
                                        <p:strVal val="visible"/>
                                      </p:to>
                                    </p:set>
                                    <p:animEffect transition="in" filter="fade">
                                      <p:cBhvr>
                                        <p:cTn id="43" dur="1000"/>
                                        <p:tgtEl>
                                          <p:spTgt spid="275"/>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8"/>
                                        </p:tgtEl>
                                        <p:attrNameLst>
                                          <p:attrName>style.visibility</p:attrName>
                                        </p:attrNameLst>
                                      </p:cBhvr>
                                      <p:to>
                                        <p:strVal val="visible"/>
                                      </p:to>
                                    </p:set>
                                    <p:animEffect transition="in" filter="fade">
                                      <p:cBhvr>
                                        <p:cTn id="51" dur="1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TotalTime>
  <Words>1718</Words>
  <PresentationFormat>Affichage à l'écran (16:9)</PresentationFormat>
  <Paragraphs>369</Paragraphs>
  <Slides>32</Slides>
  <Notes>17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Roboto</vt:lpstr>
      <vt:lpstr>Times New Roman</vt:lpstr>
      <vt:lpstr>Calibri</vt:lpstr>
      <vt:lpstr>Wingdings</vt:lpstr>
      <vt:lpstr>Lato Light</vt:lpstr>
      <vt:lpstr>Open Sans</vt:lpstr>
      <vt:lpstr>Geo</vt:lpstr>
      <vt:lpstr>Geometric</vt:lpstr>
      <vt:lpstr>AGILE  SCRUM</vt:lpstr>
      <vt:lpstr>Plan</vt:lpstr>
      <vt:lpstr>Diapositive 3</vt:lpstr>
      <vt:lpstr>Diapositive 4</vt:lpstr>
      <vt:lpstr>Diapositive 5</vt:lpstr>
      <vt:lpstr>Participants/ Roles </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Partie conception avec etude de cas </vt:lpstr>
      <vt:lpstr>Partie conception avec etude de cas </vt:lpstr>
      <vt:lpstr>Diagramme de contexte statique </vt:lpstr>
      <vt:lpstr>Diagramme de cas d’utilisation</vt:lpstr>
      <vt:lpstr>Diagramme de classe</vt:lpstr>
      <vt:lpstr>Diagramme du séquence</vt:lpstr>
      <vt:lpstr>Diagramme du séquence </vt:lpstr>
      <vt:lpstr>Diagramme de séquence </vt:lpstr>
      <vt:lpstr>interface de fichier d’inscription    </vt:lpstr>
      <vt:lpstr>Interface d’authentification </vt:lpstr>
      <vt:lpstr>Interface de manager </vt:lpstr>
      <vt:lpstr>Interface de réservation du voiture  </vt:lpstr>
      <vt:lpstr>Diapositive 31</vt:lpstr>
      <vt:lpstr>Merci pour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SCRUM</dc:title>
  <dc:creator>DELL</dc:creator>
  <cp:lastModifiedBy>HP</cp:lastModifiedBy>
  <cp:revision>80</cp:revision>
  <dcterms:modified xsi:type="dcterms:W3CDTF">2023-11-18T14:47:31Z</dcterms:modified>
</cp:coreProperties>
</file>