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59" r:id="rId4"/>
    <p:sldId id="261" r:id="rId5"/>
    <p:sldId id="262" r:id="rId6"/>
    <p:sldId id="263" r:id="rId7"/>
    <p:sldId id="265" r:id="rId8"/>
    <p:sldId id="268" r:id="rId9"/>
    <p:sldId id="269" r:id="rId10"/>
    <p:sldId id="270" r:id="rId11"/>
    <p:sldId id="272" r:id="rId12"/>
    <p:sldId id="274" r:id="rId13"/>
    <p:sldId id="278" r:id="rId14"/>
    <p:sldId id="279" r:id="rId15"/>
    <p:sldId id="281" r:id="rId16"/>
    <p:sldId id="282" r:id="rId17"/>
    <p:sldId id="284" r:id="rId18"/>
    <p:sldId id="289" r:id="rId19"/>
    <p:sldId id="290" r:id="rId20"/>
    <p:sldId id="291" r:id="rId21"/>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09" autoAdjust="0"/>
  </p:normalViewPr>
  <p:slideViewPr>
    <p:cSldViewPr>
      <p:cViewPr varScale="1">
        <p:scale>
          <a:sx n="84" d="100"/>
          <a:sy n="84" d="100"/>
        </p:scale>
        <p:origin x="1186" y="101"/>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6A709A2A-9E22-4880-BBE2-AC6BEBEFE064}" type="datetimeFigureOut">
              <a:rPr lang="en-GB" smtClean="0"/>
              <a:t>21/09/2020</a:t>
            </a:fld>
            <a:endParaRPr lang="en-GB"/>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FE299888-3263-4DB5-B8AC-B5CEA9A4518A}" type="slidenum">
              <a:rPr lang="en-GB" smtClean="0"/>
              <a:t>‹#›</a:t>
            </a:fld>
            <a:endParaRPr lang="en-GB"/>
          </a:p>
        </p:txBody>
      </p:sp>
    </p:spTree>
    <p:extLst>
      <p:ext uri="{BB962C8B-B14F-4D97-AF65-F5344CB8AC3E}">
        <p14:creationId xmlns:p14="http://schemas.microsoft.com/office/powerpoint/2010/main" val="942512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E299888-3263-4DB5-B8AC-B5CEA9A4518A}" type="slidenum">
              <a:rPr lang="en-GB" smtClean="0"/>
              <a:t>1</a:t>
            </a:fld>
            <a:endParaRPr lang="en-GB"/>
          </a:p>
        </p:txBody>
      </p:sp>
    </p:spTree>
    <p:extLst>
      <p:ext uri="{BB962C8B-B14F-4D97-AF65-F5344CB8AC3E}">
        <p14:creationId xmlns:p14="http://schemas.microsoft.com/office/powerpoint/2010/main" val="3580937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E299888-3263-4DB5-B8AC-B5CEA9A4518A}" type="slidenum">
              <a:rPr lang="en-GB" smtClean="0"/>
              <a:t>3</a:t>
            </a:fld>
            <a:endParaRPr lang="en-GB"/>
          </a:p>
        </p:txBody>
      </p:sp>
    </p:spTree>
    <p:extLst>
      <p:ext uri="{BB962C8B-B14F-4D97-AF65-F5344CB8AC3E}">
        <p14:creationId xmlns:p14="http://schemas.microsoft.com/office/powerpoint/2010/main" val="2706958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7DD9321-EF23-4D4F-8E26-34363D8AFBEC}" type="slidenum">
              <a:rPr lang="en-US" smtClean="0"/>
              <a:pPr>
                <a:defRPr/>
              </a:pPr>
              <a:t>5</a:t>
            </a:fld>
            <a:endParaRPr lang="en-US"/>
          </a:p>
        </p:txBody>
      </p:sp>
    </p:spTree>
    <p:extLst>
      <p:ext uri="{BB962C8B-B14F-4D97-AF65-F5344CB8AC3E}">
        <p14:creationId xmlns:p14="http://schemas.microsoft.com/office/powerpoint/2010/main" val="2218358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7DD9321-EF23-4D4F-8E26-34363D8AFBEC}" type="slidenum">
              <a:rPr lang="en-US" smtClean="0"/>
              <a:pPr>
                <a:defRPr/>
              </a:pPr>
              <a:t>8</a:t>
            </a:fld>
            <a:endParaRPr lang="en-US"/>
          </a:p>
        </p:txBody>
      </p:sp>
    </p:spTree>
    <p:extLst>
      <p:ext uri="{BB962C8B-B14F-4D97-AF65-F5344CB8AC3E}">
        <p14:creationId xmlns:p14="http://schemas.microsoft.com/office/powerpoint/2010/main" val="2590488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https://www2.k12albemarle.org/Pages/</a:t>
            </a:r>
            <a:r>
              <a:rPr lang="en-US" dirty="0" err="1" smtClean="0"/>
              <a:t>default.aspx</a:t>
            </a:r>
            <a:endParaRPr lang="en-US" dirty="0"/>
          </a:p>
        </p:txBody>
      </p:sp>
      <p:sp>
        <p:nvSpPr>
          <p:cNvPr id="4" name="Slide Number Placeholder 3"/>
          <p:cNvSpPr>
            <a:spLocks noGrp="1"/>
          </p:cNvSpPr>
          <p:nvPr>
            <p:ph type="sldNum" sz="quarter" idx="10"/>
          </p:nvPr>
        </p:nvSpPr>
        <p:spPr/>
        <p:txBody>
          <a:bodyPr/>
          <a:lstStyle/>
          <a:p>
            <a:pPr>
              <a:defRPr/>
            </a:pPr>
            <a:fld id="{E7DD9321-EF23-4D4F-8E26-34363D8AFBEC}" type="slidenum">
              <a:rPr lang="en-US" smtClean="0"/>
              <a:pPr>
                <a:defRPr/>
              </a:pPr>
              <a:t>9</a:t>
            </a:fld>
            <a:endParaRPr lang="en-US"/>
          </a:p>
        </p:txBody>
      </p:sp>
    </p:spTree>
    <p:extLst>
      <p:ext uri="{BB962C8B-B14F-4D97-AF65-F5344CB8AC3E}">
        <p14:creationId xmlns:p14="http://schemas.microsoft.com/office/powerpoint/2010/main" val="524301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 do make errors. Complex devices will always require some instruction, and someone using</a:t>
            </a:r>
            <a:r>
              <a:rPr lang="en-US" baseline="0" dirty="0" smtClean="0"/>
              <a:t> them without instruction should expect to make errors and to be confused. However, designers should take special pains to make errors as cost-free as possible.</a:t>
            </a:r>
          </a:p>
          <a:p>
            <a:endParaRPr lang="en-US" baseline="0" dirty="0" smtClean="0"/>
          </a:p>
          <a:p>
            <a:r>
              <a:rPr lang="en-US" baseline="0" dirty="0" smtClean="0"/>
              <a:t>If an error is possible, someone will make it. The designer must assume that all possible errors will occur and design so as to minimize the chance of the error in the first place, or its effects once it gets made. Errors should be easy to detect, they should have minimal consequences, and, if possible, their effects should be reversible.</a:t>
            </a:r>
          </a:p>
        </p:txBody>
      </p:sp>
      <p:sp>
        <p:nvSpPr>
          <p:cNvPr id="4" name="Slide Number Placeholder 3"/>
          <p:cNvSpPr>
            <a:spLocks noGrp="1"/>
          </p:cNvSpPr>
          <p:nvPr>
            <p:ph type="sldNum" sz="quarter" idx="10"/>
          </p:nvPr>
        </p:nvSpPr>
        <p:spPr/>
        <p:txBody>
          <a:bodyPr/>
          <a:lstStyle/>
          <a:p>
            <a:pPr>
              <a:defRPr/>
            </a:pPr>
            <a:fld id="{E7DD9321-EF23-4D4F-8E26-34363D8AFBEC}" type="slidenum">
              <a:rPr lang="en-US" smtClean="0"/>
              <a:pPr>
                <a:defRPr/>
              </a:pPr>
              <a:t>11</a:t>
            </a:fld>
            <a:endParaRPr lang="en-US"/>
          </a:p>
        </p:txBody>
      </p:sp>
    </p:spTree>
    <p:extLst>
      <p:ext uri="{BB962C8B-B14F-4D97-AF65-F5344CB8AC3E}">
        <p14:creationId xmlns:p14="http://schemas.microsoft.com/office/powerpoint/2010/main" val="542407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7DD9321-EF23-4D4F-8E26-34363D8AFBEC}" type="slidenum">
              <a:rPr lang="en-US" smtClean="0"/>
              <a:pPr>
                <a:defRPr/>
              </a:pPr>
              <a:t>18</a:t>
            </a:fld>
            <a:endParaRPr lang="en-US"/>
          </a:p>
        </p:txBody>
      </p:sp>
    </p:spTree>
    <p:extLst>
      <p:ext uri="{BB962C8B-B14F-4D97-AF65-F5344CB8AC3E}">
        <p14:creationId xmlns:p14="http://schemas.microsoft.com/office/powerpoint/2010/main" val="1349698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7DD9321-EF23-4D4F-8E26-34363D8AFBEC}" type="slidenum">
              <a:rPr lang="en-US" smtClean="0"/>
              <a:pPr>
                <a:defRPr/>
              </a:pPr>
              <a:t>19</a:t>
            </a:fld>
            <a:endParaRPr lang="en-US"/>
          </a:p>
        </p:txBody>
      </p:sp>
    </p:spTree>
    <p:extLst>
      <p:ext uri="{BB962C8B-B14F-4D97-AF65-F5344CB8AC3E}">
        <p14:creationId xmlns:p14="http://schemas.microsoft.com/office/powerpoint/2010/main" val="2300577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BDDADF"/>
                </a:solidFill>
                <a:latin typeface="Trebuchet MS"/>
                <a:cs typeface="Trebuchet MS"/>
              </a:defRPr>
            </a:lvl1pPr>
          </a:lstStyle>
          <a:p>
            <a:pPr marL="12700">
              <a:lnSpc>
                <a:spcPct val="100000"/>
              </a:lnSpc>
              <a:spcBef>
                <a:spcPts val="20"/>
              </a:spcBef>
            </a:pPr>
            <a:endParaRPr spc="-45" dirty="0"/>
          </a:p>
        </p:txBody>
      </p:sp>
      <p:sp>
        <p:nvSpPr>
          <p:cNvPr id="5" name="Holder 5"/>
          <p:cNvSpPr>
            <a:spLocks noGrp="1"/>
          </p:cNvSpPr>
          <p:nvPr>
            <p:ph type="dt" sz="half" idx="6"/>
          </p:nvPr>
        </p:nvSpPr>
        <p:spPr/>
        <p:txBody>
          <a:bodyPr lIns="0" tIns="0" rIns="0" bIns="0"/>
          <a:lstStyle>
            <a:lvl1pPr>
              <a:defRPr sz="1100" b="0" i="0">
                <a:solidFill>
                  <a:srgbClr val="BDDADF"/>
                </a:solidFill>
                <a:latin typeface="Arial"/>
                <a:cs typeface="Arial"/>
              </a:defRPr>
            </a:lvl1pPr>
          </a:lstStyle>
          <a:p>
            <a:pPr marL="12700">
              <a:lnSpc>
                <a:spcPts val="1315"/>
              </a:lnSpc>
            </a:pPr>
            <a:r>
              <a:rPr lang="en-US" spc="-15" smtClean="0"/>
              <a:t>Fall 2020 – IUG</a:t>
            </a:r>
            <a:endParaRPr spc="-25" dirty="0"/>
          </a:p>
        </p:txBody>
      </p:sp>
      <p:sp>
        <p:nvSpPr>
          <p:cNvPr id="6" name="Holder 6"/>
          <p:cNvSpPr>
            <a:spLocks noGrp="1"/>
          </p:cNvSpPr>
          <p:nvPr>
            <p:ph type="sldNum" sz="quarter" idx="7"/>
          </p:nvPr>
        </p:nvSpPr>
        <p:spPr/>
        <p:txBody>
          <a:bodyPr lIns="0" tIns="0" rIns="0" bIns="0"/>
          <a:lstStyle>
            <a:lvl1pPr>
              <a:defRPr sz="1100" b="0" i="0">
                <a:solidFill>
                  <a:srgbClr val="BDDADF"/>
                </a:solidFill>
                <a:latin typeface="Arial"/>
                <a:cs typeface="Arial"/>
              </a:defRPr>
            </a:lvl1pPr>
          </a:lstStyle>
          <a:p>
            <a:pPr marL="25400">
              <a:lnSpc>
                <a:spcPts val="1315"/>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rgbClr val="002060"/>
                </a:solidFill>
                <a:latin typeface="Verdana"/>
                <a:cs typeface="Verdana"/>
              </a:defRPr>
            </a:lvl1pPr>
          </a:lstStyle>
          <a:p>
            <a:endParaRPr dirty="0"/>
          </a:p>
        </p:txBody>
      </p:sp>
      <p:sp>
        <p:nvSpPr>
          <p:cNvPr id="3" name="Holder 3"/>
          <p:cNvSpPr>
            <a:spLocks noGrp="1"/>
          </p:cNvSpPr>
          <p:nvPr>
            <p:ph type="body" idx="1"/>
          </p:nvPr>
        </p:nvSpPr>
        <p:spPr/>
        <p:txBody>
          <a:bodyPr lIns="0" tIns="0" rIns="0" bIns="0"/>
          <a:lstStyle>
            <a:lvl1pPr>
              <a:defRPr sz="3400" b="1"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BDDADF"/>
                </a:solidFill>
                <a:latin typeface="Trebuchet MS"/>
                <a:cs typeface="Trebuchet MS"/>
              </a:defRPr>
            </a:lvl1pPr>
          </a:lstStyle>
          <a:p>
            <a:pPr marL="12700">
              <a:lnSpc>
                <a:spcPct val="100000"/>
              </a:lnSpc>
              <a:spcBef>
                <a:spcPts val="20"/>
              </a:spcBef>
            </a:pPr>
            <a:endParaRPr spc="-45" dirty="0"/>
          </a:p>
        </p:txBody>
      </p:sp>
      <p:sp>
        <p:nvSpPr>
          <p:cNvPr id="5" name="Holder 5"/>
          <p:cNvSpPr>
            <a:spLocks noGrp="1"/>
          </p:cNvSpPr>
          <p:nvPr>
            <p:ph type="dt" sz="half" idx="6"/>
          </p:nvPr>
        </p:nvSpPr>
        <p:spPr/>
        <p:txBody>
          <a:bodyPr lIns="0" tIns="0" rIns="0" bIns="0"/>
          <a:lstStyle>
            <a:lvl1pPr>
              <a:defRPr sz="1100" b="0" i="0">
                <a:solidFill>
                  <a:srgbClr val="BDDADF"/>
                </a:solidFill>
                <a:latin typeface="Arial"/>
                <a:cs typeface="Arial"/>
              </a:defRPr>
            </a:lvl1pPr>
          </a:lstStyle>
          <a:p>
            <a:pPr marL="12700">
              <a:lnSpc>
                <a:spcPts val="1315"/>
              </a:lnSpc>
            </a:pPr>
            <a:r>
              <a:rPr lang="en-US" spc="-15" smtClean="0"/>
              <a:t>Fall 2020 – IUG</a:t>
            </a:r>
            <a:endParaRPr spc="-25" dirty="0"/>
          </a:p>
        </p:txBody>
      </p:sp>
      <p:sp>
        <p:nvSpPr>
          <p:cNvPr id="6" name="Holder 6"/>
          <p:cNvSpPr>
            <a:spLocks noGrp="1"/>
          </p:cNvSpPr>
          <p:nvPr>
            <p:ph type="sldNum" sz="quarter" idx="7"/>
          </p:nvPr>
        </p:nvSpPr>
        <p:spPr/>
        <p:txBody>
          <a:bodyPr lIns="0" tIns="0" rIns="0" bIns="0"/>
          <a:lstStyle>
            <a:lvl1pPr>
              <a:defRPr sz="1100" b="0" i="0">
                <a:solidFill>
                  <a:srgbClr val="BDDADF"/>
                </a:solidFill>
                <a:latin typeface="Arial"/>
                <a:cs typeface="Arial"/>
              </a:defRPr>
            </a:lvl1pPr>
          </a:lstStyle>
          <a:p>
            <a:pPr marL="25400">
              <a:lnSpc>
                <a:spcPts val="1315"/>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rgbClr val="002060"/>
                </a:solidFill>
                <a:latin typeface="Verdana"/>
                <a:cs typeface="Verdana"/>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0" i="0">
                <a:solidFill>
                  <a:srgbClr val="BDDADF"/>
                </a:solidFill>
                <a:latin typeface="Trebuchet MS"/>
                <a:cs typeface="Trebuchet MS"/>
              </a:defRPr>
            </a:lvl1pPr>
          </a:lstStyle>
          <a:p>
            <a:pPr marL="12700">
              <a:lnSpc>
                <a:spcPct val="100000"/>
              </a:lnSpc>
              <a:spcBef>
                <a:spcPts val="20"/>
              </a:spcBef>
            </a:pPr>
            <a:endParaRPr spc="-45" dirty="0"/>
          </a:p>
        </p:txBody>
      </p:sp>
      <p:sp>
        <p:nvSpPr>
          <p:cNvPr id="6" name="Holder 6"/>
          <p:cNvSpPr>
            <a:spLocks noGrp="1"/>
          </p:cNvSpPr>
          <p:nvPr>
            <p:ph type="dt" sz="half" idx="6"/>
          </p:nvPr>
        </p:nvSpPr>
        <p:spPr/>
        <p:txBody>
          <a:bodyPr lIns="0" tIns="0" rIns="0" bIns="0"/>
          <a:lstStyle>
            <a:lvl1pPr>
              <a:defRPr sz="1100" b="0" i="0">
                <a:solidFill>
                  <a:srgbClr val="BDDADF"/>
                </a:solidFill>
                <a:latin typeface="Arial"/>
                <a:cs typeface="Arial"/>
              </a:defRPr>
            </a:lvl1pPr>
          </a:lstStyle>
          <a:p>
            <a:pPr marL="12700">
              <a:lnSpc>
                <a:spcPts val="1315"/>
              </a:lnSpc>
            </a:pPr>
            <a:r>
              <a:rPr lang="en-US" spc="-15" smtClean="0"/>
              <a:t>Fall 2020 – IUG</a:t>
            </a:r>
            <a:endParaRPr spc="-25" dirty="0"/>
          </a:p>
        </p:txBody>
      </p:sp>
      <p:sp>
        <p:nvSpPr>
          <p:cNvPr id="7" name="Holder 7"/>
          <p:cNvSpPr>
            <a:spLocks noGrp="1"/>
          </p:cNvSpPr>
          <p:nvPr>
            <p:ph type="sldNum" sz="quarter" idx="7"/>
          </p:nvPr>
        </p:nvSpPr>
        <p:spPr/>
        <p:txBody>
          <a:bodyPr lIns="0" tIns="0" rIns="0" bIns="0"/>
          <a:lstStyle>
            <a:lvl1pPr>
              <a:defRPr sz="1100" b="0" i="0">
                <a:solidFill>
                  <a:srgbClr val="BDDADF"/>
                </a:solidFill>
                <a:latin typeface="Arial"/>
                <a:cs typeface="Arial"/>
              </a:defRPr>
            </a:lvl1pPr>
          </a:lstStyle>
          <a:p>
            <a:pPr marL="25400">
              <a:lnSpc>
                <a:spcPts val="1315"/>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rgbClr val="00206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1100" b="0" i="0">
                <a:solidFill>
                  <a:srgbClr val="BDDADF"/>
                </a:solidFill>
                <a:latin typeface="Trebuchet MS"/>
                <a:cs typeface="Trebuchet MS"/>
              </a:defRPr>
            </a:lvl1pPr>
          </a:lstStyle>
          <a:p>
            <a:pPr marL="12700">
              <a:lnSpc>
                <a:spcPct val="100000"/>
              </a:lnSpc>
              <a:spcBef>
                <a:spcPts val="20"/>
              </a:spcBef>
            </a:pPr>
            <a:endParaRPr spc="-45" dirty="0"/>
          </a:p>
        </p:txBody>
      </p:sp>
      <p:sp>
        <p:nvSpPr>
          <p:cNvPr id="4" name="Holder 4"/>
          <p:cNvSpPr>
            <a:spLocks noGrp="1"/>
          </p:cNvSpPr>
          <p:nvPr>
            <p:ph type="dt" sz="half" idx="6"/>
          </p:nvPr>
        </p:nvSpPr>
        <p:spPr/>
        <p:txBody>
          <a:bodyPr lIns="0" tIns="0" rIns="0" bIns="0"/>
          <a:lstStyle>
            <a:lvl1pPr>
              <a:defRPr sz="1100" b="0" i="0">
                <a:solidFill>
                  <a:srgbClr val="BDDADF"/>
                </a:solidFill>
                <a:latin typeface="Arial"/>
                <a:cs typeface="Arial"/>
              </a:defRPr>
            </a:lvl1pPr>
          </a:lstStyle>
          <a:p>
            <a:pPr marL="12700">
              <a:lnSpc>
                <a:spcPts val="1315"/>
              </a:lnSpc>
            </a:pPr>
            <a:r>
              <a:rPr lang="en-US" spc="-15" smtClean="0"/>
              <a:t>Fall 2020 – IUG</a:t>
            </a:r>
            <a:endParaRPr spc="-25" dirty="0"/>
          </a:p>
        </p:txBody>
      </p:sp>
      <p:sp>
        <p:nvSpPr>
          <p:cNvPr id="5" name="Holder 5"/>
          <p:cNvSpPr>
            <a:spLocks noGrp="1"/>
          </p:cNvSpPr>
          <p:nvPr>
            <p:ph type="sldNum" sz="quarter" idx="7"/>
          </p:nvPr>
        </p:nvSpPr>
        <p:spPr/>
        <p:txBody>
          <a:bodyPr lIns="0" tIns="0" rIns="0" bIns="0"/>
          <a:lstStyle>
            <a:lvl1pPr>
              <a:defRPr sz="1100" b="0" i="0">
                <a:solidFill>
                  <a:srgbClr val="BDDADF"/>
                </a:solidFill>
                <a:latin typeface="Arial"/>
                <a:cs typeface="Arial"/>
              </a:defRPr>
            </a:lvl1pPr>
          </a:lstStyle>
          <a:p>
            <a:pPr marL="25400">
              <a:lnSpc>
                <a:spcPts val="1315"/>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0" i="0">
                <a:solidFill>
                  <a:srgbClr val="BDDADF"/>
                </a:solidFill>
                <a:latin typeface="Trebuchet MS"/>
                <a:cs typeface="Trebuchet MS"/>
              </a:defRPr>
            </a:lvl1pPr>
          </a:lstStyle>
          <a:p>
            <a:pPr marL="12700">
              <a:lnSpc>
                <a:spcPct val="100000"/>
              </a:lnSpc>
              <a:spcBef>
                <a:spcPts val="20"/>
              </a:spcBef>
            </a:pPr>
            <a:endParaRPr spc="-45" dirty="0"/>
          </a:p>
        </p:txBody>
      </p:sp>
      <p:sp>
        <p:nvSpPr>
          <p:cNvPr id="3" name="Holder 3"/>
          <p:cNvSpPr>
            <a:spLocks noGrp="1"/>
          </p:cNvSpPr>
          <p:nvPr>
            <p:ph type="dt" sz="half" idx="6"/>
          </p:nvPr>
        </p:nvSpPr>
        <p:spPr/>
        <p:txBody>
          <a:bodyPr lIns="0" tIns="0" rIns="0" bIns="0"/>
          <a:lstStyle>
            <a:lvl1pPr>
              <a:defRPr sz="1100" b="0" i="0">
                <a:solidFill>
                  <a:srgbClr val="BDDADF"/>
                </a:solidFill>
                <a:latin typeface="Arial"/>
                <a:cs typeface="Arial"/>
              </a:defRPr>
            </a:lvl1pPr>
          </a:lstStyle>
          <a:p>
            <a:pPr marL="12700">
              <a:lnSpc>
                <a:spcPts val="1315"/>
              </a:lnSpc>
            </a:pPr>
            <a:r>
              <a:rPr lang="en-US" spc="-15" smtClean="0"/>
              <a:t>Fall 2020 – IUG</a:t>
            </a:r>
            <a:endParaRPr spc="-25" dirty="0"/>
          </a:p>
        </p:txBody>
      </p:sp>
      <p:sp>
        <p:nvSpPr>
          <p:cNvPr id="4" name="Holder 4"/>
          <p:cNvSpPr>
            <a:spLocks noGrp="1"/>
          </p:cNvSpPr>
          <p:nvPr>
            <p:ph type="sldNum" sz="quarter" idx="7"/>
          </p:nvPr>
        </p:nvSpPr>
        <p:spPr/>
        <p:txBody>
          <a:bodyPr lIns="0" tIns="0" rIns="0" bIns="0"/>
          <a:lstStyle>
            <a:lvl1pPr>
              <a:defRPr sz="1100" b="0" i="0">
                <a:solidFill>
                  <a:srgbClr val="BDDADF"/>
                </a:solidFill>
                <a:latin typeface="Arial"/>
                <a:cs typeface="Arial"/>
              </a:defRPr>
            </a:lvl1pPr>
          </a:lstStyle>
          <a:p>
            <a:pPr marL="25400">
              <a:lnSpc>
                <a:spcPts val="1315"/>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52400" y="7251700"/>
            <a:ext cx="9753600" cy="292100"/>
          </a:xfrm>
          <a:custGeom>
            <a:avLst/>
            <a:gdLst/>
            <a:ahLst/>
            <a:cxnLst/>
            <a:rect l="l" t="t" r="r" b="b"/>
            <a:pathLst>
              <a:path w="9753600" h="292100">
                <a:moveTo>
                  <a:pt x="0" y="0"/>
                </a:moveTo>
                <a:lnTo>
                  <a:pt x="9753600" y="0"/>
                </a:lnTo>
                <a:lnTo>
                  <a:pt x="9753600" y="292100"/>
                </a:lnTo>
                <a:lnTo>
                  <a:pt x="0" y="292100"/>
                </a:lnTo>
                <a:lnTo>
                  <a:pt x="0" y="0"/>
                </a:lnTo>
                <a:close/>
              </a:path>
            </a:pathLst>
          </a:custGeom>
          <a:solidFill>
            <a:srgbClr val="072C62"/>
          </a:solidFill>
        </p:spPr>
        <p:txBody>
          <a:bodyPr wrap="square" lIns="0" tIns="0" rIns="0" bIns="0" rtlCol="0"/>
          <a:lstStyle/>
          <a:p>
            <a:endParaRPr/>
          </a:p>
        </p:txBody>
      </p:sp>
      <p:sp>
        <p:nvSpPr>
          <p:cNvPr id="17" name="bk object 17"/>
          <p:cNvSpPr/>
          <p:nvPr/>
        </p:nvSpPr>
        <p:spPr>
          <a:xfrm>
            <a:off x="158750" y="1123950"/>
            <a:ext cx="9747250" cy="0"/>
          </a:xfrm>
          <a:custGeom>
            <a:avLst/>
            <a:gdLst/>
            <a:ahLst/>
            <a:cxnLst/>
            <a:rect l="l" t="t" r="r" b="b"/>
            <a:pathLst>
              <a:path w="9747250">
                <a:moveTo>
                  <a:pt x="0" y="0"/>
                </a:moveTo>
                <a:lnTo>
                  <a:pt x="9747249" y="0"/>
                </a:lnTo>
              </a:path>
            </a:pathLst>
          </a:custGeom>
          <a:ln w="63499">
            <a:solidFill>
              <a:srgbClr val="D84800"/>
            </a:solidFill>
          </a:ln>
        </p:spPr>
        <p:txBody>
          <a:bodyPr wrap="square" lIns="0" tIns="0" rIns="0" bIns="0" rtlCol="0"/>
          <a:lstStyle/>
          <a:p>
            <a:endParaRPr/>
          </a:p>
        </p:txBody>
      </p:sp>
      <p:sp>
        <p:nvSpPr>
          <p:cNvPr id="2" name="Holder 2"/>
          <p:cNvSpPr>
            <a:spLocks noGrp="1"/>
          </p:cNvSpPr>
          <p:nvPr>
            <p:ph type="title"/>
          </p:nvPr>
        </p:nvSpPr>
        <p:spPr>
          <a:xfrm>
            <a:off x="2866809" y="334771"/>
            <a:ext cx="4344034" cy="680719"/>
          </a:xfrm>
          <a:prstGeom prst="rect">
            <a:avLst/>
          </a:prstGeom>
        </p:spPr>
        <p:txBody>
          <a:bodyPr wrap="square" lIns="0" tIns="0" rIns="0" bIns="0">
            <a:spAutoFit/>
          </a:bodyPr>
          <a:lstStyle>
            <a:lvl1pPr>
              <a:defRPr sz="4300" b="1" i="0">
                <a:solidFill>
                  <a:srgbClr val="002060"/>
                </a:solidFill>
                <a:latin typeface="Verdana"/>
                <a:cs typeface="Verdana"/>
              </a:defRPr>
            </a:lvl1pPr>
          </a:lstStyle>
          <a:p>
            <a:endParaRPr/>
          </a:p>
        </p:txBody>
      </p:sp>
      <p:sp>
        <p:nvSpPr>
          <p:cNvPr id="3" name="Holder 3"/>
          <p:cNvSpPr>
            <a:spLocks noGrp="1"/>
          </p:cNvSpPr>
          <p:nvPr>
            <p:ph type="body" idx="1"/>
          </p:nvPr>
        </p:nvSpPr>
        <p:spPr>
          <a:xfrm>
            <a:off x="1974392" y="3869435"/>
            <a:ext cx="6109614" cy="1597660"/>
          </a:xfrm>
          <a:prstGeom prst="rect">
            <a:avLst/>
          </a:prstGeom>
        </p:spPr>
        <p:txBody>
          <a:bodyPr wrap="square" lIns="0" tIns="0" rIns="0" bIns="0">
            <a:spAutoFit/>
          </a:bodyPr>
          <a:lstStyle>
            <a:lvl1pPr>
              <a:defRPr sz="3400" b="1" i="0">
                <a:solidFill>
                  <a:schemeClr val="tx1"/>
                </a:solidFill>
                <a:latin typeface="Verdana"/>
                <a:cs typeface="Verdana"/>
              </a:defRPr>
            </a:lvl1pPr>
          </a:lstStyle>
          <a:p>
            <a:endParaRPr/>
          </a:p>
        </p:txBody>
      </p:sp>
      <p:sp>
        <p:nvSpPr>
          <p:cNvPr id="4" name="Holder 4"/>
          <p:cNvSpPr>
            <a:spLocks noGrp="1"/>
          </p:cNvSpPr>
          <p:nvPr>
            <p:ph type="ftr" sz="quarter" idx="5"/>
          </p:nvPr>
        </p:nvSpPr>
        <p:spPr>
          <a:xfrm>
            <a:off x="4423867" y="7284959"/>
            <a:ext cx="1228089" cy="187959"/>
          </a:xfrm>
          <a:prstGeom prst="rect">
            <a:avLst/>
          </a:prstGeom>
        </p:spPr>
        <p:txBody>
          <a:bodyPr wrap="square" lIns="0" tIns="0" rIns="0" bIns="0">
            <a:spAutoFit/>
          </a:bodyPr>
          <a:lstStyle>
            <a:lvl1pPr>
              <a:defRPr sz="1100" b="0" i="0">
                <a:solidFill>
                  <a:srgbClr val="BDDADF"/>
                </a:solidFill>
                <a:latin typeface="Trebuchet MS"/>
                <a:cs typeface="Trebuchet MS"/>
              </a:defRPr>
            </a:lvl1pPr>
          </a:lstStyle>
          <a:p>
            <a:pPr marL="12700">
              <a:lnSpc>
                <a:spcPct val="100000"/>
              </a:lnSpc>
              <a:spcBef>
                <a:spcPts val="20"/>
              </a:spcBef>
            </a:pPr>
            <a:endParaRPr spc="-45" dirty="0"/>
          </a:p>
        </p:txBody>
      </p:sp>
      <p:sp>
        <p:nvSpPr>
          <p:cNvPr id="5" name="Holder 5"/>
          <p:cNvSpPr>
            <a:spLocks noGrp="1"/>
          </p:cNvSpPr>
          <p:nvPr>
            <p:ph type="dt" sz="half" idx="6"/>
          </p:nvPr>
        </p:nvSpPr>
        <p:spPr>
          <a:xfrm>
            <a:off x="318515" y="7288301"/>
            <a:ext cx="2135505" cy="181609"/>
          </a:xfrm>
          <a:prstGeom prst="rect">
            <a:avLst/>
          </a:prstGeom>
        </p:spPr>
        <p:txBody>
          <a:bodyPr wrap="square" lIns="0" tIns="0" rIns="0" bIns="0">
            <a:spAutoFit/>
          </a:bodyPr>
          <a:lstStyle>
            <a:lvl1pPr>
              <a:defRPr sz="1100" b="0" i="0">
                <a:solidFill>
                  <a:srgbClr val="BDDADF"/>
                </a:solidFill>
                <a:latin typeface="Arial"/>
                <a:cs typeface="Arial"/>
              </a:defRPr>
            </a:lvl1pPr>
          </a:lstStyle>
          <a:p>
            <a:pPr marL="12700">
              <a:lnSpc>
                <a:spcPts val="1315"/>
              </a:lnSpc>
            </a:pPr>
            <a:r>
              <a:rPr lang="en-US" spc="-15" smtClean="0"/>
              <a:t>Fall 2020 – IUG</a:t>
            </a:r>
            <a:endParaRPr spc="-25" dirty="0"/>
          </a:p>
        </p:txBody>
      </p:sp>
      <p:sp>
        <p:nvSpPr>
          <p:cNvPr id="6" name="Holder 6"/>
          <p:cNvSpPr>
            <a:spLocks noGrp="1"/>
          </p:cNvSpPr>
          <p:nvPr>
            <p:ph type="sldNum" sz="quarter" idx="7"/>
          </p:nvPr>
        </p:nvSpPr>
        <p:spPr>
          <a:xfrm>
            <a:off x="9592729" y="7320305"/>
            <a:ext cx="128904" cy="181609"/>
          </a:xfrm>
          <a:prstGeom prst="rect">
            <a:avLst/>
          </a:prstGeom>
        </p:spPr>
        <p:txBody>
          <a:bodyPr wrap="square" lIns="0" tIns="0" rIns="0" bIns="0">
            <a:spAutoFit/>
          </a:bodyPr>
          <a:lstStyle>
            <a:lvl1pPr>
              <a:defRPr sz="1100" b="0" i="0">
                <a:solidFill>
                  <a:srgbClr val="BDDADF"/>
                </a:solidFill>
                <a:latin typeface="Arial"/>
                <a:cs typeface="Arial"/>
              </a:defRPr>
            </a:lvl1pPr>
          </a:lstStyle>
          <a:p>
            <a:pPr marL="25400">
              <a:lnSpc>
                <a:spcPts val="1315"/>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6450" y="3651250"/>
            <a:ext cx="8453120" cy="0"/>
          </a:xfrm>
          <a:custGeom>
            <a:avLst/>
            <a:gdLst/>
            <a:ahLst/>
            <a:cxnLst/>
            <a:rect l="l" t="t" r="r" b="b"/>
            <a:pathLst>
              <a:path w="8453120">
                <a:moveTo>
                  <a:pt x="0" y="0"/>
                </a:moveTo>
                <a:lnTo>
                  <a:pt x="8453119" y="1"/>
                </a:lnTo>
              </a:path>
            </a:pathLst>
          </a:custGeom>
          <a:ln w="38100">
            <a:solidFill>
              <a:srgbClr val="D84800"/>
            </a:solidFill>
          </a:ln>
        </p:spPr>
        <p:txBody>
          <a:bodyPr wrap="square" lIns="0" tIns="0" rIns="0" bIns="0" rtlCol="0"/>
          <a:lstStyle/>
          <a:p>
            <a:endParaRPr/>
          </a:p>
        </p:txBody>
      </p:sp>
      <p:sp>
        <p:nvSpPr>
          <p:cNvPr id="3" name="object 3"/>
          <p:cNvSpPr/>
          <p:nvPr/>
        </p:nvSpPr>
        <p:spPr>
          <a:xfrm>
            <a:off x="152400" y="7251700"/>
            <a:ext cx="9753600" cy="292100"/>
          </a:xfrm>
          <a:custGeom>
            <a:avLst/>
            <a:gdLst/>
            <a:ahLst/>
            <a:cxnLst/>
            <a:rect l="l" t="t" r="r" b="b"/>
            <a:pathLst>
              <a:path w="9753600" h="292100">
                <a:moveTo>
                  <a:pt x="0" y="0"/>
                </a:moveTo>
                <a:lnTo>
                  <a:pt x="9753600" y="0"/>
                </a:lnTo>
                <a:lnTo>
                  <a:pt x="9753600" y="292100"/>
                </a:lnTo>
                <a:lnTo>
                  <a:pt x="0" y="292100"/>
                </a:lnTo>
                <a:lnTo>
                  <a:pt x="0" y="0"/>
                </a:lnTo>
                <a:close/>
              </a:path>
            </a:pathLst>
          </a:custGeom>
          <a:solidFill>
            <a:srgbClr val="072C62"/>
          </a:solidFill>
        </p:spPr>
        <p:txBody>
          <a:bodyPr wrap="square" lIns="0" tIns="0" rIns="0" bIns="0" rtlCol="0"/>
          <a:lstStyle/>
          <a:p>
            <a:endParaRPr/>
          </a:p>
        </p:txBody>
      </p:sp>
      <p:sp>
        <p:nvSpPr>
          <p:cNvPr id="4" name="object 4"/>
          <p:cNvSpPr txBox="1">
            <a:spLocks noGrp="1"/>
          </p:cNvSpPr>
          <p:nvPr>
            <p:ph type="title"/>
          </p:nvPr>
        </p:nvSpPr>
        <p:spPr>
          <a:xfrm>
            <a:off x="1744167" y="2535935"/>
            <a:ext cx="6589395" cy="863600"/>
          </a:xfrm>
          <a:prstGeom prst="rect">
            <a:avLst/>
          </a:prstGeom>
        </p:spPr>
        <p:txBody>
          <a:bodyPr vert="horz" wrap="square" lIns="0" tIns="12700" rIns="0" bIns="0" rtlCol="0">
            <a:spAutoFit/>
          </a:bodyPr>
          <a:lstStyle/>
          <a:p>
            <a:pPr marL="12700">
              <a:lnSpc>
                <a:spcPct val="100000"/>
              </a:lnSpc>
              <a:spcBef>
                <a:spcPts val="100"/>
              </a:spcBef>
            </a:pPr>
            <a:r>
              <a:rPr lang="en-US" sz="5500" dirty="0" smtClean="0"/>
              <a:t> </a:t>
            </a:r>
            <a:endParaRPr sz="5500" dirty="0"/>
          </a:p>
        </p:txBody>
      </p:sp>
      <p:sp>
        <p:nvSpPr>
          <p:cNvPr id="6" name="object 6"/>
          <p:cNvSpPr txBox="1">
            <a:spLocks noGrp="1"/>
          </p:cNvSpPr>
          <p:nvPr>
            <p:ph type="dt" sz="half" idx="6"/>
          </p:nvPr>
        </p:nvSpPr>
        <p:spPr>
          <a:xfrm>
            <a:off x="318515" y="7288301"/>
            <a:ext cx="2135505" cy="166712"/>
          </a:xfrm>
          <a:prstGeom prst="rect">
            <a:avLst/>
          </a:prstGeom>
        </p:spPr>
        <p:txBody>
          <a:bodyPr vert="horz" wrap="square" lIns="0" tIns="0" rIns="0" bIns="0" rtlCol="0">
            <a:spAutoFit/>
          </a:bodyPr>
          <a:lstStyle/>
          <a:p>
            <a:pPr marL="12700">
              <a:lnSpc>
                <a:spcPts val="1315"/>
              </a:lnSpc>
            </a:pPr>
            <a:r>
              <a:rPr lang="en-US" spc="-15" smtClean="0"/>
              <a:t>Fall 2020 – IUG</a:t>
            </a:r>
            <a:endParaRPr spc="-25"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315"/>
              </a:lnSpc>
            </a:pPr>
            <a:fld id="{81D60167-4931-47E6-BA6A-407CBD079E47}" type="slidenum">
              <a:rPr dirty="0"/>
              <a:t>1</a:t>
            </a:fld>
            <a:endParaRPr dirty="0"/>
          </a:p>
        </p:txBody>
      </p:sp>
      <p:sp>
        <p:nvSpPr>
          <p:cNvPr id="5" name="object 5"/>
          <p:cNvSpPr txBox="1">
            <a:spLocks noGrp="1"/>
          </p:cNvSpPr>
          <p:nvPr>
            <p:ph type="body" idx="1"/>
          </p:nvPr>
        </p:nvSpPr>
        <p:spPr>
          <a:xfrm>
            <a:off x="1371600" y="4191000"/>
            <a:ext cx="7169608" cy="566822"/>
          </a:xfrm>
          <a:prstGeom prst="rect">
            <a:avLst/>
          </a:prstGeom>
        </p:spPr>
        <p:txBody>
          <a:bodyPr vert="horz" wrap="square" lIns="0" tIns="12700" rIns="0" bIns="0" rtlCol="0">
            <a:spAutoFit/>
          </a:bodyPr>
          <a:lstStyle/>
          <a:p>
            <a:pPr algn="ctr">
              <a:spcBef>
                <a:spcPts val="955"/>
              </a:spcBef>
              <a:spcAft>
                <a:spcPts val="0"/>
              </a:spcAft>
            </a:pPr>
            <a:r>
              <a:rPr lang="en-US" sz="3600" spc="-5" dirty="0" smtClean="0">
                <a:latin typeface="Times New Roman" panose="02020603050405020304" pitchFamily="18" charset="0"/>
                <a:ea typeface="Times New Roman" panose="02020603050405020304" pitchFamily="18" charset="0"/>
                <a:cs typeface="Arial" panose="020B0604020202020204" pitchFamily="34" charset="0"/>
              </a:rPr>
              <a:t> </a:t>
            </a:r>
            <a:endParaRPr spc="-70" dirty="0"/>
          </a:p>
        </p:txBody>
      </p:sp>
      <p:pic>
        <p:nvPicPr>
          <p:cNvPr id="9" name="Picture 8" descr="IN-4.png"/>
          <p:cNvPicPr>
            <a:picLocks noChangeAspect="1"/>
          </p:cNvPicPr>
          <p:nvPr/>
        </p:nvPicPr>
        <p:blipFill>
          <a:blip r:embed="rId3" cstate="print"/>
          <a:stretch>
            <a:fillRect/>
          </a:stretch>
        </p:blipFill>
        <p:spPr>
          <a:xfrm>
            <a:off x="1983328" y="-111343"/>
            <a:ext cx="6551072" cy="2168743"/>
          </a:xfrm>
          <a:prstGeom prst="rect">
            <a:avLst/>
          </a:prstGeom>
          <a:ln>
            <a:noFill/>
          </a:ln>
          <a:effectLst>
            <a:outerShdw blurRad="292100" dist="139700" dir="2700000" algn="tl" rotWithShape="0">
              <a:srgbClr val="333333">
                <a:alpha val="65000"/>
              </a:srgbClr>
            </a:outerShdw>
          </a:effectLst>
        </p:spPr>
      </p:pic>
      <p:sp>
        <p:nvSpPr>
          <p:cNvPr id="10" name="Rectangle 2"/>
          <p:cNvSpPr txBox="1">
            <a:spLocks noChangeArrowheads="1"/>
          </p:cNvSpPr>
          <p:nvPr/>
        </p:nvSpPr>
        <p:spPr>
          <a:xfrm>
            <a:off x="1059180" y="3276600"/>
            <a:ext cx="8618220" cy="2713203"/>
          </a:xfrm>
          <a:prstGeom prst="rect">
            <a:avLst/>
          </a:prstGeom>
          <a:noFill/>
          <a:ln>
            <a:noFill/>
          </a:ln>
        </p:spPr>
        <p:txBody>
          <a:bodyPr wrap="square" lIns="0" tIns="0" rIns="0" bIns="0" anchor="ctr">
            <a:normAutofit/>
          </a:bodyPr>
          <a:lstStyle>
            <a:lvl1pPr>
              <a:defRPr sz="4300" b="1" i="0">
                <a:solidFill>
                  <a:srgbClr val="002060"/>
                </a:solidFill>
                <a:latin typeface="Verdana"/>
                <a:ea typeface="+mj-ea"/>
                <a:cs typeface="Verdana"/>
              </a:defRPr>
            </a:lvl1pPr>
          </a:lstStyle>
          <a:p>
            <a:r>
              <a:rPr lang="en-US" sz="3600" dirty="0">
                <a:latin typeface="Verdana" charset="0"/>
                <a:ea typeface="Verdana" charset="0"/>
                <a:cs typeface="Verdana" charset="0"/>
              </a:rPr>
              <a:t>Users and </a:t>
            </a:r>
            <a:br>
              <a:rPr lang="en-US" sz="3600" dirty="0">
                <a:latin typeface="Verdana" charset="0"/>
                <a:ea typeface="Verdana" charset="0"/>
                <a:cs typeface="Verdana" charset="0"/>
              </a:rPr>
            </a:br>
            <a:r>
              <a:rPr lang="en-US" sz="3600" dirty="0">
                <a:latin typeface="Verdana" charset="0"/>
                <a:ea typeface="Verdana" charset="0"/>
                <a:cs typeface="Verdana" charset="0"/>
              </a:rPr>
              <a:t>Usability </a:t>
            </a:r>
            <a:r>
              <a:rPr lang="en-US" sz="3600" dirty="0" smtClean="0">
                <a:latin typeface="Verdana" charset="0"/>
                <a:ea typeface="Verdana" charset="0"/>
                <a:cs typeface="Verdana" charset="0"/>
              </a:rPr>
              <a:t>Principles</a:t>
            </a:r>
          </a:p>
          <a:p>
            <a:endParaRPr lang="en-US" sz="3600" kern="0" dirty="0">
              <a:solidFill>
                <a:srgbClr val="FF0000"/>
              </a:solidFill>
              <a:latin typeface="Verdana" charset="0"/>
              <a:ea typeface="Verdana" charset="0"/>
            </a:endParaRPr>
          </a:p>
          <a:p>
            <a:r>
              <a:rPr lang="en-US" sz="3600" kern="0" dirty="0" err="1" smtClean="0">
                <a:solidFill>
                  <a:srgbClr val="FF0000"/>
                </a:solidFill>
                <a:latin typeface="Verdana" charset="0"/>
                <a:ea typeface="Verdana" charset="0"/>
              </a:rPr>
              <a:t>Lec</a:t>
            </a:r>
            <a:r>
              <a:rPr lang="en-US" sz="3600" kern="0" dirty="0" smtClean="0">
                <a:solidFill>
                  <a:srgbClr val="FF0000"/>
                </a:solidFill>
                <a:latin typeface="Verdana" charset="0"/>
                <a:ea typeface="Verdana" charset="0"/>
              </a:rPr>
              <a:t> 2</a:t>
            </a:r>
            <a:endParaRPr lang="en-US" sz="3520" kern="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 y="334771"/>
            <a:ext cx="7680960" cy="492443"/>
          </a:xfrm>
        </p:spPr>
        <p:txBody>
          <a:bodyPr/>
          <a:lstStyle/>
          <a:p>
            <a:r>
              <a:rPr lang="en-US" sz="3200" dirty="0" smtClean="0"/>
              <a:t>Have a Point, Make Your Point!</a:t>
            </a:r>
            <a:endParaRPr lang="en-US" sz="3200" dirty="0"/>
          </a:p>
        </p:txBody>
      </p:sp>
      <p:sp>
        <p:nvSpPr>
          <p:cNvPr id="4" name="Content Placeholder 2"/>
          <p:cNvSpPr>
            <a:spLocks noGrp="1"/>
          </p:cNvSpPr>
          <p:nvPr>
            <p:ph idx="1"/>
          </p:nvPr>
        </p:nvSpPr>
        <p:spPr>
          <a:xfrm>
            <a:off x="167640" y="1195228"/>
            <a:ext cx="9723120" cy="5624672"/>
          </a:xfrm>
        </p:spPr>
        <p:txBody>
          <a:bodyPr>
            <a:normAutofit/>
          </a:bodyPr>
          <a:lstStyle/>
          <a:p>
            <a:pPr algn="ctr">
              <a:lnSpc>
                <a:spcPct val="90000"/>
              </a:lnSpc>
              <a:buClr>
                <a:schemeClr val="tx1"/>
              </a:buClr>
            </a:pPr>
            <a:r>
              <a:rPr lang="en-US" sz="2420" dirty="0">
                <a:latin typeface="Verdana" charset="0"/>
                <a:ea typeface="Verdana" charset="0"/>
                <a:cs typeface="Verdana" charset="0"/>
              </a:rPr>
              <a:t>You have less than two minutes to convince first time visitors to stay on your web site</a:t>
            </a:r>
          </a:p>
          <a:p>
            <a:pPr algn="ctr">
              <a:lnSpc>
                <a:spcPct val="90000"/>
              </a:lnSpc>
              <a:spcBef>
                <a:spcPts val="1100"/>
              </a:spcBef>
              <a:buClr>
                <a:schemeClr val="tx1"/>
              </a:buClr>
            </a:pPr>
            <a:r>
              <a:rPr lang="en-US" sz="2420" dirty="0">
                <a:latin typeface="Verdana" charset="0"/>
                <a:ea typeface="Verdana" charset="0"/>
                <a:cs typeface="Verdana" charset="0"/>
              </a:rPr>
              <a:t>Every page must justify </a:t>
            </a:r>
            <a:r>
              <a:rPr lang="en-US" sz="2420" dirty="0">
                <a:solidFill>
                  <a:srgbClr val="C00000"/>
                </a:solidFill>
                <a:latin typeface="Verdana" charset="0"/>
                <a:ea typeface="Verdana" charset="0"/>
                <a:cs typeface="Verdana" charset="0"/>
              </a:rPr>
              <a:t>WHY</a:t>
            </a:r>
            <a:r>
              <a:rPr lang="en-US" sz="2420" dirty="0">
                <a:solidFill>
                  <a:srgbClr val="FFFF00"/>
                </a:solidFill>
                <a:latin typeface="Verdana" charset="0"/>
                <a:ea typeface="Verdana" charset="0"/>
                <a:cs typeface="Verdana" charset="0"/>
              </a:rPr>
              <a:t> </a:t>
            </a:r>
            <a:r>
              <a:rPr lang="en-US" sz="2420" dirty="0">
                <a:latin typeface="Verdana" charset="0"/>
                <a:ea typeface="Verdana" charset="0"/>
                <a:cs typeface="Verdana" charset="0"/>
              </a:rPr>
              <a:t>the user should stay</a:t>
            </a:r>
          </a:p>
        </p:txBody>
      </p:sp>
      <p:pic>
        <p:nvPicPr>
          <p:cNvPr id="5" name="Picture 4" descr="krug-dont-make-me-think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 y="2785329"/>
            <a:ext cx="8549640" cy="2824780"/>
          </a:xfrm>
          <a:prstGeom prst="rect">
            <a:avLst/>
          </a:prstGeom>
        </p:spPr>
      </p:pic>
      <p:pic>
        <p:nvPicPr>
          <p:cNvPr id="6" name="Picture 5" descr="krug-dont-make-me-think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80" y="3377674"/>
            <a:ext cx="8549640" cy="2855486"/>
          </a:xfrm>
          <a:prstGeom prst="rect">
            <a:avLst/>
          </a:prstGeom>
        </p:spPr>
      </p:pic>
      <p:sp>
        <p:nvSpPr>
          <p:cNvPr id="7" name="TextBox 6"/>
          <p:cNvSpPr txBox="1"/>
          <p:nvPr/>
        </p:nvSpPr>
        <p:spPr>
          <a:xfrm>
            <a:off x="5448300" y="6850481"/>
            <a:ext cx="4538422" cy="295466"/>
          </a:xfrm>
          <a:prstGeom prst="rect">
            <a:avLst/>
          </a:prstGeom>
          <a:noFill/>
        </p:spPr>
        <p:txBody>
          <a:bodyPr wrap="none" rtlCol="0">
            <a:spAutoFit/>
          </a:bodyPr>
          <a:lstStyle/>
          <a:p>
            <a:r>
              <a:rPr lang="en-US" sz="1320" i="1" dirty="0">
                <a:latin typeface="Verdana" charset="0"/>
                <a:ea typeface="Verdana" charset="0"/>
                <a:cs typeface="Verdana" charset="0"/>
              </a:rPr>
              <a:t>[Figures from Steve Krug, “Don’t Make Me </a:t>
            </a:r>
            <a:r>
              <a:rPr lang="en-US" sz="1320" i="1">
                <a:latin typeface="Verdana" charset="0"/>
                <a:ea typeface="Verdana" charset="0"/>
                <a:cs typeface="Verdana" charset="0"/>
              </a:rPr>
              <a:t>Think.”]</a:t>
            </a:r>
            <a:endParaRPr lang="en-US" sz="1320" i="1" dirty="0">
              <a:latin typeface="Verdana" charset="0"/>
              <a:ea typeface="Verdana" charset="0"/>
              <a:cs typeface="Verdana" charset="0"/>
            </a:endParaRPr>
          </a:p>
        </p:txBody>
      </p:sp>
      <p:sp>
        <p:nvSpPr>
          <p:cNvPr id="3" name="Date Placeholder 2"/>
          <p:cNvSpPr>
            <a:spLocks noGrp="1"/>
          </p:cNvSpPr>
          <p:nvPr>
            <p:ph type="dt" sz="half" idx="6"/>
          </p:nvPr>
        </p:nvSpPr>
        <p:spPr/>
        <p:txBody>
          <a:bodyPr/>
          <a:lstStyle/>
          <a:p>
            <a:pPr marL="12700">
              <a:lnSpc>
                <a:spcPts val="1315"/>
              </a:lnSpc>
            </a:pPr>
            <a:r>
              <a:rPr lang="en-US" spc="-15" smtClean="0"/>
              <a:t>Fall 2020 – IUG</a:t>
            </a:r>
            <a:endParaRPr lang="en-US" spc="-25" dirty="0"/>
          </a:p>
        </p:txBody>
      </p:sp>
      <p:sp>
        <p:nvSpPr>
          <p:cNvPr id="8" name="Slide Number Placeholder 7"/>
          <p:cNvSpPr>
            <a:spLocks noGrp="1"/>
          </p:cNvSpPr>
          <p:nvPr>
            <p:ph type="sldNum" sz="quarter" idx="7"/>
          </p:nvPr>
        </p:nvSpPr>
        <p:spPr/>
        <p:txBody>
          <a:bodyPr/>
          <a:lstStyle/>
          <a:p>
            <a:pPr marL="25400">
              <a:lnSpc>
                <a:spcPts val="1315"/>
              </a:lnSpc>
            </a:pPr>
            <a:fld id="{81D60167-4931-47E6-BA6A-407CBD079E47}" type="slidenum">
              <a:rPr lang="en-IL" smtClean="0"/>
              <a:t>10</a:t>
            </a:fld>
            <a:endParaRPr lang="en-IL" dirty="0"/>
          </a:p>
        </p:txBody>
      </p:sp>
    </p:spTree>
    <p:extLst>
      <p:ext uri="{BB962C8B-B14F-4D97-AF65-F5344CB8AC3E}">
        <p14:creationId xmlns:p14="http://schemas.microsoft.com/office/powerpoint/2010/main" val="83496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74727" cy="553998"/>
          </a:xfrm>
        </p:spPr>
        <p:txBody>
          <a:bodyPr/>
          <a:lstStyle/>
          <a:p>
            <a:pPr>
              <a:spcBef>
                <a:spcPts val="2200"/>
              </a:spcBef>
            </a:pPr>
            <a:r>
              <a:rPr lang="en-US" sz="3600" dirty="0" smtClean="0"/>
              <a:t>“Stuff” happens</a:t>
            </a:r>
            <a:endParaRPr lang="en-US" sz="3600" dirty="0"/>
          </a:p>
        </p:txBody>
      </p:sp>
      <p:sp>
        <p:nvSpPr>
          <p:cNvPr id="5" name="Content Placeholder 4"/>
          <p:cNvSpPr>
            <a:spLocks noGrp="1"/>
          </p:cNvSpPr>
          <p:nvPr>
            <p:ph idx="1"/>
          </p:nvPr>
        </p:nvSpPr>
        <p:spPr>
          <a:xfrm>
            <a:off x="609600" y="1676400"/>
            <a:ext cx="8862060" cy="5478781"/>
          </a:xfrm>
        </p:spPr>
        <p:txBody>
          <a:bodyPr>
            <a:noAutofit/>
          </a:bodyPr>
          <a:lstStyle/>
          <a:p>
            <a:pPr marL="263684" indent="-263684">
              <a:spcBef>
                <a:spcPts val="2200"/>
              </a:spcBef>
              <a:buClr>
                <a:schemeClr val="tx1"/>
              </a:buClr>
              <a:buSzPct val="100000"/>
            </a:pPr>
            <a:r>
              <a:rPr lang="en-US" sz="2420" dirty="0">
                <a:latin typeface="Verdana" charset="0"/>
                <a:ea typeface="Verdana" charset="0"/>
                <a:cs typeface="Verdana" charset="0"/>
              </a:rPr>
              <a:t>If an error is </a:t>
            </a:r>
            <a:r>
              <a:rPr lang="en-US" sz="2420" dirty="0">
                <a:solidFill>
                  <a:srgbClr val="C00000"/>
                </a:solidFill>
                <a:latin typeface="Verdana" charset="0"/>
                <a:ea typeface="Verdana" charset="0"/>
                <a:cs typeface="Verdana" charset="0"/>
              </a:rPr>
              <a:t>possible</a:t>
            </a:r>
            <a:r>
              <a:rPr lang="en-US" sz="2420" dirty="0">
                <a:latin typeface="Verdana" charset="0"/>
                <a:ea typeface="Verdana" charset="0"/>
                <a:cs typeface="Verdana" charset="0"/>
              </a:rPr>
              <a:t>, someone will make it</a:t>
            </a:r>
          </a:p>
          <a:p>
            <a:pPr marL="263684" indent="-263684">
              <a:spcBef>
                <a:spcPts val="2200"/>
              </a:spcBef>
              <a:buClr>
                <a:schemeClr val="tx1"/>
              </a:buClr>
              <a:buSzPct val="100000"/>
            </a:pPr>
            <a:r>
              <a:rPr lang="en-US" sz="2420" dirty="0">
                <a:latin typeface="Verdana" charset="0"/>
                <a:ea typeface="Verdana" charset="0"/>
                <a:cs typeface="Verdana" charset="0"/>
              </a:rPr>
              <a:t>Good UI designers must </a:t>
            </a:r>
            <a:r>
              <a:rPr lang="en-US" sz="2420" dirty="0">
                <a:solidFill>
                  <a:srgbClr val="C00000"/>
                </a:solidFill>
                <a:latin typeface="Verdana" charset="0"/>
                <a:ea typeface="Verdana" charset="0"/>
                <a:cs typeface="Verdana" charset="0"/>
              </a:rPr>
              <a:t>assume </a:t>
            </a:r>
            <a:r>
              <a:rPr lang="en-US" sz="2420" dirty="0">
                <a:latin typeface="Verdana" charset="0"/>
                <a:ea typeface="Verdana" charset="0"/>
                <a:cs typeface="Verdana" charset="0"/>
              </a:rPr>
              <a:t>all possible mistakes will happen</a:t>
            </a:r>
          </a:p>
          <a:p>
            <a:pPr marL="565436" lvl="1" indent="-263684">
              <a:spcBef>
                <a:spcPts val="1320"/>
              </a:spcBef>
              <a:buClr>
                <a:schemeClr val="tx1"/>
              </a:buClr>
              <a:buSzPct val="100000"/>
            </a:pPr>
            <a:r>
              <a:rPr lang="en-US" sz="2200" dirty="0">
                <a:latin typeface="Verdana" charset="0"/>
                <a:ea typeface="Verdana" charset="0"/>
                <a:cs typeface="Verdana" charset="0"/>
              </a:rPr>
              <a:t>Design to minimize the </a:t>
            </a:r>
            <a:r>
              <a:rPr lang="en-US" sz="2200" dirty="0">
                <a:solidFill>
                  <a:srgbClr val="C00000"/>
                </a:solidFill>
                <a:latin typeface="Verdana" charset="0"/>
                <a:ea typeface="Verdana" charset="0"/>
                <a:cs typeface="Verdana" charset="0"/>
              </a:rPr>
              <a:t>chances </a:t>
            </a:r>
            <a:r>
              <a:rPr lang="en-US" sz="2200" dirty="0">
                <a:latin typeface="Verdana" charset="0"/>
                <a:ea typeface="Verdana" charset="0"/>
                <a:cs typeface="Verdana" charset="0"/>
              </a:rPr>
              <a:t>of mistakes</a:t>
            </a:r>
          </a:p>
          <a:p>
            <a:pPr marL="565436" lvl="1" indent="-263684">
              <a:buClr>
                <a:schemeClr val="tx1"/>
              </a:buClr>
              <a:buSzPct val="100000"/>
            </a:pPr>
            <a:r>
              <a:rPr lang="en-US" sz="2200" dirty="0">
                <a:latin typeface="Verdana" charset="0"/>
                <a:ea typeface="Verdana" charset="0"/>
                <a:cs typeface="Verdana" charset="0"/>
              </a:rPr>
              <a:t>Design to minimize the </a:t>
            </a:r>
            <a:r>
              <a:rPr lang="en-US" sz="2200" dirty="0">
                <a:solidFill>
                  <a:srgbClr val="C00000"/>
                </a:solidFill>
                <a:latin typeface="Verdana" charset="0"/>
                <a:ea typeface="Verdana" charset="0"/>
                <a:cs typeface="Verdana" charset="0"/>
              </a:rPr>
              <a:t>consequences</a:t>
            </a:r>
            <a:r>
              <a:rPr lang="en-US" sz="2200" dirty="0">
                <a:solidFill>
                  <a:srgbClr val="FFFF00"/>
                </a:solidFill>
                <a:latin typeface="Verdana" charset="0"/>
                <a:ea typeface="Verdana" charset="0"/>
                <a:cs typeface="Verdana" charset="0"/>
              </a:rPr>
              <a:t> </a:t>
            </a:r>
            <a:r>
              <a:rPr lang="en-US" sz="2200" dirty="0">
                <a:latin typeface="Verdana" charset="0"/>
                <a:ea typeface="Verdana" charset="0"/>
                <a:cs typeface="Verdana" charset="0"/>
              </a:rPr>
              <a:t>of mistakes</a:t>
            </a:r>
          </a:p>
          <a:p>
            <a:pPr marL="565436" lvl="1" indent="-263684">
              <a:buClr>
                <a:schemeClr val="tx1"/>
              </a:buClr>
              <a:buSzPct val="100000"/>
            </a:pPr>
            <a:r>
              <a:rPr lang="en-US" sz="2200" dirty="0">
                <a:latin typeface="Verdana" charset="0"/>
                <a:ea typeface="Verdana" charset="0"/>
                <a:cs typeface="Verdana" charset="0"/>
              </a:rPr>
              <a:t>Design to maximize </a:t>
            </a:r>
            <a:r>
              <a:rPr lang="en-US" sz="2200" dirty="0">
                <a:solidFill>
                  <a:srgbClr val="C00000"/>
                </a:solidFill>
                <a:latin typeface="Verdana" charset="0"/>
                <a:ea typeface="Verdana" charset="0"/>
                <a:cs typeface="Verdana" charset="0"/>
              </a:rPr>
              <a:t>recovery </a:t>
            </a:r>
            <a:r>
              <a:rPr lang="en-US" sz="2200" dirty="0">
                <a:latin typeface="Verdana" charset="0"/>
                <a:ea typeface="Verdana" charset="0"/>
                <a:cs typeface="Verdana" charset="0"/>
              </a:rPr>
              <a:t>from mistakes</a:t>
            </a:r>
          </a:p>
          <a:p>
            <a:pPr marL="263684" indent="-263684">
              <a:spcBef>
                <a:spcPts val="2200"/>
              </a:spcBef>
              <a:buClr>
                <a:schemeClr val="tx1"/>
              </a:buClr>
              <a:buSzPct val="100000"/>
            </a:pPr>
            <a:r>
              <a:rPr lang="en-US" sz="2420" dirty="0">
                <a:solidFill>
                  <a:srgbClr val="C00000"/>
                </a:solidFill>
                <a:latin typeface="Verdana" charset="0"/>
                <a:ea typeface="Verdana" charset="0"/>
                <a:cs typeface="Verdana" charset="0"/>
              </a:rPr>
              <a:t>Do not assume users are perfect</a:t>
            </a:r>
          </a:p>
        </p:txBody>
      </p:sp>
      <p:sp>
        <p:nvSpPr>
          <p:cNvPr id="3" name="Date Placeholder 2"/>
          <p:cNvSpPr>
            <a:spLocks noGrp="1"/>
          </p:cNvSpPr>
          <p:nvPr>
            <p:ph type="dt" sz="half" idx="6"/>
          </p:nvPr>
        </p:nvSpPr>
        <p:spPr/>
        <p:txBody>
          <a:bodyPr/>
          <a:lstStyle/>
          <a:p>
            <a:pPr marL="12700">
              <a:lnSpc>
                <a:spcPts val="1315"/>
              </a:lnSpc>
            </a:pPr>
            <a:r>
              <a:rPr lang="en-US" spc="-15" smtClean="0"/>
              <a:t>Fall 2020 – IUG</a:t>
            </a:r>
            <a:endParaRPr lang="en-US" spc="-25" dirty="0"/>
          </a:p>
        </p:txBody>
      </p:sp>
      <p:sp>
        <p:nvSpPr>
          <p:cNvPr id="4" name="Slide Number Placeholder 3"/>
          <p:cNvSpPr>
            <a:spLocks noGrp="1"/>
          </p:cNvSpPr>
          <p:nvPr>
            <p:ph type="sldNum" sz="quarter" idx="7"/>
          </p:nvPr>
        </p:nvSpPr>
        <p:spPr/>
        <p:txBody>
          <a:bodyPr/>
          <a:lstStyle/>
          <a:p>
            <a:pPr marL="25400">
              <a:lnSpc>
                <a:spcPts val="1315"/>
              </a:lnSpc>
            </a:pPr>
            <a:fld id="{81D60167-4931-47E6-BA6A-407CBD079E47}" type="slidenum">
              <a:rPr lang="en-IL" smtClean="0"/>
              <a:t>11</a:t>
            </a:fld>
            <a:endParaRPr lang="en-IL" dirty="0"/>
          </a:p>
        </p:txBody>
      </p:sp>
    </p:spTree>
    <p:extLst>
      <p:ext uri="{BB962C8B-B14F-4D97-AF65-F5344CB8AC3E}">
        <p14:creationId xmlns:p14="http://schemas.microsoft.com/office/powerpoint/2010/main" val="136766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753643" cy="553998"/>
          </a:xfrm>
        </p:spPr>
        <p:txBody>
          <a:bodyPr/>
          <a:lstStyle/>
          <a:p>
            <a:r>
              <a:rPr lang="en-US" sz="3600" dirty="0" smtClean="0"/>
              <a:t>Reduce Excise Tasks</a:t>
            </a:r>
            <a:endParaRPr lang="en-US" sz="3600" dirty="0"/>
          </a:p>
        </p:txBody>
      </p:sp>
      <p:sp>
        <p:nvSpPr>
          <p:cNvPr id="4" name="Content Placeholder 2"/>
          <p:cNvSpPr>
            <a:spLocks noGrp="1"/>
          </p:cNvSpPr>
          <p:nvPr>
            <p:ph idx="1"/>
          </p:nvPr>
        </p:nvSpPr>
        <p:spPr>
          <a:xfrm>
            <a:off x="1592580" y="1623060"/>
            <a:ext cx="6957060" cy="3101340"/>
          </a:xfrm>
        </p:spPr>
        <p:txBody>
          <a:bodyPr>
            <a:noAutofit/>
          </a:bodyPr>
          <a:lstStyle/>
          <a:p>
            <a:pPr algn="ctr">
              <a:lnSpc>
                <a:spcPct val="110000"/>
              </a:lnSpc>
            </a:pPr>
            <a:r>
              <a:rPr lang="en-US" b="1" dirty="0" smtClean="0">
                <a:latin typeface="Verdana" charset="0"/>
                <a:ea typeface="Verdana" charset="0"/>
                <a:cs typeface="Verdana" charset="0"/>
              </a:rPr>
              <a:t>Don’t make me think</a:t>
            </a:r>
          </a:p>
          <a:p>
            <a:pPr algn="ctr">
              <a:lnSpc>
                <a:spcPct val="110000"/>
              </a:lnSpc>
            </a:pPr>
            <a:r>
              <a:rPr lang="en-US" b="1" dirty="0" smtClean="0">
                <a:latin typeface="Verdana" charset="0"/>
                <a:ea typeface="Verdana" charset="0"/>
                <a:cs typeface="Verdana" charset="0"/>
              </a:rPr>
              <a:t>also means </a:t>
            </a:r>
          </a:p>
          <a:p>
            <a:pPr algn="ctr">
              <a:lnSpc>
                <a:spcPct val="110000"/>
              </a:lnSpc>
            </a:pPr>
            <a:r>
              <a:rPr lang="en-US" b="1" dirty="0" smtClean="0">
                <a:solidFill>
                  <a:srgbClr val="C00000"/>
                </a:solidFill>
                <a:latin typeface="Verdana" charset="0"/>
                <a:ea typeface="Verdana" charset="0"/>
                <a:cs typeface="Verdana" charset="0"/>
              </a:rPr>
              <a:t>Don’t make me do work that’s </a:t>
            </a:r>
            <a:r>
              <a:rPr lang="en-US" b="1" u="sng" dirty="0" smtClean="0">
                <a:solidFill>
                  <a:srgbClr val="C00000"/>
                </a:solidFill>
                <a:latin typeface="Verdana" charset="0"/>
                <a:ea typeface="Verdana" charset="0"/>
                <a:cs typeface="Verdana" charset="0"/>
              </a:rPr>
              <a:t>not </a:t>
            </a:r>
          </a:p>
          <a:p>
            <a:pPr algn="ctr">
              <a:lnSpc>
                <a:spcPct val="110000"/>
              </a:lnSpc>
              <a:spcBef>
                <a:spcPts val="220"/>
              </a:spcBef>
            </a:pPr>
            <a:r>
              <a:rPr lang="en-US" b="1" dirty="0" smtClean="0">
                <a:solidFill>
                  <a:srgbClr val="C00000"/>
                </a:solidFill>
                <a:latin typeface="Verdana" charset="0"/>
                <a:ea typeface="Verdana" charset="0"/>
                <a:cs typeface="Verdana" charset="0"/>
              </a:rPr>
              <a:t>related to my goal</a:t>
            </a:r>
          </a:p>
          <a:p>
            <a:pPr algn="ctr">
              <a:lnSpc>
                <a:spcPct val="110000"/>
              </a:lnSpc>
            </a:pPr>
            <a:endParaRPr lang="en-US" dirty="0" smtClean="0">
              <a:solidFill>
                <a:srgbClr val="FFFF00"/>
              </a:solidFill>
              <a:latin typeface="Verdana" charset="0"/>
              <a:ea typeface="Verdana" charset="0"/>
              <a:cs typeface="Verdana" charset="0"/>
            </a:endParaRPr>
          </a:p>
        </p:txBody>
      </p:sp>
      <p:sp>
        <p:nvSpPr>
          <p:cNvPr id="3" name="Date Placeholder 2"/>
          <p:cNvSpPr>
            <a:spLocks noGrp="1"/>
          </p:cNvSpPr>
          <p:nvPr>
            <p:ph type="dt" sz="half" idx="6"/>
          </p:nvPr>
        </p:nvSpPr>
        <p:spPr/>
        <p:txBody>
          <a:bodyPr/>
          <a:lstStyle/>
          <a:p>
            <a:pPr marL="12700">
              <a:lnSpc>
                <a:spcPts val="1315"/>
              </a:lnSpc>
            </a:pPr>
            <a:r>
              <a:rPr lang="en-US" spc="-15" smtClean="0"/>
              <a:t>Fall 2020 – IUG</a:t>
            </a:r>
            <a:endParaRPr lang="en-US" spc="-25" dirty="0"/>
          </a:p>
        </p:txBody>
      </p:sp>
      <p:sp>
        <p:nvSpPr>
          <p:cNvPr id="5" name="Slide Number Placeholder 4"/>
          <p:cNvSpPr>
            <a:spLocks noGrp="1"/>
          </p:cNvSpPr>
          <p:nvPr>
            <p:ph type="sldNum" sz="quarter" idx="7"/>
          </p:nvPr>
        </p:nvSpPr>
        <p:spPr/>
        <p:txBody>
          <a:bodyPr/>
          <a:lstStyle/>
          <a:p>
            <a:pPr marL="25400">
              <a:lnSpc>
                <a:spcPts val="1315"/>
              </a:lnSpc>
            </a:pPr>
            <a:fld id="{81D60167-4931-47E6-BA6A-407CBD079E47}" type="slidenum">
              <a:rPr lang="en-IL" smtClean="0"/>
              <a:t>12</a:t>
            </a:fld>
            <a:endParaRPr lang="en-IL" dirty="0"/>
          </a:p>
        </p:txBody>
      </p:sp>
    </p:spTree>
    <p:extLst>
      <p:ext uri="{BB962C8B-B14F-4D97-AF65-F5344CB8AC3E}">
        <p14:creationId xmlns:p14="http://schemas.microsoft.com/office/powerpoint/2010/main" val="20515141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4771"/>
            <a:ext cx="6753643" cy="492443"/>
          </a:xfrm>
        </p:spPr>
        <p:txBody>
          <a:bodyPr/>
          <a:lstStyle/>
          <a:p>
            <a:r>
              <a:rPr lang="en-US" sz="3200" dirty="0" smtClean="0"/>
              <a:t>Techniques to Avoid Excise</a:t>
            </a:r>
            <a:endParaRPr lang="en-US" sz="3200" dirty="0"/>
          </a:p>
        </p:txBody>
      </p:sp>
      <p:sp>
        <p:nvSpPr>
          <p:cNvPr id="4" name="Content Placeholder 2"/>
          <p:cNvSpPr>
            <a:spLocks noGrp="1"/>
          </p:cNvSpPr>
          <p:nvPr>
            <p:ph idx="1"/>
          </p:nvPr>
        </p:nvSpPr>
        <p:spPr>
          <a:xfrm>
            <a:off x="457200" y="1524000"/>
            <a:ext cx="9014460" cy="5631180"/>
          </a:xfrm>
        </p:spPr>
        <p:txBody>
          <a:bodyPr>
            <a:noAutofit/>
          </a:bodyPr>
          <a:lstStyle/>
          <a:p>
            <a:pPr marL="342900" indent="-342900">
              <a:buClr>
                <a:schemeClr val="tx1"/>
              </a:buClr>
              <a:buSzPct val="100000"/>
              <a:buFont typeface="Wingdings" panose="05000000000000000000" pitchFamily="2" charset="2"/>
              <a:buChar char="§"/>
            </a:pPr>
            <a:r>
              <a:rPr lang="en-US" sz="2200" dirty="0">
                <a:latin typeface="Verdana" charset="0"/>
                <a:ea typeface="Verdana" charset="0"/>
                <a:cs typeface="Verdana" charset="0"/>
              </a:rPr>
              <a:t>Put the </a:t>
            </a:r>
            <a:r>
              <a:rPr lang="en-US" sz="2200" dirty="0">
                <a:solidFill>
                  <a:srgbClr val="C00000"/>
                </a:solidFill>
                <a:latin typeface="Verdana" charset="0"/>
                <a:ea typeface="Verdana" charset="0"/>
                <a:cs typeface="Verdana" charset="0"/>
              </a:rPr>
              <a:t>mouse focus </a:t>
            </a:r>
            <a:r>
              <a:rPr lang="en-US" sz="2200" dirty="0">
                <a:latin typeface="Verdana" charset="0"/>
                <a:ea typeface="Verdana" charset="0"/>
                <a:cs typeface="Verdana" charset="0"/>
              </a:rPr>
              <a:t>in the first input box</a:t>
            </a:r>
          </a:p>
          <a:p>
            <a:pPr marL="342900" indent="-342900">
              <a:spcBef>
                <a:spcPts val="1760"/>
              </a:spcBef>
              <a:buClr>
                <a:schemeClr val="tx1"/>
              </a:buClr>
              <a:buSzPct val="100000"/>
              <a:buFont typeface="Wingdings" panose="05000000000000000000" pitchFamily="2" charset="2"/>
              <a:buChar char="§"/>
            </a:pPr>
            <a:r>
              <a:rPr lang="en-US" sz="2200" dirty="0">
                <a:latin typeface="Verdana" charset="0"/>
                <a:ea typeface="Verdana" charset="0"/>
                <a:cs typeface="Verdana" charset="0"/>
              </a:rPr>
              <a:t>Don’t </a:t>
            </a:r>
            <a:r>
              <a:rPr lang="en-US" sz="2200" dirty="0">
                <a:solidFill>
                  <a:srgbClr val="C00000"/>
                </a:solidFill>
                <a:latin typeface="Verdana" charset="0"/>
                <a:ea typeface="Verdana" charset="0"/>
                <a:cs typeface="Verdana" charset="0"/>
              </a:rPr>
              <a:t>interrupt flow </a:t>
            </a:r>
            <a:r>
              <a:rPr lang="en-US" sz="2200" dirty="0">
                <a:latin typeface="Verdana" charset="0"/>
                <a:ea typeface="Verdana" charset="0"/>
                <a:cs typeface="Verdana" charset="0"/>
              </a:rPr>
              <a:t>unless necessary</a:t>
            </a:r>
          </a:p>
          <a:p>
            <a:pPr marL="342900" indent="-342900">
              <a:spcBef>
                <a:spcPts val="1760"/>
              </a:spcBef>
              <a:buClr>
                <a:schemeClr val="tx1"/>
              </a:buClr>
              <a:buSzPct val="100000"/>
              <a:buFont typeface="Wingdings" panose="05000000000000000000" pitchFamily="2" charset="2"/>
              <a:buChar char="§"/>
            </a:pPr>
            <a:r>
              <a:rPr lang="en-US" sz="2200" dirty="0">
                <a:latin typeface="Verdana" charset="0"/>
                <a:ea typeface="Verdana" charset="0"/>
                <a:cs typeface="Verdana" charset="0"/>
              </a:rPr>
              <a:t>Try not to show </a:t>
            </a:r>
            <a:r>
              <a:rPr lang="en-US" sz="2200" dirty="0">
                <a:solidFill>
                  <a:srgbClr val="C00000"/>
                </a:solidFill>
                <a:latin typeface="Verdana" charset="0"/>
                <a:ea typeface="Verdana" charset="0"/>
                <a:cs typeface="Verdana" charset="0"/>
              </a:rPr>
              <a:t>error </a:t>
            </a:r>
            <a:r>
              <a:rPr lang="en-US" sz="2200" dirty="0">
                <a:latin typeface="Verdana" charset="0"/>
                <a:ea typeface="Verdana" charset="0"/>
                <a:cs typeface="Verdana" charset="0"/>
              </a:rPr>
              <a:t>messages</a:t>
            </a:r>
          </a:p>
          <a:p>
            <a:pPr marL="342900" indent="-342900">
              <a:spcBef>
                <a:spcPts val="1760"/>
              </a:spcBef>
              <a:buClr>
                <a:schemeClr val="tx1"/>
              </a:buClr>
              <a:buSzPct val="100000"/>
              <a:buFont typeface="Wingdings" panose="05000000000000000000" pitchFamily="2" charset="2"/>
              <a:buChar char="§"/>
            </a:pPr>
            <a:r>
              <a:rPr lang="en-US" sz="2200" dirty="0">
                <a:latin typeface="Verdana" charset="0"/>
                <a:ea typeface="Verdana" charset="0"/>
                <a:cs typeface="Verdana" charset="0"/>
              </a:rPr>
              <a:t>Don’t ask users to “</a:t>
            </a:r>
            <a:r>
              <a:rPr lang="en-US" sz="2200" dirty="0">
                <a:solidFill>
                  <a:srgbClr val="C00000"/>
                </a:solidFill>
                <a:latin typeface="Verdana" charset="0"/>
                <a:ea typeface="Verdana" charset="0"/>
                <a:cs typeface="Verdana" charset="0"/>
              </a:rPr>
              <a:t>correct</a:t>
            </a:r>
            <a:r>
              <a:rPr lang="en-US" sz="2200" dirty="0">
                <a:latin typeface="Verdana" charset="0"/>
                <a:ea typeface="Verdana" charset="0"/>
                <a:cs typeface="Verdana" charset="0"/>
              </a:rPr>
              <a:t>” what they don’t understand</a:t>
            </a:r>
          </a:p>
          <a:p>
            <a:pPr marL="342900" indent="-342900">
              <a:spcBef>
                <a:spcPts val="1760"/>
              </a:spcBef>
              <a:buClr>
                <a:schemeClr val="tx1"/>
              </a:buClr>
              <a:buSzPct val="100000"/>
              <a:buFont typeface="Wingdings" panose="05000000000000000000" pitchFamily="2" charset="2"/>
              <a:buChar char="§"/>
            </a:pPr>
            <a:r>
              <a:rPr lang="en-US" sz="2200" dirty="0">
                <a:latin typeface="Verdana" charset="0"/>
                <a:ea typeface="Verdana" charset="0"/>
                <a:cs typeface="Verdana" charset="0"/>
              </a:rPr>
              <a:t>Don’t </a:t>
            </a:r>
            <a:r>
              <a:rPr lang="en-US" sz="2200" dirty="0">
                <a:solidFill>
                  <a:srgbClr val="C00000"/>
                </a:solidFill>
                <a:latin typeface="Verdana" charset="0"/>
                <a:ea typeface="Verdana" charset="0"/>
                <a:cs typeface="Verdana" charset="0"/>
              </a:rPr>
              <a:t>separate </a:t>
            </a:r>
            <a:r>
              <a:rPr lang="en-US" sz="2200" dirty="0">
                <a:latin typeface="Verdana" charset="0"/>
                <a:ea typeface="Verdana" charset="0"/>
                <a:cs typeface="Verdana" charset="0"/>
              </a:rPr>
              <a:t>input from output</a:t>
            </a:r>
          </a:p>
          <a:p>
            <a:pPr marL="342900" indent="-342900">
              <a:spcBef>
                <a:spcPts val="1760"/>
              </a:spcBef>
              <a:buClr>
                <a:schemeClr val="tx1"/>
              </a:buClr>
              <a:buSzPct val="100000"/>
              <a:buFont typeface="Wingdings" panose="05000000000000000000" pitchFamily="2" charset="2"/>
              <a:buChar char="§"/>
            </a:pPr>
            <a:r>
              <a:rPr lang="en-US" sz="2200" dirty="0">
                <a:latin typeface="Verdana" charset="0"/>
                <a:ea typeface="Verdana" charset="0"/>
                <a:cs typeface="Verdana" charset="0"/>
              </a:rPr>
              <a:t>Don’t require </a:t>
            </a:r>
            <a:r>
              <a:rPr lang="en-US" sz="2200" dirty="0">
                <a:solidFill>
                  <a:srgbClr val="C00000"/>
                </a:solidFill>
                <a:latin typeface="Verdana" charset="0"/>
                <a:ea typeface="Verdana" charset="0"/>
                <a:cs typeface="Verdana" charset="0"/>
              </a:rPr>
              <a:t>passwords </a:t>
            </a:r>
            <a:r>
              <a:rPr lang="en-US" sz="2200" dirty="0">
                <a:latin typeface="Verdana" charset="0"/>
                <a:ea typeface="Verdana" charset="0"/>
                <a:cs typeface="Verdana" charset="0"/>
              </a:rPr>
              <a:t>for everything</a:t>
            </a:r>
          </a:p>
          <a:p>
            <a:pPr marL="838835" lvl="1" indent="-342900">
              <a:spcBef>
                <a:spcPts val="660"/>
              </a:spcBef>
              <a:buClr>
                <a:schemeClr val="tx1"/>
              </a:buClr>
              <a:buSzPct val="100000"/>
              <a:buFont typeface="Wingdings" panose="05000000000000000000" pitchFamily="2" charset="2"/>
              <a:buChar char="§"/>
            </a:pPr>
            <a:r>
              <a:rPr lang="en-US" sz="1980" dirty="0">
                <a:latin typeface="Verdana" charset="0"/>
                <a:ea typeface="Verdana" charset="0"/>
                <a:cs typeface="Verdana" charset="0"/>
              </a:rPr>
              <a:t>Authentication is almost always excise</a:t>
            </a:r>
            <a:r>
              <a:rPr lang="en-US" sz="1980" dirty="0" smtClean="0">
                <a:latin typeface="Verdana" charset="0"/>
                <a:ea typeface="Verdana" charset="0"/>
                <a:cs typeface="Verdana" charset="0"/>
              </a:rPr>
              <a:t>!</a:t>
            </a:r>
            <a:endParaRPr lang="en-US" sz="1980" dirty="0">
              <a:latin typeface="Verdana" charset="0"/>
              <a:ea typeface="Verdana" charset="0"/>
              <a:cs typeface="Verdana" charset="0"/>
            </a:endParaRPr>
          </a:p>
        </p:txBody>
      </p:sp>
      <p:sp>
        <p:nvSpPr>
          <p:cNvPr id="3" name="Date Placeholder 2"/>
          <p:cNvSpPr>
            <a:spLocks noGrp="1"/>
          </p:cNvSpPr>
          <p:nvPr>
            <p:ph type="dt" sz="half" idx="6"/>
          </p:nvPr>
        </p:nvSpPr>
        <p:spPr/>
        <p:txBody>
          <a:bodyPr/>
          <a:lstStyle/>
          <a:p>
            <a:pPr marL="12700">
              <a:lnSpc>
                <a:spcPts val="1315"/>
              </a:lnSpc>
            </a:pPr>
            <a:r>
              <a:rPr lang="en-US" spc="-15" smtClean="0"/>
              <a:t>Fall 2020 – IUG</a:t>
            </a:r>
            <a:endParaRPr lang="en-US" spc="-25" dirty="0"/>
          </a:p>
        </p:txBody>
      </p:sp>
      <p:sp>
        <p:nvSpPr>
          <p:cNvPr id="5" name="Slide Number Placeholder 4"/>
          <p:cNvSpPr>
            <a:spLocks noGrp="1"/>
          </p:cNvSpPr>
          <p:nvPr>
            <p:ph type="sldNum" sz="quarter" idx="7"/>
          </p:nvPr>
        </p:nvSpPr>
        <p:spPr/>
        <p:txBody>
          <a:bodyPr/>
          <a:lstStyle/>
          <a:p>
            <a:pPr marL="25400">
              <a:lnSpc>
                <a:spcPts val="1315"/>
              </a:lnSpc>
            </a:pPr>
            <a:fld id="{81D60167-4931-47E6-BA6A-407CBD079E47}" type="slidenum">
              <a:rPr lang="en-IL" smtClean="0"/>
              <a:t>13</a:t>
            </a:fld>
            <a:endParaRPr lang="en-IL" dirty="0"/>
          </a:p>
        </p:txBody>
      </p:sp>
    </p:spTree>
    <p:extLst>
      <p:ext uri="{BB962C8B-B14F-4D97-AF65-F5344CB8AC3E}">
        <p14:creationId xmlns:p14="http://schemas.microsoft.com/office/powerpoint/2010/main" val="13351329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9557"/>
            <a:ext cx="7550927" cy="492443"/>
          </a:xfrm>
        </p:spPr>
        <p:txBody>
          <a:bodyPr/>
          <a:lstStyle/>
          <a:p>
            <a:pPr>
              <a:tabLst>
                <a:tab pos="4519295" algn="l"/>
              </a:tabLst>
            </a:pPr>
            <a:r>
              <a:rPr lang="en-US" sz="3200" dirty="0" smtClean="0"/>
              <a:t>Techniques to Avoid Excise</a:t>
            </a:r>
            <a:r>
              <a:rPr lang="en-US" sz="2000" b="0" dirty="0"/>
              <a:t> (cont.)</a:t>
            </a:r>
          </a:p>
        </p:txBody>
      </p:sp>
      <p:sp>
        <p:nvSpPr>
          <p:cNvPr id="4" name="Content Placeholder 2"/>
          <p:cNvSpPr>
            <a:spLocks noGrp="1"/>
          </p:cNvSpPr>
          <p:nvPr>
            <p:ph idx="1"/>
          </p:nvPr>
        </p:nvSpPr>
        <p:spPr>
          <a:xfrm>
            <a:off x="457200" y="1600200"/>
            <a:ext cx="9090660" cy="5402580"/>
          </a:xfrm>
        </p:spPr>
        <p:txBody>
          <a:bodyPr>
            <a:noAutofit/>
          </a:bodyPr>
          <a:lstStyle/>
          <a:p>
            <a:pPr marL="342900" indent="-342900">
              <a:lnSpc>
                <a:spcPct val="150000"/>
              </a:lnSpc>
              <a:spcAft>
                <a:spcPts val="660"/>
              </a:spcAft>
              <a:buClr>
                <a:schemeClr val="tx1"/>
              </a:buClr>
              <a:buSzPct val="100000"/>
              <a:buFont typeface="Wingdings" panose="05000000000000000000" pitchFamily="2" charset="2"/>
              <a:buChar char="§"/>
            </a:pPr>
            <a:r>
              <a:rPr lang="en-US" sz="2200" dirty="0">
                <a:latin typeface="Verdana" charset="0"/>
                <a:ea typeface="Verdana" charset="0"/>
                <a:cs typeface="Verdana" charset="0"/>
              </a:rPr>
              <a:t>Don’t make users </a:t>
            </a:r>
            <a:r>
              <a:rPr lang="en-US" sz="2200" dirty="0">
                <a:solidFill>
                  <a:srgbClr val="C00000"/>
                </a:solidFill>
                <a:latin typeface="Verdana" charset="0"/>
                <a:ea typeface="Verdana" charset="0"/>
                <a:cs typeface="Verdana" charset="0"/>
              </a:rPr>
              <a:t>move or resize </a:t>
            </a:r>
            <a:r>
              <a:rPr lang="en-US" sz="2200" dirty="0">
                <a:latin typeface="Verdana" charset="0"/>
                <a:ea typeface="Verdana" charset="0"/>
                <a:cs typeface="Verdana" charset="0"/>
              </a:rPr>
              <a:t>windows</a:t>
            </a:r>
          </a:p>
          <a:p>
            <a:pPr marL="342900" indent="-342900">
              <a:lnSpc>
                <a:spcPct val="150000"/>
              </a:lnSpc>
              <a:spcAft>
                <a:spcPts val="660"/>
              </a:spcAft>
              <a:buClr>
                <a:schemeClr val="tx1"/>
              </a:buClr>
              <a:buSzPct val="100000"/>
              <a:buFont typeface="Wingdings" panose="05000000000000000000" pitchFamily="2" charset="2"/>
              <a:buChar char="§"/>
            </a:pPr>
            <a:r>
              <a:rPr lang="en-US" sz="2200" dirty="0">
                <a:latin typeface="Verdana" charset="0"/>
                <a:ea typeface="Verdana" charset="0"/>
                <a:cs typeface="Verdana" charset="0"/>
              </a:rPr>
              <a:t>Don’t make users </a:t>
            </a:r>
            <a:r>
              <a:rPr lang="en-US" sz="2200" dirty="0">
                <a:solidFill>
                  <a:srgbClr val="C00000"/>
                </a:solidFill>
                <a:latin typeface="Verdana" charset="0"/>
                <a:ea typeface="Verdana" charset="0"/>
                <a:cs typeface="Verdana" charset="0"/>
              </a:rPr>
              <a:t>remember or reenter </a:t>
            </a:r>
            <a:r>
              <a:rPr lang="en-US" sz="2200" dirty="0">
                <a:latin typeface="Verdana" charset="0"/>
                <a:ea typeface="Verdana" charset="0"/>
                <a:cs typeface="Verdana" charset="0"/>
              </a:rPr>
              <a:t>personal settings</a:t>
            </a:r>
          </a:p>
          <a:p>
            <a:pPr marL="342900" indent="-342900">
              <a:lnSpc>
                <a:spcPct val="150000"/>
              </a:lnSpc>
              <a:spcAft>
                <a:spcPts val="660"/>
              </a:spcAft>
              <a:buClr>
                <a:schemeClr val="tx1"/>
              </a:buClr>
              <a:buSzPct val="100000"/>
              <a:buFont typeface="Wingdings" panose="05000000000000000000" pitchFamily="2" charset="2"/>
              <a:buChar char="§"/>
            </a:pPr>
            <a:r>
              <a:rPr lang="en-US" sz="2200" dirty="0">
                <a:latin typeface="Verdana" charset="0"/>
                <a:ea typeface="Verdana" charset="0"/>
                <a:cs typeface="Verdana" charset="0"/>
              </a:rPr>
              <a:t>Don’t make users enter </a:t>
            </a:r>
            <a:r>
              <a:rPr lang="en-US" sz="2200" dirty="0">
                <a:solidFill>
                  <a:srgbClr val="C00000"/>
                </a:solidFill>
                <a:latin typeface="Verdana" charset="0"/>
                <a:ea typeface="Verdana" charset="0"/>
                <a:cs typeface="Verdana" charset="0"/>
              </a:rPr>
              <a:t>unnecessary</a:t>
            </a:r>
            <a:r>
              <a:rPr lang="en-US" sz="2200" dirty="0">
                <a:solidFill>
                  <a:srgbClr val="FFFF00"/>
                </a:solidFill>
                <a:latin typeface="Verdana" charset="0"/>
                <a:ea typeface="Verdana" charset="0"/>
                <a:cs typeface="Verdana" charset="0"/>
              </a:rPr>
              <a:t> </a:t>
            </a:r>
            <a:r>
              <a:rPr lang="en-US" sz="2200" dirty="0">
                <a:latin typeface="Verdana" charset="0"/>
                <a:ea typeface="Verdana" charset="0"/>
                <a:cs typeface="Verdana" charset="0"/>
              </a:rPr>
              <a:t>data</a:t>
            </a:r>
          </a:p>
          <a:p>
            <a:pPr marL="342900" indent="-342900">
              <a:lnSpc>
                <a:spcPct val="150000"/>
              </a:lnSpc>
              <a:spcAft>
                <a:spcPts val="660"/>
              </a:spcAft>
              <a:buClr>
                <a:schemeClr val="tx1"/>
              </a:buClr>
              <a:buSzPct val="100000"/>
              <a:buFont typeface="Wingdings" panose="05000000000000000000" pitchFamily="2" charset="2"/>
              <a:buChar char="§"/>
            </a:pPr>
            <a:r>
              <a:rPr lang="en-US" sz="2200" dirty="0" smtClean="0">
                <a:latin typeface="Verdana" charset="0"/>
                <a:ea typeface="Verdana" charset="0"/>
                <a:cs typeface="Verdana" charset="0"/>
              </a:rPr>
              <a:t>Don’t </a:t>
            </a:r>
            <a:r>
              <a:rPr lang="en-US" sz="2200" dirty="0">
                <a:latin typeface="Verdana" charset="0"/>
                <a:ea typeface="Verdana" charset="0"/>
                <a:cs typeface="Verdana" charset="0"/>
              </a:rPr>
              <a:t>make users </a:t>
            </a:r>
            <a:r>
              <a:rPr lang="en-US" sz="2200" dirty="0">
                <a:solidFill>
                  <a:srgbClr val="C00000"/>
                </a:solidFill>
                <a:latin typeface="Verdana" charset="0"/>
                <a:ea typeface="Verdana" charset="0"/>
                <a:cs typeface="Verdana" charset="0"/>
              </a:rPr>
              <a:t>confirm </a:t>
            </a:r>
            <a:r>
              <a:rPr lang="en-US" sz="2200" dirty="0">
                <a:latin typeface="Verdana" charset="0"/>
                <a:ea typeface="Verdana" charset="0"/>
                <a:cs typeface="Verdana" charset="0"/>
              </a:rPr>
              <a:t>actions – unless undo is </a:t>
            </a:r>
            <a:r>
              <a:rPr lang="en-US" sz="2200" dirty="0" smtClean="0">
                <a:latin typeface="Verdana" charset="0"/>
                <a:ea typeface="Verdana" charset="0"/>
                <a:cs typeface="Verdana" charset="0"/>
              </a:rPr>
              <a:t>impossible</a:t>
            </a:r>
            <a:endParaRPr lang="en-US" sz="2200" dirty="0">
              <a:latin typeface="Verdana" charset="0"/>
              <a:ea typeface="Verdana" charset="0"/>
              <a:cs typeface="Verdana" charset="0"/>
            </a:endParaRPr>
          </a:p>
        </p:txBody>
      </p:sp>
      <p:sp>
        <p:nvSpPr>
          <p:cNvPr id="3" name="Date Placeholder 2"/>
          <p:cNvSpPr>
            <a:spLocks noGrp="1"/>
          </p:cNvSpPr>
          <p:nvPr>
            <p:ph type="dt" sz="half" idx="6"/>
          </p:nvPr>
        </p:nvSpPr>
        <p:spPr/>
        <p:txBody>
          <a:bodyPr/>
          <a:lstStyle/>
          <a:p>
            <a:pPr marL="12700">
              <a:lnSpc>
                <a:spcPts val="1315"/>
              </a:lnSpc>
            </a:pPr>
            <a:r>
              <a:rPr lang="en-US" spc="-15" smtClean="0"/>
              <a:t>Fall 2020 – IUG</a:t>
            </a:r>
            <a:endParaRPr lang="en-US" spc="-25" dirty="0"/>
          </a:p>
        </p:txBody>
      </p:sp>
      <p:sp>
        <p:nvSpPr>
          <p:cNvPr id="5" name="Slide Number Placeholder 4"/>
          <p:cNvSpPr>
            <a:spLocks noGrp="1"/>
          </p:cNvSpPr>
          <p:nvPr>
            <p:ph type="sldNum" sz="quarter" idx="7"/>
          </p:nvPr>
        </p:nvSpPr>
        <p:spPr/>
        <p:txBody>
          <a:bodyPr/>
          <a:lstStyle/>
          <a:p>
            <a:pPr marL="25400">
              <a:lnSpc>
                <a:spcPts val="1315"/>
              </a:lnSpc>
            </a:pPr>
            <a:fld id="{81D60167-4931-47E6-BA6A-407CBD079E47}" type="slidenum">
              <a:rPr lang="en-IL" smtClean="0"/>
              <a:t>14</a:t>
            </a:fld>
            <a:endParaRPr lang="en-IL" dirty="0"/>
          </a:p>
        </p:txBody>
      </p:sp>
    </p:spTree>
    <p:extLst>
      <p:ext uri="{BB962C8B-B14F-4D97-AF65-F5344CB8AC3E}">
        <p14:creationId xmlns:p14="http://schemas.microsoft.com/office/powerpoint/2010/main" val="1519665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315"/>
            <a:ext cx="8077200" cy="492443"/>
          </a:xfrm>
        </p:spPr>
        <p:txBody>
          <a:bodyPr/>
          <a:lstStyle/>
          <a:p>
            <a:r>
              <a:rPr lang="en-US" sz="3200" dirty="0" smtClean="0"/>
              <a:t>Golden Rules of UI design</a:t>
            </a:r>
            <a:endParaRPr lang="en-US" sz="3200" dirty="0"/>
          </a:p>
        </p:txBody>
      </p:sp>
      <p:sp>
        <p:nvSpPr>
          <p:cNvPr id="3" name="Content Placeholder 2"/>
          <p:cNvSpPr>
            <a:spLocks noGrp="1"/>
          </p:cNvSpPr>
          <p:nvPr>
            <p:ph idx="1"/>
          </p:nvPr>
        </p:nvSpPr>
        <p:spPr>
          <a:xfrm>
            <a:off x="533400" y="1828800"/>
            <a:ext cx="9441180" cy="5410201"/>
          </a:xfrm>
        </p:spPr>
        <p:txBody>
          <a:bodyPr>
            <a:noAutofit/>
          </a:bodyPr>
          <a:lstStyle/>
          <a:p>
            <a:pPr marL="387668" indent="-387668">
              <a:spcBef>
                <a:spcPts val="1100"/>
              </a:spcBef>
              <a:spcAft>
                <a:spcPts val="660"/>
              </a:spcAft>
              <a:buClr>
                <a:schemeClr val="tx1"/>
              </a:buClr>
              <a:buSzPct val="100000"/>
              <a:buFont typeface="+mj-lt"/>
              <a:buAutoNum type="arabicPeriod"/>
            </a:pPr>
            <a:r>
              <a:rPr lang="en-US" sz="2200" dirty="0">
                <a:latin typeface="Verdana" charset="0"/>
                <a:ea typeface="Verdana" charset="0"/>
                <a:cs typeface="Verdana" charset="0"/>
              </a:rPr>
              <a:t>Build a UI that is consistent</a:t>
            </a:r>
          </a:p>
          <a:p>
            <a:pPr marL="387668" indent="-387668">
              <a:spcBef>
                <a:spcPts val="1100"/>
              </a:spcBef>
              <a:spcAft>
                <a:spcPts val="660"/>
              </a:spcAft>
              <a:buClr>
                <a:schemeClr val="tx1"/>
              </a:buClr>
              <a:buSzPct val="100000"/>
              <a:buFont typeface="+mj-lt"/>
              <a:buAutoNum type="arabicPeriod"/>
            </a:pPr>
            <a:r>
              <a:rPr lang="en-US" sz="2200" dirty="0">
                <a:latin typeface="Verdana" charset="0"/>
                <a:ea typeface="Verdana" charset="0"/>
                <a:cs typeface="Verdana" charset="0"/>
              </a:rPr>
              <a:t>Design usable and discoverable shortcuts</a:t>
            </a:r>
          </a:p>
          <a:p>
            <a:pPr marL="387668" indent="-387668">
              <a:spcBef>
                <a:spcPts val="1100"/>
              </a:spcBef>
              <a:spcAft>
                <a:spcPts val="660"/>
              </a:spcAft>
              <a:buClr>
                <a:schemeClr val="tx1"/>
              </a:buClr>
              <a:buSzPct val="100000"/>
              <a:buFont typeface="+mj-lt"/>
              <a:buAutoNum type="arabicPeriod"/>
            </a:pPr>
            <a:r>
              <a:rPr lang="en-US" sz="2200" dirty="0">
                <a:latin typeface="Verdana" charset="0"/>
                <a:ea typeface="Verdana" charset="0"/>
                <a:cs typeface="Verdana" charset="0"/>
              </a:rPr>
              <a:t>Provide appropriate feedback</a:t>
            </a:r>
          </a:p>
          <a:p>
            <a:pPr marL="387668" indent="-387668">
              <a:spcBef>
                <a:spcPts val="1100"/>
              </a:spcBef>
              <a:spcAft>
                <a:spcPts val="660"/>
              </a:spcAft>
              <a:buClr>
                <a:schemeClr val="tx1"/>
              </a:buClr>
              <a:buSzPct val="100000"/>
              <a:buFont typeface="+mj-lt"/>
              <a:buAutoNum type="arabicPeriod"/>
            </a:pPr>
            <a:r>
              <a:rPr lang="en-US" sz="2200" dirty="0" smtClean="0">
                <a:latin typeface="Verdana" charset="0"/>
                <a:ea typeface="Verdana" charset="0"/>
                <a:cs typeface="Verdana" charset="0"/>
              </a:rPr>
              <a:t>Provide </a:t>
            </a:r>
            <a:r>
              <a:rPr lang="en-US" sz="2200" dirty="0">
                <a:latin typeface="Verdana" charset="0"/>
                <a:ea typeface="Verdana" charset="0"/>
                <a:cs typeface="Verdana" charset="0"/>
              </a:rPr>
              <a:t>appropriate error handling</a:t>
            </a:r>
          </a:p>
          <a:p>
            <a:pPr marL="387668" indent="-387668">
              <a:spcBef>
                <a:spcPts val="1100"/>
              </a:spcBef>
              <a:spcAft>
                <a:spcPts val="660"/>
              </a:spcAft>
              <a:buClr>
                <a:schemeClr val="tx1"/>
              </a:buClr>
              <a:buSzPct val="100000"/>
              <a:buFont typeface="+mj-lt"/>
              <a:buAutoNum type="arabicPeriod"/>
            </a:pPr>
            <a:r>
              <a:rPr lang="en-US" sz="2200" dirty="0">
                <a:latin typeface="Verdana" charset="0"/>
                <a:ea typeface="Verdana" charset="0"/>
                <a:cs typeface="Verdana" charset="0"/>
              </a:rPr>
              <a:t>Allow users to </a:t>
            </a:r>
            <a:r>
              <a:rPr lang="en-US" sz="2200" dirty="0">
                <a:solidFill>
                  <a:srgbClr val="C00000"/>
                </a:solidFill>
                <a:latin typeface="Verdana" charset="0"/>
                <a:ea typeface="Verdana" charset="0"/>
                <a:cs typeface="Verdana" charset="0"/>
              </a:rPr>
              <a:t>undo </a:t>
            </a:r>
            <a:r>
              <a:rPr lang="en-US" sz="2200" dirty="0">
                <a:latin typeface="Verdana" charset="0"/>
                <a:ea typeface="Verdana" charset="0"/>
                <a:cs typeface="Verdana" charset="0"/>
              </a:rPr>
              <a:t>all actions </a:t>
            </a:r>
          </a:p>
          <a:p>
            <a:pPr marL="829469" lvl="1" indent="-263684">
              <a:spcAft>
                <a:spcPts val="660"/>
              </a:spcAft>
              <a:buClr>
                <a:schemeClr val="tx1"/>
              </a:buClr>
              <a:buSzPct val="100000"/>
            </a:pPr>
            <a:r>
              <a:rPr lang="en-US" sz="1980" dirty="0">
                <a:latin typeface="Verdana" charset="0"/>
                <a:ea typeface="Verdana" charset="0"/>
                <a:cs typeface="Verdana" charset="0"/>
              </a:rPr>
              <a:t>Use </a:t>
            </a:r>
            <a:r>
              <a:rPr lang="en-US" sz="1980" dirty="0">
                <a:solidFill>
                  <a:srgbClr val="C00000"/>
                </a:solidFill>
                <a:latin typeface="Verdana" charset="0"/>
                <a:ea typeface="Verdana" charset="0"/>
                <a:cs typeface="Verdana" charset="0"/>
              </a:rPr>
              <a:t>hesitation </a:t>
            </a:r>
            <a:r>
              <a:rPr lang="en-US" sz="1980" dirty="0">
                <a:latin typeface="Verdana" charset="0"/>
                <a:ea typeface="Verdana" charset="0"/>
                <a:cs typeface="Verdana" charset="0"/>
              </a:rPr>
              <a:t>for the operation that cannot be “undone”</a:t>
            </a:r>
          </a:p>
          <a:p>
            <a:pPr marL="387668" indent="-387668">
              <a:spcBef>
                <a:spcPts val="1100"/>
              </a:spcBef>
              <a:spcAft>
                <a:spcPts val="660"/>
              </a:spcAft>
              <a:buClr>
                <a:schemeClr val="tx1"/>
              </a:buClr>
              <a:buSzPct val="100000"/>
              <a:buFont typeface="+mj-lt"/>
              <a:buAutoNum type="arabicPeriod"/>
            </a:pPr>
            <a:r>
              <a:rPr lang="en-US" sz="2200" dirty="0" smtClean="0">
                <a:solidFill>
                  <a:srgbClr val="C00000"/>
                </a:solidFill>
                <a:latin typeface="Verdana" charset="0"/>
                <a:ea typeface="Verdana" charset="0"/>
                <a:cs typeface="Verdana" charset="0"/>
              </a:rPr>
              <a:t>Design </a:t>
            </a:r>
            <a:r>
              <a:rPr lang="en-US" sz="2200" dirty="0">
                <a:solidFill>
                  <a:srgbClr val="C00000"/>
                </a:solidFill>
                <a:latin typeface="Verdana" charset="0"/>
                <a:ea typeface="Verdana" charset="0"/>
                <a:cs typeface="Verdana" charset="0"/>
              </a:rPr>
              <a:t>for the user</a:t>
            </a:r>
          </a:p>
          <a:p>
            <a:pPr marL="502920" indent="-502920">
              <a:spcBef>
                <a:spcPts val="1100"/>
              </a:spcBef>
              <a:spcAft>
                <a:spcPts val="660"/>
              </a:spcAft>
              <a:buClr>
                <a:schemeClr val="tx1"/>
              </a:buClr>
              <a:buSzPct val="100000"/>
              <a:buFont typeface="+mj-lt"/>
              <a:buAutoNum type="arabicPeriod"/>
            </a:pPr>
            <a:endParaRPr lang="en-US" sz="2200" dirty="0">
              <a:latin typeface="Verdana" charset="0"/>
              <a:ea typeface="Verdana" charset="0"/>
              <a:cs typeface="Verdana" charset="0"/>
            </a:endParaRPr>
          </a:p>
        </p:txBody>
      </p:sp>
      <p:sp>
        <p:nvSpPr>
          <p:cNvPr id="4" name="Date Placeholder 3"/>
          <p:cNvSpPr>
            <a:spLocks noGrp="1"/>
          </p:cNvSpPr>
          <p:nvPr>
            <p:ph type="dt" sz="half" idx="6"/>
          </p:nvPr>
        </p:nvSpPr>
        <p:spPr/>
        <p:txBody>
          <a:bodyPr/>
          <a:lstStyle/>
          <a:p>
            <a:pPr marL="12700">
              <a:lnSpc>
                <a:spcPts val="1315"/>
              </a:lnSpc>
            </a:pPr>
            <a:r>
              <a:rPr lang="en-US" spc="-15" smtClean="0"/>
              <a:t>Fall 2020 – IUG</a:t>
            </a:r>
            <a:endParaRPr lang="en-US" spc="-25" dirty="0"/>
          </a:p>
        </p:txBody>
      </p:sp>
      <p:sp>
        <p:nvSpPr>
          <p:cNvPr id="5" name="Slide Number Placeholder 4"/>
          <p:cNvSpPr>
            <a:spLocks noGrp="1"/>
          </p:cNvSpPr>
          <p:nvPr>
            <p:ph type="sldNum" sz="quarter" idx="7"/>
          </p:nvPr>
        </p:nvSpPr>
        <p:spPr/>
        <p:txBody>
          <a:bodyPr/>
          <a:lstStyle/>
          <a:p>
            <a:pPr marL="25400">
              <a:lnSpc>
                <a:spcPts val="1315"/>
              </a:lnSpc>
            </a:pPr>
            <a:fld id="{81D60167-4931-47E6-BA6A-407CBD079E47}" type="slidenum">
              <a:rPr lang="en-IL" smtClean="0"/>
              <a:t>15</a:t>
            </a:fld>
            <a:endParaRPr lang="en-IL" dirty="0"/>
          </a:p>
        </p:txBody>
      </p:sp>
    </p:spTree>
    <p:extLst>
      <p:ext uri="{BB962C8B-B14F-4D97-AF65-F5344CB8AC3E}">
        <p14:creationId xmlns:p14="http://schemas.microsoft.com/office/powerpoint/2010/main" val="100678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4592"/>
            <a:ext cx="10058400" cy="738664"/>
          </a:xfrm>
        </p:spPr>
        <p:txBody>
          <a:bodyPr/>
          <a:lstStyle/>
          <a:p>
            <a:pPr>
              <a:lnSpc>
                <a:spcPct val="75000"/>
              </a:lnSpc>
            </a:pPr>
            <a:r>
              <a:rPr lang="en-US" sz="3200" dirty="0" err="1"/>
              <a:t>Shneiderman’s</a:t>
            </a:r>
            <a:r>
              <a:rPr lang="en-US" sz="3200" dirty="0"/>
              <a:t> 5 Criteria for Measuring Usability</a:t>
            </a:r>
          </a:p>
        </p:txBody>
      </p:sp>
      <p:sp>
        <p:nvSpPr>
          <p:cNvPr id="3" name="Content Placeholder 2"/>
          <p:cNvSpPr>
            <a:spLocks noGrp="1"/>
          </p:cNvSpPr>
          <p:nvPr>
            <p:ph idx="1"/>
          </p:nvPr>
        </p:nvSpPr>
        <p:spPr>
          <a:xfrm>
            <a:off x="251460" y="1279048"/>
            <a:ext cx="9220200" cy="5624672"/>
          </a:xfrm>
        </p:spPr>
        <p:txBody>
          <a:bodyPr>
            <a:normAutofit/>
          </a:bodyPr>
          <a:lstStyle/>
          <a:p>
            <a:pPr marL="511652" indent="-511652">
              <a:spcBef>
                <a:spcPts val="2640"/>
              </a:spcBef>
              <a:buClr>
                <a:schemeClr val="tx1"/>
              </a:buClr>
              <a:buSzPct val="100000"/>
              <a:buFontTx/>
              <a:buAutoNum type="arabicPeriod"/>
            </a:pPr>
            <a:r>
              <a:rPr lang="en-US" sz="2200" dirty="0">
                <a:solidFill>
                  <a:srgbClr val="C00000"/>
                </a:solidFill>
                <a:latin typeface="Verdana" charset="0"/>
                <a:ea typeface="Verdana" charset="0"/>
                <a:cs typeface="Verdana" charset="0"/>
              </a:rPr>
              <a:t>Time to learn:</a:t>
            </a:r>
            <a:r>
              <a:rPr lang="en-US" sz="2200" dirty="0">
                <a:latin typeface="Verdana" charset="0"/>
                <a:ea typeface="Verdana" charset="0"/>
                <a:cs typeface="Verdana" charset="0"/>
              </a:rPr>
              <a:t> The time it takes to learn some basic level of skills</a:t>
            </a:r>
          </a:p>
          <a:p>
            <a:pPr marL="511652" indent="-511652">
              <a:spcBef>
                <a:spcPts val="2640"/>
              </a:spcBef>
              <a:buClr>
                <a:schemeClr val="tx1"/>
              </a:buClr>
              <a:buSzPct val="100000"/>
              <a:buFontTx/>
              <a:buAutoNum type="arabicPeriod"/>
            </a:pPr>
            <a:r>
              <a:rPr lang="en-US" sz="2200" dirty="0">
                <a:solidFill>
                  <a:srgbClr val="C00000"/>
                </a:solidFill>
                <a:latin typeface="Verdana" charset="0"/>
                <a:ea typeface="Verdana" charset="0"/>
                <a:cs typeface="Verdana" charset="0"/>
              </a:rPr>
              <a:t>Speed of UI performance</a:t>
            </a:r>
            <a:r>
              <a:rPr lang="en-US" sz="2200" dirty="0">
                <a:latin typeface="Verdana" charset="0"/>
                <a:ea typeface="Verdana" charset="0"/>
                <a:cs typeface="Verdana" charset="0"/>
              </a:rPr>
              <a:t>: Number of UI “interactions” it takes to accomplish tasks</a:t>
            </a:r>
          </a:p>
          <a:p>
            <a:pPr marL="511652" indent="-511652">
              <a:spcBef>
                <a:spcPts val="2640"/>
              </a:spcBef>
              <a:buClr>
                <a:schemeClr val="tx1"/>
              </a:buClr>
              <a:buSzPct val="100000"/>
              <a:buFontTx/>
              <a:buAutoNum type="arabicPeriod"/>
            </a:pPr>
            <a:r>
              <a:rPr lang="en-US" sz="2200" dirty="0">
                <a:solidFill>
                  <a:srgbClr val="C00000"/>
                </a:solidFill>
                <a:latin typeface="Verdana" charset="0"/>
                <a:ea typeface="Verdana" charset="0"/>
                <a:cs typeface="Verdana" charset="0"/>
              </a:rPr>
              <a:t>Avoiding user errors</a:t>
            </a:r>
            <a:r>
              <a:rPr lang="en-US" sz="2200" dirty="0">
                <a:latin typeface="Verdana" charset="0"/>
                <a:ea typeface="Verdana" charset="0"/>
                <a:cs typeface="Verdana" charset="0"/>
              </a:rPr>
              <a:t>: How often users make mistakes</a:t>
            </a:r>
          </a:p>
          <a:p>
            <a:pPr marL="511652" indent="-511652">
              <a:spcBef>
                <a:spcPts val="2640"/>
              </a:spcBef>
              <a:buClr>
                <a:schemeClr val="tx1"/>
              </a:buClr>
              <a:buSzPct val="100000"/>
              <a:buFontTx/>
              <a:buAutoNum type="arabicPeriod"/>
            </a:pPr>
            <a:r>
              <a:rPr lang="en-US" sz="2200" dirty="0">
                <a:solidFill>
                  <a:srgbClr val="C00000"/>
                </a:solidFill>
                <a:latin typeface="Verdana" charset="0"/>
                <a:ea typeface="Verdana" charset="0"/>
                <a:cs typeface="Verdana" charset="0"/>
              </a:rPr>
              <a:t>Retention of skills</a:t>
            </a:r>
            <a:r>
              <a:rPr lang="en-US" sz="2200" dirty="0">
                <a:latin typeface="Verdana" charset="0"/>
                <a:ea typeface="Verdana" charset="0"/>
                <a:cs typeface="Verdana" charset="0"/>
              </a:rPr>
              <a:t>: How well users remember how to use the UI after not using for a time</a:t>
            </a:r>
          </a:p>
          <a:p>
            <a:pPr marL="511652" indent="-511652">
              <a:spcBef>
                <a:spcPts val="2640"/>
              </a:spcBef>
              <a:buClr>
                <a:schemeClr val="tx1"/>
              </a:buClr>
              <a:buSzPct val="100000"/>
              <a:buFontTx/>
              <a:buAutoNum type="arabicPeriod"/>
            </a:pPr>
            <a:r>
              <a:rPr lang="en-US" sz="2200" dirty="0">
                <a:solidFill>
                  <a:srgbClr val="C00000"/>
                </a:solidFill>
                <a:latin typeface="Verdana" charset="0"/>
                <a:ea typeface="Verdana" charset="0"/>
                <a:cs typeface="Verdana" charset="0"/>
              </a:rPr>
              <a:t>Subjective satisfaction</a:t>
            </a:r>
            <a:r>
              <a:rPr lang="en-US" sz="2200" dirty="0">
                <a:latin typeface="Verdana" charset="0"/>
                <a:ea typeface="Verdana" charset="0"/>
                <a:cs typeface="Verdana" charset="0"/>
              </a:rPr>
              <a:t>: The lack of annoying features</a:t>
            </a:r>
          </a:p>
        </p:txBody>
      </p:sp>
      <p:sp>
        <p:nvSpPr>
          <p:cNvPr id="4" name="Date Placeholder 3"/>
          <p:cNvSpPr>
            <a:spLocks noGrp="1"/>
          </p:cNvSpPr>
          <p:nvPr>
            <p:ph type="dt" sz="half" idx="6"/>
          </p:nvPr>
        </p:nvSpPr>
        <p:spPr/>
        <p:txBody>
          <a:bodyPr/>
          <a:lstStyle/>
          <a:p>
            <a:pPr marL="12700">
              <a:lnSpc>
                <a:spcPts val="1315"/>
              </a:lnSpc>
            </a:pPr>
            <a:r>
              <a:rPr lang="en-US" spc="-15" smtClean="0"/>
              <a:t>Fall 2020 – IUG</a:t>
            </a:r>
            <a:endParaRPr lang="en-US" spc="-25" dirty="0"/>
          </a:p>
        </p:txBody>
      </p:sp>
      <p:sp>
        <p:nvSpPr>
          <p:cNvPr id="5" name="Slide Number Placeholder 4"/>
          <p:cNvSpPr>
            <a:spLocks noGrp="1"/>
          </p:cNvSpPr>
          <p:nvPr>
            <p:ph type="sldNum" sz="quarter" idx="7"/>
          </p:nvPr>
        </p:nvSpPr>
        <p:spPr/>
        <p:txBody>
          <a:bodyPr/>
          <a:lstStyle/>
          <a:p>
            <a:pPr marL="25400">
              <a:lnSpc>
                <a:spcPts val="1315"/>
              </a:lnSpc>
            </a:pPr>
            <a:fld id="{81D60167-4931-47E6-BA6A-407CBD079E47}" type="slidenum">
              <a:rPr lang="en-IL" smtClean="0"/>
              <a:t>16</a:t>
            </a:fld>
            <a:endParaRPr lang="en-IL" dirty="0"/>
          </a:p>
        </p:txBody>
      </p:sp>
    </p:spTree>
    <p:extLst>
      <p:ext uri="{BB962C8B-B14F-4D97-AF65-F5344CB8AC3E}">
        <p14:creationId xmlns:p14="http://schemas.microsoft.com/office/powerpoint/2010/main" val="13415292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4300"/>
            <a:ext cx="10058400" cy="496290"/>
          </a:xfrm>
        </p:spPr>
        <p:txBody>
          <a:bodyPr/>
          <a:lstStyle/>
          <a:p>
            <a:pPr>
              <a:lnSpc>
                <a:spcPct val="75000"/>
              </a:lnSpc>
            </a:pPr>
            <a:r>
              <a:rPr lang="en-US" dirty="0" smtClean="0"/>
              <a:t>Speed of UI Performance</a:t>
            </a:r>
            <a:endParaRPr lang="en-US" dirty="0"/>
          </a:p>
        </p:txBody>
      </p:sp>
      <p:sp>
        <p:nvSpPr>
          <p:cNvPr id="3" name="Content Placeholder 2"/>
          <p:cNvSpPr>
            <a:spLocks noGrp="1"/>
          </p:cNvSpPr>
          <p:nvPr>
            <p:ph idx="1"/>
          </p:nvPr>
        </p:nvSpPr>
        <p:spPr>
          <a:xfrm>
            <a:off x="251460" y="1120140"/>
            <a:ext cx="9220200" cy="5624672"/>
          </a:xfrm>
        </p:spPr>
        <p:txBody>
          <a:bodyPr>
            <a:normAutofit/>
          </a:bodyPr>
          <a:lstStyle/>
          <a:p>
            <a:pPr marL="317818" indent="-317818">
              <a:spcBef>
                <a:spcPts val="2200"/>
              </a:spcBef>
              <a:buClr>
                <a:schemeClr val="tx1"/>
              </a:buClr>
              <a:buSzPct val="100000"/>
            </a:pPr>
            <a:r>
              <a:rPr lang="en-US" sz="2200" dirty="0">
                <a:latin typeface="Verdana" charset="0"/>
                <a:ea typeface="Verdana" charset="0"/>
                <a:cs typeface="Verdana" charset="0"/>
              </a:rPr>
              <a:t>This is about </a:t>
            </a:r>
            <a:r>
              <a:rPr lang="en-US" sz="2200" dirty="0">
                <a:solidFill>
                  <a:srgbClr val="C00000"/>
                </a:solidFill>
                <a:latin typeface="Verdana" charset="0"/>
                <a:ea typeface="Verdana" charset="0"/>
                <a:cs typeface="Verdana" charset="0"/>
              </a:rPr>
              <a:t>navigating</a:t>
            </a:r>
            <a:r>
              <a:rPr lang="en-US" sz="2200" dirty="0">
                <a:solidFill>
                  <a:srgbClr val="FFFF00"/>
                </a:solidFill>
                <a:latin typeface="Verdana" charset="0"/>
                <a:ea typeface="Verdana" charset="0"/>
                <a:cs typeface="Verdana" charset="0"/>
              </a:rPr>
              <a:t> </a:t>
            </a:r>
            <a:r>
              <a:rPr lang="en-US" sz="2200" dirty="0">
                <a:latin typeface="Verdana" charset="0"/>
                <a:ea typeface="Verdana" charset="0"/>
                <a:cs typeface="Verdana" charset="0"/>
              </a:rPr>
              <a:t>through the interface, not how fast the software or network runs</a:t>
            </a:r>
          </a:p>
          <a:p>
            <a:pPr marL="317818" indent="-317818">
              <a:spcBef>
                <a:spcPts val="2200"/>
              </a:spcBef>
              <a:buClr>
                <a:schemeClr val="tx1"/>
              </a:buClr>
              <a:buSzPct val="100000"/>
            </a:pPr>
            <a:r>
              <a:rPr lang="en-US" sz="2200" i="1" dirty="0">
                <a:solidFill>
                  <a:srgbClr val="C00000"/>
                </a:solidFill>
                <a:latin typeface="Verdana" charset="0"/>
                <a:ea typeface="Verdana" charset="0"/>
                <a:cs typeface="Verdana" charset="0"/>
              </a:rPr>
              <a:t>Interaction points</a:t>
            </a:r>
            <a:r>
              <a:rPr lang="en-US" sz="2200" dirty="0">
                <a:solidFill>
                  <a:srgbClr val="C00000"/>
                </a:solidFill>
                <a:latin typeface="Verdana" charset="0"/>
                <a:ea typeface="Verdana" charset="0"/>
                <a:cs typeface="Verdana" charset="0"/>
              </a:rPr>
              <a:t> </a:t>
            </a:r>
            <a:r>
              <a:rPr lang="en-US" sz="2200" dirty="0">
                <a:latin typeface="Verdana" charset="0"/>
                <a:ea typeface="Verdana" charset="0"/>
                <a:cs typeface="Verdana" charset="0"/>
              </a:rPr>
              <a:t>are places where the users interact with the software (e.g., buttons, text boxes, or commands)</a:t>
            </a:r>
          </a:p>
          <a:p>
            <a:pPr marL="317818" indent="-317818">
              <a:spcBef>
                <a:spcPts val="2200"/>
              </a:spcBef>
              <a:buClr>
                <a:schemeClr val="tx1"/>
              </a:buClr>
              <a:buSzPct val="100000"/>
            </a:pPr>
            <a:r>
              <a:rPr lang="en-US" sz="2200" dirty="0">
                <a:latin typeface="Verdana" charset="0"/>
                <a:ea typeface="Verdana" charset="0"/>
                <a:cs typeface="Verdana" charset="0"/>
              </a:rPr>
              <a:t>Speed of UI performance is roughly the</a:t>
            </a:r>
            <a:r>
              <a:rPr lang="en-US" sz="2200" dirty="0">
                <a:solidFill>
                  <a:srgbClr val="FFFF00"/>
                </a:solidFill>
                <a:latin typeface="Verdana" charset="0"/>
                <a:ea typeface="Verdana" charset="0"/>
                <a:cs typeface="Verdana" charset="0"/>
              </a:rPr>
              <a:t> </a:t>
            </a:r>
            <a:r>
              <a:rPr lang="en-US" sz="2200" dirty="0">
                <a:solidFill>
                  <a:srgbClr val="C00000"/>
                </a:solidFill>
                <a:latin typeface="Verdana" charset="0"/>
                <a:ea typeface="Verdana" charset="0"/>
                <a:cs typeface="Verdana" charset="0"/>
              </a:rPr>
              <a:t>number of interactions </a:t>
            </a:r>
            <a:r>
              <a:rPr lang="en-US" sz="2200" dirty="0">
                <a:latin typeface="Verdana" charset="0"/>
                <a:ea typeface="Verdana" charset="0"/>
                <a:cs typeface="Verdana" charset="0"/>
              </a:rPr>
              <a:t>needed to accomplish a task</a:t>
            </a:r>
          </a:p>
          <a:p>
            <a:pPr marL="317818" indent="-317818">
              <a:spcBef>
                <a:spcPts val="2200"/>
              </a:spcBef>
              <a:buClr>
                <a:schemeClr val="tx1"/>
              </a:buClr>
              <a:buSzPct val="100000"/>
            </a:pPr>
            <a:r>
              <a:rPr lang="en-US" sz="2200" dirty="0">
                <a:latin typeface="Verdana" charset="0"/>
                <a:ea typeface="Verdana" charset="0"/>
                <a:cs typeface="Verdana" charset="0"/>
              </a:rPr>
              <a:t>Good UI designers need to reduce the number of </a:t>
            </a:r>
            <a:r>
              <a:rPr lang="en-US" sz="2200" dirty="0">
                <a:solidFill>
                  <a:srgbClr val="C00000"/>
                </a:solidFill>
                <a:latin typeface="Verdana" charset="0"/>
                <a:ea typeface="Verdana" charset="0"/>
                <a:cs typeface="Verdana" charset="0"/>
              </a:rPr>
              <a:t>keyboard-to-mouse</a:t>
            </a:r>
            <a:r>
              <a:rPr lang="en-US" sz="2200" dirty="0">
                <a:solidFill>
                  <a:srgbClr val="FFFF00"/>
                </a:solidFill>
                <a:latin typeface="Verdana" charset="0"/>
                <a:ea typeface="Verdana" charset="0"/>
                <a:cs typeface="Verdana" charset="0"/>
              </a:rPr>
              <a:t> </a:t>
            </a:r>
            <a:r>
              <a:rPr lang="en-US" sz="2200" dirty="0">
                <a:latin typeface="Verdana" charset="0"/>
                <a:ea typeface="Verdana" charset="0"/>
                <a:cs typeface="Verdana" charset="0"/>
              </a:rPr>
              <a:t>switches</a:t>
            </a:r>
          </a:p>
        </p:txBody>
      </p:sp>
      <p:sp>
        <p:nvSpPr>
          <p:cNvPr id="20" name="Rectangle 19"/>
          <p:cNvSpPr/>
          <p:nvPr/>
        </p:nvSpPr>
        <p:spPr>
          <a:xfrm>
            <a:off x="419100" y="5730241"/>
            <a:ext cx="9220200" cy="430887"/>
          </a:xfrm>
          <a:prstGeom prst="rect">
            <a:avLst/>
          </a:prstGeom>
          <a:solidFill>
            <a:srgbClr val="0000CC"/>
          </a:solidFill>
          <a:ln w="38100" cmpd="sng">
            <a:noFill/>
          </a:ln>
        </p:spPr>
        <p:txBody>
          <a:bodyPr wrap="square">
            <a:spAutoFit/>
          </a:bodyPr>
          <a:lstStyle/>
          <a:p>
            <a:pPr algn="ctr"/>
            <a:r>
              <a:rPr lang="en-US" sz="2200" dirty="0">
                <a:solidFill>
                  <a:schemeClr val="bg1"/>
                </a:solidFill>
                <a:latin typeface="Verdana" charset="0"/>
                <a:ea typeface="Verdana" charset="0"/>
                <a:cs typeface="Verdana" charset="0"/>
              </a:rPr>
              <a:t>Speed of user interface – NOT software</a:t>
            </a:r>
            <a:r>
              <a:rPr lang="en-US" sz="2200">
                <a:solidFill>
                  <a:schemeClr val="bg1"/>
                </a:solidFill>
                <a:latin typeface="Verdana" charset="0"/>
                <a:ea typeface="Verdana" charset="0"/>
                <a:cs typeface="Verdana" charset="0"/>
              </a:rPr>
              <a:t>, hardware,  or network</a:t>
            </a:r>
            <a:endParaRPr lang="en-US" sz="2200" dirty="0">
              <a:solidFill>
                <a:schemeClr val="bg1"/>
              </a:solidFill>
              <a:latin typeface="Verdana" charset="0"/>
              <a:ea typeface="Verdana" charset="0"/>
              <a:cs typeface="Verdana" charset="0"/>
            </a:endParaRPr>
          </a:p>
        </p:txBody>
      </p:sp>
      <p:sp>
        <p:nvSpPr>
          <p:cNvPr id="4" name="Date Placeholder 3"/>
          <p:cNvSpPr>
            <a:spLocks noGrp="1"/>
          </p:cNvSpPr>
          <p:nvPr>
            <p:ph type="dt" sz="half" idx="6"/>
          </p:nvPr>
        </p:nvSpPr>
        <p:spPr/>
        <p:txBody>
          <a:bodyPr/>
          <a:lstStyle/>
          <a:p>
            <a:pPr marL="12700">
              <a:lnSpc>
                <a:spcPts val="1315"/>
              </a:lnSpc>
            </a:pPr>
            <a:r>
              <a:rPr lang="en-US" spc="-15" smtClean="0"/>
              <a:t>Fall 2020 – IUG</a:t>
            </a:r>
            <a:endParaRPr lang="en-US" spc="-25" dirty="0"/>
          </a:p>
        </p:txBody>
      </p:sp>
      <p:sp>
        <p:nvSpPr>
          <p:cNvPr id="5" name="Slide Number Placeholder 4"/>
          <p:cNvSpPr>
            <a:spLocks noGrp="1"/>
          </p:cNvSpPr>
          <p:nvPr>
            <p:ph type="sldNum" sz="quarter" idx="7"/>
          </p:nvPr>
        </p:nvSpPr>
        <p:spPr/>
        <p:txBody>
          <a:bodyPr/>
          <a:lstStyle/>
          <a:p>
            <a:pPr marL="25400">
              <a:lnSpc>
                <a:spcPts val="1315"/>
              </a:lnSpc>
            </a:pPr>
            <a:fld id="{81D60167-4931-47E6-BA6A-407CBD079E47}" type="slidenum">
              <a:rPr lang="en-IL" smtClean="0"/>
              <a:t>17</a:t>
            </a:fld>
            <a:endParaRPr lang="en-IL" dirty="0"/>
          </a:p>
        </p:txBody>
      </p:sp>
    </p:spTree>
    <p:extLst>
      <p:ext uri="{BB962C8B-B14F-4D97-AF65-F5344CB8AC3E}">
        <p14:creationId xmlns:p14="http://schemas.microsoft.com/office/powerpoint/2010/main" val="238852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6829843" cy="553998"/>
          </a:xfrm>
        </p:spPr>
        <p:txBody>
          <a:bodyPr/>
          <a:lstStyle/>
          <a:p>
            <a:r>
              <a:rPr lang="en-US" sz="3600" dirty="0" smtClean="0"/>
              <a:t>How to Improve Usability</a:t>
            </a:r>
            <a:endParaRPr lang="en-US" sz="3600" dirty="0"/>
          </a:p>
        </p:txBody>
      </p:sp>
      <p:sp>
        <p:nvSpPr>
          <p:cNvPr id="3" name="Content Placeholder 2"/>
          <p:cNvSpPr>
            <a:spLocks noGrp="1"/>
          </p:cNvSpPr>
          <p:nvPr>
            <p:ph idx="1"/>
          </p:nvPr>
        </p:nvSpPr>
        <p:spPr>
          <a:xfrm>
            <a:off x="381000" y="1752600"/>
            <a:ext cx="9425940" cy="5737860"/>
          </a:xfrm>
        </p:spPr>
        <p:txBody>
          <a:bodyPr>
            <a:normAutofit/>
          </a:bodyPr>
          <a:lstStyle/>
          <a:p>
            <a:pPr>
              <a:buClr>
                <a:schemeClr val="tx1"/>
              </a:buClr>
              <a:buSzPct val="100000"/>
            </a:pPr>
            <a:r>
              <a:rPr lang="en-US" sz="2420" dirty="0">
                <a:latin typeface="Verdana" charset="0"/>
                <a:ea typeface="Verdana" charset="0"/>
                <a:cs typeface="Verdana" charset="0"/>
              </a:rPr>
              <a:t>Usability testing</a:t>
            </a:r>
          </a:p>
          <a:p>
            <a:pPr marL="511652" lvl="1" indent="-211297">
              <a:spcBef>
                <a:spcPts val="2200"/>
              </a:spcBef>
              <a:buClr>
                <a:schemeClr val="tx1"/>
              </a:buClr>
              <a:buSzPct val="100000"/>
            </a:pPr>
            <a:r>
              <a:rPr lang="en-US" sz="2200" dirty="0">
                <a:latin typeface="Verdana" charset="0"/>
                <a:ea typeface="Verdana" charset="0"/>
                <a:cs typeface="Verdana" charset="0"/>
              </a:rPr>
              <a:t>Get representative users</a:t>
            </a:r>
          </a:p>
          <a:p>
            <a:pPr marL="511652" lvl="1" indent="-211297">
              <a:spcBef>
                <a:spcPts val="2200"/>
              </a:spcBef>
              <a:buClr>
                <a:schemeClr val="tx1"/>
              </a:buClr>
              <a:buSzPct val="100000"/>
            </a:pPr>
            <a:r>
              <a:rPr lang="en-US" sz="2200" dirty="0">
                <a:latin typeface="Verdana" charset="0"/>
                <a:ea typeface="Verdana" charset="0"/>
                <a:cs typeface="Verdana" charset="0"/>
              </a:rPr>
              <a:t>Ask the users to perform representative tasks</a:t>
            </a:r>
          </a:p>
          <a:p>
            <a:pPr marL="511652" lvl="1" indent="-211297">
              <a:spcBef>
                <a:spcPts val="2200"/>
              </a:spcBef>
              <a:buClr>
                <a:schemeClr val="tx1"/>
              </a:buClr>
              <a:buSzPct val="100000"/>
            </a:pPr>
            <a:r>
              <a:rPr lang="en-US" sz="2200" dirty="0">
                <a:latin typeface="Verdana" charset="0"/>
                <a:ea typeface="Verdana" charset="0"/>
                <a:cs typeface="Verdana" charset="0"/>
              </a:rPr>
              <a:t>Observe how the users use or interact with the UI</a:t>
            </a:r>
          </a:p>
          <a:p>
            <a:pPr marL="1070452" lvl="2" indent="-279400">
              <a:spcBef>
                <a:spcPts val="1100"/>
              </a:spcBef>
              <a:buClr>
                <a:schemeClr val="tx1"/>
              </a:buClr>
              <a:buSzPct val="100000"/>
            </a:pPr>
            <a:r>
              <a:rPr lang="en-US" dirty="0" smtClean="0">
                <a:latin typeface="Verdana" charset="0"/>
                <a:ea typeface="Verdana" charset="0"/>
                <a:cs typeface="Verdana" charset="0"/>
              </a:rPr>
              <a:t>What the users do</a:t>
            </a:r>
          </a:p>
          <a:p>
            <a:pPr marL="1070452" lvl="2" indent="-279400">
              <a:spcBef>
                <a:spcPts val="1100"/>
              </a:spcBef>
              <a:buClr>
                <a:schemeClr val="tx1"/>
              </a:buClr>
              <a:buSzPct val="100000"/>
            </a:pPr>
            <a:r>
              <a:rPr lang="en-US" dirty="0">
                <a:latin typeface="Verdana" charset="0"/>
                <a:ea typeface="Verdana" charset="0"/>
                <a:cs typeface="Verdana" charset="0"/>
              </a:rPr>
              <a:t>W</a:t>
            </a:r>
            <a:r>
              <a:rPr lang="en-US" dirty="0" smtClean="0">
                <a:latin typeface="Verdana" charset="0"/>
                <a:ea typeface="Verdana" charset="0"/>
                <a:cs typeface="Verdana" charset="0"/>
              </a:rPr>
              <a:t>here they succeed</a:t>
            </a:r>
          </a:p>
          <a:p>
            <a:pPr marL="1070452" lvl="2" indent="-279400">
              <a:spcBef>
                <a:spcPts val="1100"/>
              </a:spcBef>
              <a:buClr>
                <a:schemeClr val="tx1"/>
              </a:buClr>
              <a:buSzPct val="100000"/>
            </a:pPr>
            <a:r>
              <a:rPr lang="en-US" dirty="0">
                <a:latin typeface="Verdana" charset="0"/>
                <a:ea typeface="Verdana" charset="0"/>
                <a:cs typeface="Verdana" charset="0"/>
              </a:rPr>
              <a:t>W</a:t>
            </a:r>
            <a:r>
              <a:rPr lang="en-US" dirty="0" smtClean="0">
                <a:latin typeface="Verdana" charset="0"/>
                <a:ea typeface="Verdana" charset="0"/>
                <a:cs typeface="Verdana" charset="0"/>
              </a:rPr>
              <a:t>here they have difficulties with the UI</a:t>
            </a:r>
          </a:p>
        </p:txBody>
      </p:sp>
      <p:sp>
        <p:nvSpPr>
          <p:cNvPr id="4" name="Date Placeholder 3"/>
          <p:cNvSpPr>
            <a:spLocks noGrp="1"/>
          </p:cNvSpPr>
          <p:nvPr>
            <p:ph type="dt" sz="half" idx="6"/>
          </p:nvPr>
        </p:nvSpPr>
        <p:spPr/>
        <p:txBody>
          <a:bodyPr/>
          <a:lstStyle/>
          <a:p>
            <a:pPr marL="12700">
              <a:lnSpc>
                <a:spcPts val="1315"/>
              </a:lnSpc>
            </a:pPr>
            <a:r>
              <a:rPr lang="en-US" spc="-15" smtClean="0"/>
              <a:t>Fall 2020 – IUG</a:t>
            </a:r>
            <a:endParaRPr lang="en-US" spc="-25" dirty="0"/>
          </a:p>
        </p:txBody>
      </p:sp>
      <p:sp>
        <p:nvSpPr>
          <p:cNvPr id="5" name="Slide Number Placeholder 4"/>
          <p:cNvSpPr>
            <a:spLocks noGrp="1"/>
          </p:cNvSpPr>
          <p:nvPr>
            <p:ph type="sldNum" sz="quarter" idx="7"/>
          </p:nvPr>
        </p:nvSpPr>
        <p:spPr/>
        <p:txBody>
          <a:bodyPr/>
          <a:lstStyle/>
          <a:p>
            <a:pPr marL="25400">
              <a:lnSpc>
                <a:spcPts val="1315"/>
              </a:lnSpc>
            </a:pPr>
            <a:fld id="{81D60167-4931-47E6-BA6A-407CBD079E47}" type="slidenum">
              <a:rPr lang="en-IL" smtClean="0"/>
              <a:t>18</a:t>
            </a:fld>
            <a:endParaRPr lang="en-IL" dirty="0"/>
          </a:p>
        </p:txBody>
      </p:sp>
    </p:spTree>
    <p:extLst>
      <p:ext uri="{BB962C8B-B14F-4D97-AF65-F5344CB8AC3E}">
        <p14:creationId xmlns:p14="http://schemas.microsoft.com/office/powerpoint/2010/main" val="32138591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550927" cy="492443"/>
          </a:xfrm>
        </p:spPr>
        <p:txBody>
          <a:bodyPr/>
          <a:lstStyle/>
          <a:p>
            <a:r>
              <a:rPr lang="en-US" sz="3200" dirty="0"/>
              <a:t>Tips When Working on Usability</a:t>
            </a:r>
          </a:p>
        </p:txBody>
      </p:sp>
      <p:sp>
        <p:nvSpPr>
          <p:cNvPr id="3" name="Content Placeholder 2"/>
          <p:cNvSpPr>
            <a:spLocks noGrp="1"/>
          </p:cNvSpPr>
          <p:nvPr>
            <p:ph idx="1"/>
          </p:nvPr>
        </p:nvSpPr>
        <p:spPr>
          <a:xfrm>
            <a:off x="304800" y="1600200"/>
            <a:ext cx="9502140" cy="5806440"/>
          </a:xfrm>
        </p:spPr>
        <p:txBody>
          <a:bodyPr>
            <a:normAutofit lnSpcReduction="10000"/>
          </a:bodyPr>
          <a:lstStyle/>
          <a:p>
            <a:pPr marL="342900" indent="-342900">
              <a:lnSpc>
                <a:spcPct val="150000"/>
              </a:lnSpc>
              <a:buClr>
                <a:schemeClr val="tx1"/>
              </a:buClr>
              <a:buSzPct val="100000"/>
              <a:buFont typeface="Wingdings" panose="05000000000000000000" pitchFamily="2" charset="2"/>
              <a:buChar char="§"/>
            </a:pPr>
            <a:r>
              <a:rPr lang="en-US" sz="1980" dirty="0">
                <a:latin typeface="Verdana" charset="0"/>
                <a:ea typeface="Verdana" charset="0"/>
                <a:cs typeface="Verdana" charset="0"/>
              </a:rPr>
              <a:t>Test the old design before staring a new design</a:t>
            </a:r>
          </a:p>
          <a:p>
            <a:pPr marL="342900" indent="-342900">
              <a:lnSpc>
                <a:spcPct val="150000"/>
              </a:lnSpc>
              <a:buClr>
                <a:schemeClr val="tx1"/>
              </a:buClr>
              <a:buSzPct val="100000"/>
              <a:buFont typeface="Wingdings" panose="05000000000000000000" pitchFamily="2" charset="2"/>
              <a:buChar char="§"/>
            </a:pPr>
            <a:r>
              <a:rPr lang="en-US" sz="1980" dirty="0">
                <a:latin typeface="Verdana" charset="0"/>
                <a:ea typeface="Verdana" charset="0"/>
                <a:cs typeface="Verdana" charset="0"/>
              </a:rPr>
              <a:t>Test your competitors’ designs</a:t>
            </a:r>
          </a:p>
          <a:p>
            <a:pPr marL="342900" indent="-342900">
              <a:lnSpc>
                <a:spcPct val="150000"/>
              </a:lnSpc>
              <a:buClr>
                <a:schemeClr val="tx1"/>
              </a:buClr>
              <a:buSzPct val="100000"/>
              <a:buFont typeface="Wingdings" panose="05000000000000000000" pitchFamily="2" charset="2"/>
              <a:buChar char="§"/>
            </a:pPr>
            <a:r>
              <a:rPr lang="en-US" sz="1980" dirty="0">
                <a:latin typeface="Verdana" charset="0"/>
                <a:ea typeface="Verdana" charset="0"/>
                <a:cs typeface="Verdana" charset="0"/>
              </a:rPr>
              <a:t>Study how users use the system</a:t>
            </a:r>
          </a:p>
          <a:p>
            <a:pPr marL="342900" indent="-342900">
              <a:lnSpc>
                <a:spcPct val="150000"/>
              </a:lnSpc>
              <a:buClr>
                <a:schemeClr val="tx1"/>
              </a:buClr>
              <a:buSzPct val="100000"/>
              <a:buFont typeface="Wingdings" panose="05000000000000000000" pitchFamily="2" charset="2"/>
              <a:buChar char="§"/>
            </a:pPr>
            <a:r>
              <a:rPr lang="en-US" sz="1980" dirty="0">
                <a:latin typeface="Verdana" charset="0"/>
                <a:ea typeface="Verdana" charset="0"/>
                <a:cs typeface="Verdana" charset="0"/>
              </a:rPr>
              <a:t>Make paper prototypes and test them</a:t>
            </a:r>
          </a:p>
          <a:p>
            <a:pPr marL="342900" indent="-342900">
              <a:lnSpc>
                <a:spcPct val="150000"/>
              </a:lnSpc>
              <a:buClr>
                <a:schemeClr val="tx1"/>
              </a:buClr>
              <a:buSzPct val="100000"/>
              <a:buFont typeface="Wingdings" panose="05000000000000000000" pitchFamily="2" charset="2"/>
              <a:buChar char="§"/>
            </a:pPr>
            <a:r>
              <a:rPr lang="en-US" sz="1980" dirty="0">
                <a:latin typeface="Verdana" charset="0"/>
                <a:ea typeface="Verdana" charset="0"/>
                <a:cs typeface="Verdana" charset="0"/>
              </a:rPr>
              <a:t>Transform paper prototypes to executable prototypes, iteratively refine the design idea </a:t>
            </a:r>
          </a:p>
          <a:p>
            <a:pPr marL="342900" indent="-342900">
              <a:lnSpc>
                <a:spcPct val="150000"/>
              </a:lnSpc>
              <a:buClr>
                <a:schemeClr val="tx1"/>
              </a:buClr>
              <a:buSzPct val="100000"/>
              <a:buFont typeface="Wingdings" panose="05000000000000000000" pitchFamily="2" charset="2"/>
              <a:buChar char="§"/>
            </a:pPr>
            <a:r>
              <a:rPr lang="en-US" sz="1980" dirty="0">
                <a:latin typeface="Verdana" charset="0"/>
                <a:ea typeface="Verdana" charset="0"/>
                <a:cs typeface="Verdana" charset="0"/>
              </a:rPr>
              <a:t>Inspect the design relative to established usability guidelines</a:t>
            </a:r>
          </a:p>
          <a:p>
            <a:pPr marL="342900" indent="-342900">
              <a:lnSpc>
                <a:spcPct val="150000"/>
              </a:lnSpc>
              <a:buClr>
                <a:schemeClr val="tx1"/>
              </a:buClr>
              <a:buSzPct val="100000"/>
              <a:buFont typeface="Wingdings" panose="05000000000000000000" pitchFamily="2" charset="2"/>
              <a:buChar char="§"/>
            </a:pPr>
            <a:r>
              <a:rPr lang="en-US" sz="1980" dirty="0">
                <a:latin typeface="Verdana" charset="0"/>
                <a:ea typeface="Verdana" charset="0"/>
                <a:cs typeface="Verdana" charset="0"/>
              </a:rPr>
              <a:t>Implement the final design, test it again. </a:t>
            </a:r>
          </a:p>
          <a:p>
            <a:pPr marL="342900" indent="-342900">
              <a:lnSpc>
                <a:spcPct val="150000"/>
              </a:lnSpc>
              <a:buClr>
                <a:schemeClr val="tx1"/>
              </a:buClr>
              <a:buSzPct val="100000"/>
              <a:buFont typeface="Wingdings" panose="05000000000000000000" pitchFamily="2" charset="2"/>
              <a:buChar char="§"/>
            </a:pPr>
            <a:r>
              <a:rPr lang="en-US" sz="1980" dirty="0">
                <a:latin typeface="Verdana" charset="0"/>
                <a:ea typeface="Verdana" charset="0"/>
                <a:cs typeface="Verdana" charset="0"/>
              </a:rPr>
              <a:t>Don’t wait until you have a fully implemented design. It will be impossible to fix the critical usability problems, especially problems related to architectures. </a:t>
            </a:r>
          </a:p>
          <a:p>
            <a:pPr marL="342900" indent="-342900">
              <a:lnSpc>
                <a:spcPct val="150000"/>
              </a:lnSpc>
              <a:buClr>
                <a:schemeClr val="tx1"/>
              </a:buClr>
              <a:buSzPct val="100000"/>
              <a:buFont typeface="Wingdings" panose="05000000000000000000" pitchFamily="2" charset="2"/>
              <a:buChar char="§"/>
            </a:pPr>
            <a:r>
              <a:rPr lang="en-US" sz="1980" dirty="0">
                <a:latin typeface="Verdana" charset="0"/>
                <a:ea typeface="Verdana" charset="0"/>
                <a:cs typeface="Verdana" charset="0"/>
              </a:rPr>
              <a:t>Start user testing early in the design process and keep testing every step</a:t>
            </a:r>
          </a:p>
        </p:txBody>
      </p:sp>
      <p:sp>
        <p:nvSpPr>
          <p:cNvPr id="4" name="Date Placeholder 3"/>
          <p:cNvSpPr>
            <a:spLocks noGrp="1"/>
          </p:cNvSpPr>
          <p:nvPr>
            <p:ph type="dt" sz="half" idx="6"/>
          </p:nvPr>
        </p:nvSpPr>
        <p:spPr/>
        <p:txBody>
          <a:bodyPr/>
          <a:lstStyle/>
          <a:p>
            <a:pPr marL="12700">
              <a:lnSpc>
                <a:spcPts val="1315"/>
              </a:lnSpc>
            </a:pPr>
            <a:r>
              <a:rPr lang="en-US" spc="-15" smtClean="0"/>
              <a:t>Fall 2020 – IUG</a:t>
            </a:r>
            <a:endParaRPr lang="en-US" spc="-25" dirty="0"/>
          </a:p>
        </p:txBody>
      </p:sp>
      <p:sp>
        <p:nvSpPr>
          <p:cNvPr id="5" name="Slide Number Placeholder 4"/>
          <p:cNvSpPr>
            <a:spLocks noGrp="1"/>
          </p:cNvSpPr>
          <p:nvPr>
            <p:ph type="sldNum" sz="quarter" idx="7"/>
          </p:nvPr>
        </p:nvSpPr>
        <p:spPr/>
        <p:txBody>
          <a:bodyPr/>
          <a:lstStyle/>
          <a:p>
            <a:pPr marL="25400">
              <a:lnSpc>
                <a:spcPts val="1315"/>
              </a:lnSpc>
            </a:pPr>
            <a:fld id="{81D60167-4931-47E6-BA6A-407CBD079E47}" type="slidenum">
              <a:rPr lang="en-IL" smtClean="0"/>
              <a:t>19</a:t>
            </a:fld>
            <a:endParaRPr lang="en-IL" dirty="0"/>
          </a:p>
        </p:txBody>
      </p:sp>
    </p:spTree>
    <p:extLst>
      <p:ext uri="{BB962C8B-B14F-4D97-AF65-F5344CB8AC3E}">
        <p14:creationId xmlns:p14="http://schemas.microsoft.com/office/powerpoint/2010/main" val="1554544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34771"/>
            <a:ext cx="7058443" cy="1323439"/>
          </a:xfrm>
        </p:spPr>
        <p:txBody>
          <a:bodyPr/>
          <a:lstStyle/>
          <a:p>
            <a:r>
              <a:rPr lang="en-US" dirty="0" smtClean="0"/>
              <a:t>What is Usability?</a:t>
            </a:r>
            <a:endParaRPr lang="en-US" dirty="0"/>
          </a:p>
        </p:txBody>
      </p:sp>
      <p:sp>
        <p:nvSpPr>
          <p:cNvPr id="3" name="Content Placeholder 2"/>
          <p:cNvSpPr>
            <a:spLocks noGrp="1"/>
          </p:cNvSpPr>
          <p:nvPr>
            <p:ph idx="1"/>
          </p:nvPr>
        </p:nvSpPr>
        <p:spPr>
          <a:xfrm>
            <a:off x="350520" y="1461928"/>
            <a:ext cx="9555480" cy="5624672"/>
          </a:xfrm>
        </p:spPr>
        <p:txBody>
          <a:bodyPr>
            <a:normAutofit/>
          </a:bodyPr>
          <a:lstStyle/>
          <a:p>
            <a:pPr>
              <a:buClr>
                <a:schemeClr val="tx1"/>
              </a:buClr>
              <a:buSzPct val="100000"/>
            </a:pPr>
            <a:r>
              <a:rPr lang="en-US" sz="2420" dirty="0">
                <a:latin typeface="Verdana" charset="0"/>
                <a:ea typeface="Verdana" charset="0"/>
                <a:cs typeface="Verdana" charset="0"/>
              </a:rPr>
              <a:t>Quality attribute</a:t>
            </a:r>
          </a:p>
          <a:p>
            <a:pPr marL="572770" lvl="1" indent="-272415">
              <a:spcBef>
                <a:spcPts val="2200"/>
              </a:spcBef>
              <a:buClr>
                <a:schemeClr val="tx1"/>
              </a:buClr>
              <a:buSzPct val="100000"/>
            </a:pPr>
            <a:r>
              <a:rPr lang="en-US" sz="2200" dirty="0">
                <a:solidFill>
                  <a:srgbClr val="C00000"/>
                </a:solidFill>
                <a:latin typeface="Verdana" charset="0"/>
                <a:ea typeface="Verdana" charset="0"/>
                <a:cs typeface="Verdana" charset="0"/>
              </a:rPr>
              <a:t>Learnability</a:t>
            </a:r>
            <a:r>
              <a:rPr lang="en-US" sz="2200" dirty="0">
                <a:latin typeface="Verdana" charset="0"/>
                <a:ea typeface="Verdana" charset="0"/>
                <a:cs typeface="Verdana" charset="0"/>
              </a:rPr>
              <a:t>: How easy is it for users to start using the system?</a:t>
            </a:r>
          </a:p>
          <a:p>
            <a:pPr marL="572770" lvl="1" indent="-272415">
              <a:spcBef>
                <a:spcPts val="2200"/>
              </a:spcBef>
              <a:buClr>
                <a:schemeClr val="tx1"/>
              </a:buClr>
              <a:buSzPct val="100000"/>
            </a:pPr>
            <a:r>
              <a:rPr lang="en-US" sz="2200" dirty="0">
                <a:solidFill>
                  <a:srgbClr val="C00000"/>
                </a:solidFill>
                <a:latin typeface="Verdana" charset="0"/>
                <a:ea typeface="Verdana" charset="0"/>
                <a:cs typeface="Verdana" charset="0"/>
              </a:rPr>
              <a:t>Efficiency</a:t>
            </a:r>
            <a:r>
              <a:rPr lang="en-US" sz="2200" dirty="0">
                <a:latin typeface="Verdana" charset="0"/>
                <a:ea typeface="Verdana" charset="0"/>
                <a:cs typeface="Verdana" charset="0"/>
              </a:rPr>
              <a:t>: How quickly can they perform tasks? </a:t>
            </a:r>
          </a:p>
          <a:p>
            <a:pPr marL="572770" lvl="1" indent="-272415">
              <a:spcBef>
                <a:spcPts val="2200"/>
              </a:spcBef>
              <a:buClr>
                <a:schemeClr val="tx1"/>
              </a:buClr>
              <a:buSzPct val="100000"/>
            </a:pPr>
            <a:r>
              <a:rPr lang="en-US" sz="2200" dirty="0">
                <a:solidFill>
                  <a:srgbClr val="C00000"/>
                </a:solidFill>
                <a:latin typeface="Verdana" charset="0"/>
                <a:ea typeface="Verdana" charset="0"/>
                <a:cs typeface="Verdana" charset="0"/>
              </a:rPr>
              <a:t>Memorability</a:t>
            </a:r>
            <a:r>
              <a:rPr lang="en-US" sz="2200" dirty="0">
                <a:latin typeface="Verdana" charset="0"/>
                <a:ea typeface="Verdana" charset="0"/>
                <a:cs typeface="Verdana" charset="0"/>
              </a:rPr>
              <a:t>: How easily can returning users reestablish proficiency? </a:t>
            </a:r>
          </a:p>
          <a:p>
            <a:pPr marL="572770" lvl="1" indent="-272415">
              <a:spcBef>
                <a:spcPts val="2200"/>
              </a:spcBef>
              <a:buClr>
                <a:schemeClr val="tx1"/>
              </a:buClr>
              <a:buSzPct val="100000"/>
            </a:pPr>
            <a:r>
              <a:rPr lang="en-US" sz="2200" dirty="0">
                <a:solidFill>
                  <a:srgbClr val="C00000"/>
                </a:solidFill>
                <a:latin typeface="Verdana" charset="0"/>
                <a:ea typeface="Verdana" charset="0"/>
                <a:cs typeface="Verdana" charset="0"/>
              </a:rPr>
              <a:t>Errors</a:t>
            </a:r>
            <a:r>
              <a:rPr lang="en-US" sz="2200" dirty="0">
                <a:latin typeface="Verdana" charset="0"/>
                <a:ea typeface="Verdana" charset="0"/>
                <a:cs typeface="Verdana" charset="0"/>
              </a:rPr>
              <a:t>: How many errors do users make, how severe are these errors, and how easily can they recover from the errors? How much does the system help prevent errors? </a:t>
            </a:r>
          </a:p>
          <a:p>
            <a:pPr marL="572770" lvl="1" indent="-272415">
              <a:spcBef>
                <a:spcPts val="2200"/>
              </a:spcBef>
              <a:buClr>
                <a:schemeClr val="tx1"/>
              </a:buClr>
              <a:buSzPct val="100000"/>
            </a:pPr>
            <a:r>
              <a:rPr lang="en-US" sz="2200" dirty="0">
                <a:solidFill>
                  <a:srgbClr val="C00000"/>
                </a:solidFill>
                <a:latin typeface="Verdana" charset="0"/>
                <a:ea typeface="Verdana" charset="0"/>
                <a:cs typeface="Verdana" charset="0"/>
              </a:rPr>
              <a:t>Satisfaction</a:t>
            </a:r>
            <a:r>
              <a:rPr lang="en-US" sz="2200" dirty="0">
                <a:latin typeface="Verdana" charset="0"/>
                <a:ea typeface="Verdana" charset="0"/>
                <a:cs typeface="Verdana" charset="0"/>
              </a:rPr>
              <a:t>: How pleasant is it to use the system? </a:t>
            </a:r>
          </a:p>
          <a:p>
            <a:pPr marL="631794" lvl="1" indent="-330042">
              <a:spcBef>
                <a:spcPts val="1540"/>
              </a:spcBef>
              <a:buClr>
                <a:schemeClr val="tx1"/>
              </a:buClr>
              <a:buSzPct val="100000"/>
            </a:pPr>
            <a:endParaRPr lang="en-US" sz="2200" dirty="0">
              <a:latin typeface="Verdana" charset="0"/>
              <a:ea typeface="Verdana" charset="0"/>
              <a:cs typeface="Verdana" charset="0"/>
            </a:endParaRPr>
          </a:p>
        </p:txBody>
      </p:sp>
      <p:sp>
        <p:nvSpPr>
          <p:cNvPr id="4" name="Date Placeholder 3"/>
          <p:cNvSpPr>
            <a:spLocks noGrp="1"/>
          </p:cNvSpPr>
          <p:nvPr>
            <p:ph type="dt" sz="half" idx="6"/>
          </p:nvPr>
        </p:nvSpPr>
        <p:spPr/>
        <p:txBody>
          <a:bodyPr/>
          <a:lstStyle/>
          <a:p>
            <a:pPr marL="12700">
              <a:lnSpc>
                <a:spcPts val="1315"/>
              </a:lnSpc>
            </a:pPr>
            <a:r>
              <a:rPr lang="en-US" spc="-15" smtClean="0"/>
              <a:t>Fall 2020 – IUG</a:t>
            </a:r>
            <a:endParaRPr lang="en-US" spc="-25" dirty="0"/>
          </a:p>
        </p:txBody>
      </p:sp>
      <p:sp>
        <p:nvSpPr>
          <p:cNvPr id="5" name="Slide Number Placeholder 4"/>
          <p:cNvSpPr>
            <a:spLocks noGrp="1"/>
          </p:cNvSpPr>
          <p:nvPr>
            <p:ph type="sldNum" sz="quarter" idx="7"/>
          </p:nvPr>
        </p:nvSpPr>
        <p:spPr/>
        <p:txBody>
          <a:bodyPr/>
          <a:lstStyle/>
          <a:p>
            <a:pPr marL="25400">
              <a:lnSpc>
                <a:spcPts val="1315"/>
              </a:lnSpc>
            </a:pPr>
            <a:fld id="{81D60167-4931-47E6-BA6A-407CBD079E47}" type="slidenum">
              <a:rPr lang="en-IL" smtClean="0"/>
              <a:t>2</a:t>
            </a:fld>
            <a:endParaRPr lang="en-IL" dirty="0"/>
          </a:p>
        </p:txBody>
      </p:sp>
    </p:spTree>
    <p:extLst>
      <p:ext uri="{BB962C8B-B14F-4D97-AF65-F5344CB8AC3E}">
        <p14:creationId xmlns:p14="http://schemas.microsoft.com/office/powerpoint/2010/main" val="32113846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335280" y="1120140"/>
            <a:ext cx="9136380" cy="5624672"/>
          </a:xfrm>
        </p:spPr>
        <p:txBody>
          <a:bodyPr>
            <a:normAutofit/>
          </a:bodyPr>
          <a:lstStyle/>
          <a:p>
            <a:pPr marL="317818" indent="-317818">
              <a:spcAft>
                <a:spcPts val="660"/>
              </a:spcAft>
              <a:buClr>
                <a:schemeClr val="tx1"/>
              </a:buClr>
              <a:buSzPct val="100000"/>
            </a:pPr>
            <a:r>
              <a:rPr lang="en-US" sz="2200" dirty="0">
                <a:latin typeface="Verdana" charset="0"/>
                <a:ea typeface="Verdana" charset="0"/>
                <a:cs typeface="Verdana" charset="0"/>
              </a:rPr>
              <a:t>Good UIs take </a:t>
            </a:r>
            <a:r>
              <a:rPr lang="en-US" sz="2200" dirty="0">
                <a:solidFill>
                  <a:srgbClr val="C00000"/>
                </a:solidFill>
                <a:latin typeface="Verdana" charset="0"/>
                <a:ea typeface="Verdana" charset="0"/>
                <a:cs typeface="Verdana" charset="0"/>
              </a:rPr>
              <a:t>time to design</a:t>
            </a:r>
          </a:p>
          <a:p>
            <a:pPr marL="317818" indent="-317818">
              <a:spcBef>
                <a:spcPts val="1100"/>
              </a:spcBef>
              <a:spcAft>
                <a:spcPts val="330"/>
              </a:spcAft>
              <a:buClr>
                <a:schemeClr val="tx1"/>
              </a:buClr>
              <a:buSzPct val="100000"/>
            </a:pPr>
            <a:r>
              <a:rPr lang="en-US" sz="2200" dirty="0">
                <a:latin typeface="Verdana" charset="0"/>
                <a:ea typeface="Verdana" charset="0"/>
                <a:cs typeface="Verdana" charset="0"/>
              </a:rPr>
              <a:t>Designing a good UI requires</a:t>
            </a:r>
            <a:r>
              <a:rPr lang="en-US" sz="2200" dirty="0">
                <a:solidFill>
                  <a:srgbClr val="FFFF00"/>
                </a:solidFill>
                <a:latin typeface="Verdana" charset="0"/>
                <a:ea typeface="Verdana" charset="0"/>
                <a:cs typeface="Verdana" charset="0"/>
              </a:rPr>
              <a:t> </a:t>
            </a:r>
            <a:r>
              <a:rPr lang="en-US" sz="2200" dirty="0">
                <a:solidFill>
                  <a:srgbClr val="C00000"/>
                </a:solidFill>
                <a:latin typeface="Verdana" charset="0"/>
                <a:ea typeface="Verdana" charset="0"/>
                <a:cs typeface="Verdana" charset="0"/>
              </a:rPr>
              <a:t>thinking like the user </a:t>
            </a:r>
            <a:r>
              <a:rPr lang="en-US" sz="2200" dirty="0">
                <a:latin typeface="Verdana" charset="0"/>
                <a:ea typeface="Verdana" charset="0"/>
                <a:cs typeface="Verdana" charset="0"/>
              </a:rPr>
              <a:t>instead of an engineer</a:t>
            </a:r>
          </a:p>
          <a:p>
            <a:pPr marL="759619" lvl="1" indent="-300355">
              <a:buClr>
                <a:schemeClr val="tx1"/>
              </a:buClr>
              <a:buSzPct val="100000"/>
            </a:pPr>
            <a:r>
              <a:rPr lang="en-US" sz="1980" dirty="0">
                <a:latin typeface="Verdana" charset="0"/>
                <a:ea typeface="Verdana" charset="0"/>
                <a:cs typeface="Verdana" charset="0"/>
              </a:rPr>
              <a:t>Engineers often think they are users</a:t>
            </a:r>
          </a:p>
          <a:p>
            <a:pPr marL="317818" indent="-317818">
              <a:spcBef>
                <a:spcPts val="1650"/>
              </a:spcBef>
              <a:spcAft>
                <a:spcPts val="330"/>
              </a:spcAft>
              <a:buClr>
                <a:schemeClr val="tx1"/>
              </a:buClr>
              <a:buSzPct val="100000"/>
            </a:pPr>
            <a:r>
              <a:rPr lang="en-US" sz="2200" dirty="0">
                <a:solidFill>
                  <a:srgbClr val="C00000"/>
                </a:solidFill>
                <a:latin typeface="Verdana" charset="0"/>
                <a:ea typeface="Verdana" charset="0"/>
                <a:cs typeface="Verdana" charset="0"/>
              </a:rPr>
              <a:t>Different users </a:t>
            </a:r>
            <a:r>
              <a:rPr lang="en-US" sz="2200" dirty="0">
                <a:latin typeface="Verdana" charset="0"/>
                <a:ea typeface="Verdana" charset="0"/>
                <a:cs typeface="Verdana" charset="0"/>
              </a:rPr>
              <a:t>want different things</a:t>
            </a:r>
          </a:p>
        </p:txBody>
      </p:sp>
      <p:sp>
        <p:nvSpPr>
          <p:cNvPr id="4" name="Rectangle 3"/>
          <p:cNvSpPr/>
          <p:nvPr/>
        </p:nvSpPr>
        <p:spPr>
          <a:xfrm>
            <a:off x="1089660" y="3821763"/>
            <a:ext cx="7880829" cy="922020"/>
          </a:xfrm>
          <a:prstGeom prst="rect">
            <a:avLst/>
          </a:prstGeom>
          <a:solidFill>
            <a:srgbClr val="0000CC"/>
          </a:solidFill>
          <a:ln w="38100" cmpd="sng">
            <a:noFill/>
          </a:ln>
        </p:spPr>
        <p:txBody>
          <a:bodyPr wrap="square" anchor="ctr">
            <a:noAutofit/>
          </a:bodyPr>
          <a:lstStyle/>
          <a:p>
            <a:pPr algn="ctr"/>
            <a:r>
              <a:rPr lang="en-US" sz="2200" dirty="0">
                <a:solidFill>
                  <a:schemeClr val="bg1"/>
                </a:solidFill>
                <a:latin typeface="Verdana" charset="0"/>
                <a:ea typeface="Verdana" charset="0"/>
                <a:cs typeface="Verdana" charset="0"/>
              </a:rPr>
              <a:t>Engineers love features</a:t>
            </a:r>
          </a:p>
          <a:p>
            <a:pPr algn="ctr"/>
            <a:r>
              <a:rPr lang="en-US" sz="2200" dirty="0">
                <a:solidFill>
                  <a:schemeClr val="bg1"/>
                </a:solidFill>
                <a:latin typeface="Verdana" charset="0"/>
                <a:ea typeface="Verdana" charset="0"/>
                <a:cs typeface="Verdana" charset="0"/>
              </a:rPr>
              <a:t>They want to do everything the technology allows!</a:t>
            </a:r>
          </a:p>
        </p:txBody>
      </p:sp>
      <p:sp>
        <p:nvSpPr>
          <p:cNvPr id="5" name="Rectangle 4"/>
          <p:cNvSpPr/>
          <p:nvPr/>
        </p:nvSpPr>
        <p:spPr>
          <a:xfrm>
            <a:off x="1124356" y="5013093"/>
            <a:ext cx="7844384" cy="1626086"/>
          </a:xfrm>
          <a:prstGeom prst="rect">
            <a:avLst/>
          </a:prstGeom>
          <a:solidFill>
            <a:srgbClr val="0000CC"/>
          </a:solidFill>
          <a:ln w="38100" cmpd="sng">
            <a:noFill/>
          </a:ln>
        </p:spPr>
        <p:txBody>
          <a:bodyPr wrap="square">
            <a:spAutoFit/>
          </a:bodyPr>
          <a:lstStyle/>
          <a:p>
            <a:pPr>
              <a:spcBef>
                <a:spcPts val="1320"/>
              </a:spcBef>
            </a:pPr>
            <a:r>
              <a:rPr lang="en-US" sz="2200" dirty="0">
                <a:solidFill>
                  <a:schemeClr val="bg1"/>
                </a:solidFill>
                <a:latin typeface="Verdana" charset="0"/>
                <a:ea typeface="Verdana" charset="0"/>
                <a:cs typeface="Verdana" charset="0"/>
              </a:rPr>
              <a:t>All an interface designer has to do is </a:t>
            </a:r>
          </a:p>
          <a:p>
            <a:pPr marL="2341722" indent="-349250">
              <a:spcBef>
                <a:spcPts val="770"/>
              </a:spcBef>
              <a:buFont typeface="Arial" charset="0"/>
              <a:buChar char="•"/>
            </a:pPr>
            <a:r>
              <a:rPr lang="en-US" sz="2200" dirty="0">
                <a:solidFill>
                  <a:srgbClr val="FFFF00"/>
                </a:solidFill>
                <a:latin typeface="Verdana" charset="0"/>
                <a:ea typeface="Verdana" charset="0"/>
                <a:cs typeface="Verdana" charset="0"/>
              </a:rPr>
              <a:t>Be polite</a:t>
            </a:r>
          </a:p>
          <a:p>
            <a:pPr marL="2341722" indent="-349250">
              <a:spcBef>
                <a:spcPts val="330"/>
              </a:spcBef>
              <a:buFont typeface="Arial" charset="0"/>
              <a:buChar char="•"/>
            </a:pPr>
            <a:r>
              <a:rPr lang="en-US" sz="2200" dirty="0">
                <a:solidFill>
                  <a:srgbClr val="FFFF00"/>
                </a:solidFill>
                <a:latin typeface="Verdana" charset="0"/>
                <a:ea typeface="Verdana" charset="0"/>
                <a:cs typeface="Verdana" charset="0"/>
              </a:rPr>
              <a:t>Be considerate</a:t>
            </a:r>
          </a:p>
          <a:p>
            <a:pPr marL="2341722" indent="-349250">
              <a:spcBef>
                <a:spcPts val="330"/>
              </a:spcBef>
              <a:buFont typeface="Arial" charset="0"/>
              <a:buChar char="•"/>
            </a:pPr>
            <a:r>
              <a:rPr lang="en-US" sz="2200" dirty="0">
                <a:solidFill>
                  <a:srgbClr val="FFFF00"/>
                </a:solidFill>
                <a:latin typeface="Verdana" charset="0"/>
                <a:ea typeface="Verdana" charset="0"/>
                <a:cs typeface="Verdana" charset="0"/>
              </a:rPr>
              <a:t>Be clear</a:t>
            </a:r>
          </a:p>
        </p:txBody>
      </p:sp>
      <p:sp>
        <p:nvSpPr>
          <p:cNvPr id="6" name="Date Placeholder 5"/>
          <p:cNvSpPr>
            <a:spLocks noGrp="1"/>
          </p:cNvSpPr>
          <p:nvPr>
            <p:ph type="dt" sz="half" idx="6"/>
          </p:nvPr>
        </p:nvSpPr>
        <p:spPr/>
        <p:txBody>
          <a:bodyPr/>
          <a:lstStyle/>
          <a:p>
            <a:pPr marL="12700">
              <a:lnSpc>
                <a:spcPts val="1315"/>
              </a:lnSpc>
            </a:pPr>
            <a:r>
              <a:rPr lang="en-US" spc="-15" smtClean="0"/>
              <a:t>Fall 2020 – IUG</a:t>
            </a:r>
            <a:endParaRPr lang="en-US" spc="-25" dirty="0"/>
          </a:p>
        </p:txBody>
      </p:sp>
      <p:sp>
        <p:nvSpPr>
          <p:cNvPr id="7" name="Slide Number Placeholder 6"/>
          <p:cNvSpPr>
            <a:spLocks noGrp="1"/>
          </p:cNvSpPr>
          <p:nvPr>
            <p:ph type="sldNum" sz="quarter" idx="7"/>
          </p:nvPr>
        </p:nvSpPr>
        <p:spPr/>
        <p:txBody>
          <a:bodyPr/>
          <a:lstStyle/>
          <a:p>
            <a:pPr marL="25400">
              <a:lnSpc>
                <a:spcPts val="1315"/>
              </a:lnSpc>
            </a:pPr>
            <a:fld id="{81D60167-4931-47E6-BA6A-407CBD079E47}" type="slidenum">
              <a:rPr lang="en-IL" smtClean="0"/>
              <a:t>20</a:t>
            </a:fld>
            <a:endParaRPr lang="en-IL" dirty="0"/>
          </a:p>
        </p:txBody>
      </p:sp>
    </p:spTree>
    <p:extLst>
      <p:ext uri="{BB962C8B-B14F-4D97-AF65-F5344CB8AC3E}">
        <p14:creationId xmlns:p14="http://schemas.microsoft.com/office/powerpoint/2010/main" val="81256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2647"/>
            <a:ext cx="8049043" cy="615553"/>
          </a:xfrm>
        </p:spPr>
        <p:txBody>
          <a:bodyPr/>
          <a:lstStyle/>
          <a:p>
            <a:r>
              <a:rPr lang="en-US" sz="4000" dirty="0" smtClean="0"/>
              <a:t>Why Usability is Important</a:t>
            </a:r>
            <a:endParaRPr lang="en-US" sz="4000" dirty="0"/>
          </a:p>
        </p:txBody>
      </p:sp>
      <p:sp>
        <p:nvSpPr>
          <p:cNvPr id="3" name="Content Placeholder 2"/>
          <p:cNvSpPr>
            <a:spLocks noGrp="1"/>
          </p:cNvSpPr>
          <p:nvPr>
            <p:ph idx="1"/>
          </p:nvPr>
        </p:nvSpPr>
        <p:spPr>
          <a:xfrm>
            <a:off x="401370" y="1752600"/>
            <a:ext cx="9555480" cy="5624672"/>
          </a:xfrm>
        </p:spPr>
        <p:txBody>
          <a:bodyPr>
            <a:normAutofit/>
          </a:bodyPr>
          <a:lstStyle/>
          <a:p>
            <a:pPr marL="330042" indent="-330042">
              <a:spcBef>
                <a:spcPts val="2200"/>
              </a:spcBef>
              <a:buClr>
                <a:schemeClr val="tx1"/>
              </a:buClr>
              <a:buSzPct val="100000"/>
            </a:pPr>
            <a:r>
              <a:rPr lang="en-US" sz="2200" dirty="0">
                <a:latin typeface="Verdana" charset="0"/>
                <a:ea typeface="Verdana" charset="0"/>
                <a:cs typeface="Verdana" charset="0"/>
              </a:rPr>
              <a:t>If a website is difficult to use, people leave. </a:t>
            </a:r>
          </a:p>
          <a:p>
            <a:pPr marL="330042" indent="-330042">
              <a:spcBef>
                <a:spcPts val="2200"/>
              </a:spcBef>
              <a:buClr>
                <a:schemeClr val="tx1"/>
              </a:buClr>
              <a:buSzPct val="100000"/>
            </a:pPr>
            <a:r>
              <a:rPr lang="en-US" sz="2200" dirty="0">
                <a:latin typeface="Verdana" charset="0"/>
                <a:ea typeface="Verdana" charset="0"/>
                <a:cs typeface="Verdana" charset="0"/>
              </a:rPr>
              <a:t>If the users can’t tell what the site offers, they leave.</a:t>
            </a:r>
          </a:p>
          <a:p>
            <a:pPr marL="330042" indent="-330042">
              <a:spcBef>
                <a:spcPts val="2200"/>
              </a:spcBef>
              <a:buClr>
                <a:schemeClr val="tx1"/>
              </a:buClr>
              <a:buSzPct val="100000"/>
            </a:pPr>
            <a:r>
              <a:rPr lang="en-US" sz="2200" dirty="0">
                <a:latin typeface="Verdana" charset="0"/>
                <a:ea typeface="Verdana" charset="0"/>
                <a:cs typeface="Verdana" charset="0"/>
              </a:rPr>
              <a:t>If users get lost on a website, they leave.</a:t>
            </a:r>
          </a:p>
          <a:p>
            <a:pPr marL="330042" indent="-330042">
              <a:spcBef>
                <a:spcPts val="2200"/>
              </a:spcBef>
              <a:buClr>
                <a:schemeClr val="tx1"/>
              </a:buClr>
              <a:buSzPct val="100000"/>
            </a:pPr>
            <a:r>
              <a:rPr lang="en-US" sz="2200" dirty="0">
                <a:latin typeface="Verdana" charset="0"/>
                <a:ea typeface="Verdana" charset="0"/>
                <a:cs typeface="Verdana" charset="0"/>
              </a:rPr>
              <a:t>If a website’s information is hard to read or doesn’t answer users’ questions, they leave.</a:t>
            </a:r>
          </a:p>
          <a:p>
            <a:pPr marL="330042" indent="-330042">
              <a:spcBef>
                <a:spcPts val="2200"/>
              </a:spcBef>
              <a:buClr>
                <a:schemeClr val="tx1"/>
              </a:buClr>
              <a:buSzPct val="100000"/>
            </a:pPr>
            <a:r>
              <a:rPr lang="en-US" sz="2200" dirty="0">
                <a:latin typeface="Verdana" charset="0"/>
                <a:ea typeface="Verdana" charset="0"/>
                <a:cs typeface="Verdana" charset="0"/>
              </a:rPr>
              <a:t>Users won’t read a website, they scan the site. When users encounter a difficulty, they leave.</a:t>
            </a:r>
          </a:p>
          <a:p>
            <a:pPr marL="631794" lvl="1" indent="-330042">
              <a:spcBef>
                <a:spcPts val="2200"/>
              </a:spcBef>
              <a:buClr>
                <a:schemeClr val="tx1"/>
              </a:buClr>
              <a:buSzPct val="100000"/>
            </a:pPr>
            <a:endParaRPr lang="en-US" sz="2200" dirty="0">
              <a:latin typeface="Verdana" charset="0"/>
              <a:ea typeface="Verdana" charset="0"/>
              <a:cs typeface="Verdana" charset="0"/>
            </a:endParaRPr>
          </a:p>
        </p:txBody>
      </p:sp>
      <p:sp>
        <p:nvSpPr>
          <p:cNvPr id="4" name="Date Placeholder 3"/>
          <p:cNvSpPr>
            <a:spLocks noGrp="1"/>
          </p:cNvSpPr>
          <p:nvPr>
            <p:ph type="dt" sz="half" idx="6"/>
          </p:nvPr>
        </p:nvSpPr>
        <p:spPr/>
        <p:txBody>
          <a:bodyPr/>
          <a:lstStyle/>
          <a:p>
            <a:pPr marL="12700">
              <a:lnSpc>
                <a:spcPts val="1315"/>
              </a:lnSpc>
            </a:pPr>
            <a:r>
              <a:rPr lang="en-US" spc="-15" smtClean="0"/>
              <a:t>Fall 2020 – IUG</a:t>
            </a:r>
            <a:endParaRPr lang="en-US" spc="-25" dirty="0"/>
          </a:p>
        </p:txBody>
      </p:sp>
      <p:sp>
        <p:nvSpPr>
          <p:cNvPr id="5" name="Slide Number Placeholder 4"/>
          <p:cNvSpPr>
            <a:spLocks noGrp="1"/>
          </p:cNvSpPr>
          <p:nvPr>
            <p:ph type="sldNum" sz="quarter" idx="7"/>
          </p:nvPr>
        </p:nvSpPr>
        <p:spPr/>
        <p:txBody>
          <a:bodyPr/>
          <a:lstStyle/>
          <a:p>
            <a:pPr marL="25400">
              <a:lnSpc>
                <a:spcPts val="1315"/>
              </a:lnSpc>
            </a:pPr>
            <a:fld id="{81D60167-4931-47E6-BA6A-407CBD079E47}" type="slidenum">
              <a:rPr lang="en-IL" smtClean="0"/>
              <a:t>3</a:t>
            </a:fld>
            <a:endParaRPr lang="en-IL" dirty="0"/>
          </a:p>
        </p:txBody>
      </p:sp>
    </p:spTree>
    <p:extLst>
      <p:ext uri="{BB962C8B-B14F-4D97-AF65-F5344CB8AC3E}">
        <p14:creationId xmlns:p14="http://schemas.microsoft.com/office/powerpoint/2010/main" val="936641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57" y="275272"/>
            <a:ext cx="7210843" cy="1477328"/>
          </a:xfrm>
        </p:spPr>
        <p:txBody>
          <a:bodyPr/>
          <a:lstStyle/>
          <a:p>
            <a:r>
              <a:rPr lang="en-US" sz="3200" dirty="0" smtClean="0"/>
              <a:t>Usability Principles of the Day</a:t>
            </a:r>
            <a:endParaRPr lang="en-US" sz="3200" dirty="0"/>
          </a:p>
        </p:txBody>
      </p:sp>
      <p:sp>
        <p:nvSpPr>
          <p:cNvPr id="3" name="Content Placeholder 2"/>
          <p:cNvSpPr>
            <a:spLocks noGrp="1"/>
          </p:cNvSpPr>
          <p:nvPr>
            <p:ph idx="1"/>
          </p:nvPr>
        </p:nvSpPr>
        <p:spPr>
          <a:xfrm>
            <a:off x="685800" y="1600200"/>
            <a:ext cx="9052560" cy="5105400"/>
          </a:xfrm>
        </p:spPr>
        <p:txBody>
          <a:bodyPr>
            <a:normAutofit/>
          </a:bodyPr>
          <a:lstStyle/>
          <a:p>
            <a:pPr marL="342900" indent="-342900">
              <a:lnSpc>
                <a:spcPct val="150000"/>
              </a:lnSpc>
              <a:buClr>
                <a:schemeClr val="tx1"/>
              </a:buClr>
              <a:buSzPct val="100000"/>
              <a:buFont typeface="Wingdings" panose="05000000000000000000" pitchFamily="2" charset="2"/>
              <a:buChar char="§"/>
            </a:pPr>
            <a:r>
              <a:rPr lang="en-US" sz="2200" dirty="0">
                <a:solidFill>
                  <a:srgbClr val="C00000"/>
                </a:solidFill>
                <a:latin typeface="Verdana" charset="0"/>
                <a:ea typeface="Verdana" charset="0"/>
                <a:cs typeface="Verdana" charset="0"/>
              </a:rPr>
              <a:t>Understand</a:t>
            </a:r>
            <a:r>
              <a:rPr lang="en-US" sz="2200" dirty="0">
                <a:solidFill>
                  <a:srgbClr val="FF0000"/>
                </a:solidFill>
                <a:latin typeface="Verdana" charset="0"/>
                <a:ea typeface="Verdana" charset="0"/>
                <a:cs typeface="Verdana" charset="0"/>
              </a:rPr>
              <a:t> </a:t>
            </a:r>
            <a:r>
              <a:rPr lang="en-US" sz="2200" dirty="0">
                <a:latin typeface="Verdana" charset="0"/>
                <a:ea typeface="Verdana" charset="0"/>
                <a:cs typeface="Verdana" charset="0"/>
              </a:rPr>
              <a:t>the users</a:t>
            </a:r>
          </a:p>
          <a:p>
            <a:pPr marL="342900" indent="-342900">
              <a:lnSpc>
                <a:spcPct val="150000"/>
              </a:lnSpc>
              <a:buClr>
                <a:schemeClr val="tx1"/>
              </a:buClr>
              <a:buSzPct val="100000"/>
              <a:buFont typeface="Wingdings" panose="05000000000000000000" pitchFamily="2" charset="2"/>
              <a:buChar char="§"/>
            </a:pPr>
            <a:r>
              <a:rPr lang="en-US" sz="2200" dirty="0">
                <a:latin typeface="Verdana" charset="0"/>
                <a:ea typeface="Verdana" charset="0"/>
                <a:cs typeface="Verdana" charset="0"/>
              </a:rPr>
              <a:t>Design for the </a:t>
            </a:r>
            <a:r>
              <a:rPr lang="en-US" sz="2200" dirty="0">
                <a:solidFill>
                  <a:srgbClr val="C00000"/>
                </a:solidFill>
                <a:latin typeface="Verdana" charset="0"/>
                <a:ea typeface="Verdana" charset="0"/>
                <a:cs typeface="Verdana" charset="0"/>
              </a:rPr>
              <a:t>user</a:t>
            </a:r>
          </a:p>
          <a:p>
            <a:pPr marL="342900" indent="-342900">
              <a:lnSpc>
                <a:spcPct val="150000"/>
              </a:lnSpc>
              <a:buClr>
                <a:schemeClr val="tx1"/>
              </a:buClr>
              <a:buSzPct val="100000"/>
              <a:buFont typeface="Wingdings" panose="05000000000000000000" pitchFamily="2" charset="2"/>
              <a:buChar char="§"/>
            </a:pPr>
            <a:r>
              <a:rPr lang="en-US" sz="2200" dirty="0">
                <a:latin typeface="Verdana" charset="0"/>
                <a:ea typeface="Verdana" charset="0"/>
                <a:cs typeface="Verdana" charset="0"/>
              </a:rPr>
              <a:t>Match the users’ </a:t>
            </a:r>
            <a:r>
              <a:rPr lang="en-US" sz="2200" dirty="0">
                <a:solidFill>
                  <a:srgbClr val="C00000"/>
                </a:solidFill>
                <a:latin typeface="Verdana" charset="0"/>
                <a:ea typeface="Verdana" charset="0"/>
                <a:cs typeface="Verdana" charset="0"/>
              </a:rPr>
              <a:t>mental model</a:t>
            </a:r>
          </a:p>
          <a:p>
            <a:pPr marL="342900" indent="-342900">
              <a:lnSpc>
                <a:spcPct val="150000"/>
              </a:lnSpc>
              <a:buClr>
                <a:schemeClr val="tx1"/>
              </a:buClr>
              <a:buSzPct val="100000"/>
              <a:buFont typeface="Wingdings" panose="05000000000000000000" pitchFamily="2" charset="2"/>
              <a:buChar char="§"/>
            </a:pPr>
            <a:r>
              <a:rPr lang="en-US" sz="2200" dirty="0" smtClean="0">
                <a:solidFill>
                  <a:srgbClr val="C00000"/>
                </a:solidFill>
                <a:latin typeface="Verdana" charset="0"/>
                <a:ea typeface="Verdana" charset="0"/>
                <a:cs typeface="Verdana" charset="0"/>
              </a:rPr>
              <a:t>Have </a:t>
            </a:r>
            <a:r>
              <a:rPr lang="en-US" sz="2200" dirty="0">
                <a:latin typeface="Verdana" charset="0"/>
                <a:ea typeface="Verdana" charset="0"/>
                <a:cs typeface="Verdana" charset="0"/>
              </a:rPr>
              <a:t>a point, </a:t>
            </a:r>
            <a:r>
              <a:rPr lang="en-US" sz="2200" dirty="0">
                <a:solidFill>
                  <a:srgbClr val="C00000"/>
                </a:solidFill>
                <a:latin typeface="Verdana" charset="0"/>
                <a:ea typeface="Verdana" charset="0"/>
                <a:cs typeface="Verdana" charset="0"/>
              </a:rPr>
              <a:t>make</a:t>
            </a:r>
            <a:r>
              <a:rPr lang="en-US" sz="2200" dirty="0">
                <a:solidFill>
                  <a:srgbClr val="FFFF00"/>
                </a:solidFill>
                <a:latin typeface="Verdana" charset="0"/>
                <a:ea typeface="Verdana" charset="0"/>
                <a:cs typeface="Verdana" charset="0"/>
              </a:rPr>
              <a:t> </a:t>
            </a:r>
            <a:r>
              <a:rPr lang="en-US" sz="2200" dirty="0">
                <a:latin typeface="Verdana" charset="0"/>
                <a:ea typeface="Verdana" charset="0"/>
                <a:cs typeface="Verdana" charset="0"/>
              </a:rPr>
              <a:t>your point</a:t>
            </a:r>
          </a:p>
          <a:p>
            <a:pPr marL="342900" indent="-342900">
              <a:lnSpc>
                <a:spcPct val="150000"/>
              </a:lnSpc>
              <a:buClr>
                <a:schemeClr val="tx1"/>
              </a:buClr>
              <a:buSzPct val="100000"/>
              <a:buFont typeface="Wingdings" panose="05000000000000000000" pitchFamily="2" charset="2"/>
              <a:buChar char="§"/>
            </a:pPr>
            <a:r>
              <a:rPr lang="en-US" sz="2200" dirty="0">
                <a:solidFill>
                  <a:srgbClr val="C00000"/>
                </a:solidFill>
                <a:latin typeface="Verdana" charset="0"/>
                <a:ea typeface="Verdana" charset="0"/>
                <a:cs typeface="Verdana" charset="0"/>
              </a:rPr>
              <a:t>Prevent </a:t>
            </a:r>
            <a:r>
              <a:rPr lang="en-US" sz="2200" dirty="0">
                <a:latin typeface="Verdana" charset="0"/>
                <a:ea typeface="Verdana" charset="0"/>
                <a:cs typeface="Verdana" charset="0"/>
              </a:rPr>
              <a:t>errors</a:t>
            </a:r>
          </a:p>
          <a:p>
            <a:pPr marL="342900" indent="-342900">
              <a:lnSpc>
                <a:spcPct val="150000"/>
              </a:lnSpc>
              <a:buClr>
                <a:schemeClr val="tx1"/>
              </a:buClr>
              <a:buSzPct val="100000"/>
              <a:buFont typeface="Wingdings" panose="05000000000000000000" pitchFamily="2" charset="2"/>
              <a:buChar char="§"/>
            </a:pPr>
            <a:r>
              <a:rPr lang="en-US" sz="2200" dirty="0">
                <a:latin typeface="Verdana" charset="0"/>
                <a:ea typeface="Verdana" charset="0"/>
                <a:cs typeface="Verdana" charset="0"/>
              </a:rPr>
              <a:t>Reduce </a:t>
            </a:r>
            <a:r>
              <a:rPr lang="en-US" sz="2200" dirty="0">
                <a:solidFill>
                  <a:srgbClr val="C00000"/>
                </a:solidFill>
                <a:latin typeface="Verdana" charset="0"/>
                <a:ea typeface="Verdana" charset="0"/>
                <a:cs typeface="Verdana" charset="0"/>
              </a:rPr>
              <a:t>excise tasks</a:t>
            </a:r>
          </a:p>
          <a:p>
            <a:pPr marL="342900" indent="-342900">
              <a:lnSpc>
                <a:spcPct val="150000"/>
              </a:lnSpc>
              <a:buClr>
                <a:schemeClr val="tx1"/>
              </a:buClr>
              <a:buSzPct val="100000"/>
              <a:buFont typeface="Wingdings" panose="05000000000000000000" pitchFamily="2" charset="2"/>
              <a:buChar char="§"/>
            </a:pPr>
            <a:r>
              <a:rPr lang="en-US" sz="2200" dirty="0" smtClean="0">
                <a:latin typeface="Verdana" charset="0"/>
                <a:ea typeface="Verdana" charset="0"/>
                <a:cs typeface="Verdana" charset="0"/>
              </a:rPr>
              <a:t>Golden </a:t>
            </a:r>
            <a:r>
              <a:rPr lang="en-US" sz="2200" dirty="0">
                <a:solidFill>
                  <a:srgbClr val="C00000"/>
                </a:solidFill>
                <a:latin typeface="Verdana" charset="0"/>
                <a:ea typeface="Verdana" charset="0"/>
                <a:cs typeface="Verdana" charset="0"/>
              </a:rPr>
              <a:t>rules </a:t>
            </a:r>
            <a:r>
              <a:rPr lang="en-US" sz="2200" dirty="0">
                <a:latin typeface="Verdana" charset="0"/>
                <a:ea typeface="Verdana" charset="0"/>
                <a:cs typeface="Verdana" charset="0"/>
              </a:rPr>
              <a:t>of UI design</a:t>
            </a:r>
          </a:p>
          <a:p>
            <a:pPr marL="342900" indent="-342900">
              <a:lnSpc>
                <a:spcPct val="150000"/>
              </a:lnSpc>
              <a:buClr>
                <a:schemeClr val="tx1"/>
              </a:buClr>
              <a:buSzPct val="100000"/>
              <a:buFont typeface="Wingdings" panose="05000000000000000000" pitchFamily="2" charset="2"/>
              <a:buChar char="§"/>
            </a:pPr>
            <a:r>
              <a:rPr lang="en-US" sz="2200" dirty="0" err="1">
                <a:latin typeface="Verdana" charset="0"/>
                <a:ea typeface="Verdana" charset="0"/>
                <a:cs typeface="Verdana" charset="0"/>
              </a:rPr>
              <a:t>Shneiderman’s</a:t>
            </a:r>
            <a:r>
              <a:rPr lang="en-US" sz="2200" dirty="0">
                <a:latin typeface="Verdana" charset="0"/>
                <a:ea typeface="Verdana" charset="0"/>
                <a:cs typeface="Verdana" charset="0"/>
              </a:rPr>
              <a:t> </a:t>
            </a:r>
            <a:r>
              <a:rPr lang="en-US" sz="2200" dirty="0">
                <a:solidFill>
                  <a:srgbClr val="C00000"/>
                </a:solidFill>
                <a:latin typeface="Verdana" charset="0"/>
                <a:ea typeface="Verdana" charset="0"/>
                <a:cs typeface="Verdana" charset="0"/>
              </a:rPr>
              <a:t>five criteria</a:t>
            </a:r>
            <a:r>
              <a:rPr lang="en-US" sz="2200" dirty="0">
                <a:latin typeface="Verdana" charset="0"/>
                <a:ea typeface="Verdana" charset="0"/>
                <a:cs typeface="Verdana" charset="0"/>
              </a:rPr>
              <a:t>: </a:t>
            </a:r>
            <a:endParaRPr lang="en-US" sz="2200" dirty="0" smtClean="0">
              <a:latin typeface="Verdana" charset="0"/>
              <a:ea typeface="Verdana" charset="0"/>
              <a:cs typeface="Verdana" charset="0"/>
            </a:endParaRPr>
          </a:p>
          <a:p>
            <a:pPr marL="800100" lvl="1" indent="-342900">
              <a:lnSpc>
                <a:spcPct val="150000"/>
              </a:lnSpc>
              <a:buClr>
                <a:schemeClr val="tx1"/>
              </a:buClr>
              <a:buSzPct val="100000"/>
              <a:buFont typeface="Wingdings" panose="05000000000000000000" pitchFamily="2" charset="2"/>
              <a:buChar char="§"/>
            </a:pPr>
            <a:r>
              <a:rPr lang="en-US" sz="2000" dirty="0" smtClean="0">
                <a:latin typeface="Verdana" charset="0"/>
                <a:ea typeface="Verdana" charset="0"/>
                <a:cs typeface="Verdana" charset="0"/>
              </a:rPr>
              <a:t>Learn</a:t>
            </a:r>
            <a:r>
              <a:rPr lang="en-US" sz="2000" dirty="0">
                <a:latin typeface="Verdana" charset="0"/>
                <a:ea typeface="Verdana" charset="0"/>
                <a:cs typeface="Verdana" charset="0"/>
              </a:rPr>
              <a:t>, Speed, Errors, Skills, SS</a:t>
            </a:r>
          </a:p>
        </p:txBody>
      </p:sp>
      <p:sp>
        <p:nvSpPr>
          <p:cNvPr id="4" name="Date Placeholder 3"/>
          <p:cNvSpPr>
            <a:spLocks noGrp="1"/>
          </p:cNvSpPr>
          <p:nvPr>
            <p:ph type="dt" sz="half" idx="6"/>
          </p:nvPr>
        </p:nvSpPr>
        <p:spPr/>
        <p:txBody>
          <a:bodyPr/>
          <a:lstStyle/>
          <a:p>
            <a:pPr marL="12700">
              <a:lnSpc>
                <a:spcPts val="1315"/>
              </a:lnSpc>
            </a:pPr>
            <a:r>
              <a:rPr lang="en-US" spc="-15" smtClean="0"/>
              <a:t>Fall 2020 – IUG</a:t>
            </a:r>
            <a:endParaRPr lang="en-US" spc="-25" dirty="0"/>
          </a:p>
        </p:txBody>
      </p:sp>
      <p:sp>
        <p:nvSpPr>
          <p:cNvPr id="5" name="Slide Number Placeholder 4"/>
          <p:cNvSpPr>
            <a:spLocks noGrp="1"/>
          </p:cNvSpPr>
          <p:nvPr>
            <p:ph type="sldNum" sz="quarter" idx="7"/>
          </p:nvPr>
        </p:nvSpPr>
        <p:spPr/>
        <p:txBody>
          <a:bodyPr/>
          <a:lstStyle/>
          <a:p>
            <a:pPr marL="25400">
              <a:lnSpc>
                <a:spcPts val="1315"/>
              </a:lnSpc>
            </a:pPr>
            <a:fld id="{81D60167-4931-47E6-BA6A-407CBD079E47}" type="slidenum">
              <a:rPr lang="en-IL" smtClean="0"/>
              <a:t>4</a:t>
            </a:fld>
            <a:endParaRPr lang="en-IL" dirty="0"/>
          </a:p>
        </p:txBody>
      </p:sp>
    </p:spTree>
    <p:extLst>
      <p:ext uri="{BB962C8B-B14F-4D97-AF65-F5344CB8AC3E}">
        <p14:creationId xmlns:p14="http://schemas.microsoft.com/office/powerpoint/2010/main" val="29334640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6829843" cy="553998"/>
          </a:xfrm>
        </p:spPr>
        <p:txBody>
          <a:bodyPr/>
          <a:lstStyle/>
          <a:p>
            <a:r>
              <a:rPr lang="en-US" sz="3600" dirty="0" smtClean="0"/>
              <a:t>Understand the Users</a:t>
            </a:r>
            <a:endParaRPr lang="en-US" sz="3600" dirty="0"/>
          </a:p>
        </p:txBody>
      </p:sp>
      <p:sp>
        <p:nvSpPr>
          <p:cNvPr id="5" name="Content Placeholder 4"/>
          <p:cNvSpPr>
            <a:spLocks noGrp="1"/>
          </p:cNvSpPr>
          <p:nvPr>
            <p:ph idx="1"/>
          </p:nvPr>
        </p:nvSpPr>
        <p:spPr>
          <a:xfrm>
            <a:off x="335280" y="2042162"/>
            <a:ext cx="9387840" cy="5280659"/>
          </a:xfrm>
        </p:spPr>
        <p:txBody>
          <a:bodyPr>
            <a:noAutofit/>
          </a:bodyPr>
          <a:lstStyle/>
          <a:p>
            <a:pPr marL="317818" indent="-317818">
              <a:spcBef>
                <a:spcPts val="770"/>
              </a:spcBef>
              <a:buClr>
                <a:schemeClr val="tx1"/>
              </a:buClr>
              <a:buSzPct val="100000"/>
            </a:pPr>
            <a:r>
              <a:rPr lang="en-US" sz="2200" dirty="0">
                <a:latin typeface="Verdana" charset="0"/>
                <a:ea typeface="Verdana" charset="0"/>
                <a:cs typeface="Verdana" charset="0"/>
              </a:rPr>
              <a:t>Work experience</a:t>
            </a:r>
          </a:p>
          <a:p>
            <a:pPr marL="317818" indent="-317818">
              <a:spcBef>
                <a:spcPts val="770"/>
              </a:spcBef>
              <a:buClr>
                <a:schemeClr val="tx1"/>
              </a:buClr>
              <a:buSzPct val="100000"/>
            </a:pPr>
            <a:r>
              <a:rPr lang="en-US" sz="2200" dirty="0">
                <a:latin typeface="Verdana" charset="0"/>
                <a:ea typeface="Verdana" charset="0"/>
                <a:cs typeface="Verdana" charset="0"/>
              </a:rPr>
              <a:t>Computer experience</a:t>
            </a:r>
          </a:p>
          <a:p>
            <a:pPr marL="317818" indent="-317818">
              <a:spcBef>
                <a:spcPts val="770"/>
              </a:spcBef>
              <a:buClr>
                <a:schemeClr val="tx1"/>
              </a:buClr>
              <a:buSzPct val="100000"/>
            </a:pPr>
            <a:r>
              <a:rPr lang="en-US" sz="2200" dirty="0">
                <a:latin typeface="Verdana" charset="0"/>
                <a:ea typeface="Verdana" charset="0"/>
                <a:cs typeface="Verdana" charset="0"/>
              </a:rPr>
              <a:t>Age</a:t>
            </a:r>
          </a:p>
          <a:p>
            <a:pPr marL="317818" indent="-317818">
              <a:spcBef>
                <a:spcPts val="770"/>
              </a:spcBef>
              <a:buClr>
                <a:schemeClr val="tx1"/>
              </a:buClr>
              <a:buSzPct val="100000"/>
            </a:pPr>
            <a:r>
              <a:rPr lang="en-US" sz="2200" dirty="0">
                <a:latin typeface="Verdana" charset="0"/>
                <a:ea typeface="Verdana" charset="0"/>
                <a:cs typeface="Verdana" charset="0"/>
              </a:rPr>
              <a:t>Education</a:t>
            </a:r>
          </a:p>
          <a:p>
            <a:pPr marL="317818" indent="-317818">
              <a:spcBef>
                <a:spcPts val="770"/>
              </a:spcBef>
              <a:buClr>
                <a:schemeClr val="tx1"/>
              </a:buClr>
              <a:buSzPct val="100000"/>
            </a:pPr>
            <a:r>
              <a:rPr lang="en-US" sz="2200" dirty="0">
                <a:latin typeface="Verdana" charset="0"/>
                <a:ea typeface="Verdana" charset="0"/>
                <a:cs typeface="Verdana" charset="0"/>
              </a:rPr>
              <a:t>Reading skills</a:t>
            </a:r>
          </a:p>
          <a:p>
            <a:pPr marL="317818" indent="-317818">
              <a:spcBef>
                <a:spcPts val="770"/>
              </a:spcBef>
              <a:buClr>
                <a:schemeClr val="tx1"/>
              </a:buClr>
              <a:buSzPct val="100000"/>
            </a:pPr>
            <a:r>
              <a:rPr lang="en-US" sz="2200" dirty="0">
                <a:latin typeface="Verdana" charset="0"/>
                <a:ea typeface="Verdana" charset="0"/>
                <a:cs typeface="Verdana" charset="0"/>
              </a:rPr>
              <a:t>Language skills</a:t>
            </a:r>
          </a:p>
          <a:p>
            <a:pPr marL="317818" indent="-317818">
              <a:spcBef>
                <a:spcPts val="770"/>
              </a:spcBef>
              <a:buClr>
                <a:schemeClr val="tx1"/>
              </a:buClr>
              <a:buSzPct val="100000"/>
            </a:pPr>
            <a:r>
              <a:rPr lang="en-US" sz="2200" dirty="0">
                <a:latin typeface="Verdana" charset="0"/>
                <a:ea typeface="Verdana" charset="0"/>
                <a:cs typeface="Verdana" charset="0"/>
              </a:rPr>
              <a:t>Work environment</a:t>
            </a:r>
          </a:p>
          <a:p>
            <a:pPr marL="317818" indent="-317818">
              <a:spcBef>
                <a:spcPts val="770"/>
              </a:spcBef>
              <a:buClr>
                <a:schemeClr val="tx1"/>
              </a:buClr>
              <a:buSzPct val="100000"/>
            </a:pPr>
            <a:r>
              <a:rPr lang="en-US" sz="2200" dirty="0">
                <a:latin typeface="Verdana" charset="0"/>
                <a:ea typeface="Verdana" charset="0"/>
                <a:cs typeface="Verdana" charset="0"/>
              </a:rPr>
              <a:t>Task frequency</a:t>
            </a:r>
          </a:p>
          <a:p>
            <a:pPr marL="317818" indent="-317818">
              <a:spcBef>
                <a:spcPts val="770"/>
              </a:spcBef>
              <a:buClr>
                <a:schemeClr val="tx1"/>
              </a:buClr>
              <a:buSzPct val="100000"/>
            </a:pPr>
            <a:r>
              <a:rPr lang="en-US" sz="2200" dirty="0">
                <a:latin typeface="Verdana" charset="0"/>
                <a:ea typeface="Verdana" charset="0"/>
                <a:cs typeface="Verdana" charset="0"/>
              </a:rPr>
              <a:t> … </a:t>
            </a:r>
            <a:r>
              <a:rPr lang="en-US" sz="2200" dirty="0">
                <a:solidFill>
                  <a:srgbClr val="C00000"/>
                </a:solidFill>
                <a:latin typeface="Verdana" charset="0"/>
                <a:ea typeface="Verdana" charset="0"/>
                <a:cs typeface="Verdana" charset="0"/>
              </a:rPr>
              <a:t>many more </a:t>
            </a:r>
            <a:r>
              <a:rPr lang="en-US" sz="2200" dirty="0">
                <a:latin typeface="Verdana" charset="0"/>
                <a:ea typeface="Verdana" charset="0"/>
                <a:cs typeface="Verdana" charset="0"/>
              </a:rPr>
              <a:t>possibilities</a:t>
            </a:r>
          </a:p>
        </p:txBody>
      </p:sp>
      <p:sp>
        <p:nvSpPr>
          <p:cNvPr id="6" name="Rectangle 5"/>
          <p:cNvSpPr/>
          <p:nvPr/>
        </p:nvSpPr>
        <p:spPr>
          <a:xfrm>
            <a:off x="1339953" y="1287781"/>
            <a:ext cx="7502586" cy="464743"/>
          </a:xfrm>
          <a:prstGeom prst="rect">
            <a:avLst/>
          </a:prstGeom>
          <a:solidFill>
            <a:srgbClr val="0000CC"/>
          </a:solidFill>
          <a:ln w="38100" cmpd="sng">
            <a:noFill/>
          </a:ln>
        </p:spPr>
        <p:txBody>
          <a:bodyPr wrap="square">
            <a:spAutoFit/>
          </a:bodyPr>
          <a:lstStyle/>
          <a:p>
            <a:pPr algn="ctr"/>
            <a:r>
              <a:rPr lang="en-US" sz="2420" dirty="0">
                <a:solidFill>
                  <a:schemeClr val="bg1"/>
                </a:solidFill>
                <a:latin typeface="Verdana" charset="0"/>
                <a:ea typeface="Verdana" charset="0"/>
                <a:cs typeface="Verdana" charset="0"/>
              </a:rPr>
              <a:t>It is important to know </a:t>
            </a:r>
            <a:r>
              <a:rPr lang="en-US" sz="2420" dirty="0">
                <a:solidFill>
                  <a:srgbClr val="FFFF00"/>
                </a:solidFill>
                <a:latin typeface="Verdana" charset="0"/>
                <a:ea typeface="Verdana" charset="0"/>
                <a:cs typeface="Verdana" charset="0"/>
              </a:rPr>
              <a:t>who</a:t>
            </a:r>
            <a:r>
              <a:rPr lang="en-US" sz="2420" dirty="0">
                <a:solidFill>
                  <a:schemeClr val="bg1"/>
                </a:solidFill>
                <a:latin typeface="Verdana" charset="0"/>
                <a:ea typeface="Verdana" charset="0"/>
                <a:cs typeface="Verdana" charset="0"/>
              </a:rPr>
              <a:t> the user is</a:t>
            </a:r>
          </a:p>
        </p:txBody>
      </p:sp>
      <p:sp>
        <p:nvSpPr>
          <p:cNvPr id="7" name="Content Placeholder 4"/>
          <p:cNvSpPr txBox="1">
            <a:spLocks/>
          </p:cNvSpPr>
          <p:nvPr/>
        </p:nvSpPr>
        <p:spPr>
          <a:xfrm>
            <a:off x="5029200" y="2717632"/>
            <a:ext cx="4358640" cy="1922949"/>
          </a:xfrm>
          <a:prstGeom prst="rect">
            <a:avLst/>
          </a:prstGeom>
          <a:ln w="28575">
            <a:solidFill>
              <a:srgbClr val="002060"/>
            </a:solidFill>
          </a:ln>
        </p:spPr>
        <p:txBody>
          <a:bodyPr vert="horz" lIns="100584" tIns="50292" rIns="100584" bIns="50292" rtlCol="0" anchor="ctr">
            <a:noAutofit/>
          </a:bodyPr>
          <a:lstStyle>
            <a:lvl1pPr marL="182880" indent="-182880" algn="l" defTabSz="914400" rtl="0" eaLnBrk="1" latinLnBrk="0" hangingPunct="1">
              <a:lnSpc>
                <a:spcPct val="100000"/>
              </a:lnSpc>
              <a:spcBef>
                <a:spcPts val="1400"/>
              </a:spcBef>
              <a:spcAft>
                <a:spcPts val="200"/>
              </a:spcAft>
              <a:buClr>
                <a:schemeClr val="bg1"/>
              </a:buClr>
              <a:buSzPct val="80000"/>
              <a:buFont typeface="Arial" pitchFamily="34" charset="0"/>
              <a:buChar char="•"/>
              <a:defRPr sz="2400" kern="1200" spc="10" baseline="0">
                <a:solidFill>
                  <a:schemeClr val="tx1"/>
                </a:solidFill>
                <a:latin typeface="Gill Sans MT" charset="0"/>
                <a:ea typeface="Gill Sans MT" charset="0"/>
                <a:cs typeface="Gill Sans MT" charset="0"/>
              </a:defRPr>
            </a:lvl1pPr>
            <a:lvl2pPr marL="457200" indent="-182880" algn="l" defTabSz="914400" rtl="0" eaLnBrk="1" latinLnBrk="0" hangingPunct="1">
              <a:lnSpc>
                <a:spcPct val="100000"/>
              </a:lnSpc>
              <a:spcBef>
                <a:spcPts val="300"/>
              </a:spcBef>
              <a:spcAft>
                <a:spcPts val="300"/>
              </a:spcAft>
              <a:buClr>
                <a:schemeClr val="bg1"/>
              </a:buClr>
              <a:buFont typeface="Wingdings 2" pitchFamily="18" charset="2"/>
              <a:buChar char=""/>
              <a:defRPr sz="2200" kern="1200">
                <a:solidFill>
                  <a:schemeClr val="tx1"/>
                </a:solidFill>
                <a:latin typeface="Gill Sans MT" charset="0"/>
                <a:ea typeface="Gill Sans MT" charset="0"/>
                <a:cs typeface="Gill Sans MT" charset="0"/>
              </a:defRPr>
            </a:lvl2pPr>
            <a:lvl3pPr marL="731520" indent="-182880" algn="l" defTabSz="914400" rtl="0" eaLnBrk="1" latinLnBrk="0" hangingPunct="1">
              <a:lnSpc>
                <a:spcPct val="100000"/>
              </a:lnSpc>
              <a:spcBef>
                <a:spcPts val="300"/>
              </a:spcBef>
              <a:spcAft>
                <a:spcPts val="300"/>
              </a:spcAft>
              <a:buClr>
                <a:schemeClr val="bg1"/>
              </a:buClr>
              <a:buFont typeface="Wingdings 2" pitchFamily="18" charset="2"/>
              <a:buChar char=""/>
              <a:defRPr sz="1800" kern="1200">
                <a:solidFill>
                  <a:schemeClr val="tx1"/>
                </a:solidFill>
                <a:latin typeface="Gill Sans MT" charset="0"/>
                <a:ea typeface="Gill Sans MT" charset="0"/>
                <a:cs typeface="Gill Sans MT" charset="0"/>
              </a:defRPr>
            </a:lvl3pPr>
            <a:lvl4pPr marL="1005840" indent="-182880" algn="l" defTabSz="914400" rtl="0" eaLnBrk="1" latinLnBrk="0" hangingPunct="1">
              <a:lnSpc>
                <a:spcPct val="100000"/>
              </a:lnSpc>
              <a:spcBef>
                <a:spcPts val="300"/>
              </a:spcBef>
              <a:spcAft>
                <a:spcPts val="300"/>
              </a:spcAft>
              <a:buClr>
                <a:schemeClr val="bg1"/>
              </a:buClr>
              <a:buFont typeface="Wingdings 2" pitchFamily="18" charset="2"/>
              <a:buChar char=""/>
              <a:defRPr sz="1600" kern="1200">
                <a:solidFill>
                  <a:schemeClr val="tx1"/>
                </a:solidFill>
                <a:latin typeface="Gill Sans MT" charset="0"/>
                <a:ea typeface="Gill Sans MT" charset="0"/>
                <a:cs typeface="Gill Sans MT" charset="0"/>
              </a:defRPr>
            </a:lvl4pPr>
            <a:lvl5pPr marL="1280160" indent="-182880" algn="l" defTabSz="914400" rtl="0" eaLnBrk="1" latinLnBrk="0" hangingPunct="1">
              <a:lnSpc>
                <a:spcPct val="100000"/>
              </a:lnSpc>
              <a:spcBef>
                <a:spcPts val="300"/>
              </a:spcBef>
              <a:spcAft>
                <a:spcPts val="300"/>
              </a:spcAft>
              <a:buClr>
                <a:schemeClr val="bg1"/>
              </a:buClr>
              <a:buFont typeface="Wingdings 2" pitchFamily="18" charset="2"/>
              <a:buChar char=""/>
              <a:defRPr sz="1400" kern="1200">
                <a:solidFill>
                  <a:schemeClr val="tx1"/>
                </a:solidFill>
                <a:latin typeface="Gill Sans MT" charset="0"/>
                <a:ea typeface="Gill Sans MT" charset="0"/>
                <a:cs typeface="Gill Sans MT" charset="0"/>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spcBef>
                <a:spcPts val="770"/>
              </a:spcBef>
              <a:spcAft>
                <a:spcPts val="0"/>
              </a:spcAft>
              <a:buNone/>
            </a:pPr>
            <a:r>
              <a:rPr lang="en-US" sz="2200" dirty="0">
                <a:latin typeface="Verdana" charset="0"/>
                <a:ea typeface="Verdana" charset="0"/>
                <a:cs typeface="Verdana" charset="0"/>
              </a:rPr>
              <a:t>Do users look at web apps the way they </a:t>
            </a:r>
            <a:r>
              <a:rPr lang="en-US" sz="2200" dirty="0">
                <a:solidFill>
                  <a:srgbClr val="C00000"/>
                </a:solidFill>
                <a:latin typeface="Verdana" charset="0"/>
                <a:ea typeface="Verdana" charset="0"/>
                <a:cs typeface="Verdana" charset="0"/>
              </a:rPr>
              <a:t>are</a:t>
            </a:r>
            <a:r>
              <a:rPr lang="en-US" sz="2200" dirty="0">
                <a:latin typeface="Verdana" charset="0"/>
                <a:ea typeface="Verdana" charset="0"/>
                <a:cs typeface="Verdana" charset="0"/>
              </a:rPr>
              <a:t>? </a:t>
            </a:r>
          </a:p>
          <a:p>
            <a:pPr marL="0" indent="0" algn="ctr">
              <a:spcBef>
                <a:spcPts val="1100"/>
              </a:spcBef>
              <a:spcAft>
                <a:spcPts val="0"/>
              </a:spcAft>
              <a:buNone/>
            </a:pPr>
            <a:r>
              <a:rPr lang="en-US" sz="2200" dirty="0">
                <a:latin typeface="Verdana" charset="0"/>
                <a:ea typeface="Verdana" charset="0"/>
                <a:cs typeface="Verdana" charset="0"/>
              </a:rPr>
              <a:t>Or do users look at web apps the way they </a:t>
            </a:r>
            <a:r>
              <a:rPr lang="en-US" sz="2200" dirty="0">
                <a:solidFill>
                  <a:srgbClr val="C00000"/>
                </a:solidFill>
                <a:latin typeface="Verdana" charset="0"/>
                <a:ea typeface="Verdana" charset="0"/>
                <a:cs typeface="Verdana" charset="0"/>
              </a:rPr>
              <a:t>think</a:t>
            </a:r>
            <a:r>
              <a:rPr lang="en-US" sz="2200" dirty="0">
                <a:latin typeface="Verdana" charset="0"/>
                <a:ea typeface="Verdana" charset="0"/>
                <a:cs typeface="Verdana" charset="0"/>
              </a:rPr>
              <a:t>?</a:t>
            </a:r>
            <a:endParaRPr lang="is-IS" sz="2200" dirty="0">
              <a:latin typeface="Verdana" charset="0"/>
              <a:ea typeface="Verdana" charset="0"/>
              <a:cs typeface="Verdana" charset="0"/>
            </a:endParaRPr>
          </a:p>
        </p:txBody>
      </p:sp>
      <p:sp>
        <p:nvSpPr>
          <p:cNvPr id="8" name="Rectangle 7"/>
          <p:cNvSpPr/>
          <p:nvPr/>
        </p:nvSpPr>
        <p:spPr>
          <a:xfrm>
            <a:off x="6202680" y="5316051"/>
            <a:ext cx="2639858" cy="464743"/>
          </a:xfrm>
          <a:prstGeom prst="rect">
            <a:avLst/>
          </a:prstGeom>
          <a:solidFill>
            <a:srgbClr val="0000CC"/>
          </a:solidFill>
          <a:ln w="38100" cmpd="sng">
            <a:noFill/>
          </a:ln>
        </p:spPr>
        <p:txBody>
          <a:bodyPr wrap="square">
            <a:spAutoFit/>
          </a:bodyPr>
          <a:lstStyle/>
          <a:p>
            <a:pPr algn="ctr"/>
            <a:r>
              <a:rPr lang="en-US" sz="2420" dirty="0">
                <a:solidFill>
                  <a:schemeClr val="bg1"/>
                </a:solidFill>
                <a:latin typeface="Verdana" charset="0"/>
                <a:ea typeface="Verdana" charset="0"/>
                <a:cs typeface="Verdana" charset="0"/>
              </a:rPr>
              <a:t>“User profile”</a:t>
            </a:r>
          </a:p>
        </p:txBody>
      </p:sp>
      <p:sp>
        <p:nvSpPr>
          <p:cNvPr id="3" name="Date Placeholder 2"/>
          <p:cNvSpPr>
            <a:spLocks noGrp="1"/>
          </p:cNvSpPr>
          <p:nvPr>
            <p:ph type="dt" sz="half" idx="6"/>
          </p:nvPr>
        </p:nvSpPr>
        <p:spPr/>
        <p:txBody>
          <a:bodyPr/>
          <a:lstStyle/>
          <a:p>
            <a:pPr marL="12700">
              <a:lnSpc>
                <a:spcPts val="1315"/>
              </a:lnSpc>
            </a:pPr>
            <a:r>
              <a:rPr lang="en-US" spc="-15" smtClean="0"/>
              <a:t>Fall 2020 – IUG</a:t>
            </a:r>
            <a:endParaRPr lang="en-US" spc="-25" dirty="0"/>
          </a:p>
        </p:txBody>
      </p:sp>
      <p:sp>
        <p:nvSpPr>
          <p:cNvPr id="4" name="Slide Number Placeholder 3"/>
          <p:cNvSpPr>
            <a:spLocks noGrp="1"/>
          </p:cNvSpPr>
          <p:nvPr>
            <p:ph type="sldNum" sz="quarter" idx="7"/>
          </p:nvPr>
        </p:nvSpPr>
        <p:spPr/>
        <p:txBody>
          <a:bodyPr/>
          <a:lstStyle/>
          <a:p>
            <a:pPr marL="25400">
              <a:lnSpc>
                <a:spcPts val="1315"/>
              </a:lnSpc>
            </a:pPr>
            <a:fld id="{81D60167-4931-47E6-BA6A-407CBD079E47}" type="slidenum">
              <a:rPr lang="en-IL" smtClean="0"/>
              <a:t>5</a:t>
            </a:fld>
            <a:endParaRPr lang="en-IL" dirty="0"/>
          </a:p>
        </p:txBody>
      </p:sp>
    </p:spTree>
    <p:extLst>
      <p:ext uri="{BB962C8B-B14F-4D97-AF65-F5344CB8AC3E}">
        <p14:creationId xmlns:p14="http://schemas.microsoft.com/office/powerpoint/2010/main" val="10339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4771"/>
            <a:ext cx="6753643" cy="553998"/>
          </a:xfrm>
        </p:spPr>
        <p:txBody>
          <a:bodyPr/>
          <a:lstStyle/>
          <a:p>
            <a:r>
              <a:rPr lang="en-US" sz="3600" dirty="0" smtClean="0"/>
              <a:t>Designing for the User</a:t>
            </a:r>
            <a:endParaRPr lang="en-US" sz="3600" dirty="0"/>
          </a:p>
        </p:txBody>
      </p:sp>
      <p:sp>
        <p:nvSpPr>
          <p:cNvPr id="5" name="Content Placeholder 4"/>
          <p:cNvSpPr>
            <a:spLocks noGrp="1"/>
          </p:cNvSpPr>
          <p:nvPr>
            <p:ph idx="1"/>
          </p:nvPr>
        </p:nvSpPr>
        <p:spPr>
          <a:xfrm>
            <a:off x="290546" y="1120141"/>
            <a:ext cx="9555480" cy="1787589"/>
          </a:xfrm>
        </p:spPr>
        <p:txBody>
          <a:bodyPr>
            <a:noAutofit/>
          </a:bodyPr>
          <a:lstStyle/>
          <a:p>
            <a:pPr>
              <a:buClr>
                <a:schemeClr val="tx1"/>
              </a:buClr>
              <a:buSzPct val="100000"/>
            </a:pPr>
            <a:r>
              <a:rPr lang="en-US" sz="2200" dirty="0">
                <a:latin typeface="Verdana" charset="0"/>
                <a:ea typeface="Verdana" charset="0"/>
                <a:cs typeface="Verdana" charset="0"/>
              </a:rPr>
              <a:t>Engineers tend to focus on </a:t>
            </a:r>
            <a:r>
              <a:rPr lang="en-US" sz="2200" dirty="0">
                <a:solidFill>
                  <a:srgbClr val="C00000"/>
                </a:solidFill>
                <a:latin typeface="Verdana" charset="0"/>
                <a:ea typeface="Verdana" charset="0"/>
                <a:cs typeface="Verdana" charset="0"/>
              </a:rPr>
              <a:t>functionality</a:t>
            </a:r>
          </a:p>
          <a:p>
            <a:pPr>
              <a:spcBef>
                <a:spcPts val="770"/>
              </a:spcBef>
              <a:buClr>
                <a:schemeClr val="tx1"/>
              </a:buClr>
              <a:buSzPct val="100000"/>
            </a:pPr>
            <a:r>
              <a:rPr lang="en-US" sz="2200" dirty="0">
                <a:latin typeface="Verdana" charset="0"/>
                <a:ea typeface="Verdana" charset="0"/>
                <a:cs typeface="Verdana" charset="0"/>
              </a:rPr>
              <a:t>But if users cannot always </a:t>
            </a:r>
            <a:r>
              <a:rPr lang="en-US" sz="2200" dirty="0">
                <a:solidFill>
                  <a:srgbClr val="C00000"/>
                </a:solidFill>
                <a:latin typeface="Verdana" charset="0"/>
                <a:ea typeface="Verdana" charset="0"/>
                <a:cs typeface="Verdana" charset="0"/>
              </a:rPr>
              <a:t>understand how </a:t>
            </a:r>
            <a:r>
              <a:rPr lang="en-US" sz="2200" dirty="0">
                <a:latin typeface="Verdana" charset="0"/>
                <a:ea typeface="Verdana" charset="0"/>
                <a:cs typeface="Verdana" charset="0"/>
              </a:rPr>
              <a:t>to use all the exciting features </a:t>
            </a:r>
            <a:r>
              <a:rPr lang="is-IS" sz="2200" dirty="0">
                <a:latin typeface="Verdana" charset="0"/>
                <a:ea typeface="Verdana" charset="0"/>
                <a:cs typeface="Verdana" charset="0"/>
              </a:rPr>
              <a:t>…</a:t>
            </a:r>
            <a:r>
              <a:rPr lang="is-IS" sz="2200" dirty="0">
                <a:solidFill>
                  <a:srgbClr val="FFFF00"/>
                </a:solidFill>
                <a:latin typeface="Verdana" charset="0"/>
                <a:ea typeface="Verdana" charset="0"/>
                <a:cs typeface="Verdana" charset="0"/>
              </a:rPr>
              <a:t> </a:t>
            </a:r>
            <a:r>
              <a:rPr lang="is-IS" sz="2200" dirty="0">
                <a:solidFill>
                  <a:srgbClr val="C00000"/>
                </a:solidFill>
                <a:latin typeface="Verdana" charset="0"/>
                <a:ea typeface="Verdana" charset="0"/>
                <a:cs typeface="Verdana" charset="0"/>
              </a:rPr>
              <a:t>They won’t</a:t>
            </a:r>
          </a:p>
        </p:txBody>
      </p:sp>
      <p:sp>
        <p:nvSpPr>
          <p:cNvPr id="6" name="Content Placeholder 4"/>
          <p:cNvSpPr txBox="1">
            <a:spLocks/>
          </p:cNvSpPr>
          <p:nvPr/>
        </p:nvSpPr>
        <p:spPr>
          <a:xfrm>
            <a:off x="261520" y="3131820"/>
            <a:ext cx="4935321" cy="1341120"/>
          </a:xfrm>
          <a:prstGeom prst="rect">
            <a:avLst/>
          </a:prstGeom>
        </p:spPr>
        <p:txBody>
          <a:bodyPr vert="horz" lIns="100584" tIns="50292" rIns="100584" bIns="50292" rtlCol="0">
            <a:noAutofit/>
          </a:bodyPr>
          <a:lstStyle>
            <a:lvl1pPr marL="182880" indent="-182880" algn="l" defTabSz="914400" rtl="0" eaLnBrk="1" latinLnBrk="0" hangingPunct="1">
              <a:lnSpc>
                <a:spcPct val="100000"/>
              </a:lnSpc>
              <a:spcBef>
                <a:spcPts val="1400"/>
              </a:spcBef>
              <a:spcAft>
                <a:spcPts val="200"/>
              </a:spcAft>
              <a:buClr>
                <a:schemeClr val="bg1"/>
              </a:buClr>
              <a:buSzPct val="80000"/>
              <a:buFont typeface="Arial" pitchFamily="34" charset="0"/>
              <a:buChar char="•"/>
              <a:defRPr sz="2800" kern="1200" spc="10" baseline="0">
                <a:solidFill>
                  <a:schemeClr val="bg1"/>
                </a:solidFill>
                <a:latin typeface="Verdana" charset="0"/>
                <a:ea typeface="Verdana" charset="0"/>
                <a:cs typeface="Verdana" charset="0"/>
              </a:defRPr>
            </a:lvl1pPr>
            <a:lvl2pPr marL="457200" indent="-182880" algn="l" defTabSz="914400" rtl="0" eaLnBrk="1" latinLnBrk="0" hangingPunct="1">
              <a:lnSpc>
                <a:spcPct val="100000"/>
              </a:lnSpc>
              <a:spcBef>
                <a:spcPts val="300"/>
              </a:spcBef>
              <a:spcAft>
                <a:spcPts val="300"/>
              </a:spcAft>
              <a:buClr>
                <a:schemeClr val="bg1"/>
              </a:buClr>
              <a:buFont typeface="Wingdings 2" pitchFamily="18" charset="2"/>
              <a:buChar char=""/>
              <a:defRPr sz="2400" kern="1200">
                <a:solidFill>
                  <a:schemeClr val="bg1"/>
                </a:solidFill>
                <a:latin typeface="Verdana" charset="0"/>
                <a:ea typeface="Verdana" charset="0"/>
                <a:cs typeface="Verdana" charset="0"/>
              </a:defRPr>
            </a:lvl2pPr>
            <a:lvl3pPr marL="731520" indent="-182880" algn="l" defTabSz="914400" rtl="0" eaLnBrk="1" latinLnBrk="0" hangingPunct="1">
              <a:lnSpc>
                <a:spcPct val="100000"/>
              </a:lnSpc>
              <a:spcBef>
                <a:spcPts val="300"/>
              </a:spcBef>
              <a:spcAft>
                <a:spcPts val="300"/>
              </a:spcAft>
              <a:buClr>
                <a:schemeClr val="bg1"/>
              </a:buClr>
              <a:buFont typeface="Wingdings 2" pitchFamily="18" charset="2"/>
              <a:buChar char=""/>
              <a:defRPr sz="2000" kern="1200">
                <a:solidFill>
                  <a:schemeClr val="bg1"/>
                </a:solidFill>
                <a:latin typeface="Verdana" charset="0"/>
                <a:ea typeface="Verdana" charset="0"/>
                <a:cs typeface="Verdana" charset="0"/>
              </a:defRPr>
            </a:lvl3pPr>
            <a:lvl4pPr marL="1005840" indent="-182880" algn="l" defTabSz="914400" rtl="0" eaLnBrk="1" latinLnBrk="0" hangingPunct="1">
              <a:lnSpc>
                <a:spcPct val="100000"/>
              </a:lnSpc>
              <a:spcBef>
                <a:spcPts val="300"/>
              </a:spcBef>
              <a:spcAft>
                <a:spcPts val="300"/>
              </a:spcAft>
              <a:buClr>
                <a:schemeClr val="bg1"/>
              </a:buClr>
              <a:buFont typeface="Wingdings 2" pitchFamily="18" charset="2"/>
              <a:buChar char=""/>
              <a:defRPr sz="2000" kern="1200">
                <a:solidFill>
                  <a:schemeClr val="bg1"/>
                </a:solidFill>
                <a:latin typeface="Verdana" charset="0"/>
                <a:ea typeface="Verdana" charset="0"/>
                <a:cs typeface="Verdana" charset="0"/>
              </a:defRPr>
            </a:lvl4pPr>
            <a:lvl5pPr marL="1280160" indent="-182880" algn="l" defTabSz="914400" rtl="0" eaLnBrk="1" latinLnBrk="0" hangingPunct="1">
              <a:lnSpc>
                <a:spcPct val="100000"/>
              </a:lnSpc>
              <a:spcBef>
                <a:spcPts val="300"/>
              </a:spcBef>
              <a:spcAft>
                <a:spcPts val="300"/>
              </a:spcAft>
              <a:buClr>
                <a:schemeClr val="bg1"/>
              </a:buClr>
              <a:buFont typeface="Wingdings 2" pitchFamily="18" charset="2"/>
              <a:buChar char=""/>
              <a:defRPr sz="2000" kern="1200">
                <a:solidFill>
                  <a:schemeClr val="bg1"/>
                </a:solidFill>
                <a:latin typeface="Verdana" charset="0"/>
                <a:ea typeface="Verdana" charset="0"/>
                <a:cs typeface="Verdana" charset="0"/>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261938" indent="-242729">
              <a:lnSpc>
                <a:spcPct val="90000"/>
              </a:lnSpc>
              <a:spcBef>
                <a:spcPts val="550"/>
              </a:spcBef>
              <a:spcAft>
                <a:spcPts val="0"/>
              </a:spcAft>
              <a:buClr>
                <a:schemeClr val="tx1"/>
              </a:buClr>
              <a:buSzPct val="100000"/>
            </a:pPr>
            <a:r>
              <a:rPr lang="is-IS" sz="1980" dirty="0">
                <a:solidFill>
                  <a:schemeClr val="tx1"/>
                </a:solidFill>
              </a:rPr>
              <a:t>My watch has five buttons</a:t>
            </a:r>
          </a:p>
          <a:p>
            <a:pPr marL="261938" indent="-242729">
              <a:lnSpc>
                <a:spcPct val="90000"/>
              </a:lnSpc>
              <a:spcBef>
                <a:spcPts val="550"/>
              </a:spcBef>
              <a:spcAft>
                <a:spcPts val="0"/>
              </a:spcAft>
              <a:buClr>
                <a:schemeClr val="tx1"/>
              </a:buClr>
              <a:buSzPct val="100000"/>
            </a:pPr>
            <a:r>
              <a:rPr lang="is-IS" sz="1980" dirty="0">
                <a:solidFill>
                  <a:schemeClr val="tx1"/>
                </a:solidFill>
              </a:rPr>
              <a:t>I normally use one (button #5)</a:t>
            </a:r>
          </a:p>
        </p:txBody>
      </p:sp>
      <p:grpSp>
        <p:nvGrpSpPr>
          <p:cNvPr id="32" name="Group 31"/>
          <p:cNvGrpSpPr/>
          <p:nvPr/>
        </p:nvGrpSpPr>
        <p:grpSpPr>
          <a:xfrm>
            <a:off x="5280660" y="2461261"/>
            <a:ext cx="4472303" cy="4513633"/>
            <a:chOff x="201469" y="1891028"/>
            <a:chExt cx="4550062" cy="4726875"/>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891028"/>
              <a:ext cx="4346419" cy="4726875"/>
            </a:xfrm>
            <a:prstGeom prst="rect">
              <a:avLst/>
            </a:prstGeom>
          </p:spPr>
        </p:pic>
        <p:sp>
          <p:nvSpPr>
            <p:cNvPr id="8" name="Rectangle 7"/>
            <p:cNvSpPr/>
            <p:nvPr/>
          </p:nvSpPr>
          <p:spPr>
            <a:xfrm>
              <a:off x="304800" y="2590800"/>
              <a:ext cx="941531" cy="593064"/>
            </a:xfrm>
            <a:prstGeom prst="rect">
              <a:avLst/>
            </a:prstGeom>
          </p:spPr>
          <p:txBody>
            <a:bodyPr wrap="square">
              <a:spAutoFit/>
            </a:bodyPr>
            <a:lstStyle/>
            <a:p>
              <a:pPr algn="ctr"/>
              <a:r>
                <a:rPr lang="en-US" sz="1540" dirty="0">
                  <a:latin typeface="Verdana" charset="0"/>
                  <a:ea typeface="Verdana" charset="0"/>
                  <a:cs typeface="Verdana" charset="0"/>
                </a:rPr>
                <a:t>Button</a:t>
              </a:r>
            </a:p>
            <a:p>
              <a:pPr algn="ctr"/>
              <a:r>
                <a:rPr lang="en-US" sz="1540" dirty="0">
                  <a:latin typeface="Verdana" charset="0"/>
                  <a:ea typeface="Verdana" charset="0"/>
                  <a:cs typeface="Verdana" charset="0"/>
                </a:rPr>
                <a:t>#1</a:t>
              </a:r>
            </a:p>
          </p:txBody>
        </p:sp>
        <p:cxnSp>
          <p:nvCxnSpPr>
            <p:cNvPr id="9" name="Straight Arrow Connector 8"/>
            <p:cNvCxnSpPr/>
            <p:nvPr/>
          </p:nvCxnSpPr>
          <p:spPr>
            <a:xfrm>
              <a:off x="723485" y="3146315"/>
              <a:ext cx="247516" cy="392639"/>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201469" y="5054024"/>
              <a:ext cx="941531" cy="593064"/>
            </a:xfrm>
            <a:prstGeom prst="rect">
              <a:avLst/>
            </a:prstGeom>
          </p:spPr>
          <p:txBody>
            <a:bodyPr wrap="square">
              <a:spAutoFit/>
            </a:bodyPr>
            <a:lstStyle/>
            <a:p>
              <a:pPr algn="ctr"/>
              <a:r>
                <a:rPr lang="en-US" sz="1540" dirty="0">
                  <a:latin typeface="Verdana" charset="0"/>
                  <a:ea typeface="Verdana" charset="0"/>
                  <a:cs typeface="Verdana" charset="0"/>
                </a:rPr>
                <a:t>Button</a:t>
              </a:r>
            </a:p>
            <a:p>
              <a:pPr algn="ctr"/>
              <a:r>
                <a:rPr lang="en-US" sz="1540" dirty="0">
                  <a:latin typeface="Verdana" charset="0"/>
                  <a:ea typeface="Verdana" charset="0"/>
                  <a:cs typeface="Verdana" charset="0"/>
                </a:rPr>
                <a:t>#3</a:t>
              </a:r>
            </a:p>
          </p:txBody>
        </p:sp>
        <p:cxnSp>
          <p:nvCxnSpPr>
            <p:cNvPr id="11" name="Straight Arrow Connector 10"/>
            <p:cNvCxnSpPr/>
            <p:nvPr/>
          </p:nvCxnSpPr>
          <p:spPr>
            <a:xfrm flipV="1">
              <a:off x="609600" y="4800600"/>
              <a:ext cx="361401" cy="275184"/>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3733801" y="2743200"/>
              <a:ext cx="941531" cy="593064"/>
            </a:xfrm>
            <a:prstGeom prst="rect">
              <a:avLst/>
            </a:prstGeom>
          </p:spPr>
          <p:txBody>
            <a:bodyPr wrap="square">
              <a:spAutoFit/>
            </a:bodyPr>
            <a:lstStyle/>
            <a:p>
              <a:pPr algn="ctr"/>
              <a:r>
                <a:rPr lang="en-US" sz="1540" dirty="0">
                  <a:latin typeface="Verdana" charset="0"/>
                  <a:ea typeface="Verdana" charset="0"/>
                  <a:cs typeface="Verdana" charset="0"/>
                </a:rPr>
                <a:t>Button</a:t>
              </a:r>
            </a:p>
            <a:p>
              <a:pPr algn="ctr"/>
              <a:r>
                <a:rPr lang="en-US" sz="1540" dirty="0">
                  <a:latin typeface="Verdana" charset="0"/>
                  <a:ea typeface="Verdana" charset="0"/>
                  <a:cs typeface="Verdana" charset="0"/>
                </a:rPr>
                <a:t>#2</a:t>
              </a:r>
            </a:p>
          </p:txBody>
        </p:sp>
        <p:cxnSp>
          <p:nvCxnSpPr>
            <p:cNvPr id="13" name="Straight Arrow Connector 12"/>
            <p:cNvCxnSpPr/>
            <p:nvPr/>
          </p:nvCxnSpPr>
          <p:spPr>
            <a:xfrm flipH="1">
              <a:off x="3810000" y="3315454"/>
              <a:ext cx="397130" cy="22350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3810000" y="5130225"/>
              <a:ext cx="941531" cy="593064"/>
            </a:xfrm>
            <a:prstGeom prst="rect">
              <a:avLst/>
            </a:prstGeom>
          </p:spPr>
          <p:txBody>
            <a:bodyPr wrap="square">
              <a:spAutoFit/>
            </a:bodyPr>
            <a:lstStyle/>
            <a:p>
              <a:pPr algn="ctr"/>
              <a:r>
                <a:rPr lang="en-US" sz="1540" dirty="0">
                  <a:latin typeface="Verdana" charset="0"/>
                  <a:ea typeface="Verdana" charset="0"/>
                  <a:cs typeface="Verdana" charset="0"/>
                </a:rPr>
                <a:t>Button</a:t>
              </a:r>
            </a:p>
            <a:p>
              <a:pPr algn="ctr"/>
              <a:r>
                <a:rPr lang="en-US" sz="1540" dirty="0">
                  <a:latin typeface="Verdana" charset="0"/>
                  <a:ea typeface="Verdana" charset="0"/>
                  <a:cs typeface="Verdana" charset="0"/>
                </a:rPr>
                <a:t>#4</a:t>
              </a:r>
            </a:p>
          </p:txBody>
        </p:sp>
        <p:cxnSp>
          <p:nvCxnSpPr>
            <p:cNvPr id="15" name="Straight Arrow Connector 14"/>
            <p:cNvCxnSpPr/>
            <p:nvPr/>
          </p:nvCxnSpPr>
          <p:spPr>
            <a:xfrm flipH="1" flipV="1">
              <a:off x="3810000" y="4876800"/>
              <a:ext cx="498735" cy="25760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609600" y="5943600"/>
              <a:ext cx="941531" cy="593064"/>
            </a:xfrm>
            <a:prstGeom prst="rect">
              <a:avLst/>
            </a:prstGeom>
          </p:spPr>
          <p:txBody>
            <a:bodyPr wrap="square">
              <a:spAutoFit/>
            </a:bodyPr>
            <a:lstStyle/>
            <a:p>
              <a:pPr algn="ctr"/>
              <a:r>
                <a:rPr lang="en-US" sz="1540" dirty="0">
                  <a:latin typeface="Verdana" charset="0"/>
                  <a:ea typeface="Verdana" charset="0"/>
                  <a:cs typeface="Verdana" charset="0"/>
                </a:rPr>
                <a:t>Button</a:t>
              </a:r>
            </a:p>
            <a:p>
              <a:pPr algn="ctr"/>
              <a:r>
                <a:rPr lang="en-US" sz="1540" dirty="0">
                  <a:latin typeface="Verdana" charset="0"/>
                  <a:ea typeface="Verdana" charset="0"/>
                  <a:cs typeface="Verdana" charset="0"/>
                </a:rPr>
                <a:t>#5</a:t>
              </a:r>
            </a:p>
          </p:txBody>
        </p:sp>
        <p:cxnSp>
          <p:nvCxnSpPr>
            <p:cNvPr id="17" name="Straight Arrow Connector 16"/>
            <p:cNvCxnSpPr/>
            <p:nvPr/>
          </p:nvCxnSpPr>
          <p:spPr>
            <a:xfrm flipV="1">
              <a:off x="1143000" y="5638800"/>
              <a:ext cx="838200" cy="30480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
        <p:nvSpPr>
          <p:cNvPr id="33" name="Content Placeholder 4"/>
          <p:cNvSpPr txBox="1">
            <a:spLocks/>
          </p:cNvSpPr>
          <p:nvPr/>
        </p:nvSpPr>
        <p:spPr>
          <a:xfrm>
            <a:off x="261520" y="4611511"/>
            <a:ext cx="5097005" cy="1789289"/>
          </a:xfrm>
          <a:prstGeom prst="rect">
            <a:avLst/>
          </a:prstGeom>
        </p:spPr>
        <p:txBody>
          <a:bodyPr vert="horz" lIns="100584" tIns="50292" rIns="100584" bIns="50292" rtlCol="0">
            <a:noAutofit/>
          </a:bodyPr>
          <a:lstStyle>
            <a:lvl1pPr marL="182880" indent="-182880" algn="l" defTabSz="914400" rtl="0" eaLnBrk="1" latinLnBrk="0" hangingPunct="1">
              <a:lnSpc>
                <a:spcPct val="100000"/>
              </a:lnSpc>
              <a:spcBef>
                <a:spcPts val="1400"/>
              </a:spcBef>
              <a:spcAft>
                <a:spcPts val="200"/>
              </a:spcAft>
              <a:buClr>
                <a:schemeClr val="bg1"/>
              </a:buClr>
              <a:buSzPct val="80000"/>
              <a:buFont typeface="Arial" pitchFamily="34" charset="0"/>
              <a:buChar char="•"/>
              <a:defRPr sz="2800" kern="1200" spc="10" baseline="0">
                <a:solidFill>
                  <a:schemeClr val="bg1"/>
                </a:solidFill>
                <a:latin typeface="Verdana" charset="0"/>
                <a:ea typeface="Verdana" charset="0"/>
                <a:cs typeface="Verdana" charset="0"/>
              </a:defRPr>
            </a:lvl1pPr>
            <a:lvl2pPr marL="457200" indent="-182880" algn="l" defTabSz="914400" rtl="0" eaLnBrk="1" latinLnBrk="0" hangingPunct="1">
              <a:lnSpc>
                <a:spcPct val="100000"/>
              </a:lnSpc>
              <a:spcBef>
                <a:spcPts val="300"/>
              </a:spcBef>
              <a:spcAft>
                <a:spcPts val="300"/>
              </a:spcAft>
              <a:buClr>
                <a:schemeClr val="bg1"/>
              </a:buClr>
              <a:buFont typeface="Wingdings 2" pitchFamily="18" charset="2"/>
              <a:buChar char=""/>
              <a:defRPr sz="2400" kern="1200">
                <a:solidFill>
                  <a:schemeClr val="bg1"/>
                </a:solidFill>
                <a:latin typeface="Verdana" charset="0"/>
                <a:ea typeface="Verdana" charset="0"/>
                <a:cs typeface="Verdana" charset="0"/>
              </a:defRPr>
            </a:lvl2pPr>
            <a:lvl3pPr marL="731520" indent="-182880" algn="l" defTabSz="914400" rtl="0" eaLnBrk="1" latinLnBrk="0" hangingPunct="1">
              <a:lnSpc>
                <a:spcPct val="100000"/>
              </a:lnSpc>
              <a:spcBef>
                <a:spcPts val="300"/>
              </a:spcBef>
              <a:spcAft>
                <a:spcPts val="300"/>
              </a:spcAft>
              <a:buClr>
                <a:schemeClr val="bg1"/>
              </a:buClr>
              <a:buFont typeface="Wingdings 2" pitchFamily="18" charset="2"/>
              <a:buChar char=""/>
              <a:defRPr sz="2000" kern="1200">
                <a:solidFill>
                  <a:schemeClr val="bg1"/>
                </a:solidFill>
                <a:latin typeface="Verdana" charset="0"/>
                <a:ea typeface="Verdana" charset="0"/>
                <a:cs typeface="Verdana" charset="0"/>
              </a:defRPr>
            </a:lvl3pPr>
            <a:lvl4pPr marL="1005840" indent="-182880" algn="l" defTabSz="914400" rtl="0" eaLnBrk="1" latinLnBrk="0" hangingPunct="1">
              <a:lnSpc>
                <a:spcPct val="100000"/>
              </a:lnSpc>
              <a:spcBef>
                <a:spcPts val="300"/>
              </a:spcBef>
              <a:spcAft>
                <a:spcPts val="300"/>
              </a:spcAft>
              <a:buClr>
                <a:schemeClr val="bg1"/>
              </a:buClr>
              <a:buFont typeface="Wingdings 2" pitchFamily="18" charset="2"/>
              <a:buChar char=""/>
              <a:defRPr sz="2000" kern="1200">
                <a:solidFill>
                  <a:schemeClr val="bg1"/>
                </a:solidFill>
                <a:latin typeface="Verdana" charset="0"/>
                <a:ea typeface="Verdana" charset="0"/>
                <a:cs typeface="Verdana" charset="0"/>
              </a:defRPr>
            </a:lvl4pPr>
            <a:lvl5pPr marL="1280160" indent="-182880" algn="l" defTabSz="914400" rtl="0" eaLnBrk="1" latinLnBrk="0" hangingPunct="1">
              <a:lnSpc>
                <a:spcPct val="100000"/>
              </a:lnSpc>
              <a:spcBef>
                <a:spcPts val="300"/>
              </a:spcBef>
              <a:spcAft>
                <a:spcPts val="300"/>
              </a:spcAft>
              <a:buClr>
                <a:schemeClr val="bg1"/>
              </a:buClr>
              <a:buFont typeface="Wingdings 2" pitchFamily="18" charset="2"/>
              <a:buChar char=""/>
              <a:defRPr sz="2000" kern="1200">
                <a:solidFill>
                  <a:schemeClr val="bg1"/>
                </a:solidFill>
                <a:latin typeface="Verdana" charset="0"/>
                <a:ea typeface="Verdana" charset="0"/>
                <a:cs typeface="Verdana" charset="0"/>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261938" indent="-242729">
              <a:lnSpc>
                <a:spcPct val="90000"/>
              </a:lnSpc>
              <a:spcBef>
                <a:spcPts val="550"/>
              </a:spcBef>
              <a:spcAft>
                <a:spcPts val="0"/>
              </a:spcAft>
              <a:buClr>
                <a:schemeClr val="tx1"/>
              </a:buClr>
              <a:buSzPct val="100000"/>
            </a:pPr>
            <a:r>
              <a:rPr lang="is-IS" sz="1980" dirty="0">
                <a:solidFill>
                  <a:schemeClr val="tx1"/>
                </a:solidFill>
              </a:rPr>
              <a:t>36-fine-printed-pages manual !!</a:t>
            </a:r>
          </a:p>
          <a:p>
            <a:pPr marL="261938" indent="-242729">
              <a:lnSpc>
                <a:spcPct val="90000"/>
              </a:lnSpc>
              <a:spcBef>
                <a:spcPts val="1760"/>
              </a:spcBef>
              <a:spcAft>
                <a:spcPts val="0"/>
              </a:spcAft>
              <a:buClr>
                <a:schemeClr val="tx1"/>
              </a:buClr>
              <a:buSzPct val="100000"/>
            </a:pPr>
            <a:r>
              <a:rPr lang="is-IS" sz="1980" dirty="0">
                <a:solidFill>
                  <a:schemeClr val="tx1"/>
                </a:solidFill>
              </a:rPr>
              <a:t>Can I set time without looking at the manual? </a:t>
            </a:r>
          </a:p>
          <a:p>
            <a:pPr marL="261938" indent="-242729">
              <a:lnSpc>
                <a:spcPct val="90000"/>
              </a:lnSpc>
              <a:spcBef>
                <a:spcPts val="1760"/>
              </a:spcBef>
              <a:spcAft>
                <a:spcPts val="0"/>
              </a:spcAft>
              <a:buClr>
                <a:schemeClr val="tx1"/>
              </a:buClr>
              <a:buSzPct val="100000"/>
            </a:pPr>
            <a:r>
              <a:rPr lang="is-IS" sz="1980" dirty="0">
                <a:solidFill>
                  <a:schemeClr val="tx1"/>
                </a:solidFill>
              </a:rPr>
              <a:t>How about a stopwatch feature? </a:t>
            </a:r>
          </a:p>
        </p:txBody>
      </p:sp>
      <p:sp>
        <p:nvSpPr>
          <p:cNvPr id="3" name="Oval 2"/>
          <p:cNvSpPr/>
          <p:nvPr/>
        </p:nvSpPr>
        <p:spPr>
          <a:xfrm>
            <a:off x="6621780" y="5791759"/>
            <a:ext cx="1793440" cy="77668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0"/>
          </a:p>
        </p:txBody>
      </p:sp>
      <p:sp>
        <p:nvSpPr>
          <p:cNvPr id="7" name="Date Placeholder 6"/>
          <p:cNvSpPr>
            <a:spLocks noGrp="1"/>
          </p:cNvSpPr>
          <p:nvPr>
            <p:ph type="dt" sz="half" idx="6"/>
          </p:nvPr>
        </p:nvSpPr>
        <p:spPr/>
        <p:txBody>
          <a:bodyPr/>
          <a:lstStyle/>
          <a:p>
            <a:pPr marL="12700">
              <a:lnSpc>
                <a:spcPts val="1315"/>
              </a:lnSpc>
            </a:pPr>
            <a:r>
              <a:rPr lang="en-US" spc="-15" smtClean="0"/>
              <a:t>Fall 2020 – IUG</a:t>
            </a:r>
            <a:endParaRPr lang="en-US" spc="-25" dirty="0"/>
          </a:p>
        </p:txBody>
      </p:sp>
      <p:sp>
        <p:nvSpPr>
          <p:cNvPr id="18" name="Slide Number Placeholder 17"/>
          <p:cNvSpPr>
            <a:spLocks noGrp="1"/>
          </p:cNvSpPr>
          <p:nvPr>
            <p:ph type="sldNum" sz="quarter" idx="7"/>
          </p:nvPr>
        </p:nvSpPr>
        <p:spPr/>
        <p:txBody>
          <a:bodyPr/>
          <a:lstStyle/>
          <a:p>
            <a:pPr marL="25400">
              <a:lnSpc>
                <a:spcPts val="1315"/>
              </a:lnSpc>
            </a:pPr>
            <a:fld id="{81D60167-4931-47E6-BA6A-407CBD079E47}" type="slidenum">
              <a:rPr lang="en-IL" smtClean="0"/>
              <a:t>6</a:t>
            </a:fld>
            <a:endParaRPr lang="en-IL" dirty="0"/>
          </a:p>
        </p:txBody>
      </p:sp>
    </p:spTree>
    <p:extLst>
      <p:ext uri="{BB962C8B-B14F-4D97-AF65-F5344CB8AC3E}">
        <p14:creationId xmlns:p14="http://schemas.microsoft.com/office/powerpoint/2010/main" val="134743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of UIs</a:t>
            </a:r>
            <a:endParaRPr lang="en-US" dirty="0"/>
          </a:p>
        </p:txBody>
      </p:sp>
      <p:sp>
        <p:nvSpPr>
          <p:cNvPr id="5" name="Content Placeholder 4"/>
          <p:cNvSpPr>
            <a:spLocks noGrp="1"/>
          </p:cNvSpPr>
          <p:nvPr>
            <p:ph idx="1"/>
          </p:nvPr>
        </p:nvSpPr>
        <p:spPr>
          <a:xfrm>
            <a:off x="251460" y="1120142"/>
            <a:ext cx="9555480" cy="6035039"/>
          </a:xfrm>
        </p:spPr>
        <p:txBody>
          <a:bodyPr>
            <a:noAutofit/>
          </a:bodyPr>
          <a:lstStyle/>
          <a:p>
            <a:pPr marL="317818" indent="-317818">
              <a:buClr>
                <a:schemeClr val="tx1"/>
              </a:buClr>
              <a:buSzPct val="100000"/>
            </a:pPr>
            <a:r>
              <a:rPr lang="en-US" sz="2420" dirty="0">
                <a:solidFill>
                  <a:srgbClr val="C00000"/>
                </a:solidFill>
                <a:latin typeface="Verdana" charset="0"/>
                <a:ea typeface="Verdana" charset="0"/>
                <a:cs typeface="Verdana" charset="0"/>
              </a:rPr>
              <a:t>Inside-out design</a:t>
            </a:r>
          </a:p>
          <a:p>
            <a:pPr marL="759619" indent="-300355">
              <a:spcBef>
                <a:spcPts val="330"/>
              </a:spcBef>
              <a:buClr>
                <a:schemeClr val="tx1"/>
              </a:buClr>
              <a:buSzPct val="100000"/>
            </a:pPr>
            <a:r>
              <a:rPr lang="en-US" sz="1980" dirty="0">
                <a:latin typeface="Verdana" charset="0"/>
                <a:ea typeface="Verdana" charset="0"/>
                <a:cs typeface="Verdana" charset="0"/>
              </a:rPr>
              <a:t>Develop a system</a:t>
            </a:r>
          </a:p>
          <a:p>
            <a:pPr marL="759619" indent="-300355">
              <a:spcBef>
                <a:spcPts val="330"/>
              </a:spcBef>
              <a:buClr>
                <a:schemeClr val="tx1"/>
              </a:buClr>
              <a:buSzPct val="100000"/>
            </a:pPr>
            <a:r>
              <a:rPr lang="en-US" sz="1980" dirty="0">
                <a:latin typeface="Verdana" charset="0"/>
                <a:ea typeface="Verdana" charset="0"/>
                <a:cs typeface="Verdana" charset="0"/>
              </a:rPr>
              <a:t>Then add the interface</a:t>
            </a:r>
            <a:endParaRPr lang="en-US" sz="1980" dirty="0">
              <a:solidFill>
                <a:srgbClr val="FFFF00"/>
              </a:solidFill>
              <a:latin typeface="Verdana" charset="0"/>
              <a:ea typeface="Verdana" charset="0"/>
              <a:cs typeface="Verdana" charset="0"/>
            </a:endParaRPr>
          </a:p>
          <a:p>
            <a:pPr marL="317818" indent="-317818">
              <a:spcBef>
                <a:spcPts val="2200"/>
              </a:spcBef>
              <a:buClr>
                <a:schemeClr val="tx1"/>
              </a:buClr>
              <a:buSzPct val="100000"/>
            </a:pPr>
            <a:r>
              <a:rPr lang="en-US" sz="2420" dirty="0">
                <a:solidFill>
                  <a:srgbClr val="C00000"/>
                </a:solidFill>
                <a:latin typeface="Verdana" charset="0"/>
                <a:ea typeface="Verdana" charset="0"/>
                <a:cs typeface="Verdana" charset="0"/>
              </a:rPr>
              <a:t>Outside-in design </a:t>
            </a:r>
          </a:p>
          <a:p>
            <a:pPr marL="759619" indent="-300355">
              <a:spcBef>
                <a:spcPts val="330"/>
              </a:spcBef>
              <a:buClr>
                <a:schemeClr val="tx1"/>
              </a:buClr>
              <a:buSzPct val="100000"/>
            </a:pPr>
            <a:r>
              <a:rPr lang="en-US" sz="1980" dirty="0">
                <a:latin typeface="Verdana" charset="0"/>
                <a:ea typeface="Verdana" charset="0"/>
                <a:cs typeface="Verdana" charset="0"/>
              </a:rPr>
              <a:t>Design the interface</a:t>
            </a:r>
          </a:p>
          <a:p>
            <a:pPr marL="759619" indent="-300355">
              <a:spcBef>
                <a:spcPts val="330"/>
              </a:spcBef>
              <a:buClr>
                <a:schemeClr val="tx1"/>
              </a:buClr>
              <a:buSzPct val="100000"/>
            </a:pPr>
            <a:r>
              <a:rPr lang="en-US" sz="1980" dirty="0">
                <a:latin typeface="Verdana" charset="0"/>
                <a:ea typeface="Verdana" charset="0"/>
                <a:cs typeface="Verdana" charset="0"/>
              </a:rPr>
              <a:t>Then build the system to support it</a:t>
            </a:r>
          </a:p>
        </p:txBody>
      </p:sp>
      <p:sp>
        <p:nvSpPr>
          <p:cNvPr id="7" name="Rectangle 6"/>
          <p:cNvSpPr/>
          <p:nvPr/>
        </p:nvSpPr>
        <p:spPr>
          <a:xfrm>
            <a:off x="802184" y="4614060"/>
            <a:ext cx="8501836" cy="1107996"/>
          </a:xfrm>
          <a:prstGeom prst="rect">
            <a:avLst/>
          </a:prstGeom>
          <a:solidFill>
            <a:srgbClr val="0000CC"/>
          </a:solidFill>
          <a:ln>
            <a:noFill/>
          </a:ln>
        </p:spPr>
        <p:txBody>
          <a:bodyPr wrap="square">
            <a:spAutoFit/>
          </a:bodyPr>
          <a:lstStyle/>
          <a:p>
            <a:pPr algn="ctr"/>
            <a:r>
              <a:rPr lang="en-US" sz="2200" dirty="0">
                <a:solidFill>
                  <a:schemeClr val="bg1"/>
                </a:solidFill>
                <a:latin typeface="Verdana" charset="0"/>
                <a:ea typeface="Verdana" charset="0"/>
                <a:cs typeface="Verdana" charset="0"/>
              </a:rPr>
              <a:t>When design decisions are made, </a:t>
            </a:r>
          </a:p>
          <a:p>
            <a:pPr algn="ctr"/>
            <a:r>
              <a:rPr lang="en-US" sz="2200" dirty="0">
                <a:solidFill>
                  <a:schemeClr val="bg1"/>
                </a:solidFill>
                <a:latin typeface="Verdana" charset="0"/>
                <a:ea typeface="Verdana" charset="0"/>
                <a:cs typeface="Verdana" charset="0"/>
              </a:rPr>
              <a:t>either the </a:t>
            </a:r>
            <a:r>
              <a:rPr lang="en-US" sz="2200" dirty="0">
                <a:solidFill>
                  <a:srgbClr val="FFFF00"/>
                </a:solidFill>
                <a:latin typeface="Verdana" charset="0"/>
                <a:ea typeface="Verdana" charset="0"/>
                <a:cs typeface="Verdana" charset="0"/>
              </a:rPr>
              <a:t>developer must conform to the users</a:t>
            </a:r>
            <a:r>
              <a:rPr lang="en-US" sz="2200" dirty="0">
                <a:solidFill>
                  <a:schemeClr val="bg1"/>
                </a:solidFill>
                <a:latin typeface="Verdana" charset="0"/>
                <a:ea typeface="Verdana" charset="0"/>
                <a:cs typeface="Verdana" charset="0"/>
              </a:rPr>
              <a:t>,</a:t>
            </a:r>
          </a:p>
          <a:p>
            <a:pPr algn="ctr"/>
            <a:r>
              <a:rPr lang="en-US" sz="2200" dirty="0">
                <a:solidFill>
                  <a:schemeClr val="bg1"/>
                </a:solidFill>
                <a:latin typeface="Verdana" charset="0"/>
                <a:ea typeface="Verdana" charset="0"/>
                <a:cs typeface="Verdana" charset="0"/>
              </a:rPr>
              <a:t>or the user must conform to the developer.</a:t>
            </a:r>
          </a:p>
        </p:txBody>
      </p:sp>
      <p:sp>
        <p:nvSpPr>
          <p:cNvPr id="8" name="Rectangle 7"/>
          <p:cNvSpPr/>
          <p:nvPr/>
        </p:nvSpPr>
        <p:spPr>
          <a:xfrm>
            <a:off x="1315041" y="6044499"/>
            <a:ext cx="7502586" cy="430887"/>
          </a:xfrm>
          <a:prstGeom prst="rect">
            <a:avLst/>
          </a:prstGeom>
          <a:solidFill>
            <a:srgbClr val="0000CC"/>
          </a:solidFill>
          <a:ln w="38100" cmpd="sng">
            <a:noFill/>
          </a:ln>
        </p:spPr>
        <p:txBody>
          <a:bodyPr wrap="square">
            <a:spAutoFit/>
          </a:bodyPr>
          <a:lstStyle/>
          <a:p>
            <a:pPr algn="ctr"/>
            <a:r>
              <a:rPr lang="en-US" sz="2200" dirty="0">
                <a:solidFill>
                  <a:schemeClr val="bg1"/>
                </a:solidFill>
                <a:latin typeface="Verdana" charset="0"/>
                <a:ea typeface="Verdana" charset="0"/>
                <a:cs typeface="Verdana" charset="0"/>
              </a:rPr>
              <a:t>Web sites sink or swim based on the usability</a:t>
            </a:r>
          </a:p>
        </p:txBody>
      </p:sp>
      <p:grpSp>
        <p:nvGrpSpPr>
          <p:cNvPr id="9" name="Group 8"/>
          <p:cNvGrpSpPr/>
          <p:nvPr/>
        </p:nvGrpSpPr>
        <p:grpSpPr>
          <a:xfrm>
            <a:off x="5544319" y="1619349"/>
            <a:ext cx="4094061" cy="1763931"/>
            <a:chOff x="5040290" y="1295400"/>
            <a:chExt cx="3721874" cy="1603574"/>
          </a:xfrm>
        </p:grpSpPr>
        <p:sp>
          <p:nvSpPr>
            <p:cNvPr id="11" name="Oval 10"/>
            <p:cNvSpPr/>
            <p:nvPr/>
          </p:nvSpPr>
          <p:spPr>
            <a:xfrm>
              <a:off x="5040290" y="1295400"/>
              <a:ext cx="3721874" cy="1603574"/>
            </a:xfrm>
            <a:prstGeom prst="ellipse">
              <a:avLst/>
            </a:prstGeom>
            <a:solidFill>
              <a:schemeClr val="accent3">
                <a:lumMod val="20000"/>
                <a:lumOff val="80000"/>
              </a:schemeClr>
            </a:solidFill>
            <a:ln w="38100">
              <a:solidFill>
                <a:schemeClr val="bg1"/>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2200">
                <a:solidFill>
                  <a:schemeClr val="bg1"/>
                </a:solidFill>
                <a:latin typeface="Verdana" charset="0"/>
                <a:ea typeface="Verdana" charset="0"/>
                <a:cs typeface="Verdana" charset="0"/>
              </a:endParaRPr>
            </a:p>
          </p:txBody>
        </p:sp>
        <p:sp>
          <p:nvSpPr>
            <p:cNvPr id="10" name="Rectangle 9"/>
            <p:cNvSpPr/>
            <p:nvPr/>
          </p:nvSpPr>
          <p:spPr>
            <a:xfrm>
              <a:off x="5109596" y="1684518"/>
              <a:ext cx="3577204" cy="1063228"/>
            </a:xfrm>
            <a:prstGeom prst="rect">
              <a:avLst/>
            </a:prstGeom>
            <a:noFill/>
          </p:spPr>
          <p:txBody>
            <a:bodyPr wrap="square" anchor="ctr">
              <a:spAutoFit/>
            </a:bodyPr>
            <a:lstStyle/>
            <a:p>
              <a:pPr algn="ctr">
                <a:lnSpc>
                  <a:spcPts val="2750"/>
                </a:lnSpc>
              </a:pPr>
              <a:r>
                <a:rPr lang="en-US" sz="1980" dirty="0">
                  <a:latin typeface="Verdana" charset="0"/>
                  <a:ea typeface="Verdana" charset="0"/>
                  <a:cs typeface="Verdana" charset="0"/>
                </a:rPr>
                <a:t>Traditional computer science courses are almost entirely inside-out!</a:t>
              </a:r>
            </a:p>
          </p:txBody>
        </p:sp>
      </p:grpSp>
      <p:sp>
        <p:nvSpPr>
          <p:cNvPr id="3" name="Date Placeholder 2"/>
          <p:cNvSpPr>
            <a:spLocks noGrp="1"/>
          </p:cNvSpPr>
          <p:nvPr>
            <p:ph type="dt" sz="half" idx="6"/>
          </p:nvPr>
        </p:nvSpPr>
        <p:spPr/>
        <p:txBody>
          <a:bodyPr/>
          <a:lstStyle/>
          <a:p>
            <a:pPr marL="12700">
              <a:lnSpc>
                <a:spcPts val="1315"/>
              </a:lnSpc>
            </a:pPr>
            <a:r>
              <a:rPr lang="en-US" spc="-15" smtClean="0"/>
              <a:t>Fall 2020 – IUG</a:t>
            </a:r>
            <a:endParaRPr lang="en-US" spc="-25" dirty="0"/>
          </a:p>
        </p:txBody>
      </p:sp>
      <p:sp>
        <p:nvSpPr>
          <p:cNvPr id="4" name="Slide Number Placeholder 3"/>
          <p:cNvSpPr>
            <a:spLocks noGrp="1"/>
          </p:cNvSpPr>
          <p:nvPr>
            <p:ph type="sldNum" sz="quarter" idx="7"/>
          </p:nvPr>
        </p:nvSpPr>
        <p:spPr/>
        <p:txBody>
          <a:bodyPr/>
          <a:lstStyle/>
          <a:p>
            <a:pPr marL="25400">
              <a:lnSpc>
                <a:spcPts val="1315"/>
              </a:lnSpc>
            </a:pPr>
            <a:fld id="{81D60167-4931-47E6-BA6A-407CBD079E47}" type="slidenum">
              <a:rPr lang="en-IL" smtClean="0"/>
              <a:t>7</a:t>
            </a:fld>
            <a:endParaRPr lang="en-IL" dirty="0"/>
          </a:p>
        </p:txBody>
      </p:sp>
    </p:spTree>
    <p:extLst>
      <p:ext uri="{BB962C8B-B14F-4D97-AF65-F5344CB8AC3E}">
        <p14:creationId xmlns:p14="http://schemas.microsoft.com/office/powerpoint/2010/main" val="141221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322327" cy="553998"/>
          </a:xfrm>
        </p:spPr>
        <p:txBody>
          <a:bodyPr/>
          <a:lstStyle/>
          <a:p>
            <a:pPr>
              <a:spcBef>
                <a:spcPts val="2200"/>
              </a:spcBef>
            </a:pPr>
            <a:r>
              <a:rPr lang="en-US" sz="3600" dirty="0" smtClean="0"/>
              <a:t>UIs and Mental Models</a:t>
            </a:r>
            <a:endParaRPr lang="en-US" sz="3600" dirty="0"/>
          </a:p>
        </p:txBody>
      </p:sp>
      <p:sp>
        <p:nvSpPr>
          <p:cNvPr id="5" name="Content Placeholder 4"/>
          <p:cNvSpPr>
            <a:spLocks noGrp="1"/>
          </p:cNvSpPr>
          <p:nvPr>
            <p:ph idx="1"/>
          </p:nvPr>
        </p:nvSpPr>
        <p:spPr>
          <a:xfrm>
            <a:off x="762000" y="2057400"/>
            <a:ext cx="7315200" cy="3352800"/>
          </a:xfrm>
        </p:spPr>
        <p:txBody>
          <a:bodyPr>
            <a:noAutofit/>
          </a:bodyPr>
          <a:lstStyle/>
          <a:p>
            <a:pPr marL="342900" indent="-342900">
              <a:spcBef>
                <a:spcPts val="3300"/>
              </a:spcBef>
              <a:buClr>
                <a:schemeClr val="tx1"/>
              </a:buClr>
              <a:buSzPct val="100000"/>
              <a:buFont typeface="Wingdings" panose="05000000000000000000" pitchFamily="2" charset="2"/>
              <a:buChar char="§"/>
            </a:pPr>
            <a:r>
              <a:rPr lang="en-US" sz="2420" dirty="0">
                <a:latin typeface="Verdana" charset="0"/>
                <a:ea typeface="Verdana" charset="0"/>
                <a:cs typeface="Verdana" charset="0"/>
              </a:rPr>
              <a:t>Telephones: I want to call mom, </a:t>
            </a:r>
            <a:r>
              <a:rPr lang="ar-JO" sz="2420" dirty="0" smtClean="0">
                <a:latin typeface="Verdana" charset="0"/>
                <a:ea typeface="Verdana" charset="0"/>
                <a:cs typeface="Verdana" charset="0"/>
              </a:rPr>
              <a:t>		</a:t>
            </a:r>
            <a:r>
              <a:rPr lang="en-US" sz="2420" dirty="0" smtClean="0">
                <a:latin typeface="Verdana" charset="0"/>
                <a:ea typeface="Verdana" charset="0"/>
                <a:cs typeface="Verdana" charset="0"/>
              </a:rPr>
              <a:t>not </a:t>
            </a:r>
            <a:r>
              <a:rPr lang="en-US" sz="2420" dirty="0">
                <a:latin typeface="Verdana" charset="0"/>
                <a:ea typeface="Verdana" charset="0"/>
                <a:cs typeface="Verdana" charset="0"/>
              </a:rPr>
              <a:t>1-434-xxx-xxxx</a:t>
            </a:r>
          </a:p>
          <a:p>
            <a:pPr marL="342900" indent="-342900">
              <a:spcBef>
                <a:spcPts val="3300"/>
              </a:spcBef>
              <a:buClr>
                <a:schemeClr val="tx1"/>
              </a:buClr>
              <a:buSzPct val="100000"/>
              <a:buFont typeface="Wingdings" panose="05000000000000000000" pitchFamily="2" charset="2"/>
              <a:buChar char="§"/>
            </a:pPr>
            <a:r>
              <a:rPr lang="en-US" sz="2420" dirty="0">
                <a:latin typeface="Verdana" charset="0"/>
                <a:ea typeface="Verdana" charset="0"/>
                <a:cs typeface="Verdana" charset="0"/>
              </a:rPr>
              <a:t>Compile: I want to run my program, </a:t>
            </a:r>
            <a:r>
              <a:rPr lang="ar-JO" sz="2420" dirty="0" smtClean="0">
                <a:latin typeface="Verdana" charset="0"/>
                <a:ea typeface="Verdana" charset="0"/>
                <a:cs typeface="Verdana" charset="0"/>
              </a:rPr>
              <a:t>	</a:t>
            </a:r>
            <a:r>
              <a:rPr lang="en-US" sz="2420" dirty="0" smtClean="0">
                <a:latin typeface="Verdana" charset="0"/>
                <a:ea typeface="Verdana" charset="0"/>
                <a:cs typeface="Verdana" charset="0"/>
              </a:rPr>
              <a:t>not </a:t>
            </a:r>
            <a:r>
              <a:rPr lang="en-US" sz="2420" dirty="0">
                <a:latin typeface="Verdana" charset="0"/>
                <a:ea typeface="Verdana" charset="0"/>
                <a:cs typeface="Verdana" charset="0"/>
              </a:rPr>
              <a:t>compile, </a:t>
            </a:r>
            <a:r>
              <a:rPr lang="en-US" sz="2420" dirty="0" smtClean="0">
                <a:latin typeface="Verdana" charset="0"/>
                <a:ea typeface="Verdana" charset="0"/>
                <a:cs typeface="Verdana" charset="0"/>
              </a:rPr>
              <a:t>run</a:t>
            </a:r>
            <a:endParaRPr lang="en-US" sz="2420" dirty="0">
              <a:latin typeface="Verdana" charset="0"/>
              <a:ea typeface="Verdana" charset="0"/>
              <a:cs typeface="Verdana" charset="0"/>
            </a:endParaRPr>
          </a:p>
        </p:txBody>
      </p:sp>
      <p:sp>
        <p:nvSpPr>
          <p:cNvPr id="3" name="Date Placeholder 2"/>
          <p:cNvSpPr>
            <a:spLocks noGrp="1"/>
          </p:cNvSpPr>
          <p:nvPr>
            <p:ph type="dt" sz="half" idx="6"/>
          </p:nvPr>
        </p:nvSpPr>
        <p:spPr/>
        <p:txBody>
          <a:bodyPr/>
          <a:lstStyle/>
          <a:p>
            <a:pPr marL="12700">
              <a:lnSpc>
                <a:spcPts val="1315"/>
              </a:lnSpc>
            </a:pPr>
            <a:r>
              <a:rPr lang="en-US" spc="-15" smtClean="0"/>
              <a:t>Fall 2020 – IUG</a:t>
            </a:r>
            <a:endParaRPr lang="en-US" spc="-25" dirty="0"/>
          </a:p>
        </p:txBody>
      </p:sp>
      <p:sp>
        <p:nvSpPr>
          <p:cNvPr id="4" name="Slide Number Placeholder 3"/>
          <p:cNvSpPr>
            <a:spLocks noGrp="1"/>
          </p:cNvSpPr>
          <p:nvPr>
            <p:ph type="sldNum" sz="quarter" idx="7"/>
          </p:nvPr>
        </p:nvSpPr>
        <p:spPr/>
        <p:txBody>
          <a:bodyPr/>
          <a:lstStyle/>
          <a:p>
            <a:pPr marL="25400">
              <a:lnSpc>
                <a:spcPts val="1315"/>
              </a:lnSpc>
            </a:pPr>
            <a:fld id="{81D60167-4931-47E6-BA6A-407CBD079E47}" type="slidenum">
              <a:rPr lang="en-IL" smtClean="0"/>
              <a:t>8</a:t>
            </a:fld>
            <a:endParaRPr lang="en-IL" dirty="0"/>
          </a:p>
        </p:txBody>
      </p:sp>
    </p:spTree>
    <p:extLst>
      <p:ext uri="{BB962C8B-B14F-4D97-AF65-F5344CB8AC3E}">
        <p14:creationId xmlns:p14="http://schemas.microsoft.com/office/powerpoint/2010/main" val="2047383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64593"/>
            <a:ext cx="10058400" cy="689420"/>
          </a:xfrm>
        </p:spPr>
        <p:txBody>
          <a:bodyPr/>
          <a:lstStyle/>
          <a:p>
            <a:pPr>
              <a:lnSpc>
                <a:spcPct val="80000"/>
              </a:lnSpc>
            </a:pPr>
            <a:r>
              <a:rPr lang="en-US" sz="2800" dirty="0"/>
              <a:t>Fundamental Software Design Principle</a:t>
            </a:r>
            <a:br>
              <a:rPr lang="en-US" sz="2800" dirty="0"/>
            </a:br>
            <a:r>
              <a:rPr lang="en-US" sz="2800" dirty="0"/>
              <a:t>The 7</a:t>
            </a:r>
            <a:r>
              <a:rPr lang="en-US" sz="2800" dirty="0">
                <a:sym typeface="Symbol" pitchFamily="18" charset="2"/>
              </a:rPr>
              <a:t> </a:t>
            </a:r>
            <a:r>
              <a:rPr lang="en-US" sz="2800" dirty="0"/>
              <a:t> 2 Rule</a:t>
            </a:r>
          </a:p>
        </p:txBody>
      </p:sp>
      <p:sp>
        <p:nvSpPr>
          <p:cNvPr id="5" name="Content Placeholder 4"/>
          <p:cNvSpPr>
            <a:spLocks noGrp="1"/>
          </p:cNvSpPr>
          <p:nvPr>
            <p:ph idx="1"/>
          </p:nvPr>
        </p:nvSpPr>
        <p:spPr>
          <a:xfrm>
            <a:off x="251460" y="1133761"/>
            <a:ext cx="9555480" cy="6035039"/>
          </a:xfrm>
        </p:spPr>
        <p:txBody>
          <a:bodyPr>
            <a:noAutofit/>
          </a:bodyPr>
          <a:lstStyle/>
          <a:p>
            <a:pPr>
              <a:buClr>
                <a:schemeClr val="tx1"/>
              </a:buClr>
            </a:pPr>
            <a:r>
              <a:rPr lang="en-US" sz="2420" dirty="0">
                <a:solidFill>
                  <a:srgbClr val="C00000"/>
                </a:solidFill>
                <a:latin typeface="Verdana" charset="0"/>
                <a:ea typeface="Verdana" charset="0"/>
                <a:cs typeface="Verdana" charset="0"/>
                <a:sym typeface="Symbol" pitchFamily="18" charset="2"/>
              </a:rPr>
              <a:t>Human’s short term memory </a:t>
            </a:r>
            <a:r>
              <a:rPr lang="en-US" sz="2420" dirty="0">
                <a:latin typeface="Verdana" charset="0"/>
                <a:ea typeface="Verdana" charset="0"/>
                <a:cs typeface="Verdana" charset="0"/>
                <a:sym typeface="Symbol" pitchFamily="18" charset="2"/>
              </a:rPr>
              <a:t>can only hold about </a:t>
            </a:r>
            <a:r>
              <a:rPr lang="en-US" sz="2420" dirty="0">
                <a:solidFill>
                  <a:schemeClr val="tx2"/>
                </a:solidFill>
                <a:latin typeface="Verdana" charset="0"/>
                <a:ea typeface="Verdana" charset="0"/>
                <a:cs typeface="Verdana" charset="0"/>
                <a:sym typeface="Symbol" pitchFamily="18" charset="2"/>
              </a:rPr>
              <a:t>seven</a:t>
            </a:r>
            <a:r>
              <a:rPr lang="en-US" sz="2420" dirty="0">
                <a:latin typeface="Verdana" charset="0"/>
                <a:ea typeface="Verdana" charset="0"/>
                <a:cs typeface="Verdana" charset="0"/>
                <a:sym typeface="Symbol" pitchFamily="18" charset="2"/>
              </a:rPr>
              <a:t> things at a time (plus or minus 2)</a:t>
            </a:r>
          </a:p>
        </p:txBody>
      </p:sp>
      <p:sp>
        <p:nvSpPr>
          <p:cNvPr id="4" name="Rectangle 3"/>
          <p:cNvSpPr/>
          <p:nvPr/>
        </p:nvSpPr>
        <p:spPr>
          <a:xfrm>
            <a:off x="251460" y="3718560"/>
            <a:ext cx="3069978" cy="1107996"/>
          </a:xfrm>
          <a:prstGeom prst="rect">
            <a:avLst/>
          </a:prstGeom>
        </p:spPr>
        <p:txBody>
          <a:bodyPr wrap="square">
            <a:spAutoFit/>
          </a:bodyPr>
          <a:lstStyle/>
          <a:p>
            <a:pPr algn="ctr">
              <a:buClr>
                <a:schemeClr val="tx1"/>
              </a:buClr>
            </a:pPr>
            <a:r>
              <a:rPr lang="en-US" sz="2200" dirty="0">
                <a:latin typeface="Verdana" charset="0"/>
                <a:ea typeface="Verdana" charset="0"/>
                <a:cs typeface="Verdana" charset="0"/>
              </a:rPr>
              <a:t>When we get more than about 7 items, we get confused</a:t>
            </a:r>
          </a:p>
        </p:txBody>
      </p:sp>
      <p:pic>
        <p:nvPicPr>
          <p:cNvPr id="6" name="Picture 5"/>
          <p:cNvPicPr>
            <a:picLocks noChangeAspect="1"/>
          </p:cNvPicPr>
          <p:nvPr/>
        </p:nvPicPr>
        <p:blipFill>
          <a:blip r:embed="rId3"/>
          <a:stretch>
            <a:fillRect/>
          </a:stretch>
        </p:blipFill>
        <p:spPr>
          <a:xfrm>
            <a:off x="3465444" y="2125980"/>
            <a:ext cx="6276248" cy="4588676"/>
          </a:xfrm>
          <a:prstGeom prst="rect">
            <a:avLst/>
          </a:prstGeom>
        </p:spPr>
      </p:pic>
      <p:sp>
        <p:nvSpPr>
          <p:cNvPr id="3" name="Date Placeholder 2"/>
          <p:cNvSpPr>
            <a:spLocks noGrp="1"/>
          </p:cNvSpPr>
          <p:nvPr>
            <p:ph type="dt" sz="half" idx="6"/>
          </p:nvPr>
        </p:nvSpPr>
        <p:spPr/>
        <p:txBody>
          <a:bodyPr/>
          <a:lstStyle/>
          <a:p>
            <a:pPr marL="12700">
              <a:lnSpc>
                <a:spcPts val="1315"/>
              </a:lnSpc>
            </a:pPr>
            <a:r>
              <a:rPr lang="en-US" spc="-15" smtClean="0"/>
              <a:t>Fall 2020 – IUG</a:t>
            </a:r>
            <a:endParaRPr lang="en-US" spc="-25" dirty="0"/>
          </a:p>
        </p:txBody>
      </p:sp>
      <p:sp>
        <p:nvSpPr>
          <p:cNvPr id="7" name="Slide Number Placeholder 6"/>
          <p:cNvSpPr>
            <a:spLocks noGrp="1"/>
          </p:cNvSpPr>
          <p:nvPr>
            <p:ph type="sldNum" sz="quarter" idx="7"/>
          </p:nvPr>
        </p:nvSpPr>
        <p:spPr/>
        <p:txBody>
          <a:bodyPr/>
          <a:lstStyle/>
          <a:p>
            <a:pPr marL="25400">
              <a:lnSpc>
                <a:spcPts val="1315"/>
              </a:lnSpc>
            </a:pPr>
            <a:fld id="{81D60167-4931-47E6-BA6A-407CBD079E47}" type="slidenum">
              <a:rPr lang="en-IL" smtClean="0"/>
              <a:t>9</a:t>
            </a:fld>
            <a:endParaRPr lang="en-IL" dirty="0"/>
          </a:p>
        </p:txBody>
      </p:sp>
    </p:spTree>
    <p:extLst>
      <p:ext uri="{BB962C8B-B14F-4D97-AF65-F5344CB8AC3E}">
        <p14:creationId xmlns:p14="http://schemas.microsoft.com/office/powerpoint/2010/main" val="252070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4483</TotalTime>
  <Words>1281</Words>
  <Application>Microsoft Office PowerPoint</Application>
  <PresentationFormat>Custom</PresentationFormat>
  <Paragraphs>208</Paragraphs>
  <Slides>20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Symbol</vt:lpstr>
      <vt:lpstr>Times New Roman</vt:lpstr>
      <vt:lpstr>Trebuchet MS</vt:lpstr>
      <vt:lpstr>Verdana</vt:lpstr>
      <vt:lpstr>Wingdings</vt:lpstr>
      <vt:lpstr>Office Theme</vt:lpstr>
      <vt:lpstr> </vt:lpstr>
      <vt:lpstr>What is Usability?</vt:lpstr>
      <vt:lpstr>Why Usability is Important</vt:lpstr>
      <vt:lpstr>Usability Principles of the Day</vt:lpstr>
      <vt:lpstr>Understand the Users</vt:lpstr>
      <vt:lpstr>Designing for the User</vt:lpstr>
      <vt:lpstr>Design of UIs</vt:lpstr>
      <vt:lpstr>UIs and Mental Models</vt:lpstr>
      <vt:lpstr>Fundamental Software Design Principle The 7  2 Rule</vt:lpstr>
      <vt:lpstr>Have a Point, Make Your Point!</vt:lpstr>
      <vt:lpstr>“Stuff” happens</vt:lpstr>
      <vt:lpstr>Reduce Excise Tasks</vt:lpstr>
      <vt:lpstr>Techniques to Avoid Excise</vt:lpstr>
      <vt:lpstr>Techniques to Avoid Excise (cont.)</vt:lpstr>
      <vt:lpstr>Golden Rules of UI design</vt:lpstr>
      <vt:lpstr>Shneiderman’s 5 Criteria for Measuring Usability</vt:lpstr>
      <vt:lpstr>Speed of UI Performance</vt:lpstr>
      <vt:lpstr>How to Improve Usability</vt:lpstr>
      <vt:lpstr>Tips When Working on Usability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Overview</dc:title>
  <dc:creator>Hatem Hamad</dc:creator>
  <cp:lastModifiedBy>Hatem Hamad</cp:lastModifiedBy>
  <cp:revision>26</cp:revision>
  <dcterms:created xsi:type="dcterms:W3CDTF">2018-09-05T05:21:29Z</dcterms:created>
  <dcterms:modified xsi:type="dcterms:W3CDTF">2020-09-21T08:13:59Z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2018-09-05T00:00:00Z</vt:filetime>
  </property>
</Properties>
</file>