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5" r:id="rId21"/>
    <p:sldId id="286" r:id="rId22"/>
    <p:sldId id="293" r:id="rId2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8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09A2A-9E22-4880-BBE2-AC6BEBEFE064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99888-3263-4DB5-B8AC-B5CEA9A45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1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99888-3263-4DB5-B8AC-B5CEA9A451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3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54398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endParaRPr spc="-4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endParaRPr spc="-4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endParaRPr spc="-4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endParaRPr spc="-4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endParaRPr spc="-4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7251700"/>
            <a:ext cx="9753600" cy="292100"/>
          </a:xfrm>
          <a:custGeom>
            <a:avLst/>
            <a:gdLst/>
            <a:ahLst/>
            <a:cxnLst/>
            <a:rect l="l" t="t" r="r" b="b"/>
            <a:pathLst>
              <a:path w="9753600" h="292100">
                <a:moveTo>
                  <a:pt x="0" y="0"/>
                </a:moveTo>
                <a:lnTo>
                  <a:pt x="9753600" y="0"/>
                </a:lnTo>
                <a:lnTo>
                  <a:pt x="9753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072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8750" y="1123950"/>
            <a:ext cx="9747250" cy="0"/>
          </a:xfrm>
          <a:custGeom>
            <a:avLst/>
            <a:gdLst/>
            <a:ahLst/>
            <a:cxnLst/>
            <a:rect l="l" t="t" r="r" b="b"/>
            <a:pathLst>
              <a:path w="9747250">
                <a:moveTo>
                  <a:pt x="0" y="0"/>
                </a:moveTo>
                <a:lnTo>
                  <a:pt x="9747249" y="0"/>
                </a:lnTo>
              </a:path>
            </a:pathLst>
          </a:custGeom>
          <a:ln w="63499">
            <a:solidFill>
              <a:srgbClr val="D84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6809" y="334771"/>
            <a:ext cx="4344034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4392" y="3869435"/>
            <a:ext cx="6109614" cy="159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3867" y="7284959"/>
            <a:ext cx="122808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BDDAD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endParaRPr spc="-4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8515" y="7288301"/>
            <a:ext cx="2135505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92729" y="7320305"/>
            <a:ext cx="128904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450" y="3651250"/>
            <a:ext cx="8453120" cy="0"/>
          </a:xfrm>
          <a:custGeom>
            <a:avLst/>
            <a:gdLst/>
            <a:ahLst/>
            <a:cxnLst/>
            <a:rect l="l" t="t" r="r" b="b"/>
            <a:pathLst>
              <a:path w="8453120">
                <a:moveTo>
                  <a:pt x="0" y="0"/>
                </a:moveTo>
                <a:lnTo>
                  <a:pt x="8453119" y="1"/>
                </a:lnTo>
              </a:path>
            </a:pathLst>
          </a:custGeom>
          <a:ln w="38100">
            <a:solidFill>
              <a:srgbClr val="D84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7251700"/>
            <a:ext cx="9753600" cy="292100"/>
          </a:xfrm>
          <a:custGeom>
            <a:avLst/>
            <a:gdLst/>
            <a:ahLst/>
            <a:cxnLst/>
            <a:rect l="l" t="t" r="r" b="b"/>
            <a:pathLst>
              <a:path w="9753600" h="292100">
                <a:moveTo>
                  <a:pt x="0" y="0"/>
                </a:moveTo>
                <a:lnTo>
                  <a:pt x="9753600" y="0"/>
                </a:lnTo>
                <a:lnTo>
                  <a:pt x="9753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072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44167" y="2535935"/>
            <a:ext cx="658939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500" dirty="0" smtClean="0"/>
              <a:t> </a:t>
            </a:r>
            <a:endParaRPr sz="550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318515" y="7288301"/>
            <a:ext cx="213550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71600" y="4191000"/>
            <a:ext cx="716960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955"/>
              </a:spcBef>
              <a:spcAft>
                <a:spcPts val="0"/>
              </a:spcAft>
            </a:pPr>
            <a:r>
              <a:rPr lang="en-US" sz="3600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spc="-70" dirty="0"/>
          </a:p>
        </p:txBody>
      </p:sp>
      <p:pic>
        <p:nvPicPr>
          <p:cNvPr id="9" name="Picture 8" descr="IN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3328" y="-111343"/>
            <a:ext cx="6551072" cy="2168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59180" y="3916197"/>
            <a:ext cx="8618220" cy="271320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rmAutofit fontScale="77500" lnSpcReduction="20000"/>
          </a:bodyPr>
          <a:lstStyle>
            <a:lvl1pPr>
              <a:defRPr sz="4300" b="1" i="0">
                <a:solidFill>
                  <a:srgbClr val="00206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6000" dirty="0"/>
              <a:t>Planning </a:t>
            </a:r>
            <a:r>
              <a:rPr lang="en-US" sz="6000" dirty="0" smtClean="0"/>
              <a:t>Website</a:t>
            </a:r>
          </a:p>
          <a:p>
            <a:endParaRPr lang="en-US" sz="6000" kern="0" dirty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6000" kern="0" dirty="0" err="1" smtClean="0">
                <a:latin typeface="Verdana" charset="0"/>
                <a:ea typeface="Verdana" charset="0"/>
                <a:cs typeface="Verdana" charset="0"/>
              </a:rPr>
              <a:t>Lec</a:t>
            </a:r>
            <a:r>
              <a:rPr lang="en-US" sz="6000" kern="0" dirty="0" smtClean="0">
                <a:latin typeface="Verdana" charset="0"/>
                <a:ea typeface="Verdana" charset="0"/>
                <a:cs typeface="Verdana" charset="0"/>
              </a:rPr>
              <a:t> 3</a:t>
            </a:r>
            <a:r>
              <a:rPr lang="en-US" sz="3300" kern="0" dirty="0" smtClean="0"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300" kern="0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3520" kern="0" dirty="0" smtClean="0">
                <a:solidFill>
                  <a:schemeClr val="bg1"/>
                </a:solidFill>
              </a:rPr>
              <a:t>CS 4640 </a:t>
            </a:r>
            <a:br>
              <a:rPr lang="en-US" sz="3520" kern="0" dirty="0" smtClean="0">
                <a:solidFill>
                  <a:schemeClr val="bg1"/>
                </a:solidFill>
              </a:rPr>
            </a:br>
            <a:r>
              <a:rPr lang="en-US" sz="3520" kern="0" dirty="0" smtClean="0">
                <a:solidFill>
                  <a:schemeClr val="bg1"/>
                </a:solidFill>
              </a:rPr>
              <a:t> Programming Languages </a:t>
            </a:r>
            <a:br>
              <a:rPr lang="en-US" sz="3520" kern="0" dirty="0" smtClean="0">
                <a:solidFill>
                  <a:schemeClr val="bg1"/>
                </a:solidFill>
              </a:rPr>
            </a:br>
            <a:r>
              <a:rPr lang="en-US" sz="3520" kern="0" dirty="0" smtClean="0">
                <a:solidFill>
                  <a:schemeClr val="bg1"/>
                </a:solidFill>
              </a:rPr>
              <a:t>for Web Applications</a:t>
            </a:r>
            <a:endParaRPr lang="en-US" sz="352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34771"/>
            <a:ext cx="8564880" cy="430887"/>
          </a:xfrm>
        </p:spPr>
        <p:txBody>
          <a:bodyPr/>
          <a:lstStyle/>
          <a:p>
            <a:r>
              <a:rPr lang="en-US" sz="2800" dirty="0"/>
              <a:t>Creating </a:t>
            </a:r>
            <a:r>
              <a:rPr lang="en-US" sz="2800" dirty="0" smtClean="0"/>
              <a:t>Website Content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20140"/>
            <a:ext cx="8750808" cy="5624672"/>
          </a:xfrm>
        </p:spPr>
        <p:txBody>
          <a:bodyPr>
            <a:noAutofit/>
          </a:bodyPr>
          <a:lstStyle/>
          <a:p>
            <a:pPr marL="263684" indent="-263684">
              <a:buClr>
                <a:schemeClr val="tx1"/>
              </a:buClr>
              <a:buSzPct val="100000"/>
            </a:pPr>
            <a:r>
              <a:rPr lang="en-US" sz="2800" dirty="0" smtClean="0"/>
              <a:t>Essential content for every website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r>
              <a:rPr lang="en-US" sz="2200" dirty="0"/>
              <a:t>About us/me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r>
              <a:rPr lang="en-US" sz="2200" dirty="0"/>
              <a:t>Contact page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endParaRPr lang="en-US" sz="2200" dirty="0"/>
          </a:p>
          <a:p>
            <a:pPr marL="263684" indent="-263684">
              <a:buClr>
                <a:schemeClr val="tx1"/>
              </a:buClr>
              <a:buSzPct val="100000"/>
            </a:pPr>
            <a:r>
              <a:rPr lang="en-US" sz="2400" dirty="0" smtClean="0"/>
              <a:t>Content ideas for business sites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r>
              <a:rPr lang="en-US" sz="2200" dirty="0"/>
              <a:t>How to find us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r>
              <a:rPr lang="en-US" sz="2200" dirty="0"/>
              <a:t>Meet the team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r>
              <a:rPr lang="en-US" sz="2200" dirty="0"/>
              <a:t>Product and service descriptions and photos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r>
              <a:rPr lang="en-US" sz="2200" dirty="0"/>
              <a:t>Customer service </a:t>
            </a:r>
            <a:r>
              <a:rPr lang="en-US" sz="2200" dirty="0" smtClean="0"/>
              <a:t>information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endParaRPr lang="en-US" sz="2200" dirty="0" smtClean="0"/>
          </a:p>
          <a:p>
            <a:pPr marL="263684" indent="-263684">
              <a:buClr>
                <a:schemeClr val="tx1"/>
              </a:buClr>
              <a:buSzPct val="100000"/>
            </a:pPr>
            <a:r>
              <a:rPr lang="en-US" sz="2000" dirty="0"/>
              <a:t>Content ideas for any website</a:t>
            </a:r>
            <a:endParaRPr lang="en-US" dirty="0"/>
          </a:p>
          <a:p>
            <a:pPr marL="754380" lvl="1" indent="-246222">
              <a:buClr>
                <a:schemeClr val="tx1"/>
              </a:buClr>
              <a:buSzPct val="100000"/>
            </a:pPr>
            <a:r>
              <a:rPr lang="en-US" sz="2200" dirty="0"/>
              <a:t>Blog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r>
              <a:rPr lang="en-US" sz="2200" dirty="0"/>
              <a:t>What’s new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r>
              <a:rPr lang="en-US" sz="2200" dirty="0"/>
              <a:t>Tutorials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r>
              <a:rPr lang="en-US" sz="2200" dirty="0"/>
              <a:t>Games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r>
              <a:rPr lang="en-US" sz="2200" dirty="0"/>
              <a:t>Calculators and tools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r>
              <a:rPr lang="en-US" sz="2200" dirty="0"/>
              <a:t>Interviews</a:t>
            </a:r>
          </a:p>
          <a:p>
            <a:pPr marL="754380" lvl="1" indent="-246222">
              <a:buClr>
                <a:schemeClr val="tx1"/>
              </a:buClr>
              <a:buSzPct val="100000"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10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30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57" y="228600"/>
            <a:ext cx="7515643" cy="615553"/>
          </a:xfrm>
        </p:spPr>
        <p:txBody>
          <a:bodyPr/>
          <a:lstStyle/>
          <a:p>
            <a:r>
              <a:rPr lang="en-US" sz="4000" dirty="0" smtClean="0"/>
              <a:t>Things to Keep in Mind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85728"/>
            <a:ext cx="9136380" cy="5624672"/>
          </a:xfrm>
        </p:spPr>
        <p:txBody>
          <a:bodyPr>
            <a:normAutofit/>
          </a:bodyPr>
          <a:lstStyle/>
          <a:p>
            <a:pPr marL="319564" indent="-319564">
              <a:buClr>
                <a:schemeClr val="tx1"/>
              </a:buClr>
              <a:buSzPct val="100000"/>
            </a:pPr>
            <a:r>
              <a:rPr lang="en-US" sz="3200" dirty="0" smtClean="0"/>
              <a:t>If you publish an email address online, it will attract junk mail</a:t>
            </a:r>
          </a:p>
          <a:p>
            <a:pPr marL="319564" indent="-319564">
              <a:buClr>
                <a:schemeClr val="tx1"/>
              </a:buClr>
              <a:buSzPct val="100000"/>
            </a:pPr>
            <a:r>
              <a:rPr lang="en-US" sz="3200" dirty="0" smtClean="0"/>
              <a:t>Create content before designing website</a:t>
            </a:r>
          </a:p>
          <a:p>
            <a:pPr marL="319564" indent="-319564">
              <a:buClr>
                <a:schemeClr val="tx1"/>
              </a:buClr>
              <a:buSzPct val="100000"/>
            </a:pPr>
            <a:r>
              <a:rPr lang="en-US" sz="3200" dirty="0" smtClean="0"/>
              <a:t>Create content based on the site’s purpose</a:t>
            </a:r>
          </a:p>
          <a:p>
            <a:pPr marL="319564" indent="-319564">
              <a:buClr>
                <a:schemeClr val="tx1"/>
              </a:buClr>
              <a:buSzPct val="100000"/>
            </a:pPr>
            <a:r>
              <a:rPr lang="en-US" sz="3200" dirty="0" smtClean="0"/>
              <a:t>Consider using a mixture of different formats</a:t>
            </a:r>
          </a:p>
          <a:p>
            <a:pPr marL="319564" indent="-319564">
              <a:buClr>
                <a:schemeClr val="tx1"/>
              </a:buClr>
              <a:buSzPct val="100000"/>
            </a:pPr>
            <a:r>
              <a:rPr lang="en-US" sz="3200" dirty="0" smtClean="0"/>
              <a:t>All content is automatically protected by copyright</a:t>
            </a:r>
          </a:p>
          <a:p>
            <a:pPr>
              <a:buClr>
                <a:schemeClr val="tx1"/>
              </a:buClr>
              <a:buSzPct val="100000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11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58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57" y="228600"/>
            <a:ext cx="7515643" cy="553998"/>
          </a:xfrm>
        </p:spPr>
        <p:txBody>
          <a:bodyPr/>
          <a:lstStyle/>
          <a:p>
            <a:r>
              <a:rPr lang="en-US" sz="3600" dirty="0" smtClean="0"/>
              <a:t>How Web Writing Differs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2920" y="1280160"/>
            <a:ext cx="9387840" cy="6035040"/>
          </a:xfrm>
        </p:spPr>
        <p:txBody>
          <a:bodyPr>
            <a:noAutofit/>
          </a:bodyPr>
          <a:lstStyle/>
          <a:p>
            <a:pPr marL="319564" indent="-319564"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en-US" sz="2400" dirty="0" smtClean="0"/>
              <a:t>Users scan the page, not read</a:t>
            </a:r>
          </a:p>
          <a:p>
            <a:pPr marL="754380" lvl="1" indent="-227013">
              <a:lnSpc>
                <a:spcPct val="90000"/>
              </a:lnSpc>
              <a:spcBef>
                <a:spcPts val="770"/>
              </a:spcBef>
              <a:buClr>
                <a:schemeClr val="tx1"/>
              </a:buClr>
              <a:buSzPct val="100000"/>
            </a:pPr>
            <a:r>
              <a:rPr lang="en-US" sz="1600" dirty="0"/>
              <a:t>Good use of subheadings and lists is essential for getting your message across</a:t>
            </a:r>
          </a:p>
          <a:p>
            <a:pPr marL="319564" indent="-319564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400" dirty="0" smtClean="0"/>
              <a:t>Search engines will deliver people to the page that most closely matches their query, not necessarily your homepage</a:t>
            </a:r>
          </a:p>
          <a:p>
            <a:pPr marL="319564" indent="-319564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400" dirty="0" smtClean="0"/>
              <a:t>Sometimes people arrive at your site after following a link they’ve seen elsewhere</a:t>
            </a:r>
          </a:p>
          <a:p>
            <a:pPr marL="319564" indent="-319564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400" dirty="0" smtClean="0"/>
              <a:t>People can take any path through your content, following links to explore other sections at any time</a:t>
            </a:r>
          </a:p>
          <a:p>
            <a:pPr marL="319564" indent="-319564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400" dirty="0" smtClean="0"/>
              <a:t>Don’t assume that people are reading every word from page one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12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067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57" y="334771"/>
            <a:ext cx="8506243" cy="553998"/>
          </a:xfrm>
        </p:spPr>
        <p:txBody>
          <a:bodyPr/>
          <a:lstStyle/>
          <a:p>
            <a:r>
              <a:rPr lang="en-US" sz="3600" dirty="0" smtClean="0"/>
              <a:t>Top Web Writing Tips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2920" y="1371600"/>
            <a:ext cx="9387840" cy="5783580"/>
          </a:xfrm>
        </p:spPr>
        <p:txBody>
          <a:bodyPr>
            <a:normAutofit/>
          </a:bodyPr>
          <a:lstStyle/>
          <a:p>
            <a:pPr marL="319564" indent="-319564">
              <a:buClr>
                <a:schemeClr val="tx1"/>
              </a:buClr>
              <a:buSzPct val="100000"/>
            </a:pPr>
            <a:r>
              <a:rPr lang="en-US" dirty="0" smtClean="0"/>
              <a:t>Keep web pages reasonably short</a:t>
            </a:r>
          </a:p>
          <a:p>
            <a:pPr marL="319564" indent="-319564">
              <a:buClr>
                <a:schemeClr val="tx1"/>
              </a:buClr>
              <a:buSzPct val="100000"/>
            </a:pPr>
            <a:r>
              <a:rPr lang="en-US" dirty="0" smtClean="0"/>
              <a:t>Put readers first</a:t>
            </a:r>
          </a:p>
          <a:p>
            <a:pPr marL="319564" indent="-319564">
              <a:buClr>
                <a:schemeClr val="tx1"/>
              </a:buClr>
              <a:buSzPct val="100000"/>
            </a:pPr>
            <a:r>
              <a:rPr lang="en-US" dirty="0" smtClean="0"/>
              <a:t>Use a strong headline</a:t>
            </a:r>
          </a:p>
          <a:p>
            <a:pPr marL="319564" indent="-319564">
              <a:buClr>
                <a:schemeClr val="tx1"/>
              </a:buClr>
              <a:buSzPct val="100000"/>
            </a:pPr>
            <a:r>
              <a:rPr lang="en-US" dirty="0" smtClean="0"/>
              <a:t>Create a lively pace</a:t>
            </a:r>
          </a:p>
          <a:p>
            <a:pPr marL="319564" indent="-319564">
              <a:buClr>
                <a:schemeClr val="tx1"/>
              </a:buClr>
              <a:buSzPct val="100000"/>
            </a:pPr>
            <a:r>
              <a:rPr lang="en-US" dirty="0" smtClean="0"/>
              <a:t>Be consistent</a:t>
            </a:r>
          </a:p>
          <a:p>
            <a:pPr marL="319564" indent="-319564">
              <a:buClr>
                <a:schemeClr val="tx1"/>
              </a:buClr>
              <a:buSzPct val="100000"/>
            </a:pPr>
            <a:r>
              <a:rPr lang="en-US" dirty="0" smtClean="0"/>
              <a:t>Be specific</a:t>
            </a:r>
          </a:p>
          <a:p>
            <a:pPr marL="319564" indent="-319564">
              <a:buClr>
                <a:schemeClr val="tx1"/>
              </a:buClr>
              <a:buSzPct val="100000"/>
            </a:pPr>
            <a:r>
              <a:rPr lang="en-US" dirty="0" smtClean="0"/>
              <a:t>Avoid jargon</a:t>
            </a:r>
          </a:p>
          <a:p>
            <a:pPr marL="319564" indent="-319564">
              <a:buClr>
                <a:schemeClr val="tx1"/>
              </a:buClr>
              <a:buSzPct val="100000"/>
            </a:pPr>
            <a:r>
              <a:rPr lang="en-US" dirty="0" smtClean="0"/>
              <a:t>Make every word meaningful</a:t>
            </a:r>
          </a:p>
          <a:p>
            <a:pPr marL="319564" indent="-319564">
              <a:buClr>
                <a:schemeClr val="tx1"/>
              </a:buClr>
              <a:buSzPct val="100000"/>
            </a:pPr>
            <a:r>
              <a:rPr lang="en-US" dirty="0" smtClean="0"/>
              <a:t>Avoid passive voice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156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4771"/>
            <a:ext cx="6525043" cy="553998"/>
          </a:xfrm>
        </p:spPr>
        <p:txBody>
          <a:bodyPr/>
          <a:lstStyle/>
          <a:p>
            <a:r>
              <a:rPr lang="en-US" sz="3600" dirty="0" smtClean="0"/>
              <a:t>Images that Work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2920" y="1120140"/>
            <a:ext cx="9387840" cy="6035040"/>
          </a:xfrm>
        </p:spPr>
        <p:txBody>
          <a:bodyPr>
            <a:noAutofit/>
          </a:bodyPr>
          <a:lstStyle/>
          <a:p>
            <a:pPr marL="263684" indent="-263684">
              <a:lnSpc>
                <a:spcPct val="90000"/>
              </a:lnSpc>
              <a:spcBef>
                <a:spcPts val="2640"/>
              </a:spcBef>
              <a:buClr>
                <a:schemeClr val="tx1"/>
              </a:buClr>
              <a:buSzPct val="100000"/>
            </a:pPr>
            <a:endParaRPr lang="en-US" sz="2800" dirty="0" smtClean="0"/>
          </a:p>
          <a:p>
            <a:pPr marL="263684" indent="-263684">
              <a:lnSpc>
                <a:spcPct val="90000"/>
              </a:lnSpc>
              <a:spcBef>
                <a:spcPts val="2640"/>
              </a:spcBef>
              <a:buClr>
                <a:schemeClr val="tx1"/>
              </a:buClr>
              <a:buSzPct val="100000"/>
            </a:pPr>
            <a:r>
              <a:rPr lang="en-US" sz="2800" dirty="0" smtClean="0"/>
              <a:t>The </a:t>
            </a:r>
            <a:r>
              <a:rPr lang="en-US" sz="2800" dirty="0"/>
              <a:t>number and size of pictures on a website is often the biggest factor in determining how </a:t>
            </a:r>
            <a:r>
              <a:rPr lang="en-US" sz="2800" dirty="0" smtClean="0"/>
              <a:t>long it </a:t>
            </a:r>
            <a:r>
              <a:rPr lang="en-US" sz="2800" dirty="0"/>
              <a:t>takes </a:t>
            </a:r>
            <a:r>
              <a:rPr lang="en-US" sz="2800" dirty="0" smtClean="0"/>
              <a:t>to download</a:t>
            </a:r>
          </a:p>
          <a:p>
            <a:pPr marL="263684" indent="-263684">
              <a:lnSpc>
                <a:spcPct val="90000"/>
              </a:lnSpc>
              <a:spcBef>
                <a:spcPts val="2640"/>
              </a:spcBef>
              <a:buClr>
                <a:schemeClr val="tx1"/>
              </a:buClr>
              <a:buSzPct val="100000"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best pictures are those that </a:t>
            </a:r>
            <a:r>
              <a:rPr lang="en-US" sz="2800" dirty="0" smtClean="0"/>
              <a:t>inform or </a:t>
            </a:r>
            <a:r>
              <a:rPr lang="en-US" sz="2800" dirty="0"/>
              <a:t>entertain, and that help you to tell your story</a:t>
            </a:r>
            <a:endParaRPr lang="en-US" sz="2800" dirty="0" smtClean="0"/>
          </a:p>
          <a:p>
            <a:pPr marL="263684" indent="-263684">
              <a:lnSpc>
                <a:spcPct val="90000"/>
              </a:lnSpc>
              <a:spcBef>
                <a:spcPts val="2640"/>
              </a:spcBef>
              <a:buClr>
                <a:schemeClr val="tx1"/>
              </a:buClr>
              <a:buSzPct val="100000"/>
            </a:pPr>
            <a:r>
              <a:rPr lang="en-US" sz="2800" dirty="0" smtClean="0"/>
              <a:t>Make sure your photos look good </a:t>
            </a:r>
          </a:p>
          <a:p>
            <a:pPr lvl="1">
              <a:lnSpc>
                <a:spcPct val="90000"/>
              </a:lnSpc>
              <a:spcBef>
                <a:spcPts val="770"/>
              </a:spcBef>
              <a:buClr>
                <a:schemeClr val="tx1"/>
              </a:buClr>
              <a:buSzPct val="100000"/>
            </a:pPr>
            <a:endParaRPr lang="en-US" dirty="0"/>
          </a:p>
          <a:p>
            <a:pPr marL="263684" indent="-263684">
              <a:lnSpc>
                <a:spcPct val="90000"/>
              </a:lnSpc>
              <a:spcBef>
                <a:spcPts val="2640"/>
              </a:spcBef>
              <a:buClr>
                <a:schemeClr val="tx1"/>
              </a:buClr>
              <a:buSzPct val="100000"/>
            </a:pPr>
            <a:r>
              <a:rPr lang="en-US" sz="2800" dirty="0" smtClean="0"/>
              <a:t>Pictures are protected by copyright</a:t>
            </a:r>
            <a:endParaRPr lang="en-US" sz="2800" dirty="0"/>
          </a:p>
          <a:p>
            <a:pPr lvl="1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356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34771"/>
            <a:ext cx="6067843" cy="861774"/>
          </a:xfrm>
        </p:spPr>
        <p:txBody>
          <a:bodyPr/>
          <a:lstStyle/>
          <a:p>
            <a:r>
              <a:rPr lang="en-US" sz="2800" dirty="0" smtClean="0"/>
              <a:t>Adding Map to Your Site</a:t>
            </a:r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5790" y="1356360"/>
            <a:ext cx="9654970" cy="6035040"/>
          </a:xfrm>
        </p:spPr>
        <p:txBody>
          <a:bodyPr>
            <a:noAutofit/>
          </a:bodyPr>
          <a:lstStyle/>
          <a:p>
            <a:pPr marL="452279" indent="-452279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/>
              <a:t>Open Google Maps (http://maps.google.com)</a:t>
            </a:r>
          </a:p>
          <a:p>
            <a:pPr marL="452279" indent="-452279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Search </a:t>
            </a:r>
            <a:r>
              <a:rPr lang="en-US" sz="2000" dirty="0"/>
              <a:t>for your address. Make sure the map, Street View image, </a:t>
            </a:r>
            <a:r>
              <a:rPr lang="en-US" sz="2000" dirty="0" smtClean="0"/>
              <a:t>or </a:t>
            </a:r>
            <a:r>
              <a:rPr lang="en-US" sz="2000" dirty="0"/>
              <a:t>directions you'd like to embed shows up on the map. </a:t>
            </a:r>
            <a:r>
              <a:rPr lang="en-US" sz="2000" dirty="0" smtClean="0"/>
              <a:t>Zoom </a:t>
            </a:r>
            <a:r>
              <a:rPr lang="en-US" sz="2000" dirty="0"/>
              <a:t>and adjust the view so that you can see as much detail as you want</a:t>
            </a:r>
          </a:p>
          <a:p>
            <a:pPr marL="452279" indent="-452279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Click </a:t>
            </a:r>
            <a:r>
              <a:rPr lang="en-US" sz="2000" dirty="0"/>
              <a:t>the Menu </a:t>
            </a:r>
            <a:r>
              <a:rPr lang="en-US" sz="2000" dirty="0" smtClean="0"/>
              <a:t>(top </a:t>
            </a:r>
            <a:r>
              <a:rPr lang="en-US" sz="2000" dirty="0"/>
              <a:t>left </a:t>
            </a:r>
            <a:r>
              <a:rPr lang="en-US" sz="2000" dirty="0" smtClean="0"/>
              <a:t>corner</a:t>
            </a:r>
            <a:r>
              <a:rPr lang="en-US" sz="2000" dirty="0"/>
              <a:t>)</a:t>
            </a:r>
          </a:p>
          <a:p>
            <a:pPr marL="452279" indent="-452279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Click </a:t>
            </a:r>
            <a:r>
              <a:rPr lang="en-US" sz="2000" dirty="0"/>
              <a:t>Share or Embed map.</a:t>
            </a:r>
          </a:p>
          <a:p>
            <a:pPr marL="452279" indent="-452279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At </a:t>
            </a:r>
            <a:r>
              <a:rPr lang="en-US" sz="2000" dirty="0"/>
              <a:t>the top of the box that appears, choose Embed </a:t>
            </a:r>
            <a:r>
              <a:rPr lang="en-US" sz="2000" dirty="0" smtClean="0"/>
              <a:t>map</a:t>
            </a:r>
            <a:endParaRPr lang="en-US" sz="2000" dirty="0"/>
          </a:p>
          <a:p>
            <a:pPr marL="452279" indent="-452279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Choose </a:t>
            </a:r>
            <a:r>
              <a:rPr lang="en-US" sz="2000" dirty="0"/>
              <a:t>the size you </a:t>
            </a:r>
            <a:r>
              <a:rPr lang="en-US" sz="2000" dirty="0" smtClean="0"/>
              <a:t>want (small, medium, large, custom size), </a:t>
            </a:r>
            <a:r>
              <a:rPr lang="en-US" sz="2000" dirty="0"/>
              <a:t>then copy the HTML embed code </a:t>
            </a:r>
            <a:r>
              <a:rPr lang="en-US" sz="2000" dirty="0" smtClean="0"/>
              <a:t>and </a:t>
            </a:r>
            <a:r>
              <a:rPr lang="en-US" sz="2000" dirty="0"/>
              <a:t>paste it into the source code of your </a:t>
            </a:r>
            <a:r>
              <a:rPr lang="en-US" sz="2000" dirty="0" smtClean="0"/>
              <a:t>website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15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063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1113"/>
            <a:ext cx="7627127" cy="430887"/>
          </a:xfrm>
        </p:spPr>
        <p:txBody>
          <a:bodyPr/>
          <a:lstStyle/>
          <a:p>
            <a:r>
              <a:rPr lang="en-US" sz="2800" dirty="0"/>
              <a:t>Top Mistakes in Web Design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71600"/>
            <a:ext cx="9220200" cy="5373212"/>
          </a:xfrm>
        </p:spPr>
        <p:txBody>
          <a:bodyPr>
            <a:noAutofit/>
          </a:bodyPr>
          <a:lstStyle/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Unexpected locations for content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Islands of information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Repetitive links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Hidden fees and prices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Poor search results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Overwhelming users with information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Hidden links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16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290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73" y="304800"/>
            <a:ext cx="8770127" cy="430887"/>
          </a:xfrm>
        </p:spPr>
        <p:txBody>
          <a:bodyPr/>
          <a:lstStyle/>
          <a:p>
            <a:r>
              <a:rPr lang="en-US" sz="2800" dirty="0"/>
              <a:t>Top Mistakes in Web Design (2017)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20140"/>
            <a:ext cx="9220200" cy="5624672"/>
          </a:xfrm>
        </p:spPr>
        <p:txBody>
          <a:bodyPr>
            <a:noAutofit/>
          </a:bodyPr>
          <a:lstStyle/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Failing to use responsive design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Relying on a free website builder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Forgetting about actual design elements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Poor use of headers, sidebars, and footers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Not capturing customer information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Lacking top-quality content throughout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Making core information hard to find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Not keeping a website updated 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Not dealing with broken and poorly optimized pages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Not paying attention to analytics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17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79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73" y="304800"/>
            <a:ext cx="8465327" cy="492443"/>
          </a:xfrm>
        </p:spPr>
        <p:txBody>
          <a:bodyPr/>
          <a:lstStyle/>
          <a:p>
            <a:r>
              <a:rPr lang="en-US" sz="3200" dirty="0"/>
              <a:t>Top Mistakes in Web Design (2018)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85728"/>
            <a:ext cx="9220200" cy="5624672"/>
          </a:xfrm>
        </p:spPr>
        <p:txBody>
          <a:bodyPr>
            <a:noAutofit/>
          </a:bodyPr>
          <a:lstStyle/>
          <a:p>
            <a:pPr marL="565785" indent="-565785">
              <a:lnSpc>
                <a:spcPct val="95000"/>
              </a:lnSpc>
              <a:spcBef>
                <a:spcPts val="132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Failing to use responsive design</a:t>
            </a:r>
          </a:p>
          <a:p>
            <a:pPr marL="565785" indent="-565785">
              <a:lnSpc>
                <a:spcPct val="95000"/>
              </a:lnSpc>
              <a:spcBef>
                <a:spcPts val="132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Relying on a free website builder</a:t>
            </a:r>
          </a:p>
          <a:p>
            <a:pPr marL="565785" indent="-565785">
              <a:lnSpc>
                <a:spcPct val="95000"/>
              </a:lnSpc>
              <a:spcBef>
                <a:spcPts val="132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Not providing necessary information/option: contact, search box, email </a:t>
            </a:r>
          </a:p>
          <a:p>
            <a:pPr marL="565785" indent="-565785">
              <a:lnSpc>
                <a:spcPct val="95000"/>
              </a:lnSpc>
              <a:spcBef>
                <a:spcPts val="132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Music and videos that play automatically </a:t>
            </a:r>
          </a:p>
          <a:p>
            <a:pPr marL="565785" indent="-565785">
              <a:lnSpc>
                <a:spcPct val="95000"/>
              </a:lnSpc>
              <a:spcBef>
                <a:spcPts val="132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Having a “Click here to enter” page</a:t>
            </a:r>
          </a:p>
          <a:p>
            <a:pPr marL="565785" indent="-565785">
              <a:lnSpc>
                <a:spcPct val="95000"/>
              </a:lnSpc>
              <a:spcBef>
                <a:spcPts val="132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Overly use Flash components and client-side scripts</a:t>
            </a:r>
          </a:p>
          <a:p>
            <a:pPr marL="565785" indent="-565785">
              <a:lnSpc>
                <a:spcPct val="95000"/>
              </a:lnSpc>
              <a:spcBef>
                <a:spcPts val="132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Designing cluttered pages with no whitespace</a:t>
            </a:r>
          </a:p>
          <a:p>
            <a:pPr marL="565785" indent="-565785">
              <a:lnSpc>
                <a:spcPct val="95000"/>
              </a:lnSpc>
              <a:spcBef>
                <a:spcPts val="132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Ignoring standard practice</a:t>
            </a:r>
          </a:p>
          <a:p>
            <a:pPr marL="565785" indent="-565785">
              <a:lnSpc>
                <a:spcPct val="95000"/>
              </a:lnSpc>
              <a:spcBef>
                <a:spcPts val="132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Poor menu and navigation design</a:t>
            </a:r>
          </a:p>
          <a:p>
            <a:pPr marL="565785" indent="-565785">
              <a:lnSpc>
                <a:spcPct val="95000"/>
              </a:lnSpc>
              <a:spcBef>
                <a:spcPts val="132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Not understanding basic SEO</a:t>
            </a:r>
          </a:p>
          <a:p>
            <a:pPr marL="565785" indent="-565785">
              <a:lnSpc>
                <a:spcPct val="95000"/>
              </a:lnSpc>
              <a:spcBef>
                <a:spcPts val="132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565785" indent="-565785">
              <a:lnSpc>
                <a:spcPct val="95000"/>
              </a:lnSpc>
              <a:spcBef>
                <a:spcPts val="132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18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867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4771"/>
            <a:ext cx="6601243" cy="553998"/>
          </a:xfrm>
        </p:spPr>
        <p:txBody>
          <a:bodyPr/>
          <a:lstStyle/>
          <a:p>
            <a:r>
              <a:rPr lang="en-US" sz="3600" dirty="0" smtClean="0"/>
              <a:t>Degree of Task Success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341120" y="6903720"/>
            <a:ext cx="8550808" cy="366575"/>
          </a:xfrm>
          <a:prstGeom prst="rect">
            <a:avLst/>
          </a:prstGeom>
          <a:noFill/>
          <a:ln w="38100" cmpd="sng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330"/>
              </a:spcBef>
            </a:pPr>
            <a:r>
              <a:rPr lang="en-US" sz="1980" dirty="0">
                <a:latin typeface="Gill Sans MT" charset="0"/>
                <a:ea typeface="Gill Sans MT" charset="0"/>
                <a:cs typeface="Gill Sans MT" charset="0"/>
              </a:rPr>
              <a:t>[Nielsen Norman Group, 2016]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" y="1120140"/>
            <a:ext cx="6699941" cy="53791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59980" y="1666365"/>
            <a:ext cx="2096668" cy="3970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330"/>
              </a:spcBef>
            </a:pPr>
            <a:r>
              <a:rPr lang="en-US" sz="220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rPr>
              <a:t>The true goal</a:t>
            </a:r>
            <a:endParaRPr lang="en-US" sz="2200" dirty="0">
              <a:solidFill>
                <a:srgbClr val="C0000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543800" y="1874520"/>
            <a:ext cx="335280" cy="2514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19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658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8161"/>
            <a:ext cx="8617727" cy="1323439"/>
          </a:xfrm>
        </p:spPr>
        <p:txBody>
          <a:bodyPr/>
          <a:lstStyle/>
          <a:p>
            <a:pPr>
              <a:spcBef>
                <a:spcPts val="2200"/>
              </a:spcBef>
            </a:pPr>
            <a:r>
              <a:rPr lang="en-US" dirty="0" smtClean="0"/>
              <a:t>Setting Up Your Website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280" y="1203963"/>
            <a:ext cx="8884920" cy="4739638"/>
          </a:xfrm>
        </p:spPr>
        <p:txBody>
          <a:bodyPr>
            <a:noAutofit/>
          </a:bodyPr>
          <a:lstStyle/>
          <a:p>
            <a:pPr marL="263684" indent="-263684"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800" dirty="0" smtClean="0"/>
              <a:t>Planning</a:t>
            </a:r>
          </a:p>
          <a:p>
            <a:pPr marL="263684" indent="-263684"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800" dirty="0" smtClean="0"/>
              <a:t>Content creation</a:t>
            </a:r>
          </a:p>
          <a:p>
            <a:pPr marL="263684" indent="-263684"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800" dirty="0" smtClean="0"/>
              <a:t>Web design</a:t>
            </a:r>
          </a:p>
          <a:p>
            <a:pPr marL="263684" indent="-263684"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800" dirty="0" smtClean="0"/>
              <a:t>Web development</a:t>
            </a:r>
          </a:p>
          <a:p>
            <a:pPr marL="263684" indent="-263684"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800" dirty="0" smtClean="0"/>
              <a:t>Testing</a:t>
            </a:r>
          </a:p>
          <a:p>
            <a:pPr marL="263684" indent="-263684"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800" dirty="0" smtClean="0"/>
              <a:t>Launching the website</a:t>
            </a:r>
          </a:p>
          <a:p>
            <a:pPr marL="263684" indent="-263684"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800" dirty="0" smtClean="0"/>
              <a:t>Promoting the website</a:t>
            </a:r>
          </a:p>
          <a:p>
            <a:pPr marL="263684" indent="-263684"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800" dirty="0" smtClean="0"/>
              <a:t>Measuring how well the site is fulfilling its purpose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2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769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599176" y="3534156"/>
            <a:ext cx="1441704" cy="3841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>
              <a:solidFill>
                <a:srgbClr val="FFFC0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5885" y="3534156"/>
            <a:ext cx="1307592" cy="384175"/>
          </a:xfrm>
          <a:prstGeom prst="rect">
            <a:avLst/>
          </a:prstGeom>
          <a:solidFill>
            <a:srgbClr val="D849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5280" y="1111408"/>
            <a:ext cx="9471660" cy="562467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dirty="0" smtClean="0"/>
              <a:t>Five common problems</a:t>
            </a:r>
          </a:p>
          <a:p>
            <a:pPr marL="880110" indent="-394653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/>
              <a:t>Text is too </a:t>
            </a:r>
            <a:r>
              <a:rPr lang="en-US" sz="1540" dirty="0">
                <a:solidFill>
                  <a:srgbClr val="C00000"/>
                </a:solidFill>
              </a:rPr>
              <a:t>small</a:t>
            </a:r>
          </a:p>
          <a:p>
            <a:pPr marL="880110" indent="-394653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/>
              <a:t>Text appears </a:t>
            </a:r>
            <a:r>
              <a:rPr lang="en-US" dirty="0">
                <a:solidFill>
                  <a:srgbClr val="C00000">
                    <a:alpha val="57000"/>
                  </a:srgbClr>
                </a:solidFill>
                <a:effectLst>
                  <a:glow rad="228600">
                    <a:schemeClr val="accent6">
                      <a:satMod val="175000"/>
                      <a:alpha val="36000"/>
                    </a:schemeClr>
                  </a:glow>
                </a:effectLst>
                <a:latin typeface="Kino MT" charset="0"/>
                <a:ea typeface="Kino MT" charset="0"/>
                <a:cs typeface="Kino MT" charset="0"/>
              </a:rPr>
              <a:t>fuzzy</a:t>
            </a:r>
          </a:p>
          <a:p>
            <a:pPr marL="880110" indent="-394653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/>
              <a:t>Text cannot be </a:t>
            </a:r>
            <a:r>
              <a:rPr lang="en-US" sz="2200" dirty="0">
                <a:solidFill>
                  <a:srgbClr val="C00000"/>
                </a:solidFill>
              </a:rPr>
              <a:t>resized</a:t>
            </a:r>
          </a:p>
          <a:p>
            <a:pPr marL="880110" indent="-394653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/>
              <a:t>Not enough   </a:t>
            </a:r>
            <a:r>
              <a:rPr lang="en-US" sz="2200" dirty="0">
                <a:solidFill>
                  <a:srgbClr val="C00000"/>
                </a:solidFill>
              </a:rPr>
              <a:t>contrast</a:t>
            </a:r>
            <a:r>
              <a:rPr lang="en-US" sz="2200" dirty="0">
                <a:solidFill>
                  <a:schemeClr val="tx2"/>
                </a:solidFill>
              </a:rPr>
              <a:t>   </a:t>
            </a:r>
            <a:r>
              <a:rPr lang="en-US" sz="2200" dirty="0"/>
              <a:t>or too much   </a:t>
            </a:r>
            <a:r>
              <a:rPr lang="en-US" sz="2200" dirty="0">
                <a:solidFill>
                  <a:srgbClr val="FFFC00"/>
                </a:solidFill>
              </a:rPr>
              <a:t>contrast</a:t>
            </a:r>
          </a:p>
          <a:p>
            <a:pPr marL="880110" indent="-394653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/>
              <a:t>Design elements </a:t>
            </a:r>
            <a:r>
              <a:rPr lang="en-US" sz="2200" dirty="0">
                <a:solidFill>
                  <a:srgbClr val="C00000"/>
                </a:solidFill>
                <a:effectLst>
                  <a:outerShdw blurRad="50800" dist="241300" dir="3600000" algn="tl" rotWithShape="0">
                    <a:srgbClr val="FF7D41">
                      <a:alpha val="96000"/>
                    </a:srgbClr>
                  </a:outerShdw>
                </a:effectLst>
              </a:rPr>
              <a:t>overshadow </a:t>
            </a:r>
            <a:r>
              <a:rPr lang="en-US" sz="2200" dirty="0"/>
              <a:t>text</a:t>
            </a:r>
          </a:p>
          <a:p>
            <a:pPr marL="880110" indent="-394653">
              <a:buClr>
                <a:schemeClr val="tx1"/>
              </a:buClr>
              <a:buSzPct val="100000"/>
            </a:pPr>
            <a:endParaRPr lang="en-US" dirty="0"/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335280" y="5177094"/>
            <a:ext cx="9471660" cy="1311128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These happen when designers get “cute” or “cool”</a:t>
            </a:r>
          </a:p>
          <a:p>
            <a:pPr algn="ctr">
              <a:buClr>
                <a:schemeClr val="tx1"/>
              </a:buClr>
            </a:pPr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They focus on “look”, not “functioning”</a:t>
            </a:r>
          </a:p>
          <a:p>
            <a:pPr algn="ctr">
              <a:buClr>
                <a:schemeClr val="tx1"/>
              </a:buClr>
            </a:pPr>
            <a:endParaRPr lang="en-US" sz="198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algn="ctr">
              <a:buClr>
                <a:schemeClr val="tx1"/>
              </a:buClr>
            </a:pPr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Some badly designed sites are beautiful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20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0951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9660" y="3664139"/>
            <a:ext cx="3144279" cy="47352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57" y="334771"/>
            <a:ext cx="7591843" cy="492443"/>
          </a:xfrm>
        </p:spPr>
        <p:txBody>
          <a:bodyPr/>
          <a:lstStyle/>
          <a:p>
            <a:r>
              <a:rPr lang="en-US" sz="3200" dirty="0" smtClean="0"/>
              <a:t>Top Guidelines For Fonts</a:t>
            </a:r>
            <a:endParaRPr lang="en-US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5280" y="1600200"/>
            <a:ext cx="9471660" cy="5624672"/>
          </a:xfrm>
        </p:spPr>
        <p:txBody>
          <a:bodyPr>
            <a:noAutofit/>
          </a:bodyPr>
          <a:lstStyle/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common fonts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At least 10 point size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Avoid busy backgrounds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dark (black) text on light (white) backgrounds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Not light on dark</a:t>
            </a:r>
          </a:p>
          <a:p>
            <a:pPr marL="565785" indent="-565785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Keep distractions to a </a:t>
            </a:r>
            <a:r>
              <a:rPr lang="en-US" sz="2400" dirty="0" smtClean="0"/>
              <a:t>minimum:</a:t>
            </a:r>
            <a:endParaRPr lang="en-US" sz="2400" dirty="0"/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600" dirty="0"/>
              <a:t>Moving</a:t>
            </a: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 All-caps</a:t>
            </a: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 Graphical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21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41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57" y="304800"/>
            <a:ext cx="8353843" cy="553998"/>
          </a:xfrm>
        </p:spPr>
        <p:txBody>
          <a:bodyPr/>
          <a:lstStyle/>
          <a:p>
            <a:r>
              <a:rPr lang="en-US" sz="3600" dirty="0" smtClean="0"/>
              <a:t>Make the UI Disappear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120140"/>
            <a:ext cx="9471660" cy="5624672"/>
          </a:xfrm>
        </p:spPr>
        <p:txBody>
          <a:bodyPr>
            <a:normAutofit lnSpcReduction="10000"/>
          </a:bodyPr>
          <a:lstStyle/>
          <a:p>
            <a:pPr>
              <a:spcBef>
                <a:spcPts val="1320"/>
              </a:spcBef>
              <a:buClr>
                <a:schemeClr val="tx1"/>
              </a:buClr>
              <a:buSzPct val="100000"/>
            </a:pPr>
            <a:r>
              <a:rPr lang="en-US" dirty="0">
                <a:solidFill>
                  <a:srgbClr val="C00000"/>
                </a:solidFill>
              </a:rPr>
              <a:t>Less interaction</a:t>
            </a:r>
            <a:r>
              <a:rPr lang="en-US" dirty="0"/>
              <a:t>, not more – what do users </a:t>
            </a:r>
            <a:r>
              <a:rPr lang="en-US" dirty="0">
                <a:solidFill>
                  <a:srgbClr val="C00000"/>
                </a:solidFill>
              </a:rPr>
              <a:t>need</a:t>
            </a:r>
            <a:r>
              <a:rPr lang="en-US" dirty="0"/>
              <a:t>?</a:t>
            </a:r>
          </a:p>
          <a:p>
            <a:pPr>
              <a:spcBef>
                <a:spcPts val="1320"/>
              </a:spcBef>
              <a:buClr>
                <a:schemeClr val="tx1"/>
              </a:buClr>
              <a:buSzPct val="100000"/>
            </a:pPr>
            <a:r>
              <a:rPr lang="en-US" dirty="0"/>
              <a:t>Indicate status </a:t>
            </a:r>
            <a:r>
              <a:rPr lang="en-US" dirty="0">
                <a:solidFill>
                  <a:srgbClr val="C00000"/>
                </a:solidFill>
              </a:rPr>
              <a:t>visually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pictures, not words</a:t>
            </a:r>
          </a:p>
          <a:p>
            <a:pPr>
              <a:spcBef>
                <a:spcPts val="1320"/>
              </a:spcBef>
              <a:buClr>
                <a:schemeClr val="tx1"/>
              </a:buClr>
              <a:buSzPct val="100000"/>
            </a:pPr>
            <a:r>
              <a:rPr lang="en-US" dirty="0"/>
              <a:t>Don’t use dialogs to report </a:t>
            </a:r>
            <a:r>
              <a:rPr lang="en-US" dirty="0">
                <a:solidFill>
                  <a:srgbClr val="C00000"/>
                </a:solidFill>
              </a:rPr>
              <a:t>normal behavior</a:t>
            </a:r>
          </a:p>
          <a:p>
            <a:pPr>
              <a:spcBef>
                <a:spcPts val="1320"/>
              </a:spcBef>
              <a:buClr>
                <a:schemeClr val="tx1"/>
              </a:buClr>
              <a:buSzPct val="100000"/>
            </a:pPr>
            <a:r>
              <a:rPr lang="en-US" dirty="0"/>
              <a:t>Provide default behavior and </a:t>
            </a:r>
            <a:r>
              <a:rPr lang="en-US" dirty="0">
                <a:solidFill>
                  <a:srgbClr val="C00000"/>
                </a:solidFill>
              </a:rPr>
              <a:t>ways to change </a:t>
            </a:r>
            <a:r>
              <a:rPr lang="en-US" dirty="0"/>
              <a:t>it</a:t>
            </a:r>
          </a:p>
          <a:p>
            <a:pPr>
              <a:spcBef>
                <a:spcPts val="1320"/>
              </a:spcBef>
              <a:buClr>
                <a:schemeClr val="tx1"/>
              </a:buClr>
              <a:buSzPct val="100000"/>
            </a:pPr>
            <a:r>
              <a:rPr lang="en-US" dirty="0"/>
              <a:t>Don’t </a:t>
            </a:r>
            <a:r>
              <a:rPr lang="en-US" dirty="0">
                <a:solidFill>
                  <a:srgbClr val="C00000"/>
                </a:solidFill>
              </a:rPr>
              <a:t>ask questions</a:t>
            </a:r>
            <a:r>
              <a:rPr lang="en-US" dirty="0"/>
              <a:t>, give users choices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22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832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73" y="228600"/>
            <a:ext cx="9455927" cy="1323439"/>
          </a:xfrm>
        </p:spPr>
        <p:txBody>
          <a:bodyPr/>
          <a:lstStyle/>
          <a:p>
            <a:pPr>
              <a:spcBef>
                <a:spcPts val="2200"/>
              </a:spcBef>
            </a:pPr>
            <a:r>
              <a:rPr lang="en-US" dirty="0" smtClean="0"/>
              <a:t>Planning Your Website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6400" y="1455420"/>
            <a:ext cx="6789420" cy="502920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algn="ctr"/>
            <a:r>
              <a:rPr lang="en-US" sz="2400" dirty="0" smtClean="0"/>
              <a:t>Realizing the purpose of your website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676400" y="2377440"/>
            <a:ext cx="6789420" cy="5029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0584" tIns="50292" rIns="100584" bIns="50292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Understanding web users and usability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676400" y="3299460"/>
            <a:ext cx="6789420" cy="5029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0584" tIns="50292" rIns="100584" bIns="50292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Creating a sitemap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676400" y="4221480"/>
            <a:ext cx="6789420" cy="5029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0584" tIns="50292" rIns="100584" bIns="50292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Planning interaction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676400" y="5143500"/>
            <a:ext cx="6789420" cy="5029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0584" tIns="50292" rIns="100584" bIns="50292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Choosing a web host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676400" y="6065520"/>
            <a:ext cx="6789420" cy="5029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0584" tIns="50292" rIns="100584" bIns="50292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Registering domain names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5071110" y="1958340"/>
            <a:ext cx="0" cy="41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5071110" y="2880360"/>
            <a:ext cx="0" cy="41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5071110" y="3802380"/>
            <a:ext cx="0" cy="41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5071110" y="4724400"/>
            <a:ext cx="0" cy="41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5071110" y="5646420"/>
            <a:ext cx="0" cy="41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235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"/>
            <a:ext cx="10058400" cy="49629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How People Use Sites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5280" y="3634740"/>
            <a:ext cx="9555480" cy="32689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homepage</a:t>
            </a:r>
          </a:p>
          <a:p>
            <a:pPr marL="696754" indent="-183357">
              <a:lnSpc>
                <a:spcPct val="90000"/>
              </a:lnSpc>
              <a:spcBef>
                <a:spcPts val="770"/>
              </a:spcBef>
              <a:buClr>
                <a:schemeClr val="tx1"/>
              </a:buClr>
              <a:buSzPct val="100000"/>
            </a:pPr>
            <a:r>
              <a:rPr lang="en-US" sz="2200" dirty="0"/>
              <a:t>So much to say, so little time</a:t>
            </a:r>
          </a:p>
          <a:p>
            <a:pPr marL="696754" indent="-183357">
              <a:lnSpc>
                <a:spcPct val="90000"/>
              </a:lnSpc>
              <a:spcBef>
                <a:spcPts val="770"/>
              </a:spcBef>
              <a:buClr>
                <a:schemeClr val="tx1"/>
              </a:buClr>
              <a:buSzPct val="100000"/>
            </a:pPr>
            <a:r>
              <a:rPr lang="en-US" sz="2200" dirty="0">
                <a:solidFill>
                  <a:srgbClr val="C00000"/>
                </a:solidFill>
              </a:rPr>
              <a:t>Clarity </a:t>
            </a:r>
            <a:r>
              <a:rPr lang="en-US" sz="2200" dirty="0"/>
              <a:t>is crucial</a:t>
            </a:r>
          </a:p>
          <a:p>
            <a:pPr marL="696754" indent="-183357">
              <a:lnSpc>
                <a:spcPct val="90000"/>
              </a:lnSpc>
              <a:spcBef>
                <a:spcPts val="770"/>
              </a:spcBef>
              <a:buClr>
                <a:schemeClr val="tx1"/>
              </a:buClr>
              <a:buSzPct val="100000"/>
            </a:pPr>
            <a:r>
              <a:rPr lang="en-US" sz="2200" dirty="0"/>
              <a:t>Users only read </a:t>
            </a:r>
            <a:r>
              <a:rPr lang="en-US" sz="2200" dirty="0">
                <a:solidFill>
                  <a:srgbClr val="C00000"/>
                </a:solidFill>
              </a:rPr>
              <a:t>20 to 30 words</a:t>
            </a:r>
          </a:p>
          <a:p>
            <a:pPr marL="696754" indent="-183357">
              <a:lnSpc>
                <a:spcPct val="90000"/>
              </a:lnSpc>
              <a:spcBef>
                <a:spcPts val="770"/>
              </a:spcBef>
              <a:buClr>
                <a:schemeClr val="tx1"/>
              </a:buClr>
              <a:buSzPct val="100000"/>
            </a:pPr>
            <a:r>
              <a:rPr lang="en-US" sz="2200" dirty="0"/>
              <a:t>Only 23% of users </a:t>
            </a:r>
            <a:r>
              <a:rPr lang="en-US" sz="2200" dirty="0">
                <a:solidFill>
                  <a:srgbClr val="C00000"/>
                </a:solidFill>
              </a:rPr>
              <a:t>scrolled down </a:t>
            </a:r>
            <a:r>
              <a:rPr lang="en-US" sz="2200" dirty="0"/>
              <a:t>the home page</a:t>
            </a:r>
          </a:p>
          <a:p>
            <a:pPr marL="696754" indent="-183357">
              <a:lnSpc>
                <a:spcPct val="90000"/>
              </a:lnSpc>
              <a:spcBef>
                <a:spcPts val="770"/>
              </a:spcBef>
              <a:buClr>
                <a:schemeClr val="tx1"/>
              </a:buClr>
              <a:buSzPct val="100000"/>
            </a:pPr>
            <a:r>
              <a:rPr lang="en-US" sz="2200" dirty="0"/>
              <a:t>Users are </a:t>
            </a:r>
            <a:r>
              <a:rPr lang="en-US" sz="2200" dirty="0">
                <a:solidFill>
                  <a:srgbClr val="C00000"/>
                </a:solidFill>
              </a:rPr>
              <a:t>not reading </a:t>
            </a:r>
            <a:r>
              <a:rPr lang="en-US" sz="2200" dirty="0"/>
              <a:t>– they are deciding where to go next</a:t>
            </a:r>
          </a:p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670560" y="2377441"/>
            <a:ext cx="8633460" cy="701731"/>
          </a:xfrm>
          <a:prstGeom prst="rect">
            <a:avLst/>
          </a:prstGeom>
          <a:solidFill>
            <a:srgbClr val="0000CC"/>
          </a:solidFill>
          <a:ln w="38100" cmpd="sng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Home pages are like signs on the freeway, </a:t>
            </a:r>
          </a:p>
          <a:p>
            <a:pPr algn="ctr"/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With users zipping by at 70MPH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560" y="1287781"/>
            <a:ext cx="8633460" cy="701731"/>
          </a:xfrm>
          <a:prstGeom prst="rect">
            <a:avLst/>
          </a:prstGeom>
          <a:solidFill>
            <a:srgbClr val="0000CC"/>
          </a:solidFill>
          <a:ln w="38100" cmpd="sng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A website is like a house with a thousand doors, </a:t>
            </a:r>
          </a:p>
          <a:p>
            <a:pPr algn="ctr"/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and visitors can enter anywhere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7306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"/>
            <a:ext cx="10058400" cy="49629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How People Use Sites (2)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5280" y="2209800"/>
            <a:ext cx="9555480" cy="49453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dirty="0" smtClean="0"/>
              <a:t>Four goals for a home page</a:t>
            </a:r>
          </a:p>
          <a:p>
            <a:pPr marL="942975" indent="-436563">
              <a:lnSpc>
                <a:spcPct val="90000"/>
              </a:lnSpc>
              <a:spcBef>
                <a:spcPts val="11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Define </a:t>
            </a:r>
            <a:r>
              <a:rPr lang="en-US" sz="2200" dirty="0"/>
              <a:t>the site (use your tagline)</a:t>
            </a:r>
          </a:p>
          <a:p>
            <a:pPr marL="942975" indent="-436563">
              <a:lnSpc>
                <a:spcPct val="90000"/>
              </a:lnSpc>
              <a:spcBef>
                <a:spcPts val="11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/>
              <a:t>Articulate what </a:t>
            </a:r>
            <a:r>
              <a:rPr lang="en-US" sz="2200" dirty="0">
                <a:solidFill>
                  <a:srgbClr val="C00000"/>
                </a:solidFill>
              </a:rPr>
              <a:t>benefits </a:t>
            </a:r>
            <a:r>
              <a:rPr lang="en-US" sz="2200" dirty="0"/>
              <a:t>are offered </a:t>
            </a:r>
          </a:p>
          <a:p>
            <a:pPr marL="942975" indent="-436563">
              <a:lnSpc>
                <a:spcPct val="90000"/>
              </a:lnSpc>
              <a:spcBef>
                <a:spcPts val="11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/>
              <a:t>Describe the </a:t>
            </a:r>
            <a:r>
              <a:rPr lang="en-US" sz="2200" dirty="0">
                <a:solidFill>
                  <a:srgbClr val="C00000"/>
                </a:solidFill>
              </a:rPr>
              <a:t>company </a:t>
            </a:r>
            <a:r>
              <a:rPr lang="en-US" sz="2200" dirty="0"/>
              <a:t>and its products</a:t>
            </a:r>
          </a:p>
          <a:p>
            <a:pPr marL="942975" indent="-436563">
              <a:lnSpc>
                <a:spcPct val="90000"/>
              </a:lnSpc>
              <a:spcBef>
                <a:spcPts val="11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/>
              <a:t>Provide </a:t>
            </a:r>
            <a:r>
              <a:rPr lang="en-US" sz="2200" dirty="0">
                <a:solidFill>
                  <a:srgbClr val="C00000"/>
                </a:solidFill>
              </a:rPr>
              <a:t>navigation </a:t>
            </a:r>
            <a:r>
              <a:rPr lang="en-US" sz="2200" dirty="0"/>
              <a:t>to the rest of the site</a:t>
            </a:r>
          </a:p>
          <a:p>
            <a:pPr>
              <a:lnSpc>
                <a:spcPct val="90000"/>
              </a:lnSpc>
              <a:spcBef>
                <a:spcPts val="2750"/>
              </a:spcBef>
              <a:buClr>
                <a:schemeClr val="tx1"/>
              </a:buClr>
              <a:buSzPct val="100000"/>
            </a:pPr>
            <a:r>
              <a:rPr lang="en-US" dirty="0" smtClean="0"/>
              <a:t>Interior page behavior</a:t>
            </a:r>
          </a:p>
          <a:p>
            <a:pPr marL="754380" indent="-263684">
              <a:lnSpc>
                <a:spcPct val="90000"/>
              </a:lnSpc>
              <a:spcBef>
                <a:spcPts val="1100"/>
              </a:spcBef>
              <a:buClr>
                <a:schemeClr val="tx1"/>
              </a:buClr>
              <a:buSzPct val="100000"/>
            </a:pPr>
            <a:r>
              <a:rPr lang="en-US" sz="2200" dirty="0"/>
              <a:t>Users </a:t>
            </a:r>
            <a:r>
              <a:rPr lang="en-US" sz="2200" dirty="0">
                <a:solidFill>
                  <a:srgbClr val="C00000"/>
                </a:solidFill>
              </a:rPr>
              <a:t>read more </a:t>
            </a:r>
            <a:r>
              <a:rPr lang="en-US" sz="2200" dirty="0"/>
              <a:t>content on interior pages</a:t>
            </a:r>
          </a:p>
          <a:p>
            <a:pPr marL="754380" indent="-263684">
              <a:lnSpc>
                <a:spcPct val="90000"/>
              </a:lnSpc>
              <a:spcBef>
                <a:spcPts val="1100"/>
              </a:spcBef>
              <a:buClr>
                <a:schemeClr val="tx1"/>
              </a:buClr>
              <a:buSzPct val="100000"/>
            </a:pPr>
            <a:r>
              <a:rPr lang="en-US" sz="2200" dirty="0"/>
              <a:t>Put important </a:t>
            </a:r>
            <a:r>
              <a:rPr lang="en-US" sz="2200" dirty="0">
                <a:solidFill>
                  <a:srgbClr val="C00000"/>
                </a:solidFill>
              </a:rPr>
              <a:t>links in content </a:t>
            </a:r>
            <a:r>
              <a:rPr lang="en-US" sz="2200" dirty="0"/>
              <a:t>area</a:t>
            </a:r>
          </a:p>
          <a:p>
            <a:pPr marL="754380" indent="-263684">
              <a:lnSpc>
                <a:spcPct val="90000"/>
              </a:lnSpc>
              <a:spcBef>
                <a:spcPts val="1100"/>
              </a:spcBef>
              <a:buClr>
                <a:schemeClr val="tx1"/>
              </a:buClr>
              <a:buSzPct val="100000"/>
            </a:pPr>
            <a:r>
              <a:rPr lang="en-US" sz="2200" dirty="0"/>
              <a:t>Users spend 27 seconds looking at a page .. Do not make them think about the navigation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" y="1203961"/>
            <a:ext cx="8549640" cy="701731"/>
          </a:xfrm>
          <a:prstGeom prst="rect">
            <a:avLst/>
          </a:prstGeom>
          <a:solidFill>
            <a:srgbClr val="0000CC"/>
          </a:solidFill>
          <a:ln w="38100" cmpd="sng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Users are goal directed</a:t>
            </a:r>
          </a:p>
          <a:p>
            <a:pPr algn="ctr"/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Help them reach their goals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5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1533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"/>
            <a:ext cx="10058400" cy="49629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Search Dominance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5280" y="1295400"/>
            <a:ext cx="9555480" cy="5867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420" dirty="0"/>
              <a:t>88% of tasks started in a search engine</a:t>
            </a:r>
          </a:p>
          <a:p>
            <a:pPr marL="698500" indent="-171133">
              <a:lnSpc>
                <a:spcPct val="90000"/>
              </a:lnSpc>
              <a:spcBef>
                <a:spcPts val="770"/>
              </a:spcBef>
              <a:buClr>
                <a:schemeClr val="tx1"/>
              </a:buClr>
              <a:buSzPct val="100000"/>
            </a:pPr>
            <a:r>
              <a:rPr lang="en-US" sz="2200" dirty="0"/>
              <a:t>Search engines are replacing bookmarks</a:t>
            </a:r>
          </a:p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420" dirty="0"/>
              <a:t>1994: Searches were used to </a:t>
            </a:r>
            <a:r>
              <a:rPr lang="en-US" sz="2420" dirty="0">
                <a:solidFill>
                  <a:srgbClr val="C00000"/>
                </a:solidFill>
              </a:rPr>
              <a:t>find resources</a:t>
            </a:r>
          </a:p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420" dirty="0"/>
              <a:t>2017: Searches are used to </a:t>
            </a:r>
            <a:r>
              <a:rPr lang="en-US" sz="2420" dirty="0">
                <a:solidFill>
                  <a:srgbClr val="C00000"/>
                </a:solidFill>
              </a:rPr>
              <a:t>answer </a:t>
            </a:r>
            <a:r>
              <a:rPr lang="en-US" sz="2420" dirty="0" smtClean="0">
                <a:solidFill>
                  <a:srgbClr val="C00000"/>
                </a:solidFill>
              </a:rPr>
              <a:t>questions</a:t>
            </a:r>
          </a:p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800" dirty="0"/>
              <a:t>Search Engine Results Page (</a:t>
            </a:r>
            <a:r>
              <a:rPr lang="en-US" sz="2800" dirty="0">
                <a:solidFill>
                  <a:srgbClr val="C00000"/>
                </a:solidFill>
              </a:rPr>
              <a:t>SERP</a:t>
            </a:r>
            <a:r>
              <a:rPr lang="en-US" sz="2800" dirty="0"/>
              <a:t>)</a:t>
            </a:r>
          </a:p>
          <a:p>
            <a:pPr marL="698500" indent="-207804">
              <a:lnSpc>
                <a:spcPct val="90000"/>
              </a:lnSpc>
              <a:spcBef>
                <a:spcPts val="1100"/>
              </a:spcBef>
              <a:buClr>
                <a:schemeClr val="tx1"/>
              </a:buClr>
              <a:buSzPct val="100000"/>
            </a:pPr>
            <a:r>
              <a:rPr lang="en-US" sz="2800" dirty="0"/>
              <a:t>93% of users visit first SERP only</a:t>
            </a:r>
          </a:p>
          <a:p>
            <a:pPr marL="698500" indent="-207804">
              <a:lnSpc>
                <a:spcPct val="90000"/>
              </a:lnSpc>
              <a:spcBef>
                <a:spcPts val="1100"/>
              </a:spcBef>
              <a:buClr>
                <a:schemeClr val="tx1"/>
              </a:buClr>
              <a:buSzPct val="100000"/>
            </a:pPr>
            <a:r>
              <a:rPr lang="en-US" sz="2800" dirty="0"/>
              <a:t>Only 47% scroll the first SERP (4 or 5 results from Google)</a:t>
            </a:r>
          </a:p>
          <a:p>
            <a:pPr marL="698500" indent="-207804">
              <a:lnSpc>
                <a:spcPct val="90000"/>
              </a:lnSpc>
              <a:spcBef>
                <a:spcPts val="1100"/>
              </a:spcBef>
              <a:buClr>
                <a:schemeClr val="tx1"/>
              </a:buClr>
              <a:buSzPct val="100000"/>
            </a:pPr>
            <a:r>
              <a:rPr lang="en-US" sz="2800" dirty="0"/>
              <a:t>51% click on first site; only 16% click on second </a:t>
            </a:r>
            <a:r>
              <a:rPr lang="en-US" sz="2800" dirty="0" smtClean="0"/>
              <a:t>site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6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"/>
            <a:ext cx="10058400" cy="49629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Scrolling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5280" y="1120140"/>
            <a:ext cx="9555480" cy="5867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dirty="0" smtClean="0"/>
              <a:t>Users do </a:t>
            </a:r>
            <a:r>
              <a:rPr lang="en-US" dirty="0" smtClean="0">
                <a:solidFill>
                  <a:srgbClr val="C00000"/>
                </a:solidFill>
              </a:rPr>
              <a:t>not scroll</a:t>
            </a:r>
          </a:p>
          <a:p>
            <a:pPr marL="698500" indent="-190342">
              <a:lnSpc>
                <a:spcPct val="90000"/>
              </a:lnSpc>
              <a:spcBef>
                <a:spcPts val="1100"/>
              </a:spcBef>
              <a:buClr>
                <a:schemeClr val="tx1"/>
              </a:buClr>
              <a:buSzPct val="100000"/>
            </a:pPr>
            <a:r>
              <a:rPr lang="en-US" sz="2200" dirty="0"/>
              <a:t>They are lazy and ignorant</a:t>
            </a:r>
          </a:p>
          <a:p>
            <a:pPr marL="698500" indent="-190342">
              <a:lnSpc>
                <a:spcPct val="90000"/>
              </a:lnSpc>
              <a:spcBef>
                <a:spcPts val="1100"/>
              </a:spcBef>
              <a:buClr>
                <a:schemeClr val="tx1"/>
              </a:buClr>
              <a:buSzPct val="100000"/>
            </a:pPr>
            <a:r>
              <a:rPr lang="en-US" sz="2200" dirty="0"/>
              <a:t>Or </a:t>
            </a:r>
            <a:r>
              <a:rPr lang="is-IS" sz="2200" dirty="0"/>
              <a:t>… maybe they are busy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dirty="0" smtClean="0"/>
              <a:t>23% of users scroll the home page on the first visit</a:t>
            </a:r>
          </a:p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dirty="0" smtClean="0"/>
              <a:t>52% scroll interior pages</a:t>
            </a:r>
          </a:p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dirty="0" smtClean="0"/>
              <a:t>47% scroll SERPs</a:t>
            </a:r>
          </a:p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dirty="0" smtClean="0"/>
              <a:t>Users with more web experience scrolled more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" y="6537269"/>
            <a:ext cx="8549640" cy="701731"/>
          </a:xfrm>
          <a:prstGeom prst="rect">
            <a:avLst/>
          </a:prstGeom>
          <a:solidFill>
            <a:srgbClr val="0000CC"/>
          </a:solidFill>
          <a:ln w="38100" cmpd="sng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Don’t </a:t>
            </a:r>
            <a:r>
              <a:rPr lang="en-US" sz="198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make me think</a:t>
            </a:r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! [Steve Krug]</a:t>
            </a:r>
          </a:p>
          <a:p>
            <a:pPr algn="ctr"/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Don’t make me scroll!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7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710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4771"/>
            <a:ext cx="6982243" cy="1323439"/>
          </a:xfrm>
        </p:spPr>
        <p:txBody>
          <a:bodyPr/>
          <a:lstStyle/>
          <a:p>
            <a:r>
              <a:rPr lang="en-US" dirty="0" smtClean="0"/>
              <a:t>Creating a Sitemap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93520"/>
            <a:ext cx="9387840" cy="62026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400" dirty="0" smtClean="0"/>
              <a:t>Organize the content into meaningful sections -- match </a:t>
            </a:r>
            <a:r>
              <a:rPr lang="en-US" sz="2400" dirty="0" smtClean="0">
                <a:solidFill>
                  <a:srgbClr val="C00000"/>
                </a:solidFill>
              </a:rPr>
              <a:t>users’ mental model</a:t>
            </a:r>
          </a:p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400" dirty="0" smtClean="0"/>
              <a:t>Consider how the sections are </a:t>
            </a:r>
            <a:r>
              <a:rPr lang="en-US" sz="2400" dirty="0" smtClean="0">
                <a:solidFill>
                  <a:srgbClr val="C00000"/>
                </a:solidFill>
              </a:rPr>
              <a:t>related </a:t>
            </a:r>
            <a:r>
              <a:rPr lang="en-US" sz="2400" dirty="0" smtClean="0"/>
              <a:t>to each other</a:t>
            </a:r>
          </a:p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rgbClr val="C00000"/>
                </a:solidFill>
              </a:rPr>
              <a:t>simple language </a:t>
            </a:r>
            <a:r>
              <a:rPr lang="en-US" sz="2400" dirty="0" smtClean="0"/>
              <a:t>to define each section, </a:t>
            </a:r>
            <a:r>
              <a:rPr lang="en-US" sz="2400" dirty="0" smtClean="0">
                <a:solidFill>
                  <a:srgbClr val="C00000"/>
                </a:solidFill>
              </a:rPr>
              <a:t>no jargon</a:t>
            </a:r>
          </a:p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400" dirty="0" smtClean="0"/>
              <a:t>Sitemap helps people if they get </a:t>
            </a:r>
            <a:r>
              <a:rPr lang="en-US" sz="2400" dirty="0" smtClean="0">
                <a:solidFill>
                  <a:srgbClr val="C00000"/>
                </a:solidFill>
              </a:rPr>
              <a:t>lost </a:t>
            </a:r>
            <a:r>
              <a:rPr lang="en-US" sz="2400" dirty="0" smtClean="0"/>
              <a:t>or can’t find something on your site</a:t>
            </a:r>
          </a:p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400" dirty="0" smtClean="0">
                <a:solidFill>
                  <a:srgbClr val="C00000"/>
                </a:solidFill>
              </a:rPr>
              <a:t>Search engines </a:t>
            </a:r>
            <a:r>
              <a:rPr lang="en-US" sz="2400" dirty="0" smtClean="0"/>
              <a:t>can use it to discover all your site’s content</a:t>
            </a:r>
          </a:p>
          <a:p>
            <a:pPr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400" dirty="0" smtClean="0"/>
              <a:t>Sitemap provides an </a:t>
            </a:r>
            <a:r>
              <a:rPr lang="en-US" sz="2400" dirty="0" smtClean="0">
                <a:solidFill>
                  <a:srgbClr val="C00000"/>
                </a:solidFill>
              </a:rPr>
              <a:t>overview </a:t>
            </a:r>
            <a:r>
              <a:rPr lang="en-US" sz="2400" dirty="0" smtClean="0"/>
              <a:t>of the main paths users can take to get between the main content areas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8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92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" y="1036320"/>
            <a:ext cx="9555480" cy="511302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Creating Website</a:t>
            </a:r>
            <a:br>
              <a:rPr lang="en-US" sz="2800" dirty="0"/>
            </a:br>
            <a:r>
              <a:rPr lang="en-US" sz="2800" dirty="0"/>
              <a:t>Content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3300" dirty="0"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300" dirty="0">
                <a:latin typeface="Verdana" charset="0"/>
                <a:ea typeface="Verdana" charset="0"/>
                <a:cs typeface="Verdana" charset="0"/>
              </a:rPr>
            </a:br>
            <a:r>
              <a:rPr lang="en-US" sz="3520" dirty="0">
                <a:solidFill>
                  <a:schemeClr val="bg1"/>
                </a:solidFill>
              </a:rPr>
              <a:t>CS 4640 </a:t>
            </a:r>
            <a:br>
              <a:rPr lang="en-US" sz="3520" dirty="0">
                <a:solidFill>
                  <a:schemeClr val="bg1"/>
                </a:solidFill>
              </a:rPr>
            </a:br>
            <a:r>
              <a:rPr lang="en-US" sz="3520" dirty="0">
                <a:solidFill>
                  <a:schemeClr val="bg1"/>
                </a:solidFill>
              </a:rPr>
              <a:t> Programming Languages </a:t>
            </a:r>
            <a:br>
              <a:rPr lang="en-US" sz="3520" dirty="0">
                <a:solidFill>
                  <a:schemeClr val="bg1"/>
                </a:solidFill>
              </a:rPr>
            </a:br>
            <a:r>
              <a:rPr lang="en-US" sz="3520" dirty="0">
                <a:solidFill>
                  <a:schemeClr val="bg1"/>
                </a:solidFill>
              </a:rPr>
              <a:t>for Web Applications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3772" y="6568441"/>
            <a:ext cx="8550808" cy="7017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[Steve Krug, “Don’t make me think”, Chapter 2-3]</a:t>
            </a:r>
          </a:p>
          <a:p>
            <a:pPr algn="r"/>
            <a:r>
              <a:rPr lang="en-US" sz="198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[Sean McManus, “Web Design,” Chapter 3]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9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2690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1253</Words>
  <Application>Microsoft Office PowerPoint</Application>
  <PresentationFormat>Custom</PresentationFormat>
  <Paragraphs>239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Gill Sans MT</vt:lpstr>
      <vt:lpstr>Kino MT</vt:lpstr>
      <vt:lpstr>Times New Roman</vt:lpstr>
      <vt:lpstr>Trebuchet MS</vt:lpstr>
      <vt:lpstr>Verdana</vt:lpstr>
      <vt:lpstr>Wingdings</vt:lpstr>
      <vt:lpstr>Office Theme</vt:lpstr>
      <vt:lpstr> </vt:lpstr>
      <vt:lpstr>Setting Up Your Website</vt:lpstr>
      <vt:lpstr>Planning Your Website</vt:lpstr>
      <vt:lpstr>How People Use Sites</vt:lpstr>
      <vt:lpstr>How People Use Sites (2)</vt:lpstr>
      <vt:lpstr>Search Dominance</vt:lpstr>
      <vt:lpstr>Scrolling</vt:lpstr>
      <vt:lpstr>Creating a Sitemap</vt:lpstr>
      <vt:lpstr>Creating Website Content  CS 4640   Programming Languages  for Web Applications</vt:lpstr>
      <vt:lpstr>Creating Website Content</vt:lpstr>
      <vt:lpstr>Things to Keep in Mind</vt:lpstr>
      <vt:lpstr>How Web Writing Differs</vt:lpstr>
      <vt:lpstr>Top Web Writing Tips</vt:lpstr>
      <vt:lpstr>Images that Work</vt:lpstr>
      <vt:lpstr>Adding Map to Your Site</vt:lpstr>
      <vt:lpstr>Top Mistakes in Web Design (2016)</vt:lpstr>
      <vt:lpstr>Top Mistakes in Web Design (2017)</vt:lpstr>
      <vt:lpstr>Top Mistakes in Web Design (2018)</vt:lpstr>
      <vt:lpstr>Degree of Task Success</vt:lpstr>
      <vt:lpstr>Fonts</vt:lpstr>
      <vt:lpstr>Top Guidelines For Fonts</vt:lpstr>
      <vt:lpstr>Make the UI Disappear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Hatem Hamad</dc:creator>
  <cp:lastModifiedBy>Hatem Hamad</cp:lastModifiedBy>
  <cp:revision>25</cp:revision>
  <dcterms:created xsi:type="dcterms:W3CDTF">2018-09-05T05:21:29Z</dcterms:created>
  <dcterms:modified xsi:type="dcterms:W3CDTF">2020-09-26T05:38:16Z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2018-09-05T00:00:00Z</vt:filetime>
  </property>
</Properties>
</file>