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8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09A2A-9E22-4880-BBE2-AC6BEBEFE06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99888-3263-4DB5-B8AC-B5CEA9A45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1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99888-3263-4DB5-B8AC-B5CEA9A451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3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1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9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7251700"/>
            <a:ext cx="9753600" cy="292100"/>
          </a:xfrm>
          <a:custGeom>
            <a:avLst/>
            <a:gdLst/>
            <a:ahLst/>
            <a:cxnLst/>
            <a:rect l="l" t="t" r="r" b="b"/>
            <a:pathLst>
              <a:path w="9753600" h="292100">
                <a:moveTo>
                  <a:pt x="0" y="0"/>
                </a:moveTo>
                <a:lnTo>
                  <a:pt x="9753600" y="0"/>
                </a:lnTo>
                <a:lnTo>
                  <a:pt x="9753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072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8750" y="1123950"/>
            <a:ext cx="9747250" cy="0"/>
          </a:xfrm>
          <a:custGeom>
            <a:avLst/>
            <a:gdLst/>
            <a:ahLst/>
            <a:cxnLst/>
            <a:rect l="l" t="t" r="r" b="b"/>
            <a:pathLst>
              <a:path w="9747250">
                <a:moveTo>
                  <a:pt x="0" y="0"/>
                </a:moveTo>
                <a:lnTo>
                  <a:pt x="9747249" y="0"/>
                </a:lnTo>
              </a:path>
            </a:pathLst>
          </a:custGeom>
          <a:ln w="63499">
            <a:solidFill>
              <a:srgbClr val="D8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6809" y="334771"/>
            <a:ext cx="4344034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4392" y="3869435"/>
            <a:ext cx="6109614" cy="159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3867" y="7284959"/>
            <a:ext cx="122808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BDDAD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spc="-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8515" y="7288301"/>
            <a:ext cx="2135505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92729" y="7320305"/>
            <a:ext cx="128904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BDDAD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450" y="3651250"/>
            <a:ext cx="8453120" cy="0"/>
          </a:xfrm>
          <a:custGeom>
            <a:avLst/>
            <a:gdLst/>
            <a:ahLst/>
            <a:cxnLst/>
            <a:rect l="l" t="t" r="r" b="b"/>
            <a:pathLst>
              <a:path w="8453120">
                <a:moveTo>
                  <a:pt x="0" y="0"/>
                </a:moveTo>
                <a:lnTo>
                  <a:pt x="8453119" y="1"/>
                </a:lnTo>
              </a:path>
            </a:pathLst>
          </a:custGeom>
          <a:ln w="38100">
            <a:solidFill>
              <a:srgbClr val="D8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7251700"/>
            <a:ext cx="9753600" cy="292100"/>
          </a:xfrm>
          <a:custGeom>
            <a:avLst/>
            <a:gdLst/>
            <a:ahLst/>
            <a:cxnLst/>
            <a:rect l="l" t="t" r="r" b="b"/>
            <a:pathLst>
              <a:path w="9753600" h="292100">
                <a:moveTo>
                  <a:pt x="0" y="0"/>
                </a:moveTo>
                <a:lnTo>
                  <a:pt x="9753600" y="0"/>
                </a:lnTo>
                <a:lnTo>
                  <a:pt x="97536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072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44167" y="2535935"/>
            <a:ext cx="658939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500" dirty="0" smtClean="0"/>
              <a:t> </a:t>
            </a:r>
            <a:endParaRPr sz="550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318515" y="7288301"/>
            <a:ext cx="213550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71600" y="4191000"/>
            <a:ext cx="716960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955"/>
              </a:spcBef>
              <a:spcAft>
                <a:spcPts val="0"/>
              </a:spcAft>
            </a:pPr>
            <a:r>
              <a:rPr lang="en-US" sz="3600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spc="-70" dirty="0"/>
          </a:p>
        </p:txBody>
      </p:sp>
      <p:pic>
        <p:nvPicPr>
          <p:cNvPr id="9" name="Picture 8" descr="IN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3328" y="-111343"/>
            <a:ext cx="6551072" cy="216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59180" y="3916197"/>
            <a:ext cx="8618220" cy="271320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rmAutofit fontScale="85000" lnSpcReduction="20000"/>
          </a:bodyPr>
          <a:lstStyle>
            <a:lvl1pPr>
              <a:defRPr sz="4300" b="1" i="0">
                <a:solidFill>
                  <a:srgbClr val="00206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5720" kern="0" smtClean="0">
                <a:latin typeface="Verdana" charset="0"/>
                <a:ea typeface="Verdana" charset="0"/>
                <a:cs typeface="Verdana" charset="0"/>
              </a:rPr>
              <a:t>Intro to Web App Development</a:t>
            </a:r>
            <a:r>
              <a:rPr lang="en-US" sz="2200" kern="0" smtClean="0"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200" kern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3300" kern="0" smtClean="0"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300" kern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3520" kern="0" smtClean="0">
                <a:solidFill>
                  <a:schemeClr val="bg1"/>
                </a:solidFill>
              </a:rPr>
              <a:t>CS 4640 </a:t>
            </a:r>
            <a:br>
              <a:rPr lang="en-US" sz="3520" kern="0" smtClean="0">
                <a:solidFill>
                  <a:schemeClr val="bg1"/>
                </a:solidFill>
              </a:rPr>
            </a:br>
            <a:r>
              <a:rPr lang="en-US" sz="3520" kern="0" smtClean="0">
                <a:solidFill>
                  <a:schemeClr val="bg1"/>
                </a:solidFill>
              </a:rPr>
              <a:t> Programming Languages </a:t>
            </a:r>
            <a:br>
              <a:rPr lang="en-US" sz="3520" kern="0" smtClean="0">
                <a:solidFill>
                  <a:schemeClr val="bg1"/>
                </a:solidFill>
              </a:rPr>
            </a:br>
            <a:r>
              <a:rPr lang="en-US" sz="3520" kern="0" smtClean="0">
                <a:solidFill>
                  <a:schemeClr val="bg1"/>
                </a:solidFill>
              </a:rPr>
              <a:t>for Web Applications</a:t>
            </a:r>
            <a:endParaRPr lang="en-US" sz="352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" y="2327149"/>
            <a:ext cx="2915724" cy="22933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27127" cy="1472743"/>
          </a:xfrm>
        </p:spPr>
        <p:txBody>
          <a:bodyPr/>
          <a:lstStyle/>
          <a:p>
            <a:r>
              <a:rPr lang="en-US" sz="3960" dirty="0"/>
              <a:t>Client-side vs. Server-side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381244" y="2186095"/>
            <a:ext cx="3922776" cy="13277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770"/>
              </a:spcAft>
            </a:pPr>
            <a:r>
              <a:rPr lang="en-US" sz="1320" b="1" i="1" dirty="0">
                <a:latin typeface="Consolas" charset="0"/>
                <a:ea typeface="Consolas" charset="0"/>
                <a:cs typeface="Consolas" charset="0"/>
              </a:rPr>
              <a:t>HTTP Request</a:t>
            </a:r>
          </a:p>
          <a:p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1320" dirty="0">
                <a:latin typeface="Consolas" charset="0"/>
                <a:ea typeface="Consolas" charset="0"/>
                <a:cs typeface="Consolas" charset="0"/>
              </a:rPr>
              <a:t> /~</a:t>
            </a:r>
            <a:r>
              <a:rPr lang="en-US" sz="1320" dirty="0" smtClean="0">
                <a:latin typeface="Consolas" charset="0"/>
                <a:ea typeface="Consolas" charset="0"/>
                <a:cs typeface="Consolas" charset="0"/>
              </a:rPr>
              <a:t>up3f/ce5640/syllabus.html </a:t>
            </a:r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HTTP/1.1</a:t>
            </a:r>
          </a:p>
          <a:p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Host:</a:t>
            </a:r>
            <a:r>
              <a:rPr lang="en-US" sz="132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20" dirty="0" smtClean="0">
                <a:latin typeface="Consolas" charset="0"/>
                <a:ea typeface="Consolas" charset="0"/>
                <a:cs typeface="Consolas" charset="0"/>
              </a:rPr>
              <a:t>ce.iugaza.edu</a:t>
            </a:r>
            <a:endParaRPr lang="en-US" sz="132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Accept:</a:t>
            </a:r>
            <a:r>
              <a:rPr lang="en-US" sz="1320" dirty="0">
                <a:latin typeface="Consolas" charset="0"/>
                <a:ea typeface="Consolas" charset="0"/>
                <a:cs typeface="Consolas" charset="0"/>
              </a:rPr>
              <a:t> text/html</a:t>
            </a:r>
          </a:p>
          <a:p>
            <a:pPr>
              <a:lnSpc>
                <a:spcPct val="80000"/>
              </a:lnSpc>
            </a:pPr>
            <a:r>
              <a:rPr lang="en-US" sz="132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  <p:pic>
        <p:nvPicPr>
          <p:cNvPr id="77" name="Picture 76" descr="mage result for human cartoon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" y="1203960"/>
            <a:ext cx="1948682" cy="109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/>
          <p:cNvCxnSpPr/>
          <p:nvPr/>
        </p:nvCxnSpPr>
        <p:spPr>
          <a:xfrm>
            <a:off x="2019757" y="1795951"/>
            <a:ext cx="7866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9454612" y="2117906"/>
            <a:ext cx="17048" cy="2276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284438" y="4493855"/>
            <a:ext cx="1606322" cy="1986784"/>
            <a:chOff x="7092140" y="3819140"/>
            <a:chExt cx="1460293" cy="1806167"/>
          </a:xfrm>
        </p:grpSpPr>
        <p:grpSp>
          <p:nvGrpSpPr>
            <p:cNvPr id="100" name="Group 99"/>
            <p:cNvGrpSpPr/>
            <p:nvPr/>
          </p:nvGrpSpPr>
          <p:grpSpPr>
            <a:xfrm>
              <a:off x="7092140" y="3819140"/>
              <a:ext cx="1335023" cy="1519427"/>
              <a:chOff x="7303112" y="4586820"/>
              <a:chExt cx="1335023" cy="1519427"/>
            </a:xfrm>
          </p:grpSpPr>
          <p:sp>
            <p:nvSpPr>
              <p:cNvPr id="102" name="object 3"/>
              <p:cNvSpPr/>
              <p:nvPr/>
            </p:nvSpPr>
            <p:spPr>
              <a:xfrm>
                <a:off x="7303112" y="4586820"/>
                <a:ext cx="1274063" cy="151942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980"/>
              </a:p>
            </p:txBody>
          </p:sp>
          <p:sp>
            <p:nvSpPr>
              <p:cNvPr id="103" name="object 10"/>
              <p:cNvSpPr/>
              <p:nvPr/>
            </p:nvSpPr>
            <p:spPr>
              <a:xfrm>
                <a:off x="7703924" y="4910735"/>
                <a:ext cx="934211" cy="100736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980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7239699" y="5325924"/>
              <a:ext cx="1312734" cy="299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40"/>
                <a:t>Web server</a:t>
              </a:r>
              <a:endParaRPr lang="en-US" sz="1540" dirty="0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2346960" y="5239278"/>
            <a:ext cx="3858148" cy="171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71597">
              <a:spcAft>
                <a:spcPts val="770"/>
              </a:spcAft>
            </a:pPr>
            <a:r>
              <a:rPr lang="en-US" sz="1320" b="1" i="1" dirty="0">
                <a:latin typeface="Consolas" charset="0"/>
                <a:ea typeface="Consolas" charset="0"/>
                <a:cs typeface="Consolas" charset="0"/>
              </a:rPr>
              <a:t>HTTP Response</a:t>
            </a:r>
          </a:p>
          <a:p>
            <a:pPr marL="71597"/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HTTP/1.1 200 OK</a:t>
            </a:r>
          </a:p>
          <a:p>
            <a:pPr marL="71597"/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Content-Type: text/html; charset=UTF-8</a:t>
            </a:r>
          </a:p>
          <a:p>
            <a:pPr marL="71597"/>
            <a:r>
              <a:rPr lang="is-IS" sz="132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1320" b="1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1597"/>
            <a:endParaRPr lang="en-US" sz="880" b="1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1597">
              <a:lnSpc>
                <a:spcPts val="1540"/>
              </a:lnSpc>
            </a:pPr>
            <a:r>
              <a:rPr lang="en-US" sz="1320" b="1" dirty="0">
                <a:latin typeface="Consolas" charset="0"/>
                <a:ea typeface="Consolas" charset="0"/>
                <a:cs typeface="Consolas" charset="0"/>
              </a:rPr>
              <a:t>&lt;html&gt;</a:t>
            </a:r>
          </a:p>
          <a:p>
            <a:pPr marL="71597">
              <a:lnSpc>
                <a:spcPts val="1540"/>
              </a:lnSpc>
            </a:pPr>
            <a:r>
              <a:rPr lang="en-US" sz="1320" b="1" dirty="0">
                <a:latin typeface="Consolas" charset="0"/>
                <a:ea typeface="Consolas" charset="0"/>
                <a:cs typeface="Consolas" charset="0"/>
              </a:rPr>
              <a:t>  &lt;head</a:t>
            </a:r>
            <a:r>
              <a:rPr lang="en-US" sz="1320" dirty="0">
                <a:latin typeface="Consolas" charset="0"/>
                <a:ea typeface="Consolas" charset="0"/>
                <a:cs typeface="Consolas" charset="0"/>
              </a:rPr>
              <a:t>&gt;&lt;</a:t>
            </a:r>
            <a:r>
              <a:rPr lang="en-US" sz="1320" dirty="0" smtClean="0">
                <a:latin typeface="Consolas" charset="0"/>
                <a:ea typeface="Consolas" charset="0"/>
                <a:cs typeface="Consolas" charset="0"/>
              </a:rPr>
              <a:t>title&gt;Ce 5640</a:t>
            </a:r>
            <a:r>
              <a:rPr lang="en-US" sz="1320" dirty="0">
                <a:latin typeface="Consolas" charset="0"/>
                <a:ea typeface="Consolas" charset="0"/>
                <a:cs typeface="Consolas" charset="0"/>
              </a:rPr>
              <a:t>&lt;/title&gt;&lt;/head&gt;</a:t>
            </a:r>
          </a:p>
          <a:p>
            <a:pPr marL="71597">
              <a:lnSpc>
                <a:spcPts val="1540"/>
              </a:lnSpc>
            </a:pPr>
            <a:r>
              <a:rPr lang="is-IS" sz="1320" b="1" dirty="0">
                <a:latin typeface="Consolas" charset="0"/>
                <a:ea typeface="Consolas" charset="0"/>
                <a:cs typeface="Consolas" charset="0"/>
              </a:rPr>
              <a:t>  &lt;body&gt;...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627166" y="5803203"/>
            <a:ext cx="13377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534717" y="4686065"/>
            <a:ext cx="0" cy="4626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159027" y="2274193"/>
            <a:ext cx="6378934" cy="4886239"/>
          </a:xfrm>
          <a:custGeom>
            <a:avLst/>
            <a:gdLst>
              <a:gd name="connsiteX0" fmla="*/ 117314 w 6132765"/>
              <a:gd name="connsiteY0" fmla="*/ 1903541 h 4670635"/>
              <a:gd name="connsiteX1" fmla="*/ 178274 w 6132765"/>
              <a:gd name="connsiteY1" fmla="*/ 501461 h 4670635"/>
              <a:gd name="connsiteX2" fmla="*/ 833594 w 6132765"/>
              <a:gd name="connsiteY2" fmla="*/ 44261 h 4670635"/>
              <a:gd name="connsiteX3" fmla="*/ 2692874 w 6132765"/>
              <a:gd name="connsiteY3" fmla="*/ 74741 h 4670635"/>
              <a:gd name="connsiteX4" fmla="*/ 3546314 w 6132765"/>
              <a:gd name="connsiteY4" fmla="*/ 547181 h 4670635"/>
              <a:gd name="connsiteX5" fmla="*/ 3820634 w 6132765"/>
              <a:gd name="connsiteY5" fmla="*/ 1766381 h 4670635"/>
              <a:gd name="connsiteX6" fmla="*/ 4369274 w 6132765"/>
              <a:gd name="connsiteY6" fmla="*/ 2391221 h 4670635"/>
              <a:gd name="connsiteX7" fmla="*/ 5710394 w 6132765"/>
              <a:gd name="connsiteY7" fmla="*/ 2711261 h 4670635"/>
              <a:gd name="connsiteX8" fmla="*/ 6076154 w 6132765"/>
              <a:gd name="connsiteY8" fmla="*/ 3518981 h 4670635"/>
              <a:gd name="connsiteX9" fmla="*/ 5862794 w 6132765"/>
              <a:gd name="connsiteY9" fmla="*/ 4463861 h 4670635"/>
              <a:gd name="connsiteX10" fmla="*/ 3622514 w 6132765"/>
              <a:gd name="connsiteY10" fmla="*/ 4509581 h 4670635"/>
              <a:gd name="connsiteX11" fmla="*/ 1610834 w 6132765"/>
              <a:gd name="connsiteY11" fmla="*/ 4463861 h 4670635"/>
              <a:gd name="connsiteX12" fmla="*/ 117314 w 6132765"/>
              <a:gd name="connsiteY12" fmla="*/ 1903541 h 467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2765" h="4670635">
                <a:moveTo>
                  <a:pt x="117314" y="1903541"/>
                </a:moveTo>
                <a:cubicBezTo>
                  <a:pt x="-121446" y="1243141"/>
                  <a:pt x="58894" y="811341"/>
                  <a:pt x="178274" y="501461"/>
                </a:cubicBezTo>
                <a:cubicBezTo>
                  <a:pt x="297654" y="191581"/>
                  <a:pt x="414494" y="115381"/>
                  <a:pt x="833594" y="44261"/>
                </a:cubicBezTo>
                <a:cubicBezTo>
                  <a:pt x="1252694" y="-26859"/>
                  <a:pt x="2240754" y="-9079"/>
                  <a:pt x="2692874" y="74741"/>
                </a:cubicBezTo>
                <a:cubicBezTo>
                  <a:pt x="3144994" y="158561"/>
                  <a:pt x="3358354" y="265241"/>
                  <a:pt x="3546314" y="547181"/>
                </a:cubicBezTo>
                <a:cubicBezTo>
                  <a:pt x="3734274" y="829121"/>
                  <a:pt x="3683474" y="1459041"/>
                  <a:pt x="3820634" y="1766381"/>
                </a:cubicBezTo>
                <a:cubicBezTo>
                  <a:pt x="3957794" y="2073721"/>
                  <a:pt x="4054314" y="2233741"/>
                  <a:pt x="4369274" y="2391221"/>
                </a:cubicBezTo>
                <a:cubicBezTo>
                  <a:pt x="4684234" y="2548701"/>
                  <a:pt x="5425914" y="2523301"/>
                  <a:pt x="5710394" y="2711261"/>
                </a:cubicBezTo>
                <a:cubicBezTo>
                  <a:pt x="5994874" y="2899221"/>
                  <a:pt x="6050754" y="3226881"/>
                  <a:pt x="6076154" y="3518981"/>
                </a:cubicBezTo>
                <a:cubicBezTo>
                  <a:pt x="6101554" y="3811081"/>
                  <a:pt x="6271734" y="4298761"/>
                  <a:pt x="5862794" y="4463861"/>
                </a:cubicBezTo>
                <a:cubicBezTo>
                  <a:pt x="5453854" y="4628961"/>
                  <a:pt x="4331174" y="4509581"/>
                  <a:pt x="3622514" y="4509581"/>
                </a:cubicBezTo>
                <a:cubicBezTo>
                  <a:pt x="2913854" y="4509581"/>
                  <a:pt x="2192494" y="4900741"/>
                  <a:pt x="1610834" y="4463861"/>
                </a:cubicBezTo>
                <a:cubicBezTo>
                  <a:pt x="1029174" y="4026981"/>
                  <a:pt x="356074" y="2563941"/>
                  <a:pt x="117314" y="190354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24" name="Freeform 23"/>
          <p:cNvSpPr/>
          <p:nvPr/>
        </p:nvSpPr>
        <p:spPr>
          <a:xfrm>
            <a:off x="2010555" y="4253013"/>
            <a:ext cx="7858300" cy="2883425"/>
          </a:xfrm>
          <a:custGeom>
            <a:avLst/>
            <a:gdLst>
              <a:gd name="connsiteX0" fmla="*/ 1023 w 7143909"/>
              <a:gd name="connsiteY0" fmla="*/ 1301988 h 2621295"/>
              <a:gd name="connsiteX1" fmla="*/ 488703 w 7143909"/>
              <a:gd name="connsiteY1" fmla="*/ 707628 h 2621295"/>
              <a:gd name="connsiteX2" fmla="*/ 1738383 w 7143909"/>
              <a:gd name="connsiteY2" fmla="*/ 616188 h 2621295"/>
              <a:gd name="connsiteX3" fmla="*/ 3353823 w 7143909"/>
              <a:gd name="connsiteY3" fmla="*/ 235188 h 2621295"/>
              <a:gd name="connsiteX4" fmla="*/ 5319783 w 7143909"/>
              <a:gd name="connsiteY4" fmla="*/ 6588 h 2621295"/>
              <a:gd name="connsiteX5" fmla="*/ 6615183 w 7143909"/>
              <a:gd name="connsiteY5" fmla="*/ 98028 h 2621295"/>
              <a:gd name="connsiteX6" fmla="*/ 7087623 w 7143909"/>
              <a:gd name="connsiteY6" fmla="*/ 463788 h 2621295"/>
              <a:gd name="connsiteX7" fmla="*/ 7072383 w 7143909"/>
              <a:gd name="connsiteY7" fmla="*/ 1850628 h 2621295"/>
              <a:gd name="connsiteX8" fmla="*/ 6523743 w 7143909"/>
              <a:gd name="connsiteY8" fmla="*/ 2307828 h 2621295"/>
              <a:gd name="connsiteX9" fmla="*/ 4024383 w 7143909"/>
              <a:gd name="connsiteY9" fmla="*/ 2490708 h 2621295"/>
              <a:gd name="connsiteX10" fmla="*/ 595383 w 7143909"/>
              <a:gd name="connsiteY10" fmla="*/ 2536428 h 2621295"/>
              <a:gd name="connsiteX11" fmla="*/ 1023 w 7143909"/>
              <a:gd name="connsiteY11" fmla="*/ 1301988 h 262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43909" h="2621295">
                <a:moveTo>
                  <a:pt x="1023" y="1301988"/>
                </a:moveTo>
                <a:cubicBezTo>
                  <a:pt x="-16757" y="997188"/>
                  <a:pt x="199143" y="821928"/>
                  <a:pt x="488703" y="707628"/>
                </a:cubicBezTo>
                <a:cubicBezTo>
                  <a:pt x="778263" y="593328"/>
                  <a:pt x="1260863" y="694928"/>
                  <a:pt x="1738383" y="616188"/>
                </a:cubicBezTo>
                <a:cubicBezTo>
                  <a:pt x="2215903" y="537448"/>
                  <a:pt x="2756923" y="336788"/>
                  <a:pt x="3353823" y="235188"/>
                </a:cubicBezTo>
                <a:cubicBezTo>
                  <a:pt x="3950723" y="133588"/>
                  <a:pt x="4776223" y="29448"/>
                  <a:pt x="5319783" y="6588"/>
                </a:cubicBezTo>
                <a:cubicBezTo>
                  <a:pt x="5863343" y="-16272"/>
                  <a:pt x="6320543" y="21828"/>
                  <a:pt x="6615183" y="98028"/>
                </a:cubicBezTo>
                <a:cubicBezTo>
                  <a:pt x="6909823" y="174228"/>
                  <a:pt x="7011423" y="171688"/>
                  <a:pt x="7087623" y="463788"/>
                </a:cubicBezTo>
                <a:cubicBezTo>
                  <a:pt x="7163823" y="755888"/>
                  <a:pt x="7166363" y="1543288"/>
                  <a:pt x="7072383" y="1850628"/>
                </a:cubicBezTo>
                <a:cubicBezTo>
                  <a:pt x="6978403" y="2157968"/>
                  <a:pt x="7031743" y="2201148"/>
                  <a:pt x="6523743" y="2307828"/>
                </a:cubicBezTo>
                <a:cubicBezTo>
                  <a:pt x="6015743" y="2414508"/>
                  <a:pt x="5012443" y="2452608"/>
                  <a:pt x="4024383" y="2490708"/>
                </a:cubicBezTo>
                <a:cubicBezTo>
                  <a:pt x="3036323" y="2528808"/>
                  <a:pt x="1260863" y="2734548"/>
                  <a:pt x="595383" y="2536428"/>
                </a:cubicBezTo>
                <a:cubicBezTo>
                  <a:pt x="-70097" y="2338308"/>
                  <a:pt x="18803" y="1606788"/>
                  <a:pt x="1023" y="1301988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3" name="Rectangle 2"/>
          <p:cNvSpPr/>
          <p:nvPr/>
        </p:nvSpPr>
        <p:spPr>
          <a:xfrm>
            <a:off x="2829783" y="1600200"/>
            <a:ext cx="654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charset="0"/>
                <a:ea typeface="Verdana" charset="0"/>
                <a:cs typeface="Verdana" charset="0"/>
              </a:rPr>
              <a:t>http://www.ce.iug.edu/~up3f/ce5640/syllabus.htm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10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1128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915399" cy="427229"/>
          </a:xfrm>
        </p:spPr>
        <p:txBody>
          <a:bodyPr/>
          <a:lstStyle/>
          <a:p>
            <a:r>
              <a:rPr lang="en-US" dirty="0" smtClean="0"/>
              <a:t>General Web Terminology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335280" y="1203962"/>
            <a:ext cx="9555480" cy="603503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Web page</a:t>
            </a: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:  Data that fits in one browser screen</a:t>
            </a:r>
          </a:p>
          <a:p>
            <a:pPr lvl="1">
              <a:spcBef>
                <a:spcPts val="770"/>
              </a:spcBef>
              <a:buClr>
                <a:schemeClr val="tx1"/>
              </a:buClr>
            </a:pPr>
            <a:r>
              <a:rPr lang="en-US" sz="198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Static</a:t>
            </a: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:  HTML exists as a file on a computer</a:t>
            </a:r>
          </a:p>
          <a:p>
            <a:pPr lvl="1">
              <a:spcBef>
                <a:spcPts val="770"/>
              </a:spcBef>
              <a:buClr>
                <a:schemeClr val="tx1"/>
              </a:buClr>
            </a:pPr>
            <a:r>
              <a:rPr lang="en-US" sz="198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Dynamic</a:t>
            </a: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:  Created as needed</a:t>
            </a:r>
          </a:p>
          <a:p>
            <a:pPr>
              <a:spcBef>
                <a:spcPts val="2200"/>
              </a:spcBef>
              <a:buClr>
                <a:schemeClr val="tx1"/>
              </a:buClr>
            </a:pP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Web site</a:t>
            </a: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:  A collection of connected web pages</a:t>
            </a:r>
          </a:p>
          <a:p>
            <a:pPr>
              <a:spcBef>
                <a:spcPts val="2200"/>
              </a:spcBef>
              <a:buClr>
                <a:schemeClr val="tx1"/>
              </a:buClr>
            </a:pP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Web application</a:t>
            </a: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:  A program that is deployed on the web</a:t>
            </a:r>
          </a:p>
          <a:p>
            <a:pPr lvl="1">
              <a:spcBef>
                <a:spcPts val="77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User interface (UI) is in HTML</a:t>
            </a:r>
          </a:p>
          <a:p>
            <a:pPr lvl="1">
              <a:spcBef>
                <a:spcPts val="77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User interacts through HTTP’s request / response cycle</a:t>
            </a:r>
          </a:p>
          <a:p>
            <a:pPr>
              <a:spcBef>
                <a:spcPts val="770"/>
              </a:spcBef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11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158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4771"/>
            <a:ext cx="6277191" cy="503429"/>
          </a:xfrm>
        </p:spPr>
        <p:txBody>
          <a:bodyPr/>
          <a:lstStyle/>
          <a:p>
            <a:r>
              <a:rPr lang="en-US" dirty="0" smtClean="0"/>
              <a:t>Static Web Pages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335280" y="1203962"/>
            <a:ext cx="9387840" cy="6035039"/>
          </a:xfrm>
        </p:spPr>
        <p:txBody>
          <a:bodyPr>
            <a:noAutofit/>
          </a:bodyPr>
          <a:lstStyle/>
          <a:p>
            <a:pPr marL="323057" indent="-323057">
              <a:lnSpc>
                <a:spcPct val="90000"/>
              </a:lnSpc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URL corresponds to directory location on server</a:t>
            </a:r>
          </a:p>
          <a:p>
            <a:pPr marL="323057" indent="-323057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Server responds to HTTP request by returning requested files or documents</a:t>
            </a:r>
          </a:p>
          <a:p>
            <a:pPr marL="323057" indent="-323057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Advantages</a:t>
            </a:r>
          </a:p>
          <a:p>
            <a:pPr marL="829469" lvl="1" indent="-324803">
              <a:lnSpc>
                <a:spcPct val="90000"/>
              </a:lnSpc>
              <a:spcBef>
                <a:spcPts val="770"/>
              </a:spcBef>
              <a:buClr>
                <a:schemeClr val="tx1"/>
              </a:buClr>
              <a:buSzPct val="100000"/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Simple</a:t>
            </a:r>
          </a:p>
          <a:p>
            <a:pPr marL="323057" indent="-323057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Disadvantages </a:t>
            </a:r>
          </a:p>
          <a:p>
            <a:pPr marL="829469" lvl="1" indent="-324803">
              <a:lnSpc>
                <a:spcPct val="90000"/>
              </a:lnSpc>
              <a:spcBef>
                <a:spcPts val="77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No interactivity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09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058443" cy="1323439"/>
          </a:xfrm>
        </p:spPr>
        <p:txBody>
          <a:bodyPr/>
          <a:lstStyle/>
          <a:p>
            <a:r>
              <a:rPr lang="en-US" dirty="0" smtClean="0"/>
              <a:t>Dynamic Web Pages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335280" y="1203962"/>
            <a:ext cx="9555480" cy="6035039"/>
          </a:xfrm>
        </p:spPr>
        <p:txBody>
          <a:bodyPr>
            <a:noAutofit/>
          </a:bodyPr>
          <a:lstStyle/>
          <a:p>
            <a:pPr marL="323057" indent="-323057">
              <a:lnSpc>
                <a:spcPct val="90000"/>
              </a:lnSpc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Server responds to HTTP request by running a program that processes the request and produces the response</a:t>
            </a:r>
          </a:p>
          <a:p>
            <a:pPr marL="323057" indent="-323057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Different content is displayed each time the web page is viewed</a:t>
            </a:r>
          </a:p>
          <a:p>
            <a:pPr marL="323057" indent="-323057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Two types of dynamic web page</a:t>
            </a:r>
          </a:p>
          <a:p>
            <a:pPr marL="829469" lvl="1" indent="-303848">
              <a:lnSpc>
                <a:spcPct val="90000"/>
              </a:lnSpc>
              <a:spcBef>
                <a:spcPts val="1540"/>
              </a:spcBef>
              <a:spcAft>
                <a:spcPts val="22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Client-side scripting</a:t>
            </a:r>
          </a:p>
          <a:p>
            <a:pPr marL="829469" lvl="1" indent="-303848">
              <a:lnSpc>
                <a:spcPct val="90000"/>
              </a:lnSpc>
              <a:spcBef>
                <a:spcPts val="550"/>
              </a:spcBef>
              <a:spcAft>
                <a:spcPts val="22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Server-side scripting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51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2400"/>
            <a:ext cx="7043203" cy="1323439"/>
          </a:xfrm>
        </p:spPr>
        <p:txBody>
          <a:bodyPr/>
          <a:lstStyle/>
          <a:p>
            <a:r>
              <a:rPr lang="en-US" dirty="0" smtClean="0"/>
              <a:t>Client-Side Scripting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67640" y="1203962"/>
            <a:ext cx="9555480" cy="6035039"/>
          </a:xfrm>
        </p:spPr>
        <p:txBody>
          <a:bodyPr>
            <a:noAutofit/>
          </a:bodyPr>
          <a:lstStyle/>
          <a:p>
            <a:pPr marL="323057" indent="-323057">
              <a:spcBef>
                <a:spcPts val="77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Generate HTML on the </a:t>
            </a: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client</a:t>
            </a: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 through scripts</a:t>
            </a:r>
          </a:p>
          <a:p>
            <a:pPr marL="323057" indent="-323057">
              <a:spcBef>
                <a:spcPts val="77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Example: </a:t>
            </a:r>
          </a:p>
          <a:p>
            <a:pPr marL="317818"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JavaScript</a:t>
            </a:r>
          </a:p>
          <a:p>
            <a:pPr marL="323057" indent="-323057">
              <a:spcBef>
                <a:spcPts val="770"/>
              </a:spcBef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  <a:p>
            <a:pPr marL="323057" indent="-323057">
              <a:spcBef>
                <a:spcPts val="770"/>
              </a:spcBef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  <a:p>
            <a:pPr marL="323057" indent="-323057">
              <a:spcBef>
                <a:spcPts val="770"/>
              </a:spcBef>
              <a:buClr>
                <a:schemeClr val="tx1"/>
              </a:buClr>
            </a:pPr>
            <a:endParaRPr lang="en-US" sz="1980" dirty="0">
              <a:latin typeface="Verdana" charset="0"/>
              <a:ea typeface="Verdana" charset="0"/>
              <a:cs typeface="Verdana" charset="0"/>
            </a:endParaRPr>
          </a:p>
          <a:p>
            <a:pPr marL="323057" indent="-323057">
              <a:spcBef>
                <a:spcPts val="770"/>
              </a:spcBef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  <a:p>
            <a:pPr marL="323057" indent="-323057">
              <a:spcBef>
                <a:spcPts val="770"/>
              </a:spcBef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  <a:p>
            <a:pPr marL="323057" indent="-323057">
              <a:spcBef>
                <a:spcPts val="770"/>
              </a:spcBef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  <a:p>
            <a:pPr marL="323057" indent="-323057">
              <a:spcBef>
                <a:spcPts val="220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Advantages</a:t>
            </a:r>
          </a:p>
          <a:p>
            <a:pPr marL="829469" lvl="1" indent="-324803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Interactivity, input validation, customization, improving usability</a:t>
            </a:r>
          </a:p>
          <a:p>
            <a:pPr marL="323057" indent="-323057"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Disadvantages</a:t>
            </a:r>
          </a:p>
          <a:p>
            <a:pPr marL="768350" lvl="1" indent="-303848">
              <a:spcBef>
                <a:spcPts val="550"/>
              </a:spcBef>
              <a:spcAft>
                <a:spcPts val="22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Browser compatibility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31" y="1810817"/>
            <a:ext cx="7670463" cy="35003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08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1460" y="4774008"/>
            <a:ext cx="8696914" cy="2313432"/>
            <a:chOff x="285517" y="4312298"/>
            <a:chExt cx="7906285" cy="2103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17" y="4312298"/>
              <a:ext cx="7906285" cy="210312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3936890" y="4355592"/>
              <a:ext cx="616719" cy="391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>
                  <a:latin typeface="Gill Sans MT" charset="0"/>
                  <a:ea typeface="Gill Sans MT" charset="0"/>
                  <a:cs typeface="Gill Sans MT" charset="0"/>
                </a:rPr>
                <a:t>PHP</a:t>
              </a:r>
              <a:endParaRPr lang="en-US" sz="2200" dirty="0"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2400"/>
            <a:ext cx="7043203" cy="1323439"/>
          </a:xfrm>
        </p:spPr>
        <p:txBody>
          <a:bodyPr/>
          <a:lstStyle/>
          <a:p>
            <a:r>
              <a:rPr lang="en-US" dirty="0" smtClean="0"/>
              <a:t>Server-Side Scripting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640" y="1203962"/>
            <a:ext cx="5364480" cy="3436619"/>
          </a:xfrm>
        </p:spPr>
        <p:txBody>
          <a:bodyPr>
            <a:noAutofit/>
          </a:bodyPr>
          <a:lstStyle/>
          <a:p>
            <a:pPr marL="323057" indent="-323057">
              <a:lnSpc>
                <a:spcPct val="90000"/>
              </a:lnSpc>
              <a:spcBef>
                <a:spcPts val="187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Generate HTML on the </a:t>
            </a: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server</a:t>
            </a: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 through scripts</a:t>
            </a:r>
          </a:p>
          <a:p>
            <a:pPr marL="323057" indent="-323057">
              <a:lnSpc>
                <a:spcPct val="90000"/>
              </a:lnSpc>
              <a:spcBef>
                <a:spcPts val="187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Early approaches emphasized embedding server code inside HTML pages</a:t>
            </a:r>
          </a:p>
          <a:p>
            <a:pPr marL="323057" indent="-323057">
              <a:lnSpc>
                <a:spcPct val="90000"/>
              </a:lnSpc>
              <a:spcBef>
                <a:spcPts val="187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Examples: PHP, JSP</a:t>
            </a:r>
          </a:p>
          <a:p>
            <a:pPr marL="323057" indent="-323057">
              <a:lnSpc>
                <a:spcPct val="90000"/>
              </a:lnSpc>
              <a:spcBef>
                <a:spcPts val="1870"/>
              </a:spcBef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909043" y="4774008"/>
            <a:ext cx="18473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980" dirty="0"/>
          </a:p>
        </p:txBody>
      </p:sp>
      <p:grpSp>
        <p:nvGrpSpPr>
          <p:cNvPr id="9" name="Group 8"/>
          <p:cNvGrpSpPr/>
          <p:nvPr/>
        </p:nvGrpSpPr>
        <p:grpSpPr>
          <a:xfrm>
            <a:off x="5106676" y="1120140"/>
            <a:ext cx="4834444" cy="4828032"/>
            <a:chOff x="4642432" y="990600"/>
            <a:chExt cx="4394949" cy="43891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432" y="990600"/>
              <a:ext cx="4394949" cy="438912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Rectangle 3"/>
            <p:cNvSpPr/>
            <p:nvPr/>
          </p:nvSpPr>
          <p:spPr>
            <a:xfrm>
              <a:off x="8494348" y="1008888"/>
              <a:ext cx="481193" cy="391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Gill Sans MT" charset="0"/>
                  <a:ea typeface="Gill Sans MT" charset="0"/>
                  <a:cs typeface="Gill Sans MT" charset="0"/>
                </a:rPr>
                <a:t>JSP</a:t>
              </a: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15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191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6677443" cy="1323439"/>
          </a:xfrm>
        </p:spPr>
        <p:txBody>
          <a:bodyPr/>
          <a:lstStyle/>
          <a:p>
            <a:r>
              <a:rPr lang="en-US" dirty="0" smtClean="0"/>
              <a:t>The Web Today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251460" y="1280161"/>
            <a:ext cx="9471660" cy="603503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Increasingly </a:t>
            </a: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reliance</a:t>
            </a:r>
          </a:p>
          <a:p>
            <a:pPr>
              <a:spcBef>
                <a:spcPts val="220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Modern web applications are 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Distributed </a:t>
            </a: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(world-wide)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Heterogeneous </a:t>
            </a: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(hardware and software)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Highly </a:t>
            </a:r>
            <a:r>
              <a:rPr lang="en-US" sz="198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user </a:t>
            </a: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interactive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Built on </a:t>
            </a:r>
            <a:r>
              <a:rPr lang="en-US" sz="198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new </a:t>
            </a: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technology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Evolve from one architecture style to another, combine </a:t>
            </a:r>
            <a:r>
              <a:rPr lang="en-US" sz="198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multiple </a:t>
            </a: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styles</a:t>
            </a:r>
          </a:p>
          <a:p>
            <a:pPr lvl="2">
              <a:lnSpc>
                <a:spcPct val="90000"/>
              </a:lnSpc>
              <a:spcBef>
                <a:spcPts val="770"/>
              </a:spcBef>
              <a:buClr>
                <a:schemeClr val="tx1"/>
              </a:buClr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Newer architectural styles are not always better – more complex and may be overkill for simple sites</a:t>
            </a:r>
          </a:p>
          <a:p>
            <a:pPr>
              <a:spcBef>
                <a:spcPts val="2200"/>
              </a:spcBef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The software is 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Very loosely </a:t>
            </a:r>
            <a:r>
              <a:rPr lang="en-US" sz="198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coupled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Written in </a:t>
            </a:r>
            <a:r>
              <a:rPr lang="en-US" sz="198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multiple languages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Often </a:t>
            </a:r>
            <a:r>
              <a:rPr lang="en-US" sz="198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generated dynamically</a:t>
            </a:r>
          </a:p>
          <a:p>
            <a:pPr lvl="1">
              <a:buClr>
                <a:schemeClr val="tx1"/>
              </a:buClr>
            </a:pPr>
            <a:endParaRPr lang="en-US" sz="176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16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032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592"/>
            <a:ext cx="10058400" cy="49629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Important Quality Attributes 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5558" y="1623061"/>
            <a:ext cx="4178776" cy="2142649"/>
          </a:xfrm>
          <a:prstGeom prst="rect">
            <a:avLst/>
          </a:prstGeom>
        </p:spPr>
        <p:txBody>
          <a:bodyPr vert="horz" lIns="100584" tIns="50292" rIns="100584" bIns="50292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922" indent="-385922">
              <a:buFontTx/>
              <a:buAutoNum type="arabicPeriod"/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Reliability</a:t>
            </a:r>
          </a:p>
          <a:p>
            <a:pPr marL="385922" indent="-385922">
              <a:buFontTx/>
              <a:buAutoNum type="arabicPeriod"/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Usability</a:t>
            </a:r>
          </a:p>
          <a:p>
            <a:pPr marL="385922" indent="-385922">
              <a:buFontTx/>
              <a:buAutoNum type="arabicPeriod"/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Security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26280" y="1852452"/>
            <a:ext cx="5196426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Customers have little “site loyalty” and will switch quickly, thus time to market is much </a:t>
            </a:r>
            <a:r>
              <a:rPr lang="en-US" sz="1980" u="sng" dirty="0">
                <a:latin typeface="Verdana" charset="0"/>
                <a:ea typeface="Verdana" charset="0"/>
                <a:cs typeface="Verdana" charset="0"/>
              </a:rPr>
              <a:t>less</a:t>
            </a: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 important than in other application areas.</a:t>
            </a:r>
          </a:p>
          <a:p>
            <a:pPr algn="ctr"/>
            <a:endParaRPr lang="en-US" sz="1980" dirty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(but still important!)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15558" y="3550920"/>
            <a:ext cx="352044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20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5558" y="3718560"/>
            <a:ext cx="6358096" cy="217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5922" indent="-385922">
              <a:spcBef>
                <a:spcPct val="20000"/>
              </a:spcBef>
              <a:buClr>
                <a:schemeClr val="tx1"/>
              </a:buClr>
              <a:buSzPct val="85000"/>
              <a:buFontTx/>
              <a:buAutoNum type="arabicPeriod" startAt="4"/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Availability</a:t>
            </a:r>
          </a:p>
          <a:p>
            <a:pPr marL="385922" indent="-385922">
              <a:spcBef>
                <a:spcPct val="20000"/>
              </a:spcBef>
              <a:buClr>
                <a:schemeClr val="tx1"/>
              </a:buClr>
              <a:buSzPct val="85000"/>
              <a:buFontTx/>
              <a:buAutoNum type="arabicPeriod" startAt="4"/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Scalability</a:t>
            </a:r>
          </a:p>
          <a:p>
            <a:pPr marL="385922" indent="-385922">
              <a:spcBef>
                <a:spcPct val="20000"/>
              </a:spcBef>
              <a:buClr>
                <a:schemeClr val="tx1"/>
              </a:buClr>
              <a:buSzPct val="85000"/>
              <a:buFontTx/>
              <a:buAutoNum type="arabicPeriod" startAt="4"/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Maintainability</a:t>
            </a:r>
          </a:p>
          <a:p>
            <a:pPr marL="385922" indent="-385922">
              <a:spcBef>
                <a:spcPct val="20000"/>
              </a:spcBef>
              <a:buClr>
                <a:schemeClr val="tx1"/>
              </a:buClr>
              <a:buSzPct val="85000"/>
              <a:buFontTx/>
              <a:buAutoNum type="arabicPeriod" startAt="4"/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Performance &amp; Time to market</a:t>
            </a:r>
          </a:p>
          <a:p>
            <a:pPr marL="385922" indent="-385922">
              <a:spcBef>
                <a:spcPct val="20000"/>
              </a:spcBef>
              <a:buClr>
                <a:schemeClr val="tx1"/>
              </a:buClr>
              <a:buSzPct val="85000"/>
              <a:buFontTx/>
              <a:buAutoNum type="arabicPeriod" startAt="4"/>
            </a:pPr>
            <a:r>
              <a:rPr lang="is-IS" sz="2200" dirty="0">
                <a:latin typeface="Verdana" charset="0"/>
                <a:ea typeface="Verdana" charset="0"/>
                <a:cs typeface="Verdana" charset="0"/>
              </a:rPr>
              <a:t>…</a:t>
            </a:r>
            <a:endParaRPr lang="en-US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17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709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335280" y="1120142"/>
            <a:ext cx="9555480" cy="603503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Web sites and web apps are now too complicated for </a:t>
            </a: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individuals</a:t>
            </a:r>
            <a:r>
              <a:rPr lang="en-US" sz="220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to manage</a:t>
            </a:r>
          </a:p>
          <a:p>
            <a:pPr>
              <a:buClr>
                <a:schemeClr val="tx1"/>
              </a:buClr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They need to be </a:t>
            </a: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engineered</a:t>
            </a:r>
            <a:r>
              <a:rPr lang="en-US" sz="220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by teams of people with diverse talents:</a:t>
            </a:r>
          </a:p>
          <a:p>
            <a:pPr lvl="1">
              <a:spcBef>
                <a:spcPts val="77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Programming skills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Graphics design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Usability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Information layout and engineering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Data communications</a:t>
            </a:r>
          </a:p>
          <a:p>
            <a:pPr lvl="1">
              <a:spcBef>
                <a:spcPts val="55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Database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586740" y="5897880"/>
            <a:ext cx="8884924" cy="58674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sz="220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We need web site engineering</a:t>
            </a:r>
            <a:endParaRPr lang="en-US" sz="220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18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626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829"/>
            <a:ext cx="6601243" cy="1510381"/>
          </a:xfrm>
        </p:spPr>
        <p:txBody>
          <a:bodyPr/>
          <a:lstStyle/>
          <a:p>
            <a:r>
              <a:rPr lang="en-US" dirty="0" smtClean="0"/>
              <a:t>Web and Internet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51460" y="6233160"/>
            <a:ext cx="9488424" cy="1005840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320"/>
              </a:spcBef>
              <a:buClr>
                <a:schemeClr val="tx1"/>
              </a:buClr>
              <a:buNone/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A set of standards or infrastructures for distributing information to the world</a:t>
            </a:r>
            <a:endParaRPr lang="is-IS" sz="22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7640" y="1203960"/>
            <a:ext cx="9696298" cy="5146548"/>
            <a:chOff x="152400" y="990600"/>
            <a:chExt cx="8814816" cy="4678680"/>
          </a:xfrm>
        </p:grpSpPr>
        <p:sp>
          <p:nvSpPr>
            <p:cNvPr id="21" name="Rectangle 20"/>
            <p:cNvSpPr/>
            <p:nvPr/>
          </p:nvSpPr>
          <p:spPr>
            <a:xfrm>
              <a:off x="152400" y="990600"/>
              <a:ext cx="8814816" cy="4648200"/>
            </a:xfrm>
            <a:prstGeom prst="rect">
              <a:avLst/>
            </a:prstGeom>
            <a:solidFill>
              <a:srgbClr val="E1F0F3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0" dirty="0"/>
            </a:p>
          </p:txBody>
        </p:sp>
        <p:sp>
          <p:nvSpPr>
            <p:cNvPr id="7" name="Content Placeholder 4"/>
            <p:cNvSpPr txBox="1">
              <a:spLocks/>
            </p:cNvSpPr>
            <p:nvPr/>
          </p:nvSpPr>
          <p:spPr>
            <a:xfrm>
              <a:off x="365760" y="1112520"/>
              <a:ext cx="1600200" cy="487680"/>
            </a:xfrm>
            <a:prstGeom prst="rect">
              <a:avLst/>
            </a:prstGeom>
          </p:spPr>
          <p:txBody>
            <a:bodyPr vert="horz" lIns="100584" tIns="50292" rIns="100584" bIns="50292" rtlCol="0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400" kern="1200" spc="10" baseline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2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8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6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4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320"/>
                </a:spcBef>
                <a:buClr>
                  <a:schemeClr val="tx1"/>
                </a:buClr>
                <a:buNone/>
              </a:pPr>
              <a:r>
                <a:rPr lang="en-US" sz="2640" dirty="0">
                  <a:solidFill>
                    <a:srgbClr val="002060"/>
                  </a:solidFill>
                  <a:latin typeface="Verdana" charset="0"/>
                  <a:ea typeface="Verdana" charset="0"/>
                  <a:cs typeface="Verdana" charset="0"/>
                </a:rPr>
                <a:t>Web</a:t>
              </a:r>
              <a:endParaRPr lang="is-IS" sz="264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2438400" y="1143000"/>
              <a:ext cx="4114800" cy="457200"/>
            </a:xfrm>
            <a:prstGeom prst="rect">
              <a:avLst/>
            </a:prstGeom>
          </p:spPr>
          <p:txBody>
            <a:bodyPr vert="horz" lIns="100584" tIns="50292" rIns="100584" bIns="50292" rtlCol="0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400" kern="1200" spc="10" baseline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2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8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6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4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320"/>
                </a:spcBef>
                <a:buClr>
                  <a:schemeClr val="tx1"/>
                </a:buClr>
                <a:buNone/>
              </a:pPr>
              <a:r>
                <a:rPr lang="en-US" sz="2090" dirty="0">
                  <a:latin typeface="Verdana" charset="0"/>
                  <a:ea typeface="Verdana" charset="0"/>
                  <a:cs typeface="Verdana" charset="0"/>
                </a:rPr>
                <a:t>HTML, CSS, Browser</a:t>
              </a:r>
              <a:endParaRPr lang="is-IS" sz="209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350520" y="2118360"/>
              <a:ext cx="2164080" cy="487680"/>
            </a:xfrm>
            <a:prstGeom prst="rect">
              <a:avLst/>
            </a:prstGeom>
          </p:spPr>
          <p:txBody>
            <a:bodyPr vert="horz" lIns="100584" tIns="50292" rIns="100584" bIns="50292" rtlCol="0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400" kern="1200" spc="10" baseline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2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8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6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4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320"/>
                </a:spcBef>
                <a:buClr>
                  <a:schemeClr val="tx1"/>
                </a:buClr>
                <a:buNone/>
              </a:pPr>
              <a:r>
                <a:rPr lang="en-US" sz="2640" dirty="0">
                  <a:solidFill>
                    <a:srgbClr val="002060"/>
                  </a:solidFill>
                  <a:latin typeface="Verdana" charset="0"/>
                  <a:ea typeface="Verdana" charset="0"/>
                  <a:cs typeface="Verdana" charset="0"/>
                </a:rPr>
                <a:t>Internet</a:t>
              </a:r>
              <a:endParaRPr lang="is-IS" sz="2640" dirty="0">
                <a:solidFill>
                  <a:srgbClr val="00206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Content Placeholder 4"/>
            <p:cNvSpPr txBox="1">
              <a:spLocks/>
            </p:cNvSpPr>
            <p:nvPr/>
          </p:nvSpPr>
          <p:spPr>
            <a:xfrm>
              <a:off x="2438400" y="2148840"/>
              <a:ext cx="3352800" cy="3520440"/>
            </a:xfrm>
            <a:prstGeom prst="rect">
              <a:avLst/>
            </a:prstGeom>
          </p:spPr>
          <p:txBody>
            <a:bodyPr vert="horz" lIns="100584" tIns="50292" rIns="100584" bIns="50292" rtlCol="0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400" kern="1200" spc="10" baseline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2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8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6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4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77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r>
                <a:rPr lang="en-US" sz="2090" dirty="0">
                  <a:latin typeface="Verdana" charset="0"/>
                  <a:ea typeface="Verdana" charset="0"/>
                  <a:cs typeface="Verdana" charset="0"/>
                </a:rPr>
                <a:t>Application layer</a:t>
              </a:r>
            </a:p>
            <a:p>
              <a:pPr marL="0" indent="0">
                <a:spcBef>
                  <a:spcPts val="77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endParaRPr lang="en-US" sz="2090" dirty="0">
                <a:latin typeface="Verdana" charset="0"/>
                <a:ea typeface="Verdana" charset="0"/>
                <a:cs typeface="Verdana" charset="0"/>
              </a:endParaRPr>
            </a:p>
            <a:p>
              <a:pPr marL="0" indent="0">
                <a:spcBef>
                  <a:spcPts val="77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r>
                <a:rPr lang="en-US" sz="2090" dirty="0">
                  <a:latin typeface="Verdana" charset="0"/>
                  <a:ea typeface="Verdana" charset="0"/>
                  <a:cs typeface="Verdana" charset="0"/>
                </a:rPr>
                <a:t>Transport layer</a:t>
              </a:r>
            </a:p>
            <a:p>
              <a:pPr marL="0" indent="0">
                <a:spcBef>
                  <a:spcPts val="77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endParaRPr lang="en-US" sz="2090" dirty="0">
                <a:latin typeface="Verdana" charset="0"/>
                <a:ea typeface="Verdana" charset="0"/>
                <a:cs typeface="Verdana" charset="0"/>
              </a:endParaRPr>
            </a:p>
            <a:p>
              <a:pPr marL="0" indent="0">
                <a:spcBef>
                  <a:spcPts val="77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r>
                <a:rPr lang="en-US" sz="2090" dirty="0">
                  <a:latin typeface="Verdana" charset="0"/>
                  <a:ea typeface="Verdana" charset="0"/>
                  <a:cs typeface="Verdana" charset="0"/>
                </a:rPr>
                <a:t>Internet layer</a:t>
              </a:r>
            </a:p>
            <a:p>
              <a:pPr marL="0" indent="0">
                <a:spcBef>
                  <a:spcPts val="77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endParaRPr lang="en-US" sz="2090" dirty="0">
                <a:latin typeface="Verdana" charset="0"/>
                <a:ea typeface="Verdana" charset="0"/>
                <a:cs typeface="Verdana" charset="0"/>
              </a:endParaRPr>
            </a:p>
            <a:p>
              <a:pPr marL="0" indent="0">
                <a:spcBef>
                  <a:spcPts val="77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r>
                <a:rPr lang="en-US" sz="2090" dirty="0">
                  <a:latin typeface="Verdana" charset="0"/>
                  <a:ea typeface="Verdana" charset="0"/>
                  <a:cs typeface="Verdana" charset="0"/>
                </a:rPr>
                <a:t>Link layer</a:t>
              </a:r>
              <a:endParaRPr lang="is-IS" sz="209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Content Placeholder 4"/>
            <p:cNvSpPr txBox="1">
              <a:spLocks/>
            </p:cNvSpPr>
            <p:nvPr/>
          </p:nvSpPr>
          <p:spPr>
            <a:xfrm>
              <a:off x="4724400" y="1905000"/>
              <a:ext cx="3947160" cy="3520440"/>
            </a:xfrm>
            <a:prstGeom prst="rect">
              <a:avLst/>
            </a:prstGeom>
          </p:spPr>
          <p:txBody>
            <a:bodyPr vert="horz" lIns="100584" tIns="50292" rIns="100584" bIns="50292" rtlCol="0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400" kern="1200" spc="10" baseline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2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8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6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4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77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Specifies the shared communication protocols </a:t>
              </a:r>
              <a:r>
                <a:rPr lang="en-US" sz="1760" dirty="0">
                  <a:latin typeface="Verdana" charset="0"/>
                  <a:ea typeface="Verdana" charset="0"/>
                  <a:cs typeface="Verdana" charset="0"/>
                  <a:sym typeface="Wingdings"/>
                </a:rPr>
                <a:t> over network</a:t>
              </a: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: DNS, FTP, HTTP, POP, SSH, Telnet, </a:t>
              </a:r>
              <a:r>
                <a:rPr lang="is-IS" sz="1760" dirty="0">
                  <a:latin typeface="Verdana" charset="0"/>
                  <a:ea typeface="Verdana" charset="0"/>
                  <a:cs typeface="Verdana" charset="0"/>
                </a:rPr>
                <a:t>…</a:t>
              </a:r>
              <a:endParaRPr lang="en-US" sz="1760" dirty="0">
                <a:latin typeface="Verdana" charset="0"/>
                <a:ea typeface="Verdana" charset="0"/>
                <a:cs typeface="Verdana" charset="0"/>
              </a:endParaRPr>
            </a:p>
            <a:p>
              <a:pPr marL="0" indent="0">
                <a:spcAft>
                  <a:spcPts val="0"/>
                </a:spcAft>
                <a:buClr>
                  <a:schemeClr val="tx1"/>
                </a:buClr>
                <a:buNone/>
              </a:pP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Provides host-to-host communication services: TCP, </a:t>
              </a:r>
              <a:r>
                <a:rPr lang="is-IS" sz="1760" dirty="0">
                  <a:latin typeface="Verdana" charset="0"/>
                  <a:ea typeface="Verdana" charset="0"/>
                  <a:cs typeface="Verdana" charset="0"/>
                </a:rPr>
                <a:t>…</a:t>
              </a:r>
              <a:endParaRPr lang="en-US" sz="1760" dirty="0">
                <a:latin typeface="Verdana" charset="0"/>
                <a:ea typeface="Verdana" charset="0"/>
                <a:cs typeface="Verdana" charset="0"/>
              </a:endParaRPr>
            </a:p>
            <a:p>
              <a:pPr marL="0" indent="0">
                <a:spcBef>
                  <a:spcPts val="242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Transports packets from host across network boundaries: IP, ICMP, </a:t>
              </a:r>
              <a:r>
                <a:rPr lang="is-IS" sz="1760" dirty="0">
                  <a:latin typeface="Verdana" charset="0"/>
                  <a:ea typeface="Verdana" charset="0"/>
                  <a:cs typeface="Verdana" charset="0"/>
                </a:rPr>
                <a:t>…</a:t>
              </a:r>
              <a:endParaRPr lang="en-US" sz="1760" dirty="0">
                <a:latin typeface="Verdana" charset="0"/>
                <a:ea typeface="Verdana" charset="0"/>
                <a:cs typeface="Verdana" charset="0"/>
              </a:endParaRPr>
            </a:p>
            <a:p>
              <a:pPr marL="0" indent="0">
                <a:spcBef>
                  <a:spcPts val="264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Operates on the link that a host is physically connected to: MAC (Ethernet, DSL, </a:t>
              </a:r>
              <a:r>
                <a:rPr lang="is-IS" sz="1760" dirty="0">
                  <a:latin typeface="Verdana" charset="0"/>
                  <a:ea typeface="Verdana" charset="0"/>
                  <a:cs typeface="Verdana" charset="0"/>
                </a:rPr>
                <a:t>…)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209800" y="1798320"/>
              <a:ext cx="6553200" cy="3535680"/>
            </a:xfrm>
            <a:prstGeom prst="round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209800" y="1097280"/>
              <a:ext cx="6553200" cy="487680"/>
            </a:xfrm>
            <a:prstGeom prst="round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362200" y="2743200"/>
              <a:ext cx="608076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62200" y="3511296"/>
              <a:ext cx="608076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62200" y="4267200"/>
              <a:ext cx="608076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ontent Placeholder 4"/>
            <p:cNvSpPr txBox="1">
              <a:spLocks/>
            </p:cNvSpPr>
            <p:nvPr/>
          </p:nvSpPr>
          <p:spPr>
            <a:xfrm rot="16200000">
              <a:off x="617220" y="3352800"/>
              <a:ext cx="2727960" cy="914400"/>
            </a:xfrm>
            <a:prstGeom prst="rect">
              <a:avLst/>
            </a:prstGeom>
          </p:spPr>
          <p:txBody>
            <a:bodyPr vert="horz" lIns="100584" tIns="50292" rIns="100584" bIns="50292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bg1"/>
                </a:buClr>
                <a:buSzPct val="80000"/>
                <a:buFont typeface="Arial" pitchFamily="34" charset="0"/>
                <a:buChar char="•"/>
                <a:defRPr sz="2400" kern="1200" spc="10" baseline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22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8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6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Font typeface="Wingdings 2" pitchFamily="18" charset="2"/>
                <a:buChar char=""/>
                <a:defRPr sz="1400" kern="120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1320"/>
                </a:spcBef>
                <a:buClr>
                  <a:schemeClr val="tx1"/>
                </a:buClr>
                <a:buNone/>
              </a:pPr>
              <a:r>
                <a:rPr lang="en-US" sz="1760">
                  <a:latin typeface="Verdana" charset="0"/>
                  <a:ea typeface="Verdana" charset="0"/>
                  <a:cs typeface="Verdana" charset="0"/>
                </a:rPr>
                <a:t>Computer network</a:t>
              </a:r>
              <a:endParaRPr lang="is-IS" sz="176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44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1"/>
            <a:ext cx="8763000" cy="914399"/>
          </a:xfrm>
        </p:spPr>
        <p:txBody>
          <a:bodyPr/>
          <a:lstStyle/>
          <a:p>
            <a:r>
              <a:rPr lang="en-US" dirty="0" smtClean="0"/>
              <a:t>Hypertext and the WWW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29" y="1120142"/>
            <a:ext cx="9708431" cy="6118859"/>
          </a:xfrm>
        </p:spPr>
        <p:txBody>
          <a:bodyPr>
            <a:noAutofit/>
          </a:bodyPr>
          <a:lstStyle/>
          <a:p>
            <a:pPr marL="958692" indent="-958692">
              <a:lnSpc>
                <a:spcPct val="90000"/>
              </a:lnSpc>
              <a:spcBef>
                <a:spcPts val="55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1945:  </a:t>
            </a:r>
            <a:r>
              <a:rPr lang="en-US" sz="1760" dirty="0" err="1">
                <a:latin typeface="Verdana" charset="0"/>
                <a:ea typeface="Verdana" charset="0"/>
                <a:cs typeface="Verdana" charset="0"/>
              </a:rPr>
              <a:t>Vannevar</a:t>
            </a: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 Bush proposes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hypertext</a:t>
            </a:r>
          </a:p>
          <a:p>
            <a:pPr marL="831215" indent="-831215">
              <a:lnSpc>
                <a:spcPct val="90000"/>
              </a:lnSpc>
              <a:spcBef>
                <a:spcPts val="77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1965:  Ted Nelson coins the term “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Hypertext</a:t>
            </a: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” – beyond the linear constraints of text</a:t>
            </a:r>
          </a:p>
          <a:p>
            <a:pPr marL="958692" indent="-958692">
              <a:lnSpc>
                <a:spcPct val="90000"/>
              </a:lnSpc>
              <a:spcBef>
                <a:spcPts val="77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1969: 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ARPANET</a:t>
            </a:r>
            <a:r>
              <a:rPr lang="en-US" sz="176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comes online</a:t>
            </a:r>
          </a:p>
          <a:p>
            <a:pPr marL="880110" indent="-880110">
              <a:lnSpc>
                <a:spcPct val="90000"/>
              </a:lnSpc>
              <a:spcBef>
                <a:spcPts val="77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1980:  Tim Berners-Lee writes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ENQUIRE</a:t>
            </a: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, a notebook program allowing links to be made between nodes with titles</a:t>
            </a:r>
          </a:p>
          <a:p>
            <a:pPr marL="958692" indent="-958692">
              <a:lnSpc>
                <a:spcPct val="90000"/>
              </a:lnSpc>
              <a:spcBef>
                <a:spcPts val="77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1989:  Tim Berners-Lee’s Information Management proposal became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WWW</a:t>
            </a:r>
          </a:p>
          <a:p>
            <a:pPr marL="958692" indent="-958692">
              <a:lnSpc>
                <a:spcPct val="90000"/>
              </a:lnSpc>
              <a:spcBef>
                <a:spcPts val="77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1990: 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HTML</a:t>
            </a:r>
            <a:r>
              <a:rPr lang="en-US" sz="176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defined</a:t>
            </a:r>
          </a:p>
          <a:p>
            <a:pPr marL="958692" indent="-958692">
              <a:lnSpc>
                <a:spcPct val="90000"/>
              </a:lnSpc>
              <a:spcBef>
                <a:spcPts val="77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1992:  CERN (Switzerland)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releases WWW</a:t>
            </a:r>
          </a:p>
          <a:p>
            <a:pPr marL="958692" indent="-958692">
              <a:lnSpc>
                <a:spcPct val="90000"/>
              </a:lnSpc>
              <a:spcBef>
                <a:spcPts val="77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1993:  First browser: NCSA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Mosaic</a:t>
            </a:r>
          </a:p>
          <a:p>
            <a:pPr marL="958692" indent="-958692">
              <a:lnSpc>
                <a:spcPct val="90000"/>
              </a:lnSpc>
              <a:spcBef>
                <a:spcPts val="77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1994:  First widely used commercial browser: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Netscape</a:t>
            </a:r>
          </a:p>
          <a:p>
            <a:pPr marL="958692" indent="-958692">
              <a:lnSpc>
                <a:spcPct val="90000"/>
              </a:lnSpc>
              <a:spcBef>
                <a:spcPts val="77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1997:  More than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31,000,000 pages</a:t>
            </a:r>
          </a:p>
          <a:p>
            <a:pPr marL="831215" indent="-831215">
              <a:lnSpc>
                <a:spcPct val="90000"/>
              </a:lnSpc>
              <a:spcBef>
                <a:spcPts val="77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2000:  More than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100,000,000 hosts</a:t>
            </a: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, more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back-end programming </a:t>
            </a: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than front-end hypertext</a:t>
            </a:r>
          </a:p>
          <a:p>
            <a:pPr marL="958692" indent="-958692">
              <a:lnSpc>
                <a:spcPct val="90000"/>
              </a:lnSpc>
              <a:spcBef>
                <a:spcPts val="770"/>
              </a:spcBef>
              <a:spcAft>
                <a:spcPts val="330"/>
              </a:spcAft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2004:  3,307,998,701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pages </a:t>
            </a: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(Google)</a:t>
            </a:r>
            <a:endParaRPr lang="en-US" sz="1760" dirty="0">
              <a:solidFill>
                <a:schemeClr val="tx2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698500" indent="-698500">
              <a:lnSpc>
                <a:spcPct val="90000"/>
              </a:lnSpc>
              <a:spcBef>
                <a:spcPts val="770"/>
              </a:spcBef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May-2019: More than 1,943,000,000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websites </a:t>
            </a: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US" sz="1760" dirty="0" err="1">
                <a:latin typeface="Verdana" charset="0"/>
                <a:ea typeface="Verdana" charset="0"/>
                <a:cs typeface="Verdana" charset="0"/>
              </a:rPr>
              <a:t>www.internetlivestats.com</a:t>
            </a: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), </a:t>
            </a:r>
          </a:p>
          <a:p>
            <a:pPr marL="831215" indent="-831215">
              <a:lnSpc>
                <a:spcPct val="90000"/>
              </a:lnSpc>
            </a:pP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	and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760" dirty="0">
                <a:latin typeface="Verdana" charset="0"/>
                <a:ea typeface="Verdana" charset="0"/>
                <a:cs typeface="Verdana" charset="0"/>
              </a:rPr>
              <a:t>large number of </a:t>
            </a:r>
            <a:r>
              <a:rPr lang="en-US" sz="176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web app failures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53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1"/>
            <a:ext cx="6448843" cy="1505810"/>
          </a:xfrm>
        </p:spPr>
        <p:txBody>
          <a:bodyPr/>
          <a:lstStyle/>
          <a:p>
            <a:r>
              <a:rPr lang="en-US" dirty="0" smtClean="0"/>
              <a:t>Aspects to Consider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29" y="1120142"/>
            <a:ext cx="9708431" cy="6035039"/>
          </a:xfrm>
        </p:spPr>
        <p:txBody>
          <a:bodyPr>
            <a:noAutofit/>
          </a:bodyPr>
          <a:lstStyle/>
          <a:p>
            <a:pPr marL="958692" indent="-958692">
              <a:spcBef>
                <a:spcPts val="550"/>
              </a:spcBef>
              <a:spcAft>
                <a:spcPts val="330"/>
              </a:spcAft>
            </a:pPr>
            <a:r>
              <a:rPr lang="en-US" sz="242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Software engineering aspect</a:t>
            </a:r>
          </a:p>
          <a:p>
            <a:pPr marL="515144" indent="-249714">
              <a:spcBef>
                <a:spcPts val="1100"/>
              </a:spcBef>
              <a:spcAft>
                <a:spcPts val="330"/>
              </a:spcAft>
              <a:buClr>
                <a:schemeClr val="tx1"/>
              </a:buClr>
            </a:pPr>
            <a:r>
              <a:rPr lang="en-US" sz="2090" dirty="0">
                <a:latin typeface="Verdana" charset="0"/>
                <a:ea typeface="Verdana" charset="0"/>
                <a:cs typeface="Verdana" charset="0"/>
              </a:rPr>
              <a:t>How can we design for change and reuse? </a:t>
            </a:r>
          </a:p>
          <a:p>
            <a:pPr marL="515144" indent="-249714">
              <a:spcBef>
                <a:spcPts val="550"/>
              </a:spcBef>
              <a:spcAft>
                <a:spcPts val="330"/>
              </a:spcAft>
              <a:buClr>
                <a:schemeClr val="tx1"/>
              </a:buClr>
            </a:pPr>
            <a:r>
              <a:rPr lang="en-US" sz="2090" dirty="0">
                <a:latin typeface="Verdana" charset="0"/>
                <a:ea typeface="Verdana" charset="0"/>
                <a:cs typeface="Verdana" charset="0"/>
              </a:rPr>
              <a:t>Many developers may involve</a:t>
            </a:r>
          </a:p>
          <a:p>
            <a:pPr marL="816896" lvl="1" indent="-249714">
              <a:spcBef>
                <a:spcPts val="770"/>
              </a:spcBef>
              <a:buClr>
                <a:schemeClr val="tx1"/>
              </a:buClr>
            </a:pPr>
            <a:r>
              <a:rPr lang="en-US" sz="1870" dirty="0">
                <a:latin typeface="Verdana" charset="0"/>
                <a:ea typeface="Verdana" charset="0"/>
                <a:cs typeface="Verdana" charset="0"/>
              </a:rPr>
              <a:t>What happens when a new develop joins the team? </a:t>
            </a:r>
          </a:p>
          <a:p>
            <a:pPr marL="816896" lvl="1" indent="-249714">
              <a:spcBef>
                <a:spcPts val="550"/>
              </a:spcBef>
              <a:buClr>
                <a:schemeClr val="tx1"/>
              </a:buClr>
            </a:pPr>
            <a:r>
              <a:rPr lang="en-US" sz="1870" dirty="0">
                <a:latin typeface="Verdana" charset="0"/>
                <a:ea typeface="Verdana" charset="0"/>
                <a:cs typeface="Verdana" charset="0"/>
              </a:rPr>
              <a:t>How can a developer successfully maintain / change / refactor the code without understanding the whole system?</a:t>
            </a:r>
          </a:p>
          <a:p>
            <a:pPr marL="958692" indent="-958692">
              <a:spcBef>
                <a:spcPts val="550"/>
              </a:spcBef>
              <a:spcAft>
                <a:spcPts val="330"/>
              </a:spcAft>
            </a:pPr>
            <a:endParaRPr lang="en-US" sz="2420" dirty="0">
              <a:latin typeface="Verdana" charset="0"/>
              <a:ea typeface="Verdana" charset="0"/>
              <a:cs typeface="Verdana" charset="0"/>
            </a:endParaRPr>
          </a:p>
          <a:p>
            <a:pPr marL="958692" indent="-958692">
              <a:spcBef>
                <a:spcPts val="550"/>
              </a:spcBef>
              <a:spcAft>
                <a:spcPts val="330"/>
              </a:spcAft>
            </a:pPr>
            <a:r>
              <a:rPr lang="en-US" sz="242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Usability aspect</a:t>
            </a:r>
          </a:p>
          <a:p>
            <a:pPr marL="515144" indent="-249714">
              <a:spcBef>
                <a:spcPts val="1100"/>
              </a:spcBef>
              <a:spcAft>
                <a:spcPts val="330"/>
              </a:spcAft>
              <a:buClr>
                <a:schemeClr val="tx1"/>
              </a:buClr>
            </a:pPr>
            <a:r>
              <a:rPr lang="en-US" sz="2090" dirty="0">
                <a:latin typeface="Verdana" charset="0"/>
                <a:ea typeface="Verdana" charset="0"/>
                <a:cs typeface="Verdana" charset="0"/>
              </a:rPr>
              <a:t>How can we design web apps that are </a:t>
            </a:r>
            <a:r>
              <a:rPr lang="en-US" sz="209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usable</a:t>
            </a:r>
            <a:r>
              <a:rPr lang="en-US" sz="2090" dirty="0">
                <a:latin typeface="Verdana" charset="0"/>
                <a:ea typeface="Verdana" charset="0"/>
                <a:cs typeface="Verdana" charset="0"/>
              </a:rPr>
              <a:t> for their intended purpose?</a:t>
            </a:r>
          </a:p>
          <a:p>
            <a:pPr marL="515144" indent="-249714">
              <a:spcBef>
                <a:spcPts val="550"/>
              </a:spcBef>
              <a:spcAft>
                <a:spcPts val="330"/>
              </a:spcAft>
              <a:buClr>
                <a:schemeClr val="tx1"/>
              </a:buClr>
            </a:pPr>
            <a:r>
              <a:rPr lang="en-US" sz="2090" dirty="0">
                <a:latin typeface="Verdana" charset="0"/>
                <a:ea typeface="Verdana" charset="0"/>
                <a:cs typeface="Verdana" charset="0"/>
              </a:rPr>
              <a:t>A web app may serve millions of users with different needs</a:t>
            </a:r>
          </a:p>
          <a:p>
            <a:pPr marL="816896" lvl="1" indent="-249714">
              <a:spcBef>
                <a:spcPts val="770"/>
              </a:spcBef>
              <a:buClr>
                <a:schemeClr val="tx1"/>
              </a:buClr>
            </a:pPr>
            <a:r>
              <a:rPr lang="en-US" sz="1870" dirty="0">
                <a:latin typeface="Verdana" charset="0"/>
                <a:ea typeface="Verdana" charset="0"/>
                <a:cs typeface="Verdana" charset="0"/>
              </a:rPr>
              <a:t>What happens when a new user interacts with the app? </a:t>
            </a:r>
          </a:p>
          <a:p>
            <a:pPr marL="816896" lvl="1" indent="-249714">
              <a:spcBef>
                <a:spcPts val="550"/>
              </a:spcBef>
              <a:buClr>
                <a:schemeClr val="tx1"/>
              </a:buClr>
            </a:pPr>
            <a:r>
              <a:rPr lang="en-US" sz="1870" dirty="0">
                <a:latin typeface="Verdana" charset="0"/>
                <a:ea typeface="Verdana" charset="0"/>
                <a:cs typeface="Verdana" charset="0"/>
              </a:rPr>
              <a:t>How can we make a web app less frustrating to use?</a:t>
            </a:r>
          </a:p>
          <a:p>
            <a:pPr marL="958692" indent="-958692">
              <a:spcBef>
                <a:spcPts val="550"/>
              </a:spcBef>
              <a:spcAft>
                <a:spcPts val="330"/>
              </a:spcAft>
            </a:pPr>
            <a:endParaRPr lang="en-US" sz="242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495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677400" cy="659256"/>
          </a:xfrm>
        </p:spPr>
        <p:txBody>
          <a:bodyPr/>
          <a:lstStyle/>
          <a:p>
            <a:r>
              <a:rPr lang="en-US" sz="3960" dirty="0"/>
              <a:t>URI: Uniform Resource Identifier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6740" y="1241653"/>
            <a:ext cx="9052560" cy="5578247"/>
          </a:xfrm>
        </p:spPr>
        <p:txBody>
          <a:bodyPr>
            <a:normAutofit/>
          </a:bodyPr>
          <a:lstStyle/>
          <a:p>
            <a:pPr marL="625158" indent="-625158">
              <a:lnSpc>
                <a:spcPct val="90000"/>
              </a:lnSpc>
              <a:spcBef>
                <a:spcPts val="770"/>
              </a:spcBef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URI: 	&lt;scheme&gt;://&lt;domain&gt;&lt;path&gt;?&lt;query&gt;</a:t>
            </a:r>
          </a:p>
          <a:p>
            <a:pPr marL="625158" indent="-625158">
              <a:lnSpc>
                <a:spcPct val="90000"/>
              </a:lnSpc>
              <a:spcBef>
                <a:spcPts val="770"/>
              </a:spcBef>
            </a:pPr>
            <a:endParaRPr lang="en-US" sz="1100" dirty="0">
              <a:latin typeface="Verdana" charset="0"/>
              <a:ea typeface="Verdana" charset="0"/>
              <a:cs typeface="Verdana" charset="0"/>
            </a:endParaRPr>
          </a:p>
          <a:p>
            <a:pPr marL="625158" indent="-625158">
              <a:lnSpc>
                <a:spcPct val="90000"/>
              </a:lnSpc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	http://</a:t>
            </a:r>
            <a:r>
              <a:rPr lang="en-US" sz="2200" dirty="0" smtClean="0">
                <a:latin typeface="Verdana" charset="0"/>
                <a:ea typeface="Verdana" charset="0"/>
                <a:cs typeface="Verdana" charset="0"/>
              </a:rPr>
              <a:t>www.ce.iug.edu</a:t>
            </a: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/~</a:t>
            </a:r>
            <a:r>
              <a:rPr lang="en-US" sz="2200" dirty="0" smtClean="0">
                <a:latin typeface="Verdana" charset="0"/>
                <a:ea typeface="Verdana" charset="0"/>
                <a:cs typeface="Verdana" charset="0"/>
              </a:rPr>
              <a:t>up3f/ce5640/syllabus.html</a:t>
            </a:r>
            <a:endParaRPr lang="en-US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93921" y="6814989"/>
            <a:ext cx="529770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20" dirty="0">
                <a:latin typeface="Verdana" charset="0"/>
                <a:ea typeface="Verdana" charset="0"/>
                <a:cs typeface="Verdana" charset="0"/>
              </a:rPr>
              <a:t>(More information: </a:t>
            </a:r>
          </a:p>
          <a:p>
            <a:r>
              <a:rPr lang="en-US" sz="1320" dirty="0">
                <a:latin typeface="Verdana" charset="0"/>
                <a:ea typeface="Verdana" charset="0"/>
                <a:cs typeface="Verdana" charset="0"/>
              </a:rPr>
              <a:t>https://</a:t>
            </a:r>
            <a:r>
              <a:rPr lang="en-US" sz="1320" dirty="0" err="1">
                <a:latin typeface="Verdana" charset="0"/>
                <a:ea typeface="Verdana" charset="0"/>
                <a:cs typeface="Verdana" charset="0"/>
              </a:rPr>
              <a:t>en.wikipedia.org</a:t>
            </a:r>
            <a:r>
              <a:rPr lang="en-US" sz="1320" dirty="0">
                <a:latin typeface="Verdana" charset="0"/>
                <a:ea typeface="Verdana" charset="0"/>
                <a:cs typeface="Verdana" charset="0"/>
              </a:rPr>
              <a:t>/wiki/</a:t>
            </a:r>
            <a:r>
              <a:rPr lang="en-US" sz="1320" dirty="0" err="1">
                <a:latin typeface="Verdana" charset="0"/>
                <a:ea typeface="Verdana" charset="0"/>
                <a:cs typeface="Verdana" charset="0"/>
              </a:rPr>
              <a:t>Uniform_Resource_Identifier</a:t>
            </a:r>
            <a:r>
              <a:rPr lang="en-US" sz="1320" dirty="0">
                <a:latin typeface="Verdana" charset="0"/>
                <a:ea typeface="Verdana" charset="0"/>
                <a:cs typeface="Verdana" charset="0"/>
              </a:rPr>
              <a:t>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362" y="2293620"/>
            <a:ext cx="3108543" cy="1280231"/>
            <a:chOff x="-127526" y="1981200"/>
            <a:chExt cx="2825948" cy="116384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66800" y="1981200"/>
              <a:ext cx="502920" cy="0"/>
            </a:xfrm>
            <a:prstGeom prst="line">
              <a:avLst/>
            </a:prstGeom>
            <a:ln w="38100">
              <a:solidFill>
                <a:srgbClr val="407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-127526" y="2340864"/>
              <a:ext cx="2825948" cy="804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200" dirty="0">
                  <a:solidFill>
                    <a:srgbClr val="407700"/>
                  </a:solidFill>
                  <a:latin typeface="Verdana" charset="0"/>
                  <a:ea typeface="Verdana" charset="0"/>
                  <a:cs typeface="Verdana" charset="0"/>
                </a:rPr>
                <a:t>Use HTTP scheme</a:t>
              </a:r>
            </a:p>
            <a:p>
              <a:pPr algn="ctr">
                <a:lnSpc>
                  <a:spcPct val="90000"/>
                </a:lnSpc>
              </a:pP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(Other popular schemes: </a:t>
              </a:r>
            </a:p>
            <a:p>
              <a:pPr algn="ctr">
                <a:lnSpc>
                  <a:spcPct val="90000"/>
                </a:lnSpc>
              </a:pP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ftp, mailto, file)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1298294" y="2027500"/>
              <a:ext cx="0" cy="310896"/>
            </a:xfrm>
            <a:prstGeom prst="straightConnector1">
              <a:avLst/>
            </a:prstGeom>
            <a:ln w="38100">
              <a:solidFill>
                <a:srgbClr val="407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973711" y="2293621"/>
            <a:ext cx="5908669" cy="2218373"/>
            <a:chOff x="1565682" y="1981200"/>
            <a:chExt cx="5371517" cy="201670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819656" y="1981200"/>
              <a:ext cx="2596896" cy="0"/>
            </a:xfrm>
            <a:prstGeom prst="line">
              <a:avLst/>
            </a:prstGeom>
            <a:ln w="38100">
              <a:solidFill>
                <a:srgbClr val="7B19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5682" y="2941320"/>
              <a:ext cx="5371517" cy="1056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dirty="0">
                  <a:solidFill>
                    <a:srgbClr val="AC1F79"/>
                  </a:solidFill>
                  <a:latin typeface="Verdana" charset="0"/>
                  <a:ea typeface="Verdana" charset="0"/>
                  <a:cs typeface="Verdana" charset="0"/>
                </a:rPr>
                <a:t>Connect to </a:t>
              </a:r>
              <a:r>
                <a:rPr lang="en-US" sz="2200" dirty="0">
                  <a:latin typeface="Verdana" charset="0"/>
                  <a:ea typeface="Verdana" charset="0"/>
                  <a:cs typeface="Verdana" charset="0"/>
                </a:rPr>
                <a:t>ce.iug.edu</a:t>
              </a:r>
              <a:endParaRPr lang="en-US" sz="2200" dirty="0">
                <a:solidFill>
                  <a:srgbClr val="AC1F79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May be host name or an IP address</a:t>
              </a:r>
            </a:p>
            <a:p>
              <a:pPr algn="ctr">
                <a:lnSpc>
                  <a:spcPct val="90000"/>
                </a:lnSpc>
              </a:pP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Optional port number (e.g., :8080 for port 8080)</a:t>
              </a:r>
            </a:p>
            <a:p>
              <a:pPr algn="ctr">
                <a:lnSpc>
                  <a:spcPct val="90000"/>
                </a:lnSpc>
              </a:pP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e.g., http://localhost:8080/</a:t>
              </a:r>
              <a:r>
                <a:rPr lang="en-US" sz="1760" dirty="0" err="1">
                  <a:latin typeface="Verdana" charset="0"/>
                  <a:ea typeface="Verdana" charset="0"/>
                  <a:cs typeface="Verdana" charset="0"/>
                </a:rPr>
                <a:t>myproject</a:t>
              </a: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/</a:t>
              </a:r>
              <a:r>
                <a:rPr lang="en-US" sz="1760" dirty="0" err="1">
                  <a:latin typeface="Verdana" charset="0"/>
                  <a:ea typeface="Verdana" charset="0"/>
                  <a:cs typeface="Verdana" charset="0"/>
                </a:rPr>
                <a:t>register.php</a:t>
              </a:r>
              <a:endParaRPr lang="en-US" sz="176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901632" y="2027502"/>
              <a:ext cx="0" cy="1005840"/>
            </a:xfrm>
            <a:prstGeom prst="straightConnector1">
              <a:avLst/>
            </a:prstGeom>
            <a:ln w="38100">
              <a:solidFill>
                <a:srgbClr val="7B1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307483" y="2293620"/>
            <a:ext cx="4664612" cy="3239236"/>
            <a:chOff x="4824984" y="1981200"/>
            <a:chExt cx="4240556" cy="294476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4984" y="1981200"/>
              <a:ext cx="3657600" cy="0"/>
            </a:xfrm>
            <a:prstGeom prst="line">
              <a:avLst/>
            </a:prstGeom>
            <a:ln w="38100">
              <a:solidFill>
                <a:srgbClr val="005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926278" y="4343400"/>
              <a:ext cx="3139262" cy="582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200" dirty="0">
                  <a:solidFill>
                    <a:srgbClr val="0052FF"/>
                  </a:solidFill>
                  <a:latin typeface="Verdana" charset="0"/>
                  <a:ea typeface="Verdana" charset="0"/>
                  <a:cs typeface="Verdana" charset="0"/>
                </a:rPr>
                <a:t>Request resource</a:t>
              </a:r>
            </a:p>
            <a:p>
              <a:pPr algn="ctr">
                <a:lnSpc>
                  <a:spcPct val="90000"/>
                </a:lnSpc>
              </a:pP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Stored in </a:t>
              </a:r>
              <a:r>
                <a:rPr lang="en-US" sz="1760" dirty="0" smtClean="0">
                  <a:latin typeface="Verdana" charset="0"/>
                  <a:ea typeface="Verdana" charset="0"/>
                  <a:cs typeface="Verdana" charset="0"/>
                </a:rPr>
                <a:t>up3f/ce5640 </a:t>
              </a:r>
              <a:r>
                <a:rPr lang="en-US" sz="1760" dirty="0">
                  <a:latin typeface="Verdana" charset="0"/>
                  <a:ea typeface="Verdana" charset="0"/>
                  <a:cs typeface="Verdana" charset="0"/>
                </a:rPr>
                <a:t>folder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7467600" y="2027499"/>
              <a:ext cx="0" cy="2377440"/>
            </a:xfrm>
            <a:prstGeom prst="straightConnector1">
              <a:avLst/>
            </a:prstGeom>
            <a:ln w="38100">
              <a:solidFill>
                <a:srgbClr val="005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5280" y="4521806"/>
            <a:ext cx="4693920" cy="2717195"/>
            <a:chOff x="512315" y="3962400"/>
            <a:chExt cx="4267200" cy="247017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358891" y="3962400"/>
              <a:ext cx="420624" cy="0"/>
            </a:xfrm>
            <a:prstGeom prst="line">
              <a:avLst/>
            </a:prstGeom>
            <a:ln w="38100">
              <a:solidFill>
                <a:srgbClr val="AC1F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5" y="4114800"/>
              <a:ext cx="3184909" cy="2317777"/>
            </a:xfrm>
            <a:prstGeom prst="rect">
              <a:avLst/>
            </a:prstGeom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5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240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603"/>
            <a:ext cx="6525043" cy="1423608"/>
          </a:xfrm>
        </p:spPr>
        <p:txBody>
          <a:bodyPr/>
          <a:lstStyle/>
          <a:p>
            <a:r>
              <a:rPr lang="en-US" dirty="0" smtClean="0"/>
              <a:t>URI, URL, and URN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19100" y="1203960"/>
            <a:ext cx="9052560" cy="3939540"/>
          </a:xfrm>
        </p:spPr>
        <p:txBody>
          <a:bodyPr>
            <a:normAutofit/>
          </a:bodyPr>
          <a:lstStyle/>
          <a:p>
            <a:pPr marL="625158" indent="-625158">
              <a:lnSpc>
                <a:spcPct val="90000"/>
              </a:lnSpc>
            </a:pPr>
            <a:r>
              <a:rPr lang="en-US" sz="2200" dirty="0">
                <a:solidFill>
                  <a:srgbClr val="0052FF"/>
                </a:solidFill>
                <a:latin typeface="Verdana" charset="0"/>
                <a:ea typeface="Verdana" charset="0"/>
                <a:cs typeface="Verdana" charset="0"/>
              </a:rPr>
              <a:t>URI</a:t>
            </a: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: Uniform Resource </a:t>
            </a: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Identifier</a:t>
            </a:r>
          </a:p>
          <a:p>
            <a:pPr marL="824230">
              <a:lnSpc>
                <a:spcPct val="90000"/>
              </a:lnSpc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Specify resource either by location or by name, or both</a:t>
            </a:r>
          </a:p>
          <a:p>
            <a:pPr marL="251460" indent="-251460">
              <a:lnSpc>
                <a:spcPct val="90000"/>
              </a:lnSpc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  <a:p>
            <a:pPr marL="1260793">
              <a:lnSpc>
                <a:spcPct val="90000"/>
              </a:lnSpc>
            </a:pPr>
            <a:r>
              <a:rPr lang="en-US" sz="2200" dirty="0">
                <a:solidFill>
                  <a:srgbClr val="AC1F79"/>
                </a:solidFill>
                <a:latin typeface="Verdana" charset="0"/>
                <a:ea typeface="Verdana" charset="0"/>
                <a:cs typeface="Verdana" charset="0"/>
              </a:rPr>
              <a:t>URL</a:t>
            </a: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: Uniform Resource </a:t>
            </a: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Locator</a:t>
            </a:r>
          </a:p>
          <a:p>
            <a:pPr marL="2137410" lvl="1">
              <a:lnSpc>
                <a:spcPct val="90000"/>
              </a:lnSpc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Specify resource by location</a:t>
            </a:r>
          </a:p>
          <a:p>
            <a:pPr marL="1260793" lvl="1" indent="-235744">
              <a:lnSpc>
                <a:spcPct val="90000"/>
              </a:lnSpc>
            </a:pPr>
            <a:endParaRPr lang="en-US" sz="1100" dirty="0">
              <a:latin typeface="Verdana" charset="0"/>
              <a:ea typeface="Verdana" charset="0"/>
              <a:cs typeface="Verdana" charset="0"/>
            </a:endParaRPr>
          </a:p>
          <a:p>
            <a:pPr marL="1260793">
              <a:lnSpc>
                <a:spcPct val="90000"/>
              </a:lnSpc>
            </a:pPr>
            <a:r>
              <a:rPr lang="en-US" sz="2200" dirty="0">
                <a:solidFill>
                  <a:srgbClr val="407700"/>
                </a:solidFill>
                <a:latin typeface="Verdana" charset="0"/>
                <a:ea typeface="Verdana" charset="0"/>
                <a:cs typeface="Verdana" charset="0"/>
              </a:rPr>
              <a:t>URN</a:t>
            </a: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: Uniform Resource </a:t>
            </a: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Name</a:t>
            </a:r>
          </a:p>
          <a:p>
            <a:pPr marL="2137410" lvl="1">
              <a:lnSpc>
                <a:spcPct val="90000"/>
              </a:lnSpc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Specify resource by name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22019" y="1680058"/>
            <a:ext cx="754381" cy="1489890"/>
            <a:chOff x="609599" y="2338075"/>
            <a:chExt cx="685801" cy="1569203"/>
          </a:xfrm>
        </p:grpSpPr>
        <p:cxnSp>
          <p:nvCxnSpPr>
            <p:cNvPr id="38" name="Elbow Connector 37"/>
            <p:cNvCxnSpPr/>
            <p:nvPr/>
          </p:nvCxnSpPr>
          <p:spPr>
            <a:xfrm rot="16200000" flipH="1">
              <a:off x="609600" y="2362200"/>
              <a:ext cx="685800" cy="685800"/>
            </a:xfrm>
            <a:prstGeom prst="bentConnector3">
              <a:avLst>
                <a:gd name="adj1" fmla="val 9971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6200000" flipH="1">
              <a:off x="167898" y="2779776"/>
              <a:ext cx="1569203" cy="685801"/>
            </a:xfrm>
            <a:prstGeom prst="bentConnector3">
              <a:avLst>
                <a:gd name="adj1" fmla="val 10037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419100" y="6025117"/>
            <a:ext cx="938784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158" indent="-625158">
              <a:lnSpc>
                <a:spcPct val="90000"/>
              </a:lnSpc>
            </a:pPr>
            <a:r>
              <a:rPr lang="en-US" sz="2200" dirty="0">
                <a:latin typeface="Verdana" charset="0"/>
                <a:ea typeface="Verdana" charset="0"/>
                <a:cs typeface="Verdana" charset="0"/>
              </a:rPr>
              <a:t>http://www.domain.com:1234/path/to/resource?p1=v1&amp;p2&amp;v2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81636" y="6437061"/>
            <a:ext cx="1066475" cy="348029"/>
            <a:chOff x="256032" y="4681167"/>
            <a:chExt cx="969523" cy="31639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457200" y="4681167"/>
              <a:ext cx="54864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56032" y="4719743"/>
              <a:ext cx="969523" cy="277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5158" indent="-625158" algn="ctr">
                <a:lnSpc>
                  <a:spcPct val="90000"/>
                </a:lnSpc>
              </a:pPr>
              <a:r>
                <a:rPr lang="en-US" sz="154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protocol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468527" y="6437063"/>
            <a:ext cx="2494483" cy="541192"/>
            <a:chOff x="1335024" y="4681167"/>
            <a:chExt cx="2267712" cy="491993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335024" y="4681167"/>
              <a:ext cx="2267712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1905000" y="4701469"/>
              <a:ext cx="1068091" cy="471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5158" indent="-625158" algn="ctr">
                <a:lnSpc>
                  <a:spcPct val="90000"/>
                </a:lnSpc>
              </a:pPr>
              <a:r>
                <a:rPr lang="en-US" sz="154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domain </a:t>
              </a:r>
            </a:p>
            <a:p>
              <a:pPr marL="625158" indent="-625158" algn="ctr">
                <a:lnSpc>
                  <a:spcPct val="90000"/>
                </a:lnSpc>
              </a:pPr>
              <a:r>
                <a:rPr lang="en-US" sz="154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(or host)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34410" y="6437067"/>
            <a:ext cx="1174900" cy="327928"/>
            <a:chOff x="3485827" y="4681167"/>
            <a:chExt cx="1068091" cy="29811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3749040" y="4681167"/>
              <a:ext cx="58521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3485827" y="4701469"/>
              <a:ext cx="1068091" cy="277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5158" indent="-625158" algn="ctr">
                <a:lnSpc>
                  <a:spcPct val="90000"/>
                </a:lnSpc>
              </a:pPr>
              <a:r>
                <a:rPr lang="en-US" sz="154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port</a:t>
              </a:r>
              <a:endParaRPr lang="en-US" sz="154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946346" y="6437070"/>
            <a:ext cx="2363724" cy="327929"/>
            <a:chOff x="4496678" y="4681167"/>
            <a:chExt cx="2148840" cy="298117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496678" y="4681167"/>
              <a:ext cx="214884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852261" y="4701469"/>
              <a:ext cx="1472339" cy="277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5158" indent="-625158" algn="ctr">
                <a:lnSpc>
                  <a:spcPct val="90000"/>
                </a:lnSpc>
              </a:pPr>
              <a:r>
                <a:rPr lang="en-US" sz="154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resource path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486518" y="6437067"/>
            <a:ext cx="1961388" cy="327928"/>
            <a:chOff x="6805925" y="4681167"/>
            <a:chExt cx="1783080" cy="29811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805925" y="4681167"/>
              <a:ext cx="17830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945824" y="4701469"/>
              <a:ext cx="1472339" cy="277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5158" indent="-625158" algn="ctr">
                <a:lnSpc>
                  <a:spcPct val="90000"/>
                </a:lnSpc>
              </a:pPr>
              <a:r>
                <a:rPr lang="en-US" sz="154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query</a:t>
              </a:r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502920" y="4348605"/>
            <a:ext cx="0" cy="201168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487288" y="4348605"/>
            <a:ext cx="0" cy="201168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40568" y="4305300"/>
            <a:ext cx="0" cy="201168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288079" y="4305300"/>
            <a:ext cx="0" cy="201168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41962" y="4348600"/>
            <a:ext cx="8945327" cy="366575"/>
            <a:chOff x="492692" y="3925568"/>
            <a:chExt cx="8132115" cy="33325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92692" y="4114800"/>
              <a:ext cx="8132115" cy="0"/>
            </a:xfrm>
            <a:prstGeom prst="line">
              <a:avLst/>
            </a:prstGeom>
            <a:ln w="38100">
              <a:solidFill>
                <a:srgbClr val="005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343400" y="3925568"/>
              <a:ext cx="758952" cy="3332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625158" indent="-625158" algn="ctr">
                <a:lnSpc>
                  <a:spcPct val="90000"/>
                </a:lnSpc>
              </a:pPr>
              <a:r>
                <a:rPr lang="en-US" sz="1980" dirty="0">
                  <a:solidFill>
                    <a:srgbClr val="0052FF"/>
                  </a:solidFill>
                  <a:latin typeface="Verdana" charset="0"/>
                  <a:ea typeface="Verdana" charset="0"/>
                  <a:cs typeface="Verdana" charset="0"/>
                </a:rPr>
                <a:t>URI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41961" y="4838390"/>
            <a:ext cx="6746117" cy="366575"/>
            <a:chOff x="492692" y="4370832"/>
            <a:chExt cx="6132834" cy="33325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92692" y="4551694"/>
              <a:ext cx="6132834" cy="0"/>
            </a:xfrm>
            <a:prstGeom prst="line">
              <a:avLst/>
            </a:prstGeom>
            <a:ln w="38100">
              <a:solidFill>
                <a:srgbClr val="AC1F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048000" y="4370832"/>
              <a:ext cx="758952" cy="3332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625158" indent="-625158" algn="ctr">
                <a:lnSpc>
                  <a:spcPct val="90000"/>
                </a:lnSpc>
              </a:pPr>
              <a:r>
                <a:rPr lang="en-US" sz="1980" dirty="0">
                  <a:solidFill>
                    <a:srgbClr val="AC1F79"/>
                  </a:solidFill>
                  <a:latin typeface="Verdana" charset="0"/>
                  <a:ea typeface="Verdana" charset="0"/>
                  <a:cs typeface="Verdana" charset="0"/>
                </a:rPr>
                <a:t>URL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440568" y="5311133"/>
            <a:ext cx="8046720" cy="366575"/>
            <a:chOff x="1309607" y="4800600"/>
            <a:chExt cx="7315200" cy="33325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309607" y="4992624"/>
              <a:ext cx="7315200" cy="0"/>
            </a:xfrm>
            <a:prstGeom prst="line">
              <a:avLst/>
            </a:prstGeom>
            <a:ln w="38100">
              <a:solidFill>
                <a:srgbClr val="407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648200" y="4800600"/>
              <a:ext cx="758952" cy="3332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625158" indent="-625158" algn="ctr">
                <a:lnSpc>
                  <a:spcPct val="90000"/>
                </a:lnSpc>
              </a:pPr>
              <a:r>
                <a:rPr lang="en-US" sz="1980">
                  <a:solidFill>
                    <a:srgbClr val="407700"/>
                  </a:solidFill>
                  <a:latin typeface="Verdana" charset="0"/>
                  <a:ea typeface="Verdana" charset="0"/>
                  <a:cs typeface="Verdana" charset="0"/>
                </a:rPr>
                <a:t>URN</a:t>
              </a:r>
              <a:endParaRPr lang="en-US" sz="1980" dirty="0">
                <a:solidFill>
                  <a:srgbClr val="4077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6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816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"/>
            <a:ext cx="8945880" cy="914399"/>
          </a:xfrm>
        </p:spPr>
        <p:txBody>
          <a:bodyPr/>
          <a:lstStyle/>
          <a:p>
            <a:r>
              <a:rPr lang="en-US" dirty="0" smtClean="0"/>
              <a:t>DNS: Domain Name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0" y="1120140"/>
            <a:ext cx="6155840" cy="4905435"/>
          </a:xfrm>
          <a:prstGeom prst="rect">
            <a:avLst/>
          </a:prstGeom>
        </p:spPr>
      </p:pic>
      <p:sp>
        <p:nvSpPr>
          <p:cNvPr id="39" name="Content Placeholder 4"/>
          <p:cNvSpPr>
            <a:spLocks noGrp="1"/>
          </p:cNvSpPr>
          <p:nvPr>
            <p:ph idx="1"/>
          </p:nvPr>
        </p:nvSpPr>
        <p:spPr>
          <a:xfrm>
            <a:off x="6789420" y="2377441"/>
            <a:ext cx="3185160" cy="1341119"/>
          </a:xfrm>
        </p:spPr>
        <p:txBody>
          <a:bodyPr>
            <a:noAutofit/>
          </a:bodyPr>
          <a:lstStyle/>
          <a:p>
            <a:pPr marL="15716">
              <a:spcBef>
                <a:spcPts val="1100"/>
              </a:spcBef>
              <a:spcAft>
                <a:spcPts val="330"/>
              </a:spcAft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Mapping from names to IP addresses</a:t>
            </a:r>
          </a:p>
        </p:txBody>
      </p:sp>
      <p:sp>
        <p:nvSpPr>
          <p:cNvPr id="40" name="Content Placeholder 4"/>
          <p:cNvSpPr txBox="1">
            <a:spLocks/>
          </p:cNvSpPr>
          <p:nvPr/>
        </p:nvSpPr>
        <p:spPr>
          <a:xfrm>
            <a:off x="502920" y="5906264"/>
            <a:ext cx="5548884" cy="1165097"/>
          </a:xfrm>
          <a:prstGeom prst="rect">
            <a:avLst/>
          </a:prstGeom>
        </p:spPr>
        <p:txBody>
          <a:bodyPr vert="horz" lIns="100584" tIns="50292" rIns="100584" bIns="50292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716" indent="0">
              <a:spcBef>
                <a:spcPts val="1100"/>
              </a:spcBef>
              <a:spcAft>
                <a:spcPts val="330"/>
              </a:spcAft>
              <a:buClr>
                <a:schemeClr val="tx1"/>
              </a:buClr>
              <a:buNone/>
            </a:pPr>
            <a:r>
              <a:rPr lang="en-US" sz="1540" dirty="0">
                <a:latin typeface="Verdana" charset="0"/>
                <a:ea typeface="Verdana" charset="0"/>
                <a:cs typeface="Verdana" charset="0"/>
              </a:rPr>
              <a:t>Hierarchical Domain Name System for class Internet, organized into zones, each served by a </a:t>
            </a:r>
            <a:r>
              <a:rPr lang="en-US" sz="1540">
                <a:latin typeface="Verdana" charset="0"/>
                <a:ea typeface="Verdana" charset="0"/>
                <a:cs typeface="Verdana" charset="0"/>
              </a:rPr>
              <a:t>name server</a:t>
            </a:r>
            <a:endParaRPr lang="en-US" sz="154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1" name="Content Placeholder 4"/>
          <p:cNvSpPr txBox="1">
            <a:spLocks/>
          </p:cNvSpPr>
          <p:nvPr/>
        </p:nvSpPr>
        <p:spPr>
          <a:xfrm>
            <a:off x="4459224" y="7002339"/>
            <a:ext cx="5599176" cy="404301"/>
          </a:xfrm>
          <a:prstGeom prst="rect">
            <a:avLst/>
          </a:prstGeom>
        </p:spPr>
        <p:txBody>
          <a:bodyPr vert="horz" lIns="100584" tIns="50292" rIns="100584" bIns="50292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716" indent="0">
              <a:spcBef>
                <a:spcPts val="440"/>
              </a:spcBef>
              <a:spcAft>
                <a:spcPts val="330"/>
              </a:spcAft>
              <a:buClr>
                <a:schemeClr val="tx1"/>
              </a:buClr>
              <a:buNone/>
            </a:pPr>
            <a:r>
              <a:rPr lang="en-US" sz="1320" dirty="0">
                <a:latin typeface="Verdana" charset="0"/>
                <a:ea typeface="Verdana" charset="0"/>
                <a:cs typeface="Verdana" charset="0"/>
              </a:rPr>
              <a:t>[ref: https://</a:t>
            </a:r>
            <a:r>
              <a:rPr lang="en-US" sz="1320" dirty="0" err="1">
                <a:latin typeface="Verdana" charset="0"/>
                <a:ea typeface="Verdana" charset="0"/>
                <a:cs typeface="Verdana" charset="0"/>
              </a:rPr>
              <a:t>en.wikipedia.org</a:t>
            </a:r>
            <a:r>
              <a:rPr lang="en-US" sz="1320" dirty="0">
                <a:latin typeface="Verdana" charset="0"/>
                <a:ea typeface="Verdana" charset="0"/>
                <a:cs typeface="Verdana" charset="0"/>
              </a:rPr>
              <a:t>/wiki/</a:t>
            </a:r>
            <a:r>
              <a:rPr lang="en-US" sz="1320" dirty="0" err="1">
                <a:latin typeface="Verdana" charset="0"/>
                <a:ea typeface="Verdana" charset="0"/>
                <a:cs typeface="Verdana" charset="0"/>
              </a:rPr>
              <a:t>Domain_Name_System</a:t>
            </a:r>
            <a:r>
              <a:rPr lang="en-US" sz="1320" dirty="0">
                <a:latin typeface="Verdana" charset="0"/>
                <a:ea typeface="Verdana" charset="0"/>
                <a:cs typeface="Verdana" charset="0"/>
              </a:rPr>
              <a:t>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7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347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" y="1059790"/>
            <a:ext cx="9890760" cy="603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1"/>
            <a:ext cx="10085832" cy="148992"/>
          </a:xfrm>
        </p:spPr>
        <p:txBody>
          <a:bodyPr/>
          <a:lstStyle/>
          <a:p>
            <a:r>
              <a:rPr lang="en-US" sz="3960" dirty="0"/>
              <a:t>HTTP: </a:t>
            </a:r>
            <a:r>
              <a:rPr lang="en-US" sz="3960" dirty="0" err="1"/>
              <a:t>HyperText</a:t>
            </a:r>
            <a:r>
              <a:rPr lang="en-US" sz="3960" dirty="0"/>
              <a:t> Transfer Protocol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1244" y="2348484"/>
            <a:ext cx="3922776" cy="13277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770"/>
              </a:spcAft>
            </a:pPr>
            <a:r>
              <a:rPr lang="en-US" sz="1320" b="1" i="1" dirty="0">
                <a:latin typeface="Consolas" charset="0"/>
                <a:ea typeface="Consolas" charset="0"/>
                <a:cs typeface="Consolas" charset="0"/>
              </a:rPr>
              <a:t>HTTP Request</a:t>
            </a:r>
          </a:p>
          <a:p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1320" dirty="0">
                <a:latin typeface="Consolas" charset="0"/>
                <a:ea typeface="Consolas" charset="0"/>
                <a:cs typeface="Consolas" charset="0"/>
              </a:rPr>
              <a:t> /~</a:t>
            </a:r>
            <a:r>
              <a:rPr lang="en-US" sz="1320" dirty="0" smtClean="0">
                <a:latin typeface="Consolas" charset="0"/>
                <a:ea typeface="Consolas" charset="0"/>
                <a:cs typeface="Consolas" charset="0"/>
              </a:rPr>
              <a:t>up3f/ce5640/syllabus.html </a:t>
            </a:r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HTTP/1.1</a:t>
            </a:r>
          </a:p>
          <a:p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Host:</a:t>
            </a:r>
            <a:r>
              <a:rPr lang="en-US" sz="132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20" dirty="0" smtClean="0">
                <a:latin typeface="Consolas" charset="0"/>
                <a:ea typeface="Consolas" charset="0"/>
                <a:cs typeface="Consolas" charset="0"/>
              </a:rPr>
              <a:t>ce.iugaza.edu</a:t>
            </a:r>
            <a:endParaRPr lang="en-US" sz="132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Accept:</a:t>
            </a:r>
            <a:r>
              <a:rPr lang="en-US" sz="1320" dirty="0">
                <a:latin typeface="Consolas" charset="0"/>
                <a:ea typeface="Consolas" charset="0"/>
                <a:cs typeface="Consolas" charset="0"/>
              </a:rPr>
              <a:t> text/html</a:t>
            </a:r>
          </a:p>
          <a:p>
            <a:pPr>
              <a:lnSpc>
                <a:spcPct val="80000"/>
              </a:lnSpc>
            </a:pPr>
            <a:r>
              <a:rPr lang="en-US" sz="132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  <p:pic>
        <p:nvPicPr>
          <p:cNvPr id="6" name="Picture 5" descr="mage result for human cartoon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" y="1366349"/>
            <a:ext cx="1948682" cy="109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019757" y="1958340"/>
            <a:ext cx="7866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454612" y="2280295"/>
            <a:ext cx="17048" cy="2276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284438" y="4656243"/>
            <a:ext cx="1606322" cy="1986784"/>
            <a:chOff x="7092140" y="3819140"/>
            <a:chExt cx="1460293" cy="1806167"/>
          </a:xfrm>
        </p:grpSpPr>
        <p:grpSp>
          <p:nvGrpSpPr>
            <p:cNvPr id="11" name="Group 10"/>
            <p:cNvGrpSpPr/>
            <p:nvPr/>
          </p:nvGrpSpPr>
          <p:grpSpPr>
            <a:xfrm>
              <a:off x="7092140" y="3819140"/>
              <a:ext cx="1335023" cy="1519427"/>
              <a:chOff x="7303112" y="4586820"/>
              <a:chExt cx="1335023" cy="1519427"/>
            </a:xfrm>
          </p:grpSpPr>
          <p:sp>
            <p:nvSpPr>
              <p:cNvPr id="13" name="object 3"/>
              <p:cNvSpPr/>
              <p:nvPr/>
            </p:nvSpPr>
            <p:spPr>
              <a:xfrm>
                <a:off x="7303112" y="4586820"/>
                <a:ext cx="1274063" cy="151942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980"/>
              </a:p>
            </p:txBody>
          </p:sp>
          <p:sp>
            <p:nvSpPr>
              <p:cNvPr id="14" name="object 10"/>
              <p:cNvSpPr/>
              <p:nvPr/>
            </p:nvSpPr>
            <p:spPr>
              <a:xfrm>
                <a:off x="7703924" y="4910735"/>
                <a:ext cx="934211" cy="100736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98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7239699" y="5325924"/>
              <a:ext cx="1312734" cy="299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40"/>
                <a:t>Web server</a:t>
              </a:r>
              <a:endParaRPr lang="en-US" sz="154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346960" y="5401666"/>
            <a:ext cx="3858148" cy="171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71597">
              <a:spcAft>
                <a:spcPts val="770"/>
              </a:spcAft>
            </a:pPr>
            <a:r>
              <a:rPr lang="en-US" sz="1320" b="1" i="1" dirty="0">
                <a:latin typeface="Consolas" charset="0"/>
                <a:ea typeface="Consolas" charset="0"/>
                <a:cs typeface="Consolas" charset="0"/>
              </a:rPr>
              <a:t>HTTP Response</a:t>
            </a:r>
          </a:p>
          <a:p>
            <a:pPr marL="71597"/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HTTP/1.1 200 OK</a:t>
            </a:r>
          </a:p>
          <a:p>
            <a:pPr marL="71597"/>
            <a:r>
              <a:rPr lang="en-US" sz="132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Content-Type: text/html; charset=UTF-8</a:t>
            </a:r>
          </a:p>
          <a:p>
            <a:pPr marL="71597"/>
            <a:r>
              <a:rPr lang="is-IS" sz="132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1320" b="1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1597"/>
            <a:endParaRPr lang="en-US" sz="880" b="1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1597">
              <a:lnSpc>
                <a:spcPts val="1540"/>
              </a:lnSpc>
            </a:pPr>
            <a:r>
              <a:rPr lang="en-US" sz="1320" b="1" dirty="0">
                <a:latin typeface="Consolas" charset="0"/>
                <a:ea typeface="Consolas" charset="0"/>
                <a:cs typeface="Consolas" charset="0"/>
              </a:rPr>
              <a:t>&lt;html&gt;</a:t>
            </a:r>
          </a:p>
          <a:p>
            <a:pPr marL="71597">
              <a:lnSpc>
                <a:spcPts val="1540"/>
              </a:lnSpc>
            </a:pPr>
            <a:r>
              <a:rPr lang="en-US" sz="1320" b="1" dirty="0">
                <a:latin typeface="Consolas" charset="0"/>
                <a:ea typeface="Consolas" charset="0"/>
                <a:cs typeface="Consolas" charset="0"/>
              </a:rPr>
              <a:t>  &lt;head</a:t>
            </a:r>
            <a:r>
              <a:rPr lang="en-US" sz="1320" dirty="0">
                <a:latin typeface="Consolas" charset="0"/>
                <a:ea typeface="Consolas" charset="0"/>
                <a:cs typeface="Consolas" charset="0"/>
              </a:rPr>
              <a:t>&gt;&lt;</a:t>
            </a:r>
            <a:r>
              <a:rPr lang="en-US" sz="1320" dirty="0" smtClean="0">
                <a:latin typeface="Consolas" charset="0"/>
                <a:ea typeface="Consolas" charset="0"/>
                <a:cs typeface="Consolas" charset="0"/>
              </a:rPr>
              <a:t>title&gt;</a:t>
            </a:r>
            <a:r>
              <a:rPr lang="en-US" sz="1320" dirty="0" err="1" smtClean="0">
                <a:latin typeface="Consolas" charset="0"/>
                <a:ea typeface="Consolas" charset="0"/>
                <a:cs typeface="Consolas" charset="0"/>
              </a:rPr>
              <a:t>ce</a:t>
            </a:r>
            <a:r>
              <a:rPr lang="en-US" sz="1320" dirty="0" smtClean="0">
                <a:latin typeface="Consolas" charset="0"/>
                <a:ea typeface="Consolas" charset="0"/>
                <a:cs typeface="Consolas" charset="0"/>
              </a:rPr>
              <a:t> 5640</a:t>
            </a:r>
            <a:r>
              <a:rPr lang="en-US" sz="1320" dirty="0">
                <a:latin typeface="Consolas" charset="0"/>
                <a:ea typeface="Consolas" charset="0"/>
                <a:cs typeface="Consolas" charset="0"/>
              </a:rPr>
              <a:t>&lt;/title&gt;&lt;/head&gt;</a:t>
            </a:r>
          </a:p>
          <a:p>
            <a:pPr marL="71597">
              <a:lnSpc>
                <a:spcPts val="1540"/>
              </a:lnSpc>
            </a:pPr>
            <a:r>
              <a:rPr lang="is-IS" sz="1320" b="1" dirty="0">
                <a:latin typeface="Consolas" charset="0"/>
                <a:ea typeface="Consolas" charset="0"/>
                <a:cs typeface="Consolas" charset="0"/>
              </a:rPr>
              <a:t>  &lt;body&gt;...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27166" y="5965592"/>
            <a:ext cx="13377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784883" y="1059789"/>
            <a:ext cx="2412968" cy="1850746"/>
            <a:chOff x="3364602" y="1088136"/>
            <a:chExt cx="2193607" cy="1682496"/>
          </a:xfrm>
        </p:grpSpPr>
        <p:grpSp>
          <p:nvGrpSpPr>
            <p:cNvPr id="43" name="Group 42"/>
            <p:cNvGrpSpPr/>
            <p:nvPr/>
          </p:nvGrpSpPr>
          <p:grpSpPr>
            <a:xfrm>
              <a:off x="3364602" y="1088136"/>
              <a:ext cx="2193607" cy="1453896"/>
              <a:chOff x="3364602" y="1088136"/>
              <a:chExt cx="2193607" cy="145389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364602" y="1088136"/>
                <a:ext cx="2193607" cy="610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540" dirty="0">
                    <a:solidFill>
                      <a:srgbClr val="007600"/>
                    </a:solidFill>
                    <a:latin typeface="Verdana" charset="0"/>
                    <a:ea typeface="Verdana" charset="0"/>
                    <a:cs typeface="Verdana" charset="0"/>
                  </a:rPr>
                  <a:t>GET request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Other popular types: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POST, PUT, DELETE, HEAD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4386072" y="1664734"/>
                <a:ext cx="491595" cy="877298"/>
              </a:xfrm>
              <a:prstGeom prst="straightConnector1">
                <a:avLst/>
              </a:prstGeom>
              <a:ln w="28575">
                <a:solidFill>
                  <a:srgbClr val="007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4861560" y="2542032"/>
              <a:ext cx="347472" cy="228600"/>
            </a:xfrm>
            <a:prstGeom prst="roundRect">
              <a:avLst/>
            </a:prstGeom>
            <a:noFill/>
            <a:ln w="28575">
              <a:solidFill>
                <a:srgbClr val="007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951220" y="1140565"/>
            <a:ext cx="2414016" cy="1769970"/>
            <a:chOff x="5181600" y="1161568"/>
            <a:chExt cx="2194560" cy="1609064"/>
          </a:xfrm>
        </p:grpSpPr>
        <p:sp>
          <p:nvSpPr>
            <p:cNvPr id="52" name="Rounded Rectangle 51"/>
            <p:cNvSpPr/>
            <p:nvPr/>
          </p:nvSpPr>
          <p:spPr>
            <a:xfrm>
              <a:off x="5181600" y="2542032"/>
              <a:ext cx="2194560" cy="22860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257196" y="1161568"/>
              <a:ext cx="988323" cy="1387486"/>
              <a:chOff x="4231448" y="1161568"/>
              <a:chExt cx="988323" cy="1387486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231448" y="1161568"/>
                <a:ext cx="988323" cy="27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540" dirty="0">
                    <a:solidFill>
                      <a:srgbClr val="0070C0"/>
                    </a:solidFill>
                    <a:latin typeface="Verdana" charset="0"/>
                    <a:ea typeface="Verdana" charset="0"/>
                    <a:cs typeface="Verdana" charset="0"/>
                  </a:rPr>
                  <a:t>Resource</a:t>
                </a:r>
                <a:endParaRPr lang="en-US" sz="1320" dirty="0">
                  <a:solidFill>
                    <a:srgbClr val="0070C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>
                <a:off x="4901184" y="1429232"/>
                <a:ext cx="0" cy="111982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/>
          <p:cNvGrpSpPr/>
          <p:nvPr/>
        </p:nvGrpSpPr>
        <p:grpSpPr>
          <a:xfrm>
            <a:off x="3289098" y="4037076"/>
            <a:ext cx="3010415" cy="1906295"/>
            <a:chOff x="4494284" y="989005"/>
            <a:chExt cx="2736741" cy="1771432"/>
          </a:xfrm>
        </p:grpSpPr>
        <p:grpSp>
          <p:nvGrpSpPr>
            <p:cNvPr id="60" name="Group 59"/>
            <p:cNvGrpSpPr/>
            <p:nvPr/>
          </p:nvGrpSpPr>
          <p:grpSpPr>
            <a:xfrm>
              <a:off x="4988060" y="989005"/>
              <a:ext cx="2242965" cy="1532877"/>
              <a:chOff x="4988060" y="989005"/>
              <a:chExt cx="2242965" cy="153287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116201" y="989005"/>
                <a:ext cx="1307468" cy="283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540" dirty="0">
                    <a:solidFill>
                      <a:srgbClr val="004479"/>
                    </a:solidFill>
                    <a:latin typeface="Verdana" charset="0"/>
                    <a:ea typeface="Verdana" charset="0"/>
                    <a:cs typeface="Verdana" charset="0"/>
                  </a:rPr>
                  <a:t>OK response</a:t>
                </a:r>
                <a:endParaRPr lang="en-US" sz="1320" dirty="0">
                  <a:solidFill>
                    <a:srgbClr val="004479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>
                <a:off x="4988060" y="1250716"/>
                <a:ext cx="249936" cy="1271166"/>
              </a:xfrm>
              <a:prstGeom prst="straightConnector1">
                <a:avLst/>
              </a:prstGeom>
              <a:ln w="28575">
                <a:solidFill>
                  <a:srgbClr val="004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5237996" y="1213328"/>
                <a:ext cx="1993029" cy="1105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Response status codes: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1xx Informational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2xx Success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3xx Redirection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4xx Client error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5xx Server error</a:t>
                </a:r>
              </a:p>
            </p:txBody>
          </p:sp>
        </p:grpSp>
        <p:sp>
          <p:nvSpPr>
            <p:cNvPr id="61" name="Rounded Rectangle 60"/>
            <p:cNvSpPr/>
            <p:nvPr/>
          </p:nvSpPr>
          <p:spPr>
            <a:xfrm>
              <a:off x="4494284" y="2559269"/>
              <a:ext cx="603504" cy="201168"/>
            </a:xfrm>
            <a:prstGeom prst="roundRect">
              <a:avLst/>
            </a:prstGeom>
            <a:noFill/>
            <a:ln w="28575">
              <a:solidFill>
                <a:srgbClr val="004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761842" y="4053840"/>
            <a:ext cx="5031949" cy="2116272"/>
            <a:chOff x="2627585" y="1032631"/>
            <a:chExt cx="4574499" cy="1923884"/>
          </a:xfrm>
        </p:grpSpPr>
        <p:grpSp>
          <p:nvGrpSpPr>
            <p:cNvPr id="71" name="Group 70"/>
            <p:cNvGrpSpPr/>
            <p:nvPr/>
          </p:nvGrpSpPr>
          <p:grpSpPr>
            <a:xfrm>
              <a:off x="4663651" y="1032631"/>
              <a:ext cx="2538433" cy="1672555"/>
              <a:chOff x="4663651" y="1032631"/>
              <a:chExt cx="2538433" cy="167255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953216" y="1032631"/>
                <a:ext cx="2248868" cy="27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540" dirty="0">
                    <a:solidFill>
                      <a:srgbClr val="7B35FF"/>
                    </a:solidFill>
                    <a:latin typeface="Verdana" charset="0"/>
                    <a:ea typeface="Verdana" charset="0"/>
                    <a:cs typeface="Verdana" charset="0"/>
                  </a:rPr>
                  <a:t>HTML returned content</a:t>
                </a:r>
                <a:endParaRPr lang="en-US" sz="1320" dirty="0">
                  <a:solidFill>
                    <a:srgbClr val="7B35FF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4663651" y="1297412"/>
                <a:ext cx="445890" cy="1407774"/>
              </a:xfrm>
              <a:prstGeom prst="straightConnector1">
                <a:avLst/>
              </a:prstGeom>
              <a:ln w="28575">
                <a:solidFill>
                  <a:srgbClr val="7B35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5109541" y="1277566"/>
                <a:ext cx="1877962" cy="748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Common MIME types:</a:t>
                </a:r>
              </a:p>
              <a:p>
                <a:pPr marL="137954"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application/</a:t>
                </a:r>
                <a:r>
                  <a:rPr lang="en-US" sz="1320" dirty="0" err="1">
                    <a:latin typeface="Verdana" charset="0"/>
                    <a:ea typeface="Verdana" charset="0"/>
                    <a:cs typeface="Verdana" charset="0"/>
                  </a:rPr>
                  <a:t>json</a:t>
                </a:r>
                <a:endParaRPr lang="en-US" sz="132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137954"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application/pdf</a:t>
                </a:r>
              </a:p>
              <a:p>
                <a:pPr marL="137954">
                  <a:lnSpc>
                    <a:spcPct val="90000"/>
                  </a:lnSpc>
                </a:pPr>
                <a:r>
                  <a:rPr lang="en-US" sz="1320" dirty="0">
                    <a:latin typeface="Verdana" charset="0"/>
                    <a:ea typeface="Verdana" charset="0"/>
                    <a:cs typeface="Verdana" charset="0"/>
                  </a:rPr>
                  <a:t>image/</a:t>
                </a:r>
                <a:r>
                  <a:rPr lang="en-US" sz="1320" dirty="0" err="1">
                    <a:latin typeface="Verdana" charset="0"/>
                    <a:ea typeface="Verdana" charset="0"/>
                    <a:cs typeface="Verdana" charset="0"/>
                  </a:rPr>
                  <a:t>png</a:t>
                </a:r>
                <a:endParaRPr lang="en-US" sz="132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72" name="Rounded Rectangle 71"/>
            <p:cNvSpPr/>
            <p:nvPr/>
          </p:nvSpPr>
          <p:spPr>
            <a:xfrm>
              <a:off x="2627585" y="2746203"/>
              <a:ext cx="2121408" cy="210312"/>
            </a:xfrm>
            <a:prstGeom prst="roundRect">
              <a:avLst/>
            </a:prstGeom>
            <a:noFill/>
            <a:ln w="28575">
              <a:solidFill>
                <a:srgbClr val="7B3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430781" y="6471209"/>
            <a:ext cx="5149561" cy="732784"/>
            <a:chOff x="6880274" y="2395728"/>
            <a:chExt cx="4681419" cy="666167"/>
          </a:xfrm>
        </p:grpSpPr>
        <p:sp>
          <p:nvSpPr>
            <p:cNvPr id="80" name="Rounded Rectangle 79"/>
            <p:cNvSpPr/>
            <p:nvPr/>
          </p:nvSpPr>
          <p:spPr>
            <a:xfrm>
              <a:off x="6880274" y="2395728"/>
              <a:ext cx="3310128" cy="621792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10190402" y="2590204"/>
              <a:ext cx="1371291" cy="471691"/>
              <a:chOff x="8164654" y="2590204"/>
              <a:chExt cx="1371291" cy="471691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473299" y="2590204"/>
                <a:ext cx="1062646" cy="471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540" dirty="0">
                    <a:solidFill>
                      <a:srgbClr val="0070C0"/>
                    </a:solidFill>
                    <a:latin typeface="Verdana" charset="0"/>
                    <a:ea typeface="Verdana" charset="0"/>
                    <a:cs typeface="Verdana" charset="0"/>
                  </a:rPr>
                  <a:t>HTML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540" dirty="0">
                    <a:solidFill>
                      <a:srgbClr val="0070C0"/>
                    </a:solidFill>
                    <a:latin typeface="Verdana" charset="0"/>
                    <a:ea typeface="Verdana" charset="0"/>
                    <a:cs typeface="Verdana" charset="0"/>
                  </a:rPr>
                  <a:t>document</a:t>
                </a:r>
                <a:endParaRPr lang="en-US" sz="1320" dirty="0">
                  <a:solidFill>
                    <a:srgbClr val="0070C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83" name="Straight Arrow Connector 82"/>
              <p:cNvCxnSpPr>
                <a:endCxn id="80" idx="3"/>
              </p:cNvCxnSpPr>
              <p:nvPr/>
            </p:nvCxnSpPr>
            <p:spPr>
              <a:xfrm flipH="1">
                <a:off x="8164654" y="2706624"/>
                <a:ext cx="5011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3540055" y="2595977"/>
            <a:ext cx="1790897" cy="275140"/>
            <a:chOff x="3703301" y="1774766"/>
            <a:chExt cx="1628088" cy="250127"/>
          </a:xfrm>
        </p:grpSpPr>
        <p:sp>
          <p:nvSpPr>
            <p:cNvPr id="48" name="Rectangle 47"/>
            <p:cNvSpPr/>
            <p:nvPr/>
          </p:nvSpPr>
          <p:spPr>
            <a:xfrm>
              <a:off x="3703301" y="1774766"/>
              <a:ext cx="1117205" cy="2501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Request line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4782749" y="1926807"/>
              <a:ext cx="548640" cy="280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415528" y="1281074"/>
            <a:ext cx="1531389" cy="1629461"/>
            <a:chOff x="6598920" y="1302367"/>
            <a:chExt cx="1392172" cy="1481328"/>
          </a:xfrm>
        </p:grpSpPr>
        <p:sp>
          <p:nvSpPr>
            <p:cNvPr id="55" name="Rounded Rectangle 54"/>
            <p:cNvSpPr/>
            <p:nvPr/>
          </p:nvSpPr>
          <p:spPr>
            <a:xfrm>
              <a:off x="6598920" y="2555095"/>
              <a:ext cx="707679" cy="228600"/>
            </a:xfrm>
            <a:prstGeom prst="roundRect">
              <a:avLst/>
            </a:prstGeom>
            <a:noFill/>
            <a:ln w="28575">
              <a:solidFill>
                <a:srgbClr val="AC1F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6636992" y="1302367"/>
              <a:ext cx="1354100" cy="1237488"/>
              <a:chOff x="4611244" y="1302367"/>
              <a:chExt cx="1354100" cy="123748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611244" y="1302367"/>
                <a:ext cx="1354100" cy="471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540" dirty="0">
                    <a:solidFill>
                      <a:srgbClr val="AC1F79"/>
                    </a:solidFill>
                    <a:latin typeface="Verdana" charset="0"/>
                    <a:ea typeface="Verdana" charset="0"/>
                    <a:cs typeface="Verdana" charset="0"/>
                  </a:rPr>
                  <a:t>Protocol and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540" dirty="0">
                    <a:solidFill>
                      <a:srgbClr val="AC1F79"/>
                    </a:solidFill>
                    <a:latin typeface="Verdana" charset="0"/>
                    <a:ea typeface="Verdana" charset="0"/>
                    <a:cs typeface="Verdana" charset="0"/>
                  </a:rPr>
                  <a:t>versions</a:t>
                </a:r>
                <a:endParaRPr lang="en-US" sz="1320" dirty="0">
                  <a:solidFill>
                    <a:srgbClr val="AC1F79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>
                <a:off x="4847492" y="1625455"/>
                <a:ext cx="0" cy="914400"/>
              </a:xfrm>
              <a:prstGeom prst="straightConnector1">
                <a:avLst/>
              </a:prstGeom>
              <a:ln w="28575">
                <a:solidFill>
                  <a:srgbClr val="AC1F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3721607" y="2927299"/>
            <a:ext cx="1562404" cy="506273"/>
            <a:chOff x="3383280" y="2596896"/>
            <a:chExt cx="1420368" cy="460248"/>
          </a:xfrm>
        </p:grpSpPr>
        <p:sp>
          <p:nvSpPr>
            <p:cNvPr id="76" name="Rectangle 75"/>
            <p:cNvSpPr/>
            <p:nvPr/>
          </p:nvSpPr>
          <p:spPr>
            <a:xfrm>
              <a:off x="3383280" y="2596896"/>
              <a:ext cx="1378059" cy="2501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Request header</a:t>
              </a:r>
            </a:p>
          </p:txBody>
        </p:sp>
        <p:sp>
          <p:nvSpPr>
            <p:cNvPr id="4" name="Left Bracket 3"/>
            <p:cNvSpPr/>
            <p:nvPr/>
          </p:nvSpPr>
          <p:spPr>
            <a:xfrm>
              <a:off x="4724400" y="2618232"/>
              <a:ext cx="79248" cy="438912"/>
            </a:xfrm>
            <a:prstGeom prst="leftBracke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98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352800" y="3383280"/>
            <a:ext cx="2263140" cy="457946"/>
            <a:chOff x="3509551" y="1777455"/>
            <a:chExt cx="2057400" cy="416315"/>
          </a:xfrm>
        </p:grpSpPr>
        <p:sp>
          <p:nvSpPr>
            <p:cNvPr id="84" name="Rectangle 83"/>
            <p:cNvSpPr/>
            <p:nvPr/>
          </p:nvSpPr>
          <p:spPr>
            <a:xfrm>
              <a:off x="3509551" y="1777455"/>
              <a:ext cx="2057400" cy="416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Blank line then </a:t>
              </a:r>
            </a:p>
            <a:p>
              <a:pPr>
                <a:lnSpc>
                  <a:spcPct val="90000"/>
                </a:lnSpc>
              </a:pPr>
              <a:r>
                <a:rPr lang="en-US" sz="13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request message body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4759231" y="1926807"/>
              <a:ext cx="548640" cy="280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/>
          <p:cNvCxnSpPr/>
          <p:nvPr/>
        </p:nvCxnSpPr>
        <p:spPr>
          <a:xfrm>
            <a:off x="2534717" y="4848454"/>
            <a:ext cx="0" cy="4626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44039" y="5626305"/>
            <a:ext cx="2090234" cy="275140"/>
            <a:chOff x="3433109" y="1749834"/>
            <a:chExt cx="1900213" cy="250127"/>
          </a:xfrm>
        </p:grpSpPr>
        <p:sp>
          <p:nvSpPr>
            <p:cNvPr id="89" name="Rectangle 88"/>
            <p:cNvSpPr/>
            <p:nvPr/>
          </p:nvSpPr>
          <p:spPr>
            <a:xfrm>
              <a:off x="3433109" y="1749834"/>
              <a:ext cx="1229416" cy="2501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Response line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4634208" y="1926807"/>
              <a:ext cx="699114" cy="280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670559" y="5948172"/>
            <a:ext cx="1730045" cy="378992"/>
            <a:chOff x="3244877" y="2596896"/>
            <a:chExt cx="1572768" cy="478769"/>
          </a:xfrm>
        </p:grpSpPr>
        <p:sp>
          <p:nvSpPr>
            <p:cNvPr id="92" name="Rectangle 91"/>
            <p:cNvSpPr/>
            <p:nvPr/>
          </p:nvSpPr>
          <p:spPr>
            <a:xfrm>
              <a:off x="3244877" y="2596896"/>
              <a:ext cx="1490268" cy="3475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Response header</a:t>
              </a:r>
            </a:p>
          </p:txBody>
        </p:sp>
        <p:sp>
          <p:nvSpPr>
            <p:cNvPr id="93" name="Left Bracket 92"/>
            <p:cNvSpPr/>
            <p:nvPr/>
          </p:nvSpPr>
          <p:spPr>
            <a:xfrm>
              <a:off x="4738397" y="2618232"/>
              <a:ext cx="79248" cy="457433"/>
            </a:xfrm>
            <a:prstGeom prst="leftBracke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98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272" y="6268876"/>
            <a:ext cx="2374576" cy="457946"/>
            <a:chOff x="2989804" y="1828211"/>
            <a:chExt cx="2158705" cy="416314"/>
          </a:xfrm>
        </p:grpSpPr>
        <p:sp>
          <p:nvSpPr>
            <p:cNvPr id="95" name="Rectangle 94"/>
            <p:cNvSpPr/>
            <p:nvPr/>
          </p:nvSpPr>
          <p:spPr>
            <a:xfrm>
              <a:off x="2989804" y="1828211"/>
              <a:ext cx="2030276" cy="4163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Blank line then </a:t>
              </a:r>
            </a:p>
            <a:p>
              <a:pPr algn="ctr">
                <a:lnSpc>
                  <a:spcPct val="90000"/>
                </a:lnSpc>
              </a:pPr>
              <a:r>
                <a:rPr lang="en-US" sz="132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charset="0"/>
                  <a:ea typeface="Verdana" charset="0"/>
                  <a:cs typeface="Verdana" charset="0"/>
                </a:rPr>
                <a:t>response message body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4599869" y="1954239"/>
              <a:ext cx="548640" cy="2809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2488083"/>
            <a:ext cx="2915724" cy="22933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2810308" y="1735155"/>
            <a:ext cx="6145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charset="0"/>
                <a:ea typeface="Verdana" charset="0"/>
                <a:cs typeface="Verdana" charset="0"/>
              </a:rPr>
              <a:t>http://www.ce.iug.edu/~up3f/ce5640/syllabus.htm</a:t>
            </a:r>
            <a:endParaRPr lang="ar-SA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8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883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048591" cy="198629"/>
          </a:xfrm>
        </p:spPr>
        <p:txBody>
          <a:bodyPr/>
          <a:lstStyle/>
          <a:p>
            <a:r>
              <a:rPr lang="en-US" dirty="0" smtClean="0"/>
              <a:t>Properties of HTTP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335280" y="1120142"/>
            <a:ext cx="9555480" cy="603503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Request-response</a:t>
            </a:r>
            <a:endParaRPr lang="en-US" sz="2200" dirty="0">
              <a:latin typeface="Verdana" charset="0"/>
              <a:ea typeface="Verdana" charset="0"/>
              <a:cs typeface="Verdana" charset="0"/>
            </a:endParaRPr>
          </a:p>
          <a:p>
            <a:pPr lvl="1">
              <a:spcBef>
                <a:spcPts val="132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Interactions always initiated by client request to server</a:t>
            </a:r>
          </a:p>
          <a:p>
            <a:pPr lvl="1">
              <a:spcBef>
                <a:spcPts val="132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Server responds with results</a:t>
            </a:r>
          </a:p>
          <a:p>
            <a:pPr>
              <a:spcBef>
                <a:spcPts val="3300"/>
              </a:spcBef>
              <a:buClr>
                <a:schemeClr val="tx1"/>
              </a:buClr>
            </a:pPr>
            <a:r>
              <a:rPr lang="en-US" sz="22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Stateless</a:t>
            </a:r>
            <a:endParaRPr lang="en-US" sz="2200" dirty="0">
              <a:latin typeface="Verdana" charset="0"/>
              <a:ea typeface="Verdana" charset="0"/>
              <a:cs typeface="Verdana" charset="0"/>
            </a:endParaRPr>
          </a:p>
          <a:p>
            <a:pPr lvl="1">
              <a:spcBef>
                <a:spcPts val="132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Each request-response cycle independent from other</a:t>
            </a:r>
          </a:p>
          <a:p>
            <a:pPr lvl="1">
              <a:spcBef>
                <a:spcPts val="1320"/>
              </a:spcBef>
              <a:buClr>
                <a:schemeClr val="tx1"/>
              </a:buClr>
            </a:pPr>
            <a:r>
              <a:rPr lang="en-US" sz="1980" dirty="0">
                <a:latin typeface="Verdana" charset="0"/>
                <a:ea typeface="Verdana" charset="0"/>
                <a:cs typeface="Verdana" charset="0"/>
              </a:rPr>
              <a:t>Any state information (login credentials, shopping carts, exam scores, </a:t>
            </a:r>
            <a:r>
              <a:rPr lang="is-IS" sz="1980" dirty="0">
                <a:latin typeface="Verdana" charset="0"/>
                <a:ea typeface="Verdana" charset="0"/>
                <a:cs typeface="Verdana" charset="0"/>
              </a:rPr>
              <a:t>...) needs to be maintained somehow</a:t>
            </a:r>
            <a:endParaRPr lang="en-US" sz="1980" dirty="0"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1320"/>
              </a:spcBef>
              <a:buClr>
                <a:schemeClr val="tx1"/>
              </a:buClr>
            </a:pPr>
            <a:endParaRPr lang="en-US" sz="2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 spc="-15" smtClean="0"/>
              <a:t>Fall 2020 – IUG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lang="en-IL" smtClean="0"/>
              <a:t>9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539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1130</Words>
  <Application>Microsoft Office PowerPoint</Application>
  <PresentationFormat>Custom</PresentationFormat>
  <Paragraphs>274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Gill Sans MT</vt:lpstr>
      <vt:lpstr>Times New Roman</vt:lpstr>
      <vt:lpstr>Trebuchet MS</vt:lpstr>
      <vt:lpstr>Verdana</vt:lpstr>
      <vt:lpstr>Wingdings</vt:lpstr>
      <vt:lpstr>Office Theme</vt:lpstr>
      <vt:lpstr> </vt:lpstr>
      <vt:lpstr>Web and Internet</vt:lpstr>
      <vt:lpstr>Hypertext and the WWW</vt:lpstr>
      <vt:lpstr>Aspects to Consider</vt:lpstr>
      <vt:lpstr>URI: Uniform Resource Identifier</vt:lpstr>
      <vt:lpstr>URI, URL, and URN</vt:lpstr>
      <vt:lpstr>DNS: Domain Name System</vt:lpstr>
      <vt:lpstr>HTTP: HyperText Transfer Protocol</vt:lpstr>
      <vt:lpstr>Properties of HTTP</vt:lpstr>
      <vt:lpstr>Client-side vs. Server-side</vt:lpstr>
      <vt:lpstr>General Web Terminology</vt:lpstr>
      <vt:lpstr>Static Web Pages</vt:lpstr>
      <vt:lpstr>Dynamic Web Pages</vt:lpstr>
      <vt:lpstr>Client-Side Scripting</vt:lpstr>
      <vt:lpstr>Server-Side Scripting</vt:lpstr>
      <vt:lpstr>The Web Today</vt:lpstr>
      <vt:lpstr>Important Quality Attributes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Hatem Hamad</dc:creator>
  <cp:lastModifiedBy>Hatem Hamad</cp:lastModifiedBy>
  <cp:revision>13</cp:revision>
  <dcterms:created xsi:type="dcterms:W3CDTF">2018-09-05T05:21:29Z</dcterms:created>
  <dcterms:modified xsi:type="dcterms:W3CDTF">2020-09-17T08:42:40Z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2018-09-05T00:00:00Z</vt:filetime>
  </property>
</Properties>
</file>