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4" r:id="rId5"/>
    <p:sldMasterId id="2147483668" r:id="rId6"/>
    <p:sldMasterId id="2147483678" r:id="rId7"/>
    <p:sldMasterId id="2147483682" r:id="rId8"/>
    <p:sldMasterId id="2147483686" r:id="rId9"/>
    <p:sldMasterId id="2147483696" r:id="rId10"/>
  </p:sldMasterIdLst>
  <p:notesMasterIdLst>
    <p:notesMasterId r:id="rId20"/>
  </p:notesMasterIdLst>
  <p:sldIdLst>
    <p:sldId id="935" r:id="rId11"/>
    <p:sldId id="939" r:id="rId12"/>
    <p:sldId id="1909" r:id="rId13"/>
    <p:sldId id="1911" r:id="rId14"/>
    <p:sldId id="1912" r:id="rId15"/>
    <p:sldId id="1913" r:id="rId16"/>
    <p:sldId id="1915" r:id="rId17"/>
    <p:sldId id="412" r:id="rId18"/>
    <p:sldId id="41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ja Timmis" initials="ET" lastIdx="1" clrIdx="0">
    <p:extLst>
      <p:ext uri="{19B8F6BF-5375-455C-9EA6-DF929625EA0E}">
        <p15:presenceInfo xmlns:p15="http://schemas.microsoft.com/office/powerpoint/2012/main" userId="S-1-5-21-88094858-919529-1617787245-6531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1164" y="4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3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77204-3699-4BDF-9E06-FBBCC01DD76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4C27F-CCCB-4E8B-BDD3-C8DA07CB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9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8F4D9-6491-4AB1-9D3C-891D9BB46A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81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ster Title: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12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3133426" y="1130968"/>
            <a:ext cx="5938818" cy="593881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65178" y="3958989"/>
            <a:ext cx="7538185" cy="1011238"/>
          </a:xfrm>
          <a:prstGeom prst="rect">
            <a:avLst/>
          </a:prstGeom>
        </p:spPr>
        <p:txBody>
          <a:bodyPr bIns="0"/>
          <a:lstStyle>
            <a:lvl1pPr>
              <a:defRPr sz="2625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Master Title: Version 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65328" y="5131316"/>
            <a:ext cx="7539711" cy="647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500" b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Name of the contributor</a:t>
            </a:r>
          </a:p>
          <a:p>
            <a:pPr lvl="0"/>
            <a:r>
              <a:rPr lang="en-US" noProof="0" dirty="0"/>
              <a:t>Name of the event, venue, 00 Month 2012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10063" y="6360103"/>
            <a:ext cx="4558326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>
              <a:defRPr sz="675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5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323850" y="3716338"/>
            <a:ext cx="8496300" cy="2305050"/>
          </a:xfrm>
        </p:spPr>
        <p:txBody>
          <a:bodyPr anchor="ctr" anchorCtr="1"/>
          <a:lstStyle>
            <a:lvl1pPr algn="ctr">
              <a:buFontTx/>
              <a:buNone/>
              <a:defRPr sz="1875">
                <a:solidFill>
                  <a:schemeClr val="accent1"/>
                </a:solidFill>
              </a:defRPr>
            </a:lvl1pPr>
            <a:lvl2pPr algn="ctr">
              <a:buFontTx/>
              <a:buNone/>
              <a:defRPr sz="1875">
                <a:solidFill>
                  <a:schemeClr val="accent1"/>
                </a:solidFill>
              </a:defRPr>
            </a:lvl2pPr>
            <a:lvl3pPr marL="0" indent="0" algn="ctr">
              <a:buFontTx/>
              <a:buNone/>
              <a:defRPr sz="1875">
                <a:solidFill>
                  <a:schemeClr val="accent1"/>
                </a:solidFill>
              </a:defRPr>
            </a:lvl3pPr>
            <a:lvl4pPr marL="0" indent="0" algn="ctr">
              <a:buFontTx/>
              <a:buNone/>
              <a:defRPr sz="1875">
                <a:solidFill>
                  <a:schemeClr val="accent1"/>
                </a:solidFill>
              </a:defRPr>
            </a:lvl4pPr>
            <a:lvl5pPr marL="0" indent="0" algn="ctr">
              <a:buFontTx/>
              <a:buNone/>
              <a:defRPr sz="18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1268413"/>
            <a:ext cx="8496300" cy="2305050"/>
          </a:xfrm>
        </p:spPr>
        <p:txBody>
          <a:bodyPr/>
          <a:lstStyle/>
          <a:p>
            <a:r>
              <a:rPr lang="en-US" noProof="0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246467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323852" y="1268413"/>
            <a:ext cx="4176712" cy="4752975"/>
          </a:xfrm>
        </p:spPr>
        <p:txBody>
          <a:bodyPr/>
          <a:lstStyle>
            <a:lvl1pPr algn="l">
              <a:buFontTx/>
              <a:buNone/>
              <a:defRPr sz="1875">
                <a:solidFill>
                  <a:schemeClr val="accent1"/>
                </a:solidFill>
              </a:defRPr>
            </a:lvl1pPr>
            <a:lvl2pPr algn="ctr">
              <a:buFontTx/>
              <a:buNone/>
              <a:defRPr sz="1875">
                <a:solidFill>
                  <a:schemeClr val="accent1"/>
                </a:solidFill>
              </a:defRPr>
            </a:lvl2pPr>
            <a:lvl3pPr marL="0" indent="0" algn="ctr">
              <a:buFontTx/>
              <a:buNone/>
              <a:defRPr sz="1875">
                <a:solidFill>
                  <a:schemeClr val="accent1"/>
                </a:solidFill>
              </a:defRPr>
            </a:lvl3pPr>
            <a:lvl4pPr marL="0" indent="0" algn="ctr">
              <a:buFontTx/>
              <a:buNone/>
              <a:defRPr sz="1875">
                <a:solidFill>
                  <a:schemeClr val="accent1"/>
                </a:solidFill>
              </a:defRPr>
            </a:lvl4pPr>
            <a:lvl5pPr marL="0" indent="0" algn="ctr">
              <a:buFontTx/>
              <a:buNone/>
              <a:defRPr sz="18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43439" y="1268413"/>
            <a:ext cx="4176712" cy="4752975"/>
          </a:xfrm>
        </p:spPr>
        <p:txBody>
          <a:bodyPr/>
          <a:lstStyle/>
          <a:p>
            <a:r>
              <a:rPr lang="en-US" noProof="0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2150562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9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:\_GregW\1322550 WBGIS - ITS Sub Branding\WBGIS_ITS-PPT_footer-06.jpg"/>
          <p:cNvPicPr>
            <a:picLocks noChangeAspect="1" noChangeArrowheads="1"/>
          </p:cNvPicPr>
          <p:nvPr/>
        </p:nvPicPr>
        <p:blipFill>
          <a:blip r:embed="rId2"/>
          <a:srcRect b="82105"/>
          <a:stretch>
            <a:fillRect/>
          </a:stretch>
        </p:blipFill>
        <p:spPr bwMode="auto">
          <a:xfrm>
            <a:off x="0" y="1379624"/>
            <a:ext cx="9144000" cy="13635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0" y="1283371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88506"/>
            <a:ext cx="9144000" cy="4780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80547" y="2986248"/>
            <a:ext cx="3349461" cy="1011238"/>
          </a:xfrm>
        </p:spPr>
        <p:txBody>
          <a:bodyPr bIns="0"/>
          <a:lstStyle>
            <a:lvl1pPr>
              <a:defRPr sz="2625">
                <a:solidFill>
                  <a:srgbClr val="00234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Thank you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80548" y="4026716"/>
            <a:ext cx="3391154" cy="208944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5" b="0" baseline="0">
                <a:solidFill>
                  <a:srgbClr val="00ADE4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World Bank Group</a:t>
            </a:r>
          </a:p>
          <a:p>
            <a:pPr lvl="0"/>
            <a:r>
              <a:rPr lang="en-US" noProof="0" dirty="0"/>
              <a:t>Address Line 1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Address Line 1</a:t>
            </a:r>
          </a:p>
          <a:p>
            <a:pPr lvl="0"/>
            <a:r>
              <a:rPr lang="en-US" noProof="0" dirty="0"/>
              <a:t>City ABC</a:t>
            </a:r>
          </a:p>
          <a:p>
            <a:pPr lvl="0"/>
            <a:r>
              <a:rPr lang="en-US" noProof="0" dirty="0"/>
              <a:t>State DEFG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858768"/>
            <a:ext cx="4379976" cy="2999232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4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: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78000"/>
            <a:ext cx="9144000" cy="55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de-DE" sz="1350" dirty="0">
              <a:solidFill>
                <a:prstClr val="white"/>
              </a:solidFill>
            </a:endParaRP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3059832" y="1057374"/>
            <a:ext cx="6012412" cy="6012412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52801" y="1272561"/>
            <a:ext cx="7017314" cy="1011238"/>
          </a:xfrm>
        </p:spPr>
        <p:txBody>
          <a:bodyPr bIns="0"/>
          <a:lstStyle>
            <a:lvl1pPr>
              <a:defRPr sz="2625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Thank you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52968" y="4026716"/>
            <a:ext cx="7018734" cy="208944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5" b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World Bank Group</a:t>
            </a:r>
          </a:p>
          <a:p>
            <a:pPr lvl="0"/>
            <a:r>
              <a:rPr lang="en-US" noProof="0" dirty="0"/>
              <a:t>Address Line 1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Address Line 1</a:t>
            </a:r>
          </a:p>
          <a:p>
            <a:pPr lvl="0"/>
            <a:r>
              <a:rPr lang="en-US" noProof="0" dirty="0"/>
              <a:t>City ABC</a:t>
            </a:r>
          </a:p>
          <a:p>
            <a:pPr lvl="0"/>
            <a:r>
              <a:rPr lang="en-US" noProof="0" dirty="0"/>
              <a:t>State DEFG</a:t>
            </a:r>
          </a:p>
        </p:txBody>
      </p:sp>
    </p:spTree>
    <p:extLst>
      <p:ext uri="{BB962C8B-B14F-4D97-AF65-F5344CB8AC3E}">
        <p14:creationId xmlns:p14="http://schemas.microsoft.com/office/powerpoint/2010/main" val="39511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/>
          <a:lstStyle>
            <a:lvl1pPr algn="l">
              <a:defRPr kumimoji="0" lang="en-US" sz="1875" b="1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3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indent="-342900">
              <a:buFont typeface="Courier New" panose="02070309020205020404" pitchFamily="49" charset="0"/>
              <a:buChar char="o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:\1405265\1405265 WBG Logo\LOGO FILES\Horizontal\WBG_Horizontal_Color\web\WBG_Horizontal-RGB-we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15"/>
          <a:stretch/>
        </p:blipFill>
        <p:spPr bwMode="auto">
          <a:xfrm>
            <a:off x="323852" y="6302503"/>
            <a:ext cx="1689433" cy="3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118" y="6360102"/>
            <a:ext cx="28803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10063" y="6360103"/>
            <a:ext cx="4558326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>
              <a:defRPr sz="675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342900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62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84" y="645528"/>
            <a:ext cx="8397228" cy="3697872"/>
          </a:xfrm>
        </p:spPr>
        <p:txBody>
          <a:bodyPr anchor="t" anchorCtr="0">
            <a:noAutofit/>
          </a:bodyPr>
          <a:lstStyle>
            <a:lvl1pPr algn="l">
              <a:lnSpc>
                <a:spcPts val="4125"/>
              </a:lnSpc>
              <a:defRPr sz="4950" b="1" cap="all" baseline="0">
                <a:solidFill>
                  <a:schemeClr val="accent1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973" y="4446005"/>
            <a:ext cx="8389316" cy="1752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50" b="1" spc="-60" baseline="0">
                <a:solidFill>
                  <a:srgbClr val="344447"/>
                </a:solidFill>
                <a:latin typeface="+mj-lt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24128" y="4033869"/>
            <a:ext cx="2353444" cy="2824133"/>
          </a:xfrm>
          <a:prstGeom prst="line">
            <a:avLst/>
          </a:prstGeom>
          <a:ln>
            <a:solidFill>
              <a:srgbClr val="344447">
                <a:alpha val="14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14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46588" y="9878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98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2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Title: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288506"/>
            <a:ext cx="9144000" cy="4780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Picture 2" descr="I:\_GregW\1322550 WBGIS - ITS Sub Branding\WBGIS_ITS-PPT_footer-06.jpg"/>
          <p:cNvPicPr>
            <a:picLocks noChangeAspect="1" noChangeArrowheads="1"/>
          </p:cNvPicPr>
          <p:nvPr/>
        </p:nvPicPr>
        <p:blipFill>
          <a:blip r:embed="rId2"/>
          <a:srcRect b="82105"/>
          <a:stretch>
            <a:fillRect/>
          </a:stretch>
        </p:blipFill>
        <p:spPr bwMode="auto">
          <a:xfrm>
            <a:off x="0" y="1379624"/>
            <a:ext cx="9144000" cy="136358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19074" y="3980752"/>
            <a:ext cx="4384288" cy="1011238"/>
          </a:xfrm>
        </p:spPr>
        <p:txBody>
          <a:bodyPr bIns="0"/>
          <a:lstStyle>
            <a:lvl1pPr>
              <a:defRPr sz="2625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Master Title: </a:t>
            </a:r>
            <a:br>
              <a:rPr lang="en-US" noProof="0" dirty="0"/>
            </a:br>
            <a:r>
              <a:rPr lang="en-US" noProof="0" dirty="0"/>
              <a:t>Version 1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88043" y="5153080"/>
            <a:ext cx="4034590" cy="11274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500" b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Name of the contributor</a:t>
            </a:r>
          </a:p>
          <a:p>
            <a:pPr lvl="0"/>
            <a:r>
              <a:rPr lang="en-US" noProof="0" dirty="0"/>
              <a:t>Name of the event, venue</a:t>
            </a:r>
          </a:p>
          <a:p>
            <a:pPr lvl="0"/>
            <a:r>
              <a:rPr lang="en-US" noProof="0" dirty="0"/>
              <a:t>00 Month 2012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283371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858768"/>
            <a:ext cx="4379976" cy="2999232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/>
          <a:lstStyle>
            <a:lvl1pPr algn="l">
              <a:defRPr kumimoji="0" lang="en-US" sz="1875" b="1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3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indent="-342900">
              <a:buFont typeface="Courier New" panose="02070309020205020404" pitchFamily="49" charset="0"/>
              <a:buChar char="o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:\1405265\1405265 WBG Logo\LOGO FILES\Horizontal\WBG_Horizontal_Color\web\WBG_Horizontal-RGB-we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15"/>
          <a:stretch/>
        </p:blipFill>
        <p:spPr bwMode="auto">
          <a:xfrm>
            <a:off x="323852" y="6302503"/>
            <a:ext cx="1689433" cy="3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118" y="6360102"/>
            <a:ext cx="28803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fld id="{8295FA52-1A8F-4B61-8277-988EC9F1ED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10063" y="6360103"/>
            <a:ext cx="4558326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>
              <a:defRPr sz="675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ster Title: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12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3133426" y="1130968"/>
            <a:ext cx="5938818" cy="593881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65178" y="3958989"/>
            <a:ext cx="7538185" cy="1011238"/>
          </a:xfrm>
        </p:spPr>
        <p:txBody>
          <a:bodyPr bIns="0"/>
          <a:lstStyle>
            <a:lvl1pPr>
              <a:defRPr sz="2625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Master Title: Version 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65328" y="5131316"/>
            <a:ext cx="7539711" cy="647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500" b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Name of the contributor</a:t>
            </a:r>
          </a:p>
          <a:p>
            <a:pPr lvl="0"/>
            <a:r>
              <a:rPr lang="en-US" noProof="0" dirty="0"/>
              <a:t>Name of the event, venue, 00 Month 2012</a:t>
            </a:r>
          </a:p>
        </p:txBody>
      </p:sp>
    </p:spTree>
    <p:extLst>
      <p:ext uri="{BB962C8B-B14F-4D97-AF65-F5344CB8AC3E}">
        <p14:creationId xmlns:p14="http://schemas.microsoft.com/office/powerpoint/2010/main" val="147999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3pPr marL="271463" indent="-271463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  <a:p>
            <a:pPr lvl="5"/>
            <a:r>
              <a:rPr lang="en-US" noProof="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5899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323850" y="3716338"/>
            <a:ext cx="8496300" cy="2305050"/>
          </a:xfrm>
        </p:spPr>
        <p:txBody>
          <a:bodyPr anchor="ctr" anchorCtr="1"/>
          <a:lstStyle>
            <a:lvl1pPr algn="ctr">
              <a:buFontTx/>
              <a:buNone/>
              <a:defRPr sz="1875">
                <a:solidFill>
                  <a:schemeClr val="accent1"/>
                </a:solidFill>
              </a:defRPr>
            </a:lvl1pPr>
            <a:lvl2pPr algn="ctr">
              <a:buFontTx/>
              <a:buNone/>
              <a:defRPr sz="1875">
                <a:solidFill>
                  <a:schemeClr val="accent1"/>
                </a:solidFill>
              </a:defRPr>
            </a:lvl2pPr>
            <a:lvl3pPr marL="0" indent="0" algn="ctr">
              <a:buFontTx/>
              <a:buNone/>
              <a:defRPr sz="1875">
                <a:solidFill>
                  <a:schemeClr val="accent1"/>
                </a:solidFill>
              </a:defRPr>
            </a:lvl3pPr>
            <a:lvl4pPr marL="0" indent="0" algn="ctr">
              <a:buFontTx/>
              <a:buNone/>
              <a:defRPr sz="1875">
                <a:solidFill>
                  <a:schemeClr val="accent1"/>
                </a:solidFill>
              </a:defRPr>
            </a:lvl4pPr>
            <a:lvl5pPr marL="0" indent="0" algn="ctr">
              <a:buFontTx/>
              <a:buNone/>
              <a:defRPr sz="18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1268413"/>
            <a:ext cx="8496300" cy="2305050"/>
          </a:xfrm>
        </p:spPr>
        <p:txBody>
          <a:bodyPr/>
          <a:lstStyle/>
          <a:p>
            <a:r>
              <a:rPr lang="en-US" noProof="0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551620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323852" y="1268413"/>
            <a:ext cx="4176712" cy="4752975"/>
          </a:xfrm>
        </p:spPr>
        <p:txBody>
          <a:bodyPr/>
          <a:lstStyle>
            <a:lvl1pPr algn="l">
              <a:buFontTx/>
              <a:buNone/>
              <a:defRPr sz="1875">
                <a:solidFill>
                  <a:schemeClr val="accent1"/>
                </a:solidFill>
              </a:defRPr>
            </a:lvl1pPr>
            <a:lvl2pPr algn="ctr">
              <a:buFontTx/>
              <a:buNone/>
              <a:defRPr sz="1875">
                <a:solidFill>
                  <a:schemeClr val="accent1"/>
                </a:solidFill>
              </a:defRPr>
            </a:lvl2pPr>
            <a:lvl3pPr marL="0" indent="0" algn="ctr">
              <a:buFontTx/>
              <a:buNone/>
              <a:defRPr sz="1875">
                <a:solidFill>
                  <a:schemeClr val="accent1"/>
                </a:solidFill>
              </a:defRPr>
            </a:lvl3pPr>
            <a:lvl4pPr marL="0" indent="0" algn="ctr">
              <a:buFontTx/>
              <a:buNone/>
              <a:defRPr sz="1875">
                <a:solidFill>
                  <a:schemeClr val="accent1"/>
                </a:solidFill>
              </a:defRPr>
            </a:lvl4pPr>
            <a:lvl5pPr marL="0" indent="0" algn="ctr">
              <a:buFontTx/>
              <a:buNone/>
              <a:defRPr sz="18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43439" y="1268413"/>
            <a:ext cx="4176712" cy="4752975"/>
          </a:xfrm>
        </p:spPr>
        <p:txBody>
          <a:bodyPr/>
          <a:lstStyle/>
          <a:p>
            <a:r>
              <a:rPr lang="en-US" noProof="0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4227017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021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:\_GregW\1322550 WBGIS - ITS Sub Branding\WBGIS_ITS-PPT_footer-06.jpg"/>
          <p:cNvPicPr>
            <a:picLocks noChangeAspect="1" noChangeArrowheads="1"/>
          </p:cNvPicPr>
          <p:nvPr/>
        </p:nvPicPr>
        <p:blipFill>
          <a:blip r:embed="rId2"/>
          <a:srcRect b="82105"/>
          <a:stretch>
            <a:fillRect/>
          </a:stretch>
        </p:blipFill>
        <p:spPr bwMode="auto">
          <a:xfrm>
            <a:off x="0" y="1379624"/>
            <a:ext cx="9144000" cy="13635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0" y="1283371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88506"/>
            <a:ext cx="9144000" cy="4780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80547" y="2986248"/>
            <a:ext cx="3349461" cy="1011238"/>
          </a:xfrm>
        </p:spPr>
        <p:txBody>
          <a:bodyPr bIns="0"/>
          <a:lstStyle>
            <a:lvl1pPr>
              <a:defRPr sz="2625">
                <a:solidFill>
                  <a:srgbClr val="00234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Thank you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80548" y="4026716"/>
            <a:ext cx="3391154" cy="208944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5" b="0" baseline="0">
                <a:solidFill>
                  <a:srgbClr val="00ADE4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World Bank Group</a:t>
            </a:r>
          </a:p>
          <a:p>
            <a:pPr lvl="0"/>
            <a:r>
              <a:rPr lang="en-US" noProof="0" dirty="0"/>
              <a:t>Address Line 1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Address Line 1</a:t>
            </a:r>
          </a:p>
          <a:p>
            <a:pPr lvl="0"/>
            <a:r>
              <a:rPr lang="en-US" noProof="0" dirty="0"/>
              <a:t>City ABC</a:t>
            </a:r>
          </a:p>
          <a:p>
            <a:pPr lvl="0"/>
            <a:r>
              <a:rPr lang="en-US" noProof="0" dirty="0"/>
              <a:t>State DEFG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858768"/>
            <a:ext cx="4379976" cy="2999232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51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: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78000"/>
            <a:ext cx="9144000" cy="55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de-DE" sz="1350" dirty="0">
              <a:solidFill>
                <a:prstClr val="white"/>
              </a:solidFill>
            </a:endParaRP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3059832" y="1057374"/>
            <a:ext cx="6012412" cy="6012412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52801" y="1272561"/>
            <a:ext cx="7017314" cy="1011238"/>
          </a:xfrm>
        </p:spPr>
        <p:txBody>
          <a:bodyPr bIns="0"/>
          <a:lstStyle>
            <a:lvl1pPr>
              <a:defRPr sz="2625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Thank you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52968" y="4026716"/>
            <a:ext cx="7018734" cy="208944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5" b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World Bank Group</a:t>
            </a:r>
          </a:p>
          <a:p>
            <a:pPr lvl="0"/>
            <a:r>
              <a:rPr lang="en-US" noProof="0" dirty="0"/>
              <a:t>Address Line 1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Address Line 1</a:t>
            </a:r>
          </a:p>
          <a:p>
            <a:pPr lvl="0"/>
            <a:r>
              <a:rPr lang="en-US" noProof="0" dirty="0"/>
              <a:t>City ABC</a:t>
            </a:r>
          </a:p>
          <a:p>
            <a:pPr lvl="0"/>
            <a:r>
              <a:rPr lang="en-US" noProof="0" dirty="0"/>
              <a:t>State DEFG</a:t>
            </a:r>
          </a:p>
        </p:txBody>
      </p:sp>
    </p:spTree>
    <p:extLst>
      <p:ext uri="{BB962C8B-B14F-4D97-AF65-F5344CB8AC3E}">
        <p14:creationId xmlns:p14="http://schemas.microsoft.com/office/powerpoint/2010/main" val="83990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/>
          <a:lstStyle>
            <a:lvl1pPr algn="l">
              <a:defRPr kumimoji="0" lang="en-US" sz="1875" b="1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3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indent="-342900">
              <a:buFont typeface="Courier New" panose="02070309020205020404" pitchFamily="49" charset="0"/>
              <a:buChar char="o"/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:\1405265\1405265 WBG Logo\LOGO FILES\Horizontal\WBG_Horizontal_Color\web\WBG_Horizontal-RGB-we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15"/>
          <a:stretch/>
        </p:blipFill>
        <p:spPr bwMode="auto">
          <a:xfrm>
            <a:off x="323852" y="6302503"/>
            <a:ext cx="1689433" cy="3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118" y="6360102"/>
            <a:ext cx="28803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10063" y="6360103"/>
            <a:ext cx="4558326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>
              <a:defRPr sz="675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342900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0207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ster Title: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65177" y="3958989"/>
            <a:ext cx="7538185" cy="1011238"/>
          </a:xfrm>
          <a:prstGeom prst="rect">
            <a:avLst/>
          </a:prstGeom>
        </p:spPr>
        <p:txBody>
          <a:bodyPr bIns="0"/>
          <a:lstStyle>
            <a:lvl1pPr>
              <a:defRPr sz="35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Master Title: Version 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65327" y="5131316"/>
            <a:ext cx="7539711" cy="647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 b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Name of the contributor</a:t>
            </a:r>
          </a:p>
          <a:p>
            <a:pPr lvl="0"/>
            <a:r>
              <a:rPr lang="en-US" noProof="0" dirty="0"/>
              <a:t>Name of the event, venue, 00 Month 2012</a:t>
            </a:r>
          </a:p>
        </p:txBody>
      </p:sp>
    </p:spTree>
    <p:extLst>
      <p:ext uri="{BB962C8B-B14F-4D97-AF65-F5344CB8AC3E}">
        <p14:creationId xmlns:p14="http://schemas.microsoft.com/office/powerpoint/2010/main" val="375458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/>
          <a:lstStyle>
            <a:lvl1pPr algn="l">
              <a:defRPr kumimoji="0" lang="en-US" sz="2500" b="1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 sz="1500"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371600" indent="-457200">
              <a:buFont typeface="Courier New" panose="02070309020205020404" pitchFamily="49" charset="0"/>
              <a:buChar char="o"/>
              <a:defRPr sz="1500">
                <a:latin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sz="1500" dirty="0" err="1">
                <a:latin typeface="Calibri" panose="020F0502020204030204" pitchFamily="34" charset="0"/>
              </a:rPr>
              <a:t>asda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990600"/>
            <a:ext cx="82296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:\1405265\1405265 WBG Logo\LOGO FILES\Horizontal\WBG_Horizontal_Color\web\WBG_Horizontal-RGB-web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15"/>
          <a:stretch/>
        </p:blipFill>
        <p:spPr bwMode="auto">
          <a:xfrm>
            <a:off x="323851" y="6302501"/>
            <a:ext cx="1689433" cy="3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118" y="6360102"/>
            <a:ext cx="28803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EF62D93A-3BA0-8848-BFA3-D7046C1B55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9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AC19-C152-48DF-9A22-18538F092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285BB-E2F9-4218-AF4E-53040AB91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6BF6-F79C-494E-9EB5-3A7DEDC1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8930-5998-4F63-89D3-8AF959EB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F8CD6-AE2B-4E88-BD5C-ADC2AC96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FA52-1A8F-4B61-8277-988EC9F1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84" y="645528"/>
            <a:ext cx="8397228" cy="3697872"/>
          </a:xfrm>
        </p:spPr>
        <p:txBody>
          <a:bodyPr anchor="t" anchorCtr="0">
            <a:noAutofit/>
          </a:bodyPr>
          <a:lstStyle>
            <a:lvl1pPr algn="l">
              <a:lnSpc>
                <a:spcPts val="4125"/>
              </a:lnSpc>
              <a:defRPr sz="4950" b="1" cap="all" baseline="0">
                <a:solidFill>
                  <a:schemeClr val="accent1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973" y="4446005"/>
            <a:ext cx="8389316" cy="1752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50" b="1" spc="-60" baseline="0">
                <a:solidFill>
                  <a:srgbClr val="344447"/>
                </a:solidFill>
                <a:latin typeface="+mj-lt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24128" y="4033869"/>
            <a:ext cx="2353444" cy="2824133"/>
          </a:xfrm>
          <a:prstGeom prst="line">
            <a:avLst/>
          </a:prstGeom>
          <a:ln>
            <a:solidFill>
              <a:srgbClr val="344447">
                <a:alpha val="14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7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46588" y="9878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7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29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Title: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288506"/>
            <a:ext cx="9144000" cy="4780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Picture 2" descr="I:\_GregW\1322550 WBGIS - ITS Sub Branding\WBGIS_ITS-PPT_footer-06.jpg"/>
          <p:cNvPicPr>
            <a:picLocks noChangeAspect="1" noChangeArrowheads="1"/>
          </p:cNvPicPr>
          <p:nvPr/>
        </p:nvPicPr>
        <p:blipFill>
          <a:blip r:embed="rId2"/>
          <a:srcRect b="82105"/>
          <a:stretch>
            <a:fillRect/>
          </a:stretch>
        </p:blipFill>
        <p:spPr bwMode="auto">
          <a:xfrm>
            <a:off x="0" y="1379624"/>
            <a:ext cx="9144000" cy="136358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19074" y="3980752"/>
            <a:ext cx="4384288" cy="1011238"/>
          </a:xfrm>
        </p:spPr>
        <p:txBody>
          <a:bodyPr bIns="0"/>
          <a:lstStyle>
            <a:lvl1pPr>
              <a:defRPr sz="2625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Master Title: </a:t>
            </a:r>
            <a:br>
              <a:rPr lang="en-US" noProof="0" dirty="0"/>
            </a:br>
            <a:r>
              <a:rPr lang="en-US" noProof="0" dirty="0"/>
              <a:t>Version 1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88043" y="5153080"/>
            <a:ext cx="4034590" cy="11274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500" b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Name of the contributor</a:t>
            </a:r>
          </a:p>
          <a:p>
            <a:pPr lvl="0"/>
            <a:r>
              <a:rPr lang="en-US" noProof="0" dirty="0"/>
              <a:t>Name of the event, venue</a:t>
            </a:r>
          </a:p>
          <a:p>
            <a:pPr lvl="0"/>
            <a:r>
              <a:rPr lang="en-US" noProof="0" dirty="0"/>
              <a:t>00 Month 2012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283371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858768"/>
            <a:ext cx="4379976" cy="2999232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0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ster Title: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12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3133426" y="1130968"/>
            <a:ext cx="5938818" cy="593881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65178" y="3958989"/>
            <a:ext cx="7538185" cy="1011238"/>
          </a:xfrm>
        </p:spPr>
        <p:txBody>
          <a:bodyPr bIns="0"/>
          <a:lstStyle>
            <a:lvl1pPr>
              <a:defRPr sz="2625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Master Title: Version 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65328" y="5131316"/>
            <a:ext cx="7539711" cy="647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500" b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Name of the contributor</a:t>
            </a:r>
          </a:p>
          <a:p>
            <a:pPr lvl="0"/>
            <a:r>
              <a:rPr lang="en-US" noProof="0" dirty="0"/>
              <a:t>Name of the event, venue, 00 Month 2012</a:t>
            </a:r>
          </a:p>
        </p:txBody>
      </p:sp>
    </p:spTree>
    <p:extLst>
      <p:ext uri="{BB962C8B-B14F-4D97-AF65-F5344CB8AC3E}">
        <p14:creationId xmlns:p14="http://schemas.microsoft.com/office/powerpoint/2010/main" val="34674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3pPr marL="271463" indent="-271463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  <a:p>
            <a:pPr lvl="5"/>
            <a:r>
              <a:rPr lang="en-US" noProof="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4900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2"/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3133426" y="1130968"/>
            <a:ext cx="5938818" cy="5938818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65178" y="3958989"/>
            <a:ext cx="7538185" cy="101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500" b="1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2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Master Title: Version 2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65328" y="5131316"/>
            <a:ext cx="7539711" cy="647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en-US" sz="2000" b="0" kern="1200" baseline="0" noProof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15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361950" indent="-3619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15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715963" indent="-354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077913" indent="-361950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1077912" indent="0" algn="l" defTabSz="4572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ADE4"/>
                </a:solidFill>
                <a:effectLst/>
                <a:uLnTx/>
                <a:uFillTx/>
                <a:latin typeface="Arial"/>
                <a:cs typeface="Arial"/>
              </a:rPr>
              <a:t>Name of the contributor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ADE4"/>
                </a:solidFill>
                <a:effectLst/>
                <a:uLnTx/>
                <a:uFillTx/>
                <a:latin typeface="Arial"/>
                <a:cs typeface="Arial"/>
              </a:rPr>
              <a:t>Name of the event, venue, 00 Month 2012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ADE4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10063" y="6360103"/>
            <a:ext cx="4558326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>
              <a:defRPr sz="675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88" y="64411"/>
            <a:ext cx="8229600" cy="6511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88" y="9878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-7373" y="556271"/>
            <a:ext cx="353961" cy="1592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6400803"/>
            <a:ext cx="7165572" cy="2826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b="1" i="1" dirty="0">
              <a:solidFill>
                <a:prstClr val="white"/>
              </a:solidFill>
            </a:endParaRPr>
          </a:p>
        </p:txBody>
      </p:sp>
      <p:pic>
        <p:nvPicPr>
          <p:cNvPr id="8" name="Picture 7" descr="WB.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1949" y="6418120"/>
            <a:ext cx="1669751" cy="2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75" b="1" kern="1200" cap="all" spc="-113" baseline="0">
          <a:solidFill>
            <a:schemeClr val="accent1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rgbClr val="344447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rgbClr val="344447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rgbClr val="344447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rgbClr val="344447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rgbClr val="344447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2"/>
            <a:ext cx="84963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18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This is a headline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10063" y="6360103"/>
            <a:ext cx="4558326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342900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118" y="6360102"/>
            <a:ext cx="28803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342900"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342900"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23850" y="1268413"/>
            <a:ext cx="8496300" cy="47529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err="1"/>
              <a:t>Textmaster</a:t>
            </a:r>
            <a:endParaRPr lang="en-US" noProof="0" dirty="0"/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  <a:p>
            <a:pPr lvl="5"/>
            <a:r>
              <a:rPr lang="en-US" noProof="0" dirty="0"/>
              <a:t>6</a:t>
            </a:r>
          </a:p>
        </p:txBody>
      </p:sp>
      <p:pic>
        <p:nvPicPr>
          <p:cNvPr id="11" name="Picture 2" descr="U:\1405265\1405265 WBG Logo\LOGO FILES\Horizontal\WBG_Horizontal_Color\web\WBG_Horizontal-RGB-web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15"/>
          <a:stretch/>
        </p:blipFill>
        <p:spPr bwMode="auto">
          <a:xfrm>
            <a:off x="323852" y="6302503"/>
            <a:ext cx="1689433" cy="3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0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25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2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342900" rtl="0" eaLnBrk="1" latinLnBrk="0" hangingPunct="1">
        <a:spcBef>
          <a:spcPct val="20000"/>
        </a:spcBef>
        <a:buFont typeface="Arial"/>
        <a:buNone/>
        <a:defRPr sz="2250" kern="1200" baseline="0">
          <a:solidFill>
            <a:schemeClr val="accent2"/>
          </a:solidFill>
          <a:latin typeface="+mn-lt"/>
          <a:ea typeface="+mn-ea"/>
          <a:cs typeface="+mn-cs"/>
        </a:defRPr>
      </a:lvl2pPr>
      <a:lvl3pPr marL="271463" indent="-271463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75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536972" indent="-265510" algn="l" defTabSz="342900" rtl="0" eaLnBrk="1" latinLnBrk="0" hangingPunct="1">
        <a:spcBef>
          <a:spcPct val="20000"/>
        </a:spcBef>
        <a:buFont typeface="Arial"/>
        <a:buChar char="–"/>
        <a:defRPr sz="1500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808435" indent="-271463" algn="l" defTabSz="3429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1073944" indent="-265510" algn="l" defTabSz="3429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3429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3429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3429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2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3133426" y="1130968"/>
            <a:ext cx="5938818" cy="5938818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65178" y="3958989"/>
            <a:ext cx="7538185" cy="101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500" b="1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2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Master Title: Version 2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65328" y="5131316"/>
            <a:ext cx="7539711" cy="647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en-US" sz="2000" b="0" kern="1200" baseline="0" noProof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15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361950" indent="-3619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15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715963" indent="-354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077913" indent="-361950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1077912" indent="0" algn="l" defTabSz="4572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ADE4"/>
                </a:solidFill>
                <a:effectLst/>
                <a:uLnTx/>
                <a:uFillTx/>
                <a:latin typeface="Arial"/>
                <a:cs typeface="Arial"/>
              </a:rPr>
              <a:t>Name of the contributor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ADE4"/>
                </a:solidFill>
                <a:effectLst/>
                <a:uLnTx/>
                <a:uFillTx/>
                <a:latin typeface="Arial"/>
                <a:cs typeface="Arial"/>
              </a:rPr>
              <a:t>Name of the event, venue, 00 Month 2012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ADE4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10063" y="6360103"/>
            <a:ext cx="4558326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>
              <a:defRPr sz="675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0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88" y="64411"/>
            <a:ext cx="8229600" cy="6511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88" y="9878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-7373" y="556271"/>
            <a:ext cx="353961" cy="1592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6400803"/>
            <a:ext cx="7165572" cy="2826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b="1" i="1" dirty="0">
              <a:solidFill>
                <a:prstClr val="white"/>
              </a:solidFill>
            </a:endParaRPr>
          </a:p>
        </p:txBody>
      </p:sp>
      <p:pic>
        <p:nvPicPr>
          <p:cNvPr id="8" name="Picture 7" descr="WB.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1949" y="6418120"/>
            <a:ext cx="1669751" cy="2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7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75" b="1" kern="1200" cap="all" spc="-113" baseline="0">
          <a:solidFill>
            <a:schemeClr val="accent1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rgbClr val="344447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rgbClr val="344447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rgbClr val="344447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rgbClr val="344447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rgbClr val="344447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2"/>
            <a:ext cx="84963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18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This is a headline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10063" y="6360103"/>
            <a:ext cx="4558326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342900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118" y="6360102"/>
            <a:ext cx="28803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342900"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342900"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23850" y="1268413"/>
            <a:ext cx="8496300" cy="47529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err="1"/>
              <a:t>Textmaster</a:t>
            </a:r>
            <a:endParaRPr lang="en-US" noProof="0" dirty="0"/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  <a:p>
            <a:pPr lvl="5"/>
            <a:r>
              <a:rPr lang="en-US" noProof="0" dirty="0"/>
              <a:t>6</a:t>
            </a:r>
          </a:p>
        </p:txBody>
      </p:sp>
      <p:pic>
        <p:nvPicPr>
          <p:cNvPr id="11" name="Picture 2" descr="U:\1405265\1405265 WBG Logo\LOGO FILES\Horizontal\WBG_Horizontal_Color\web\WBG_Horizontal-RGB-web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15"/>
          <a:stretch/>
        </p:blipFill>
        <p:spPr bwMode="auto">
          <a:xfrm>
            <a:off x="323852" y="6302503"/>
            <a:ext cx="1689433" cy="3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62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25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2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342900" rtl="0" eaLnBrk="1" latinLnBrk="0" hangingPunct="1">
        <a:spcBef>
          <a:spcPct val="20000"/>
        </a:spcBef>
        <a:buFont typeface="Arial"/>
        <a:buNone/>
        <a:defRPr sz="2250" kern="1200" baseline="0">
          <a:solidFill>
            <a:schemeClr val="accent2"/>
          </a:solidFill>
          <a:latin typeface="+mn-lt"/>
          <a:ea typeface="+mn-ea"/>
          <a:cs typeface="+mn-cs"/>
        </a:defRPr>
      </a:lvl2pPr>
      <a:lvl3pPr marL="271463" indent="-271463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75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536972" indent="-265510" algn="l" defTabSz="342900" rtl="0" eaLnBrk="1" latinLnBrk="0" hangingPunct="1">
        <a:spcBef>
          <a:spcPct val="20000"/>
        </a:spcBef>
        <a:buFont typeface="Arial"/>
        <a:buChar char="–"/>
        <a:defRPr sz="1500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808435" indent="-271463" algn="l" defTabSz="3429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1073944" indent="-265510" algn="l" defTabSz="3429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3429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3429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3429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065177" y="3958989"/>
            <a:ext cx="7538185" cy="101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500" b="1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Master Title: Version 2</a:t>
            </a:r>
          </a:p>
        </p:txBody>
      </p:sp>
      <p:sp>
        <p:nvSpPr>
          <p:cNvPr id="8" name="Rectangle 3"/>
          <p:cNvSpPr txBox="1">
            <a:spLocks noChangeArrowheads="1"/>
          </p:cNvSpPr>
          <p:nvPr userDrawn="1"/>
        </p:nvSpPr>
        <p:spPr>
          <a:xfrm>
            <a:off x="1065327" y="5131316"/>
            <a:ext cx="7539711" cy="647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en-US" sz="2000" b="0" kern="1200" baseline="0" noProof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15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361950" indent="-3619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15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715963" indent="-35401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077913" indent="-361950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1077912" indent="0" algn="l" defTabSz="4572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ADE4"/>
                </a:solidFill>
                <a:effectLst/>
                <a:uLnTx/>
                <a:uFillTx/>
                <a:latin typeface="Arial"/>
                <a:cs typeface="Arial"/>
              </a:rPr>
              <a:t>Name of the contributor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ADE4"/>
                </a:solidFill>
                <a:effectLst/>
                <a:uLnTx/>
                <a:uFillTx/>
                <a:latin typeface="Arial"/>
                <a:cs typeface="Arial"/>
              </a:rPr>
              <a:t>Name of the event, venue, 00 Month 2012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5177" y="6400800"/>
            <a:ext cx="4558326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>
              <a:defRPr sz="9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Internal – Not For Circulation</a:t>
            </a:r>
          </a:p>
        </p:txBody>
      </p:sp>
    </p:spTree>
    <p:extLst>
      <p:ext uri="{BB962C8B-B14F-4D97-AF65-F5344CB8AC3E}">
        <p14:creationId xmlns:p14="http://schemas.microsoft.com/office/powerpoint/2010/main" val="246243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905000"/>
            <a:ext cx="7328848" cy="176982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l" defTabSz="457200"/>
            <a:r>
              <a:rPr lang="en-US" sz="3200" b="1" dirty="0"/>
              <a:t>World Bank tools for revenue performance analysis and benchmarking, and revenue projections and simulations</a:t>
            </a:r>
            <a:endParaRPr lang="en-US" sz="3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962400"/>
            <a:ext cx="7539711" cy="647700"/>
          </a:xfrm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600"/>
              </a:spcBef>
            </a:pPr>
            <a:endParaRPr lang="en-US" b="1" i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October 2019</a:t>
            </a:r>
          </a:p>
        </p:txBody>
      </p:sp>
      <p:pic>
        <p:nvPicPr>
          <p:cNvPr id="4" name="Picture 3" descr="U:\1405265\1405265 WBG Logo\LOGO FILES\Horizontal\WBG_Horizontal_Color\WBG_Horizontal-RG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02" y="335840"/>
            <a:ext cx="3615235" cy="70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D283DA6-5DEB-4133-BF9B-9C9A1AB5D294}"/>
              </a:ext>
            </a:extLst>
          </p:cNvPr>
          <p:cNvSpPr txBox="1">
            <a:spLocks/>
          </p:cNvSpPr>
          <p:nvPr/>
        </p:nvSpPr>
        <p:spPr>
          <a:xfrm>
            <a:off x="8532118" y="6360102"/>
            <a:ext cx="288032" cy="2159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F62D93A-3BA0-8848-BFA3-D7046C1B555D}" type="slidenum">
              <a:rPr lang="en-US" sz="9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/>
              </a:rPr>
              <a:pPr>
                <a:defRPr/>
              </a:pPr>
              <a:t>1</a:t>
            </a:fld>
            <a:endParaRPr lang="en-US" sz="9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35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63" y="1143000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Tool for Revenue Performance Analysis and Benchmarking</a:t>
            </a:r>
            <a:endParaRPr lang="en-US" sz="1700" dirty="0"/>
          </a:p>
          <a:p>
            <a:pPr>
              <a:spcBef>
                <a:spcPts val="0"/>
              </a:spcBef>
            </a:pPr>
            <a:endParaRPr lang="en-US" sz="2000" b="0" dirty="0"/>
          </a:p>
          <a:p>
            <a:pPr>
              <a:spcBef>
                <a:spcPts val="0"/>
              </a:spcBef>
            </a:pPr>
            <a:r>
              <a:rPr lang="en-US" sz="2000" b="0" dirty="0"/>
              <a:t>Tools for Revenue Projections and Simulations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62D93A-3BA0-8848-BFA3-D7046C1B555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" y="1219200"/>
            <a:ext cx="3810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3810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724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200" dirty="0"/>
              <a:t>1) Revenue Performance Analysis and Benchmarking</a:t>
            </a:r>
            <a:br>
              <a:rPr lang="en-US" sz="2200" dirty="0"/>
            </a:br>
            <a:r>
              <a:rPr lang="en-US" sz="2200" dirty="0"/>
              <a:t>(New WB tool)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62D93A-3BA0-8848-BFA3-D7046C1B555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350905-AD9D-49A5-8450-C76160DC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4" y="1020762"/>
            <a:ext cx="8229600" cy="4525963"/>
          </a:xfrm>
        </p:spPr>
        <p:txBody>
          <a:bodyPr/>
          <a:lstStyle/>
          <a:p>
            <a:r>
              <a:rPr lang="en-US" dirty="0" err="1"/>
              <a:t>Xls</a:t>
            </a:r>
            <a:r>
              <a:rPr lang="en-US" dirty="0"/>
              <a:t>-based tool, developed by the World Bank, using publicly available international tax data sources</a:t>
            </a:r>
          </a:p>
          <a:p>
            <a:r>
              <a:rPr lang="en-US" dirty="0"/>
              <a:t>Nigeria data is missing/inaccurate -&gt; </a:t>
            </a:r>
            <a:r>
              <a:rPr lang="en-US" dirty="0">
                <a:solidFill>
                  <a:srgbClr val="FF0000"/>
                </a:solidFill>
              </a:rPr>
              <a:t>Data needed: </a:t>
            </a:r>
            <a:r>
              <a:rPr lang="en-US" dirty="0">
                <a:solidFill>
                  <a:srgbClr val="FF0000"/>
                </a:solidFill>
                <a:cs typeface="Calibri" panose="020F0502020204030204" pitchFamily="34" charset="0"/>
              </a:rPr>
              <a:t>reconciled historical tax and non-tax revenues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2D96E8-41D6-4308-87AB-12C088B1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59" y="2313226"/>
            <a:ext cx="7723082" cy="404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6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200" dirty="0"/>
              <a:t>1) Revenue Performance Analysis and Benchmarking</a:t>
            </a:r>
            <a:br>
              <a:rPr lang="en-US" sz="2200" dirty="0"/>
            </a:br>
            <a:r>
              <a:rPr lang="en-US" sz="2200" dirty="0"/>
              <a:t>(New WB tool)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62D93A-3BA0-8848-BFA3-D7046C1B555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2D4CAC-0EAB-4D35-8A13-7F6F02FB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3" y="1116178"/>
            <a:ext cx="5804821" cy="494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1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200" dirty="0"/>
              <a:t>1) Revenue Performance Analysis and Benchmarking</a:t>
            </a:r>
            <a:br>
              <a:rPr lang="en-US" sz="2200" dirty="0"/>
            </a:br>
            <a:r>
              <a:rPr lang="en-US" sz="2200" dirty="0"/>
              <a:t>(New WB tool)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62D93A-3BA0-8848-BFA3-D7046C1B555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130AA-5AA8-4146-964F-4E3556CA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32" y="1020762"/>
            <a:ext cx="7330639" cy="4250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AF46B9-A359-4B52-859A-D8609EB71101}"/>
              </a:ext>
            </a:extLst>
          </p:cNvPr>
          <p:cNvSpPr txBox="1"/>
          <p:nvPr/>
        </p:nvSpPr>
        <p:spPr>
          <a:xfrm>
            <a:off x="443488" y="5375673"/>
            <a:ext cx="8376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Tax capacity refers to the predicted tax-to-gross domestic product ratio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that can be estimated empirically, taking into account a country's specific macroeconomic, demographic, and institutional features, which all change through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Tax effort is defined as an index of the ratio between the share of the actual tax collection in gross domestic product and taxable capacity.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The difference between the revenue potential (legal) and actual revenue collected is commonly understood as the "tax gap."</a:t>
            </a:r>
          </a:p>
        </p:txBody>
      </p:sp>
    </p:spTree>
    <p:extLst>
      <p:ext uri="{BB962C8B-B14F-4D97-AF65-F5344CB8AC3E}">
        <p14:creationId xmlns:p14="http://schemas.microsoft.com/office/powerpoint/2010/main" val="96224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200" dirty="0"/>
              <a:t>1) Revenue Performance Analysis and Benchmarking</a:t>
            </a:r>
            <a:br>
              <a:rPr lang="en-US" sz="2200" dirty="0"/>
            </a:br>
            <a:r>
              <a:rPr lang="en-US" sz="2200" dirty="0"/>
              <a:t>(New WB tool)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62D93A-3BA0-8848-BFA3-D7046C1B555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DDB36-D0E2-4C6F-BE32-09D9145F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91" y="1106268"/>
            <a:ext cx="7249217" cy="50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7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63" y="1143000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0" dirty="0"/>
              <a:t>Tool for Revenue Performance Analysis and Benchmarking</a:t>
            </a:r>
            <a:endParaRPr lang="en-US" sz="1700" b="0" dirty="0"/>
          </a:p>
          <a:p>
            <a:pPr>
              <a:spcBef>
                <a:spcPts val="0"/>
              </a:spcBef>
            </a:pPr>
            <a:endParaRPr lang="en-US" sz="2000" b="0" dirty="0"/>
          </a:p>
          <a:p>
            <a:pPr>
              <a:spcBef>
                <a:spcPts val="0"/>
              </a:spcBef>
            </a:pPr>
            <a:r>
              <a:rPr lang="en-US" sz="2000" dirty="0"/>
              <a:t>Tools for Revenue Forecasting/Projections and Simulations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62D93A-3BA0-8848-BFA3-D7046C1B555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" y="1219200"/>
            <a:ext cx="3810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3810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118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AB1A-88D8-4A80-B140-4CC1E328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10" y="260352"/>
            <a:ext cx="8347539" cy="576263"/>
          </a:xfrm>
        </p:spPr>
        <p:txBody>
          <a:bodyPr/>
          <a:lstStyle/>
          <a:p>
            <a:pPr defTabSz="685800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Non-oil Revenue Microsimulation Models and Data requirements: VAT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F787C-11FC-401B-972C-9A3253256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62D93A-3BA0-8848-BFA3-D7046C1B555D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C3886-D63C-4693-B46A-6D84C5C7E55E}"/>
              </a:ext>
            </a:extLst>
          </p:cNvPr>
          <p:cNvSpPr/>
          <p:nvPr/>
        </p:nvSpPr>
        <p:spPr>
          <a:xfrm>
            <a:off x="435094" y="1575142"/>
            <a:ext cx="5720051" cy="16730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342900" indent="-342900" algn="just">
              <a:spcBef>
                <a:spcPts val="600"/>
              </a:spcBef>
              <a:buAutoNum type="arabicPeriod"/>
            </a:pPr>
            <a:r>
              <a:rPr lang="en-US" sz="1350" b="1" u="sng" dirty="0">
                <a:latin typeface="Calibri" panose="020F0502020204030204" pitchFamily="34" charset="0"/>
                <a:cs typeface="Calibri" panose="020F0502020204030204" pitchFamily="34" charset="0"/>
              </a:rPr>
              <a:t>CURRENT Method: Aggregate or National Accounts Approach</a:t>
            </a:r>
          </a:p>
          <a:p>
            <a:pPr marL="9144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Starting point </a:t>
            </a:r>
            <a:r>
              <a:rPr lang="en-US" alt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VAT base estimated by private sector domestic consumption. If provision for input tax credit for capital investment,  reduce by the amount of fixed gross capital formation. VAT base x VAT rate = potential VAT.</a:t>
            </a:r>
          </a:p>
          <a:p>
            <a:pPr marL="9144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Obtain</a:t>
            </a:r>
            <a:r>
              <a:rPr lang="en-US" alt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C-efficiency by comparing potential VAT with actual collection. </a:t>
            </a:r>
          </a:p>
          <a:p>
            <a:pPr marL="9144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alt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based on growth estimates of components of GDP, VAT rate and c-efficiency assumptions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612DEE-1717-4064-92D3-960CDCB12803}"/>
              </a:ext>
            </a:extLst>
          </p:cNvPr>
          <p:cNvSpPr/>
          <p:nvPr/>
        </p:nvSpPr>
        <p:spPr>
          <a:xfrm>
            <a:off x="435093" y="1070329"/>
            <a:ext cx="5720051" cy="370545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u="sng" dirty="0">
                <a:solidFill>
                  <a:schemeClr val="bg1"/>
                </a:solidFill>
                <a:latin typeface="Calibri" panose="020F0502020204030204"/>
              </a:rPr>
              <a:t>Value Added Tax Revenue Forecast Model – Two Methodologies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AD25B-A96E-4656-B575-A5AA98CD5E88}"/>
              </a:ext>
            </a:extLst>
          </p:cNvPr>
          <p:cNvSpPr/>
          <p:nvPr/>
        </p:nvSpPr>
        <p:spPr>
          <a:xfrm>
            <a:off x="435093" y="3382435"/>
            <a:ext cx="5720051" cy="29776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228600" indent="-228600" algn="just">
              <a:buAutoNum type="arabicPeriod" startAt="2"/>
            </a:pPr>
            <a:r>
              <a:rPr lang="en-US" altLang="en-US" sz="1350" b="1" u="sng" dirty="0">
                <a:latin typeface="Calibri" panose="020F0502020204030204" pitchFamily="34" charset="0"/>
                <a:cs typeface="Calibri" panose="020F0502020204030204" pitchFamily="34" charset="0"/>
              </a:rPr>
              <a:t>POTENTIAL METHOD: Disaggregate or Input - Output Approach</a:t>
            </a:r>
          </a:p>
          <a:p>
            <a:pPr algn="just"/>
            <a:endParaRPr lang="en-US" altLang="en-US" sz="135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2890" indent="-1714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Start with</a:t>
            </a:r>
            <a:r>
              <a:rPr lang="en-US" alt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: Domestic consumption expenditure by households on goods  &amp; services (remove embedded taxes)</a:t>
            </a:r>
          </a:p>
          <a:p>
            <a:pPr marL="262890" indent="-1714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Subtract: </a:t>
            </a:r>
            <a:r>
              <a:rPr lang="en-US" alt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- Zero-rated goods and services</a:t>
            </a:r>
          </a:p>
          <a:p>
            <a:pPr marL="91440" algn="just">
              <a:lnSpc>
                <a:spcPct val="90000"/>
              </a:lnSpc>
              <a:spcAft>
                <a:spcPts val="600"/>
              </a:spcAft>
            </a:pPr>
            <a:r>
              <a:rPr lang="en-US" alt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	- Exempt goods and services</a:t>
            </a:r>
          </a:p>
          <a:p>
            <a:pPr marL="262890" indent="-1714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US" alt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:  	- New residential construction			- Intermediate goods of exempt business activities</a:t>
            </a:r>
          </a:p>
          <a:p>
            <a:pPr marL="262890" indent="-1714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alt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based on growth rates of consumption by households and sector, and exports and imports.</a:t>
            </a:r>
          </a:p>
          <a:p>
            <a:pPr marL="91440" algn="just">
              <a:lnSpc>
                <a:spcPct val="90000"/>
              </a:lnSpc>
            </a:pPr>
            <a:r>
              <a:rPr lang="en-US" altLang="en-US" sz="1350" b="1" i="1" dirty="0">
                <a:latin typeface="Calibri" panose="020F0502020204030204" pitchFamily="34" charset="0"/>
                <a:cs typeface="Calibri" panose="020F0502020204030204" pitchFamily="34" charset="0"/>
              </a:rPr>
              <a:t>This approach provides a useful tool for quantifying revenue implications of various tax policy measures. Also, it can be used to analyze the VAT gap, or the tax incidence</a:t>
            </a:r>
          </a:p>
          <a:p>
            <a:pPr lvl="0" algn="ctr"/>
            <a:endParaRPr kumimoji="0" lang="en-US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59F1D0-3C05-432A-8358-F4C352B6402A}"/>
              </a:ext>
            </a:extLst>
          </p:cNvPr>
          <p:cNvSpPr/>
          <p:nvPr/>
        </p:nvSpPr>
        <p:spPr>
          <a:xfrm>
            <a:off x="6357944" y="3382434"/>
            <a:ext cx="2272348" cy="2977668"/>
          </a:xfrm>
          <a:prstGeom prst="rect">
            <a:avLst/>
          </a:prstGeom>
          <a:noFill/>
          <a:ln w="19050" cmpd="sng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Calibri" panose="020F0502020204030204"/>
              </a:rPr>
              <a:t>Information needed:</a:t>
            </a:r>
          </a:p>
          <a:p>
            <a:pPr marL="171450" lvl="0" indent="-171450" defTabSz="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5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VAT collection data (gross and by sector, including import VAT)</a:t>
            </a:r>
          </a:p>
          <a:p>
            <a:pPr marL="171450" lvl="0" indent="-171450" defTabSz="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5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Exemptions, zero-rating, special treatment of products/services (reverse charge, etc.)</a:t>
            </a:r>
          </a:p>
          <a:p>
            <a:pPr marL="171450" lvl="0" indent="-171450" defTabSz="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5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Input-Output tables</a:t>
            </a:r>
          </a:p>
          <a:p>
            <a:pPr marL="171450" lvl="0" indent="-171450" defTabSz="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5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VAT returns data (to estimate effective rates by I-O commodity categories)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A947BA-197A-4CE6-8865-0CCDE9537BDA}"/>
              </a:ext>
            </a:extLst>
          </p:cNvPr>
          <p:cNvCxnSpPr>
            <a:cxnSpLocks/>
          </p:cNvCxnSpPr>
          <p:nvPr/>
        </p:nvCxnSpPr>
        <p:spPr>
          <a:xfrm>
            <a:off x="472611" y="936060"/>
            <a:ext cx="81576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71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F787C-11FC-401B-972C-9A3253256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62D93A-3BA0-8848-BFA3-D7046C1B555D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C3886-D63C-4693-B46A-6D84C5C7E55E}"/>
              </a:ext>
            </a:extLst>
          </p:cNvPr>
          <p:cNvSpPr/>
          <p:nvPr/>
        </p:nvSpPr>
        <p:spPr>
          <a:xfrm>
            <a:off x="544273" y="1533196"/>
            <a:ext cx="4948199" cy="26771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1350" b="1" u="sng" dirty="0">
                <a:latin typeface="Calibri" panose="020F0502020204030204" pitchFamily="34" charset="0"/>
                <a:cs typeface="Calibri" panose="020F0502020204030204" pitchFamily="34" charset="0"/>
              </a:rPr>
              <a:t>PIT: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Model based on annual income tax returns, supplemented by surveys to cover non-filers.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 typical model calculates the tax liability of a typical individual taxpayer (student, elderly person, couple with children, single person, or disabled person) or family.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Typical taxpayer model follows the logic used to fill out the tax returns to calculate the income tax liability.  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For revenue forecasts, a sample of taxpayers and their tax liability is created using a sampling process and revenues are forecast based on expected growth rate of population, different streams of income etc.</a:t>
            </a:r>
          </a:p>
          <a:p>
            <a:pPr lvl="0" algn="ctr"/>
            <a:endParaRPr kumimoji="0" lang="en-US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612DEE-1717-4064-92D3-960CDCB12803}"/>
              </a:ext>
            </a:extLst>
          </p:cNvPr>
          <p:cNvSpPr/>
          <p:nvPr/>
        </p:nvSpPr>
        <p:spPr>
          <a:xfrm>
            <a:off x="544272" y="1020440"/>
            <a:ext cx="4948199" cy="370545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u="sng" dirty="0">
                <a:solidFill>
                  <a:schemeClr val="bg1"/>
                </a:solidFill>
                <a:latin typeface="Calibri" panose="020F0502020204030204"/>
              </a:rPr>
              <a:t>POTENTIAL Income Tax Revenue Forecast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AD25B-A96E-4656-B575-A5AA98CD5E88}"/>
              </a:ext>
            </a:extLst>
          </p:cNvPr>
          <p:cNvSpPr/>
          <p:nvPr/>
        </p:nvSpPr>
        <p:spPr>
          <a:xfrm>
            <a:off x="544272" y="4503762"/>
            <a:ext cx="4948199" cy="16985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algn="just">
              <a:lnSpc>
                <a:spcPct val="90000"/>
              </a:lnSpc>
            </a:pPr>
            <a:r>
              <a:rPr lang="en-US" altLang="en-US" sz="1350" b="1" u="sng" dirty="0">
                <a:latin typeface="Calibri" panose="020F0502020204030204" pitchFamily="34" charset="0"/>
                <a:cs typeface="Calibri" panose="020F0502020204030204" pitchFamily="34" charset="0"/>
              </a:rPr>
              <a:t>2. CIT</a:t>
            </a:r>
          </a:p>
          <a:p>
            <a:pPr algn="just">
              <a:lnSpc>
                <a:spcPct val="90000"/>
              </a:lnSpc>
            </a:pPr>
            <a:endParaRPr lang="en-US" altLang="en-US" sz="135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Corporate Income Tax (CIT): A similar approach may be applied but the CIT forecasting model is more complicated due to provisions such as loss carry forward and accelerated depreciation, incentives such as tax holidays, etc. 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In addition to forecasts, this model simulates the impact of proposed policy changes on the tax liability of the taxpayer. </a:t>
            </a:r>
          </a:p>
          <a:p>
            <a:pPr lvl="0" algn="ctr"/>
            <a:endParaRPr kumimoji="0" lang="en-US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59F1D0-3C05-432A-8358-F4C352B6402A}"/>
              </a:ext>
            </a:extLst>
          </p:cNvPr>
          <p:cNvSpPr/>
          <p:nvPr/>
        </p:nvSpPr>
        <p:spPr>
          <a:xfrm>
            <a:off x="5834418" y="2330110"/>
            <a:ext cx="2867793" cy="2428950"/>
          </a:xfrm>
          <a:prstGeom prst="rect">
            <a:avLst/>
          </a:prstGeom>
          <a:noFill/>
          <a:ln w="19050" cmpd="sng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needed:</a:t>
            </a:r>
          </a:p>
          <a:p>
            <a:endParaRPr lang="en-US" sz="135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defTabSz="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5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Income tax returns data  (can be anonymized);</a:t>
            </a:r>
          </a:p>
          <a:p>
            <a:pPr marL="171450" lvl="0" indent="-171450" defTabSz="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5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Household surveys;</a:t>
            </a:r>
          </a:p>
          <a:p>
            <a:pPr marL="171450" lvl="0" indent="-171450" defTabSz="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35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on macro indicators, e.g., population growth rates, wage growth trends, investment income trends, etc.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499ACB-DF79-4CBF-87BF-EFD87C959150}"/>
              </a:ext>
            </a:extLst>
          </p:cNvPr>
          <p:cNvCxnSpPr>
            <a:cxnSpLocks/>
          </p:cNvCxnSpPr>
          <p:nvPr/>
        </p:nvCxnSpPr>
        <p:spPr>
          <a:xfrm>
            <a:off x="565079" y="882120"/>
            <a:ext cx="81371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B1FCE2E3-D74D-4392-A6BF-7E6FA964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10" y="260352"/>
            <a:ext cx="8347539" cy="576263"/>
          </a:xfrm>
        </p:spPr>
        <p:txBody>
          <a:bodyPr/>
          <a:lstStyle/>
          <a:p>
            <a:pPr defTabSz="685800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Non-oil Revenue Microsimulation Models and Data requirements: PIT and CIT</a:t>
            </a:r>
          </a:p>
        </p:txBody>
      </p:sp>
    </p:spTree>
    <p:extLst>
      <p:ext uri="{BB962C8B-B14F-4D97-AF65-F5344CB8AC3E}">
        <p14:creationId xmlns:p14="http://schemas.microsoft.com/office/powerpoint/2010/main" val="36578242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A8AF0C4-96A6-4441-A726-53EC2EFBCD05}" vid="{13390444-7D61-4FEA-B29A-3B843359AD42}"/>
    </a:ext>
  </a:extLst>
</a:theme>
</file>

<file path=ppt/theme/theme2.xml><?xml version="1.0" encoding="utf-8"?>
<a:theme xmlns:a="http://schemas.openxmlformats.org/drawingml/2006/main" name="World Bank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>
        <a:normAutofit/>
      </a:bodyPr>
      <a:lstStyle>
        <a:defPPr marL="285750" indent="-285750">
          <a:buFont typeface="Arial" pitchFamily="34" charset="0"/>
          <a:buChar char="•"/>
          <a:defRPr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WBG Slide">
  <a:themeElements>
    <a:clrScheme name="Benutzerdefiniert 53">
      <a:dk1>
        <a:sysClr val="windowText" lastClr="000000"/>
      </a:dk1>
      <a:lt1>
        <a:sysClr val="window" lastClr="FFFFFF"/>
      </a:lt1>
      <a:dk2>
        <a:srgbClr val="002345"/>
      </a:dk2>
      <a:lt2>
        <a:srgbClr val="FFFFFF"/>
      </a:lt2>
      <a:accent1>
        <a:srgbClr val="002345"/>
      </a:accent1>
      <a:accent2>
        <a:srgbClr val="00ADE4"/>
      </a:accent2>
      <a:accent3>
        <a:srgbClr val="FF6600"/>
      </a:accent3>
      <a:accent4>
        <a:srgbClr val="31859C"/>
      </a:accent4>
      <a:accent5>
        <a:srgbClr val="660066"/>
      </a:accent5>
      <a:accent6>
        <a:srgbClr val="BEDA00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A8AF0C4-96A6-4441-A726-53EC2EFBCD05}" vid="{13390444-7D61-4FEA-B29A-3B843359AD42}"/>
    </a:ext>
  </a:extLst>
</a:theme>
</file>

<file path=ppt/theme/theme5.xml><?xml version="1.0" encoding="utf-8"?>
<a:theme xmlns:a="http://schemas.openxmlformats.org/drawingml/2006/main" name="1_World Bank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>
        <a:normAutofit/>
      </a:bodyPr>
      <a:lstStyle>
        <a:defPPr marL="285750" indent="-285750">
          <a:buFont typeface="Arial" pitchFamily="34" charset="0"/>
          <a:buChar char="•"/>
          <a:defRPr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1_WBG Slide">
  <a:themeElements>
    <a:clrScheme name="Benutzerdefiniert 53">
      <a:dk1>
        <a:sysClr val="windowText" lastClr="000000"/>
      </a:dk1>
      <a:lt1>
        <a:sysClr val="window" lastClr="FFFFFF"/>
      </a:lt1>
      <a:dk2>
        <a:srgbClr val="002345"/>
      </a:dk2>
      <a:lt2>
        <a:srgbClr val="FFFFFF"/>
      </a:lt2>
      <a:accent1>
        <a:srgbClr val="002345"/>
      </a:accent1>
      <a:accent2>
        <a:srgbClr val="00ADE4"/>
      </a:accent2>
      <a:accent3>
        <a:srgbClr val="FF6600"/>
      </a:accent3>
      <a:accent4>
        <a:srgbClr val="31859C"/>
      </a:accent4>
      <a:accent5>
        <a:srgbClr val="660066"/>
      </a:accent5>
      <a:accent6>
        <a:srgbClr val="BEDA00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4A3277B7707A48B0E1B9AC835E8163" ma:contentTypeVersion="15" ma:contentTypeDescription="Create a new document." ma:contentTypeScope="" ma:versionID="47a9b876c2e00444b2e9d0ab1c64a5f7">
  <xsd:schema xmlns:xsd="http://www.w3.org/2001/XMLSchema" xmlns:xs="http://www.w3.org/2001/XMLSchema" xmlns:p="http://schemas.microsoft.com/office/2006/metadata/properties" xmlns:ns1="http://schemas.microsoft.com/sharepoint/v3" xmlns:ns3="eda4fd43-f936-4ced-9b4a-46c1ef7d5473" xmlns:ns4="aa3449fd-d373-417f-9c8d-cf261ce8b785" targetNamespace="http://schemas.microsoft.com/office/2006/metadata/properties" ma:root="true" ma:fieldsID="7d92a1adb9be45c69f5d052bf963d629" ns1:_="" ns3:_="" ns4:_="">
    <xsd:import namespace="http://schemas.microsoft.com/sharepoint/v3"/>
    <xsd:import namespace="eda4fd43-f936-4ced-9b4a-46c1ef7d5473"/>
    <xsd:import namespace="aa3449fd-d373-417f-9c8d-cf261ce8b7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a4fd43-f936-4ced-9b4a-46c1ef7d5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449fd-d373-417f-9c8d-cf261ce8b78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1EFFE-3F7E-41B2-A76F-B71BED2402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21F866-EE96-49D0-98D7-799EA5DC67BF}">
  <ds:schemaRefs>
    <ds:schemaRef ds:uri="eda4fd43-f936-4ced-9b4a-46c1ef7d5473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aa3449fd-d373-417f-9c8d-cf261ce8b785"/>
    <ds:schemaRef ds:uri="http://schemas.microsoft.com/office/2006/documentManagement/types"/>
    <ds:schemaRef ds:uri="http://purl.org/dc/elements/1.1/"/>
    <ds:schemaRef ds:uri="http://schemas.microsoft.com/sharepoint/v3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01BC37-61AD-42B7-B707-CCF32B6EF4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da4fd43-f936-4ced-9b4a-46c1ef7d5473"/>
    <ds:schemaRef ds:uri="aa3449fd-d373-417f-9c8d-cf261ce8b7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5200</TotalTime>
  <Words>581</Words>
  <Application>Microsoft Office PowerPoint</Application>
  <PresentationFormat>On-screen Show (4:3)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Courier New</vt:lpstr>
      <vt:lpstr>Theme1</vt:lpstr>
      <vt:lpstr>World Bank Template</vt:lpstr>
      <vt:lpstr>WBG Slide</vt:lpstr>
      <vt:lpstr>1_Theme1</vt:lpstr>
      <vt:lpstr>1_World Bank Template</vt:lpstr>
      <vt:lpstr>1_WBG Slide</vt:lpstr>
      <vt:lpstr>Office Theme</vt:lpstr>
      <vt:lpstr>World Bank tools for revenue performance analysis and benchmarking, and revenue projections and simulations</vt:lpstr>
      <vt:lpstr>Outline</vt:lpstr>
      <vt:lpstr>1) Revenue Performance Analysis and Benchmarking (New WB tool)</vt:lpstr>
      <vt:lpstr>1) Revenue Performance Analysis and Benchmarking (New WB tool)</vt:lpstr>
      <vt:lpstr>1) Revenue Performance Analysis and Benchmarking (New WB tool)</vt:lpstr>
      <vt:lpstr>1) Revenue Performance Analysis and Benchmarking (New WB tool)</vt:lpstr>
      <vt:lpstr>Outline</vt:lpstr>
      <vt:lpstr>Non-oil Revenue Microsimulation Models and Data requirements: VAT</vt:lpstr>
      <vt:lpstr>Non-oil Revenue Microsimulation Models and Data requirements: PIT and CIT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Emilija Timmis</dc:creator>
  <cp:lastModifiedBy>Sebastian S. James</cp:lastModifiedBy>
  <cp:revision>89</cp:revision>
  <dcterms:created xsi:type="dcterms:W3CDTF">2018-01-24T12:53:58Z</dcterms:created>
  <dcterms:modified xsi:type="dcterms:W3CDTF">2019-10-31T00:29:32Z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0x010100884A3277B7707A48B0E1B9AC835E8163</vt:lpwstr>
  </property>
</Properties>
</file>