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2" r:id="rId9"/>
    <p:sldId id="261" r:id="rId10"/>
    <p:sldId id="264" r:id="rId11"/>
  </p:sldIdLst>
  <p:sldSz cx="9144000" cy="5143500" type="screen16x9"/>
  <p:notesSz cx="6858000" cy="9144000"/>
  <p:embeddedFontLst>
    <p:embeddedFont>
      <p:font typeface="Abadi Extra Light" panose="020F0302020204030204" pitchFamily="34" charset="0"/>
      <p:regular r:id="rId13"/>
    </p:embeddedFont>
    <p:embeddedFont>
      <p:font typeface="Abel" panose="02000506030000020004" pitchFamily="2" charset="0"/>
      <p:regular r:id="rId14"/>
    </p:embeddedFont>
    <p:embeddedFont>
      <p:font typeface="Dosis" pitchFamily="2" charset="77"/>
      <p:regular r:id="rId15"/>
      <p:bold r:id="rId16"/>
    </p:embeddedFont>
    <p:embeddedFont>
      <p:font typeface="Dosis ExtraLight" pitchFamily="2" charset="77"/>
      <p:regular r:id="rId17"/>
      <p:bold r:id="rId18"/>
    </p:embeddedFont>
    <p:embeddedFont>
      <p:font typeface="Fira Sans Condensed ExtraLight" panose="020B04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3050000020004" pitchFamily="34" charset="0"/>
      <p:regular r:id="rId23"/>
      <p:bold r:id="rId24"/>
      <p:italic r:id="rId25"/>
      <p:boldItalic r:id="rId26"/>
    </p:embeddedFont>
    <p:embeddedFont>
      <p:font typeface="Josefin Sans" pitchFamily="2" charset="77"/>
      <p:regular r:id="rId27"/>
      <p:bold r:id="rId28"/>
      <p:italic r:id="rId29"/>
      <p:boldItalic r:id="rId30"/>
    </p:embeddedFont>
    <p:embeddedFont>
      <p:font typeface="Squada One" panose="02000000000000000000" pitchFamily="2" charset="0"/>
      <p:regular r:id="rId31"/>
    </p:embeddedFont>
    <p:embeddedFont>
      <p:font typeface="Staatliches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1f33f5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71f33f5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=https%3A%2F%2Ftoonclips.com%2Fdesign%2F57139&amp;psig=AOvVaw0gD6KJKAksf_5Wqt-BrNeN&amp;ust=1619679240273000&amp;source=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vfe&amp;ved</a:t>
            </a:r>
            <a:r>
              <a:rPr lang="en-US" dirty="0"/>
              <a:t>=0CA0QjhxqFwoTCPj3ncitoPACFQAAAAAdAAAAABAP</a:t>
            </a:r>
          </a:p>
        </p:txBody>
      </p:sp>
    </p:spTree>
    <p:extLst>
      <p:ext uri="{BB962C8B-B14F-4D97-AF65-F5344CB8AC3E}">
        <p14:creationId xmlns:p14="http://schemas.microsoft.com/office/powerpoint/2010/main" val="375949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791163" y="4213651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By: Amira, Oriana, Elias</a:t>
            </a:r>
            <a:endParaRPr b="1" dirty="0">
              <a:solidFill>
                <a:schemeClr val="accent3"/>
              </a:solidFill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/>
          </p:nvPr>
        </p:nvSpPr>
        <p:spPr>
          <a:xfrm>
            <a:off x="3844380" y="2197475"/>
            <a:ext cx="4997746" cy="904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COBBER E-STORE</a:t>
            </a:r>
          </a:p>
        </p:txBody>
      </p:sp>
      <p:grpSp>
        <p:nvGrpSpPr>
          <p:cNvPr id="113" name="Google Shape;113;p19"/>
          <p:cNvGrpSpPr/>
          <p:nvPr/>
        </p:nvGrpSpPr>
        <p:grpSpPr>
          <a:xfrm>
            <a:off x="536148" y="996991"/>
            <a:ext cx="2746129" cy="3149503"/>
            <a:chOff x="1706803" y="580995"/>
            <a:chExt cx="3312979" cy="3799617"/>
          </a:xfrm>
        </p:grpSpPr>
        <p:sp>
          <p:nvSpPr>
            <p:cNvPr id="114" name="Google Shape;114;p19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7"/>
          <p:cNvSpPr txBox="1">
            <a:spLocks noGrp="1"/>
          </p:cNvSpPr>
          <p:nvPr>
            <p:ph type="title"/>
          </p:nvPr>
        </p:nvSpPr>
        <p:spPr>
          <a:xfrm flipH="1">
            <a:off x="1682050" y="1149375"/>
            <a:ext cx="6206841" cy="10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THE COBBER E-STORE</a:t>
            </a:r>
          </a:p>
        </p:txBody>
      </p:sp>
      <p:sp>
        <p:nvSpPr>
          <p:cNvPr id="812" name="Google Shape;812;p27"/>
          <p:cNvSpPr txBox="1">
            <a:spLocks noGrp="1"/>
          </p:cNvSpPr>
          <p:nvPr>
            <p:ph type="subTitle" idx="1"/>
          </p:nvPr>
        </p:nvSpPr>
        <p:spPr>
          <a:xfrm>
            <a:off x="1853891" y="4123882"/>
            <a:ext cx="5925089" cy="74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	Amira Mohamed, Elias Nkuansambo and Oriana Penaloza</a:t>
            </a:r>
            <a:endParaRPr b="1"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grpSp>
        <p:nvGrpSpPr>
          <p:cNvPr id="813" name="Google Shape;813;p27"/>
          <p:cNvGrpSpPr/>
          <p:nvPr/>
        </p:nvGrpSpPr>
        <p:grpSpPr>
          <a:xfrm>
            <a:off x="6660674" y="2430680"/>
            <a:ext cx="1524409" cy="1453645"/>
            <a:chOff x="4620850" y="1546275"/>
            <a:chExt cx="1693224" cy="1614623"/>
          </a:xfrm>
        </p:grpSpPr>
        <p:sp>
          <p:nvSpPr>
            <p:cNvPr id="814" name="Google Shape;814;p27"/>
            <p:cNvSpPr/>
            <p:nvPr/>
          </p:nvSpPr>
          <p:spPr>
            <a:xfrm>
              <a:off x="5912545" y="2949329"/>
              <a:ext cx="374440" cy="185370"/>
            </a:xfrm>
            <a:custGeom>
              <a:avLst/>
              <a:gdLst/>
              <a:ahLst/>
              <a:cxnLst/>
              <a:rect l="l" t="t" r="r" b="b"/>
              <a:pathLst>
                <a:path w="10120" h="5010" extrusionOk="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644974" y="2937414"/>
              <a:ext cx="374551" cy="185481"/>
            </a:xfrm>
            <a:custGeom>
              <a:avLst/>
              <a:gdLst/>
              <a:ahLst/>
              <a:cxnLst/>
              <a:rect l="l" t="t" r="r" b="b"/>
              <a:pathLst>
                <a:path w="10123" h="5013" extrusionOk="0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4631580" y="2799436"/>
              <a:ext cx="125060" cy="127354"/>
            </a:xfrm>
            <a:custGeom>
              <a:avLst/>
              <a:gdLst/>
              <a:ahLst/>
              <a:cxnLst/>
              <a:rect l="l" t="t" r="r" b="b"/>
              <a:pathLst>
                <a:path w="3380" h="3442" extrusionOk="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4643124" y="2799473"/>
              <a:ext cx="102823" cy="127317"/>
            </a:xfrm>
            <a:custGeom>
              <a:avLst/>
              <a:gdLst/>
              <a:ahLst/>
              <a:cxnLst/>
              <a:rect l="l" t="t" r="r" b="b"/>
              <a:pathLst>
                <a:path w="2779" h="3441" extrusionOk="0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4661477" y="2810241"/>
              <a:ext cx="90095" cy="101047"/>
            </a:xfrm>
            <a:custGeom>
              <a:avLst/>
              <a:gdLst/>
              <a:ahLst/>
              <a:cxnLst/>
              <a:rect l="l" t="t" r="r" b="b"/>
              <a:pathLst>
                <a:path w="2435" h="2731" extrusionOk="0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620850" y="2875104"/>
              <a:ext cx="134199" cy="137529"/>
            </a:xfrm>
            <a:custGeom>
              <a:avLst/>
              <a:gdLst/>
              <a:ahLst/>
              <a:cxnLst/>
              <a:rect l="l" t="t" r="r" b="b"/>
              <a:pathLst>
                <a:path w="3627" h="3717" extrusionOk="0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636242" y="2888943"/>
              <a:ext cx="116217" cy="97162"/>
            </a:xfrm>
            <a:custGeom>
              <a:avLst/>
              <a:gdLst/>
              <a:ahLst/>
              <a:cxnLst/>
              <a:rect l="l" t="t" r="r" b="b"/>
              <a:pathLst>
                <a:path w="3141" h="2626" extrusionOk="0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661958" y="2924205"/>
              <a:ext cx="60458" cy="16354"/>
            </a:xfrm>
            <a:custGeom>
              <a:avLst/>
              <a:gdLst/>
              <a:ahLst/>
              <a:cxnLst/>
              <a:rect l="l" t="t" r="r" b="b"/>
              <a:pathLst>
                <a:path w="1634" h="442" extrusionOk="0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6166740" y="2809316"/>
              <a:ext cx="147334" cy="191808"/>
            </a:xfrm>
            <a:custGeom>
              <a:avLst/>
              <a:gdLst/>
              <a:ahLst/>
              <a:cxnLst/>
              <a:rect l="l" t="t" r="r" b="b"/>
              <a:pathLst>
                <a:path w="3982" h="5184" extrusionOk="0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6166962" y="2809353"/>
              <a:ext cx="139490" cy="191771"/>
            </a:xfrm>
            <a:custGeom>
              <a:avLst/>
              <a:gdLst/>
              <a:ahLst/>
              <a:cxnLst/>
              <a:rect l="l" t="t" r="r" b="b"/>
              <a:pathLst>
                <a:path w="3770" h="5183" extrusionOk="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6163780" y="2824449"/>
              <a:ext cx="116217" cy="157509"/>
            </a:xfrm>
            <a:custGeom>
              <a:avLst/>
              <a:gdLst/>
              <a:ahLst/>
              <a:cxnLst/>
              <a:rect l="l" t="t" r="r" b="b"/>
              <a:pathLst>
                <a:path w="3141" h="4257" extrusionOk="0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6172031" y="2905519"/>
              <a:ext cx="126577" cy="125023"/>
            </a:xfrm>
            <a:custGeom>
              <a:avLst/>
              <a:gdLst/>
              <a:ahLst/>
              <a:cxnLst/>
              <a:rect l="l" t="t" r="r" b="b"/>
              <a:pathLst>
                <a:path w="3421" h="3379" extrusionOk="0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6170033" y="2920838"/>
              <a:ext cx="99974" cy="96644"/>
            </a:xfrm>
            <a:custGeom>
              <a:avLst/>
              <a:gdLst/>
              <a:ahLst/>
              <a:cxnLst/>
              <a:rect l="l" t="t" r="r" b="b"/>
              <a:pathLst>
                <a:path w="2702" h="2612" extrusionOk="0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5841541" y="2353052"/>
              <a:ext cx="258260" cy="124098"/>
            </a:xfrm>
            <a:custGeom>
              <a:avLst/>
              <a:gdLst/>
              <a:ahLst/>
              <a:cxnLst/>
              <a:rect l="l" t="t" r="r" b="b"/>
              <a:pathLst>
                <a:path w="6980" h="3354" extrusionOk="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6008303" y="2349944"/>
              <a:ext cx="97643" cy="99900"/>
            </a:xfrm>
            <a:custGeom>
              <a:avLst/>
              <a:gdLst/>
              <a:ahLst/>
              <a:cxnLst/>
              <a:rect l="l" t="t" r="r" b="b"/>
              <a:pathLst>
                <a:path w="2639" h="2700" extrusionOk="0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6008303" y="2350018"/>
              <a:ext cx="85951" cy="99826"/>
            </a:xfrm>
            <a:custGeom>
              <a:avLst/>
              <a:gdLst/>
              <a:ahLst/>
              <a:cxnLst/>
              <a:rect l="l" t="t" r="r" b="b"/>
              <a:pathLst>
                <a:path w="2323" h="2698" extrusionOk="0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5863223" y="2391312"/>
              <a:ext cx="122359" cy="134865"/>
            </a:xfrm>
            <a:custGeom>
              <a:avLst/>
              <a:gdLst/>
              <a:ahLst/>
              <a:cxnLst/>
              <a:rect l="l" t="t" r="r" b="b"/>
              <a:pathLst>
                <a:path w="3307" h="3645" extrusionOk="0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925347" y="2391349"/>
              <a:ext cx="59977" cy="36593"/>
            </a:xfrm>
            <a:custGeom>
              <a:avLst/>
              <a:gdLst/>
              <a:ahLst/>
              <a:cxnLst/>
              <a:rect l="l" t="t" r="r" b="b"/>
              <a:pathLst>
                <a:path w="1621" h="989" extrusionOk="0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865443" y="2391349"/>
              <a:ext cx="119658" cy="68228"/>
            </a:xfrm>
            <a:custGeom>
              <a:avLst/>
              <a:gdLst/>
              <a:ahLst/>
              <a:cxnLst/>
              <a:rect l="l" t="t" r="r" b="b"/>
              <a:pathLst>
                <a:path w="3234" h="1844" extrusionOk="0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863223" y="2426167"/>
              <a:ext cx="66341" cy="100011"/>
            </a:xfrm>
            <a:custGeom>
              <a:avLst/>
              <a:gdLst/>
              <a:ahLst/>
              <a:cxnLst/>
              <a:rect l="l" t="t" r="r" b="b"/>
              <a:pathLst>
                <a:path w="1793" h="2703" extrusionOk="0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6149128" y="2967977"/>
              <a:ext cx="30303" cy="51874"/>
            </a:xfrm>
            <a:custGeom>
              <a:avLst/>
              <a:gdLst/>
              <a:ahLst/>
              <a:cxnLst/>
              <a:rect l="l" t="t" r="r" b="b"/>
              <a:pathLst>
                <a:path w="8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6063693" y="2926129"/>
              <a:ext cx="31783" cy="55907"/>
            </a:xfrm>
            <a:custGeom>
              <a:avLst/>
              <a:gdLst/>
              <a:ahLst/>
              <a:cxnLst/>
              <a:rect l="l" t="t" r="r" b="b"/>
              <a:pathLst>
                <a:path w="859" h="1511" extrusionOk="0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6040308" y="2538910"/>
              <a:ext cx="157213" cy="459022"/>
            </a:xfrm>
            <a:custGeom>
              <a:avLst/>
              <a:gdLst/>
              <a:ahLst/>
              <a:cxnLst/>
              <a:rect l="l" t="t" r="r" b="b"/>
              <a:pathLst>
                <a:path w="4249" h="12406" extrusionOk="0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6047080" y="2349574"/>
              <a:ext cx="145262" cy="247604"/>
            </a:xfrm>
            <a:custGeom>
              <a:avLst/>
              <a:gdLst/>
              <a:ahLst/>
              <a:cxnLst/>
              <a:rect l="l" t="t" r="r" b="b"/>
              <a:pathLst>
                <a:path w="3926" h="6692" extrusionOk="0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919686" y="2374365"/>
              <a:ext cx="271284" cy="161468"/>
            </a:xfrm>
            <a:custGeom>
              <a:avLst/>
              <a:gdLst/>
              <a:ahLst/>
              <a:cxnLst/>
              <a:rect l="l" t="t" r="r" b="b"/>
              <a:pathLst>
                <a:path w="7332" h="4364" extrusionOk="0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6052852" y="2215333"/>
              <a:ext cx="83361" cy="83361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6148869" y="2286598"/>
              <a:ext cx="17760" cy="43623"/>
            </a:xfrm>
            <a:custGeom>
              <a:avLst/>
              <a:gdLst/>
              <a:ahLst/>
              <a:cxnLst/>
              <a:rect l="l" t="t" r="r" b="b"/>
              <a:pathLst>
                <a:path w="480" h="1179" extrusionOk="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6153901" y="2241086"/>
              <a:ext cx="22681" cy="47027"/>
            </a:xfrm>
            <a:custGeom>
              <a:avLst/>
              <a:gdLst/>
              <a:ahLst/>
              <a:cxnLst/>
              <a:rect l="l" t="t" r="r" b="b"/>
              <a:pathLst>
                <a:path w="613" h="1271" extrusionOk="0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6057551" y="2221586"/>
              <a:ext cx="125578" cy="153772"/>
            </a:xfrm>
            <a:custGeom>
              <a:avLst/>
              <a:gdLst/>
              <a:ahLst/>
              <a:cxnLst/>
              <a:rect l="l" t="t" r="r" b="b"/>
              <a:pathLst>
                <a:path w="3394" h="4156" extrusionOk="0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6053111" y="2205158"/>
              <a:ext cx="110704" cy="87283"/>
            </a:xfrm>
            <a:custGeom>
              <a:avLst/>
              <a:gdLst/>
              <a:ahLst/>
              <a:cxnLst/>
              <a:rect l="l" t="t" r="r" b="b"/>
              <a:pathLst>
                <a:path w="2992" h="2359" extrusionOk="0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6155899" y="2230800"/>
              <a:ext cx="17612" cy="13246"/>
            </a:xfrm>
            <a:custGeom>
              <a:avLst/>
              <a:gdLst/>
              <a:ahLst/>
              <a:cxnLst/>
              <a:rect l="l" t="t" r="r" b="b"/>
              <a:pathLst>
                <a:path w="476" h="358" extrusionOk="0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6102951" y="2321675"/>
              <a:ext cx="41884" cy="26011"/>
            </a:xfrm>
            <a:custGeom>
              <a:avLst/>
              <a:gdLst/>
              <a:ahLst/>
              <a:cxnLst/>
              <a:rect l="l" t="t" r="r" b="b"/>
              <a:pathLst>
                <a:path w="1132" h="703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6104061" y="2277643"/>
              <a:ext cx="9139" cy="9472"/>
            </a:xfrm>
            <a:custGeom>
              <a:avLst/>
              <a:gdLst/>
              <a:ahLst/>
              <a:cxnLst/>
              <a:rect l="l" t="t" r="r" b="b"/>
              <a:pathLst>
                <a:path w="247" h="256" extrusionOk="0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108871" y="2261955"/>
              <a:ext cx="11359" cy="8547"/>
            </a:xfrm>
            <a:custGeom>
              <a:avLst/>
              <a:gdLst/>
              <a:ahLst/>
              <a:cxnLst/>
              <a:rect l="l" t="t" r="r" b="b"/>
              <a:pathLst>
                <a:path w="307" h="231" extrusionOk="0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094589" y="2314053"/>
              <a:ext cx="11470" cy="7733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062731" y="2259661"/>
              <a:ext cx="10730" cy="9250"/>
            </a:xfrm>
            <a:custGeom>
              <a:avLst/>
              <a:gdLst/>
              <a:ahLst/>
              <a:cxnLst/>
              <a:rect l="l" t="t" r="r" b="b"/>
              <a:pathLst>
                <a:path w="290" h="250" extrusionOk="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067282" y="2276274"/>
              <a:ext cx="9250" cy="9509"/>
            </a:xfrm>
            <a:custGeom>
              <a:avLst/>
              <a:gdLst/>
              <a:ahLst/>
              <a:cxnLst/>
              <a:rect l="l" t="t" r="r" b="b"/>
              <a:pathLst>
                <a:path w="250" h="257" extrusionOk="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074756" y="2276755"/>
              <a:ext cx="15947" cy="27491"/>
            </a:xfrm>
            <a:custGeom>
              <a:avLst/>
              <a:gdLst/>
              <a:ahLst/>
              <a:cxnLst/>
              <a:rect l="l" t="t" r="r" b="b"/>
              <a:pathLst>
                <a:path w="431" h="743" extrusionOk="0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098437" y="3000576"/>
              <a:ext cx="88615" cy="80845"/>
            </a:xfrm>
            <a:custGeom>
              <a:avLst/>
              <a:gdLst/>
              <a:ahLst/>
              <a:cxnLst/>
              <a:rect l="l" t="t" r="r" b="b"/>
              <a:pathLst>
                <a:path w="2395" h="2185" extrusionOk="0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5991097" y="2970679"/>
              <a:ext cx="115847" cy="59644"/>
            </a:xfrm>
            <a:custGeom>
              <a:avLst/>
              <a:gdLst/>
              <a:ahLst/>
              <a:cxnLst/>
              <a:rect l="l" t="t" r="r" b="b"/>
              <a:pathLst>
                <a:path w="3131" h="1612" extrusionOk="0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6072795" y="2625567"/>
              <a:ext cx="42291" cy="136678"/>
            </a:xfrm>
            <a:custGeom>
              <a:avLst/>
              <a:gdLst/>
              <a:ahLst/>
              <a:cxnLst/>
              <a:rect l="l" t="t" r="r" b="b"/>
              <a:pathLst>
                <a:path w="1143" h="3694" extrusionOk="0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095847" y="2367076"/>
              <a:ext cx="97236" cy="118585"/>
            </a:xfrm>
            <a:custGeom>
              <a:avLst/>
              <a:gdLst/>
              <a:ahLst/>
              <a:cxnLst/>
              <a:rect l="l" t="t" r="r" b="b"/>
              <a:pathLst>
                <a:path w="2628" h="3205" extrusionOk="0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095847" y="2367113"/>
              <a:ext cx="93314" cy="118548"/>
            </a:xfrm>
            <a:custGeom>
              <a:avLst/>
              <a:gdLst/>
              <a:ahLst/>
              <a:cxnLst/>
              <a:rect l="l" t="t" r="r" b="b"/>
              <a:pathLst>
                <a:path w="2522" h="3204" extrusionOk="0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838229" y="2346466"/>
              <a:ext cx="99937" cy="144929"/>
            </a:xfrm>
            <a:custGeom>
              <a:avLst/>
              <a:gdLst/>
              <a:ahLst/>
              <a:cxnLst/>
              <a:rect l="l" t="t" r="r" b="b"/>
              <a:pathLst>
                <a:path w="2701" h="3917" extrusionOk="0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4754164" y="2198461"/>
              <a:ext cx="132682" cy="129426"/>
            </a:xfrm>
            <a:custGeom>
              <a:avLst/>
              <a:gdLst/>
              <a:ahLst/>
              <a:cxnLst/>
              <a:rect l="l" t="t" r="r" b="b"/>
              <a:pathLst>
                <a:path w="3586" h="3498" extrusionOk="0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755496" y="2198461"/>
              <a:ext cx="131350" cy="125467"/>
            </a:xfrm>
            <a:custGeom>
              <a:avLst/>
              <a:gdLst/>
              <a:ahLst/>
              <a:cxnLst/>
              <a:rect l="l" t="t" r="r" b="b"/>
              <a:pathLst>
                <a:path w="3550" h="3391" extrusionOk="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831088" y="2963870"/>
              <a:ext cx="90465" cy="78144"/>
            </a:xfrm>
            <a:custGeom>
              <a:avLst/>
              <a:gdLst/>
              <a:ahLst/>
              <a:cxnLst/>
              <a:rect l="l" t="t" r="r" b="b"/>
              <a:pathLst>
                <a:path w="2445" h="2112" extrusionOk="0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4838710" y="2939449"/>
              <a:ext cx="67488" cy="84619"/>
            </a:xfrm>
            <a:custGeom>
              <a:avLst/>
              <a:gdLst/>
              <a:ahLst/>
              <a:cxnLst/>
              <a:rect l="l" t="t" r="r" b="b"/>
              <a:pathLst>
                <a:path w="1824" h="2287" extrusionOk="0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740473" y="2991066"/>
              <a:ext cx="90502" cy="78144"/>
            </a:xfrm>
            <a:custGeom>
              <a:avLst/>
              <a:gdLst/>
              <a:ahLst/>
              <a:cxnLst/>
              <a:rect l="l" t="t" r="r" b="b"/>
              <a:pathLst>
                <a:path w="2446" h="2112" extrusionOk="0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748243" y="2968569"/>
              <a:ext cx="67340" cy="82695"/>
            </a:xfrm>
            <a:custGeom>
              <a:avLst/>
              <a:gdLst/>
              <a:ahLst/>
              <a:cxnLst/>
              <a:rect l="l" t="t" r="r" b="b"/>
              <a:pathLst>
                <a:path w="1820" h="2235" extrusionOk="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725599" y="2520446"/>
              <a:ext cx="177378" cy="461464"/>
            </a:xfrm>
            <a:custGeom>
              <a:avLst/>
              <a:gdLst/>
              <a:ahLst/>
              <a:cxnLst/>
              <a:rect l="l" t="t" r="r" b="b"/>
              <a:pathLst>
                <a:path w="4794" h="12472" extrusionOk="0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4826759" y="2580018"/>
              <a:ext cx="55056" cy="173234"/>
            </a:xfrm>
            <a:custGeom>
              <a:avLst/>
              <a:gdLst/>
              <a:ahLst/>
              <a:cxnLst/>
              <a:rect l="l" t="t" r="r" b="b"/>
              <a:pathLst>
                <a:path w="1488" h="4682" extrusionOk="0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749205" y="2346910"/>
              <a:ext cx="143079" cy="197617"/>
            </a:xfrm>
            <a:custGeom>
              <a:avLst/>
              <a:gdLst/>
              <a:ahLst/>
              <a:cxnLst/>
              <a:rect l="l" t="t" r="r" b="b"/>
              <a:pathLst>
                <a:path w="3867" h="5341" extrusionOk="0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4759196" y="2403929"/>
              <a:ext cx="36334" cy="78773"/>
            </a:xfrm>
            <a:custGeom>
              <a:avLst/>
              <a:gdLst/>
              <a:ahLst/>
              <a:cxnLst/>
              <a:rect l="l" t="t" r="r" b="b"/>
              <a:pathLst>
                <a:path w="982" h="2129" extrusionOk="0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4769260" y="2225953"/>
              <a:ext cx="111333" cy="153439"/>
            </a:xfrm>
            <a:custGeom>
              <a:avLst/>
              <a:gdLst/>
              <a:ahLst/>
              <a:cxnLst/>
              <a:rect l="l" t="t" r="r" b="b"/>
              <a:pathLst>
                <a:path w="3009" h="4147" extrusionOk="0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835602" y="2274054"/>
              <a:ext cx="8399" cy="8399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4844112" y="2305320"/>
              <a:ext cx="10249" cy="6549"/>
            </a:xfrm>
            <a:custGeom>
              <a:avLst/>
              <a:gdLst/>
              <a:ahLst/>
              <a:cxnLst/>
              <a:rect l="l" t="t" r="r" b="b"/>
              <a:pathLst>
                <a:path w="277" h="177" extrusionOk="0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4868718" y="2257774"/>
              <a:ext cx="9768" cy="7918"/>
            </a:xfrm>
            <a:custGeom>
              <a:avLst/>
              <a:gdLst/>
              <a:ahLst/>
              <a:cxnLst/>
              <a:rect l="l" t="t" r="r" b="b"/>
              <a:pathLst>
                <a:path w="264" h="214" extrusionOk="0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4868718" y="2257811"/>
              <a:ext cx="9028" cy="7881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4866868" y="2271094"/>
              <a:ext cx="8325" cy="8399"/>
            </a:xfrm>
            <a:custGeom>
              <a:avLst/>
              <a:gdLst/>
              <a:ahLst/>
              <a:cxnLst/>
              <a:rect l="l" t="t" r="r" b="b"/>
              <a:pathLst>
                <a:path w="225" h="227" extrusionOk="0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856064" y="2272833"/>
              <a:ext cx="13431" cy="24272"/>
            </a:xfrm>
            <a:custGeom>
              <a:avLst/>
              <a:gdLst/>
              <a:ahLst/>
              <a:cxnLst/>
              <a:rect l="l" t="t" r="r" b="b"/>
              <a:pathLst>
                <a:path w="363" h="656" extrusionOk="0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4803375" y="2311833"/>
              <a:ext cx="34891" cy="22311"/>
            </a:xfrm>
            <a:custGeom>
              <a:avLst/>
              <a:gdLst/>
              <a:ahLst/>
              <a:cxnLst/>
              <a:rect l="l" t="t" r="r" b="b"/>
              <a:pathLst>
                <a:path w="943" h="603" extrusionOk="0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4865647" y="2427388"/>
              <a:ext cx="142561" cy="165612"/>
            </a:xfrm>
            <a:custGeom>
              <a:avLst/>
              <a:gdLst/>
              <a:ahLst/>
              <a:cxnLst/>
              <a:rect l="l" t="t" r="r" b="b"/>
              <a:pathLst>
                <a:path w="3853" h="4476" extrusionOk="0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4960295" y="2517745"/>
              <a:ext cx="21460" cy="9990"/>
            </a:xfrm>
            <a:custGeom>
              <a:avLst/>
              <a:gdLst/>
              <a:ahLst/>
              <a:cxnLst/>
              <a:rect l="l" t="t" r="r" b="b"/>
              <a:pathLst>
                <a:path w="580" h="270" extrusionOk="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4878560" y="2522074"/>
              <a:ext cx="57165" cy="17501"/>
            </a:xfrm>
            <a:custGeom>
              <a:avLst/>
              <a:gdLst/>
              <a:ahLst/>
              <a:cxnLst/>
              <a:rect l="l" t="t" r="r" b="b"/>
              <a:pathLst>
                <a:path w="1545" h="473" extrusionOk="0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4929177" y="2441189"/>
              <a:ext cx="48026" cy="18130"/>
            </a:xfrm>
            <a:custGeom>
              <a:avLst/>
              <a:gdLst/>
              <a:ahLst/>
              <a:cxnLst/>
              <a:rect l="l" t="t" r="r" b="b"/>
              <a:pathLst>
                <a:path w="1298" h="490" extrusionOk="0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4926328" y="2425649"/>
              <a:ext cx="57535" cy="23347"/>
            </a:xfrm>
            <a:custGeom>
              <a:avLst/>
              <a:gdLst/>
              <a:ahLst/>
              <a:cxnLst/>
              <a:rect l="l" t="t" r="r" b="b"/>
              <a:pathLst>
                <a:path w="1555" h="631" extrusionOk="0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4938131" y="2434196"/>
              <a:ext cx="39442" cy="20942"/>
            </a:xfrm>
            <a:custGeom>
              <a:avLst/>
              <a:gdLst/>
              <a:ahLst/>
              <a:cxnLst/>
              <a:rect l="l" t="t" r="r" b="b"/>
              <a:pathLst>
                <a:path w="1066" h="566" extrusionOk="0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4929806" y="2441596"/>
              <a:ext cx="48137" cy="18204"/>
            </a:xfrm>
            <a:custGeom>
              <a:avLst/>
              <a:gdLst/>
              <a:ahLst/>
              <a:cxnLst/>
              <a:rect l="l" t="t" r="r" b="b"/>
              <a:pathLst>
                <a:path w="1301" h="492" extrusionOk="0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743433" y="2479708"/>
              <a:ext cx="202871" cy="57017"/>
            </a:xfrm>
            <a:custGeom>
              <a:avLst/>
              <a:gdLst/>
              <a:ahLst/>
              <a:cxnLst/>
              <a:rect l="l" t="t" r="r" b="b"/>
              <a:pathLst>
                <a:path w="5483" h="1541" extrusionOk="0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4953412" y="2464907"/>
              <a:ext cx="52429" cy="60273"/>
            </a:xfrm>
            <a:custGeom>
              <a:avLst/>
              <a:gdLst/>
              <a:ahLst/>
              <a:cxnLst/>
              <a:rect l="l" t="t" r="r" b="b"/>
              <a:pathLst>
                <a:path w="1417" h="1629" extrusionOk="0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4722121" y="2350610"/>
              <a:ext cx="69227" cy="169016"/>
            </a:xfrm>
            <a:custGeom>
              <a:avLst/>
              <a:gdLst/>
              <a:ahLst/>
              <a:cxnLst/>
              <a:rect l="l" t="t" r="r" b="b"/>
              <a:pathLst>
                <a:path w="1871" h="4568" extrusionOk="0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45657" y="2884798"/>
              <a:ext cx="296" cy="4070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5345657" y="2762435"/>
              <a:ext cx="78810" cy="184149"/>
            </a:xfrm>
            <a:custGeom>
              <a:avLst/>
              <a:gdLst/>
              <a:ahLst/>
              <a:cxnLst/>
              <a:rect l="l" t="t" r="r" b="b"/>
              <a:pathLst>
                <a:path w="2130" h="4977" extrusionOk="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5016647" y="2241567"/>
              <a:ext cx="883523" cy="554482"/>
            </a:xfrm>
            <a:custGeom>
              <a:avLst/>
              <a:gdLst/>
              <a:ahLst/>
              <a:cxnLst/>
              <a:rect l="l" t="t" r="r" b="b"/>
              <a:pathLst>
                <a:path w="23879" h="1498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5016647" y="2241567"/>
              <a:ext cx="407814" cy="552003"/>
            </a:xfrm>
            <a:custGeom>
              <a:avLst/>
              <a:gdLst/>
              <a:ahLst/>
              <a:cxnLst/>
              <a:rect l="l" t="t" r="r" b="b"/>
              <a:pathLst>
                <a:path w="11022" h="14919" extrusionOk="0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848663" y="1757183"/>
              <a:ext cx="1219483" cy="641395"/>
            </a:xfrm>
            <a:custGeom>
              <a:avLst/>
              <a:gdLst/>
              <a:ahLst/>
              <a:cxnLst/>
              <a:rect l="l" t="t" r="r" b="b"/>
              <a:pathLst>
                <a:path w="32959" h="17335" extrusionOk="0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902943" y="1757220"/>
              <a:ext cx="607910" cy="613719"/>
            </a:xfrm>
            <a:custGeom>
              <a:avLst/>
              <a:gdLst/>
              <a:ahLst/>
              <a:cxnLst/>
              <a:rect l="l" t="t" r="r" b="b"/>
              <a:pathLst>
                <a:path w="16430" h="16587" extrusionOk="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4952672" y="1780974"/>
              <a:ext cx="1032411" cy="515225"/>
            </a:xfrm>
            <a:custGeom>
              <a:avLst/>
              <a:gdLst/>
              <a:ahLst/>
              <a:cxnLst/>
              <a:rect l="l" t="t" r="r" b="b"/>
              <a:pathLst>
                <a:path w="27903" h="13925" extrusionOk="0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5172605" y="2134966"/>
              <a:ext cx="571354" cy="161246"/>
            </a:xfrm>
            <a:custGeom>
              <a:avLst/>
              <a:gdLst/>
              <a:ahLst/>
              <a:cxnLst/>
              <a:rect l="l" t="t" r="r" b="b"/>
              <a:pathLst>
                <a:path w="15442" h="4358" extrusionOk="0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5538653" y="2086199"/>
              <a:ext cx="106116" cy="106264"/>
            </a:xfrm>
            <a:custGeom>
              <a:avLst/>
              <a:gdLst/>
              <a:ahLst/>
              <a:cxnLst/>
              <a:rect l="l" t="t" r="r" b="b"/>
              <a:pathLst>
                <a:path w="2868" h="2872" extrusionOk="0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5538653" y="2135965"/>
              <a:ext cx="106116" cy="32005"/>
            </a:xfrm>
            <a:custGeom>
              <a:avLst/>
              <a:gdLst/>
              <a:ahLst/>
              <a:cxnLst/>
              <a:rect l="l" t="t" r="r" b="b"/>
              <a:pathLst>
                <a:path w="2868" h="865" extrusionOk="0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5591712" y="2167934"/>
              <a:ext cx="44696" cy="24531"/>
            </a:xfrm>
            <a:custGeom>
              <a:avLst/>
              <a:gdLst/>
              <a:ahLst/>
              <a:cxnLst/>
              <a:rect l="l" t="t" r="r" b="b"/>
              <a:pathLst>
                <a:path w="1208" h="663" extrusionOk="0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538653" y="2091268"/>
              <a:ext cx="106116" cy="101195"/>
            </a:xfrm>
            <a:custGeom>
              <a:avLst/>
              <a:gdLst/>
              <a:ahLst/>
              <a:cxnLst/>
              <a:rect l="l" t="t" r="r" b="b"/>
              <a:pathLst>
                <a:path w="2868" h="2735" extrusionOk="0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5684843" y="1809540"/>
              <a:ext cx="178155" cy="178118"/>
            </a:xfrm>
            <a:custGeom>
              <a:avLst/>
              <a:gdLst/>
              <a:ahLst/>
              <a:cxnLst/>
              <a:rect l="l" t="t" r="r" b="b"/>
              <a:pathLst>
                <a:path w="4815" h="4814" extrusionOk="0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5684843" y="1817791"/>
              <a:ext cx="178155" cy="169867"/>
            </a:xfrm>
            <a:custGeom>
              <a:avLst/>
              <a:gdLst/>
              <a:ahLst/>
              <a:cxnLst/>
              <a:rect l="l" t="t" r="r" b="b"/>
              <a:pathLst>
                <a:path w="4815" h="4591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5109370" y="1608807"/>
              <a:ext cx="139712" cy="139712"/>
            </a:xfrm>
            <a:custGeom>
              <a:avLst/>
              <a:gdLst/>
              <a:ahLst/>
              <a:cxnLst/>
              <a:rect l="l" t="t" r="r" b="b"/>
              <a:pathLst>
                <a:path w="3776" h="3776" extrusionOk="0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5109370" y="1615319"/>
              <a:ext cx="139712" cy="133200"/>
            </a:xfrm>
            <a:custGeom>
              <a:avLst/>
              <a:gdLst/>
              <a:ahLst/>
              <a:cxnLst/>
              <a:rect l="l" t="t" r="r" b="b"/>
              <a:pathLst>
                <a:path w="3776" h="3600" extrusionOk="0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083729" y="1907556"/>
              <a:ext cx="218522" cy="210678"/>
            </a:xfrm>
            <a:custGeom>
              <a:avLst/>
              <a:gdLst/>
              <a:ahLst/>
              <a:cxnLst/>
              <a:rect l="l" t="t" r="r" b="b"/>
              <a:pathLst>
                <a:path w="5906" h="5694" extrusionOk="0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085357" y="2025294"/>
              <a:ext cx="157916" cy="92870"/>
            </a:xfrm>
            <a:custGeom>
              <a:avLst/>
              <a:gdLst/>
              <a:ahLst/>
              <a:cxnLst/>
              <a:rect l="l" t="t" r="r" b="b"/>
              <a:pathLst>
                <a:path w="4268" h="2510" extrusionOk="0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085209" y="2011049"/>
              <a:ext cx="175935" cy="107115"/>
            </a:xfrm>
            <a:custGeom>
              <a:avLst/>
              <a:gdLst/>
              <a:ahLst/>
              <a:cxnLst/>
              <a:rect l="l" t="t" r="r" b="b"/>
              <a:pathLst>
                <a:path w="4755" h="2895" extrusionOk="0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131978" y="1907519"/>
              <a:ext cx="112776" cy="15688"/>
            </a:xfrm>
            <a:custGeom>
              <a:avLst/>
              <a:gdLst/>
              <a:ahLst/>
              <a:cxnLst/>
              <a:rect l="l" t="t" r="r" b="b"/>
              <a:pathLst>
                <a:path w="3048" h="424" extrusionOk="0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5084987" y="1907519"/>
              <a:ext cx="158434" cy="117068"/>
            </a:xfrm>
            <a:custGeom>
              <a:avLst/>
              <a:gdLst/>
              <a:ahLst/>
              <a:cxnLst/>
              <a:rect l="l" t="t" r="r" b="b"/>
              <a:pathLst>
                <a:path w="4282" h="3164" extrusionOk="0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546756" y="1546275"/>
              <a:ext cx="189588" cy="172087"/>
            </a:xfrm>
            <a:custGeom>
              <a:avLst/>
              <a:gdLst/>
              <a:ahLst/>
              <a:cxnLst/>
              <a:rect l="l" t="t" r="r" b="b"/>
              <a:pathLst>
                <a:path w="5124" h="4651" extrusionOk="0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5547903" y="1559928"/>
              <a:ext cx="48618" cy="150923"/>
            </a:xfrm>
            <a:custGeom>
              <a:avLst/>
              <a:gdLst/>
              <a:ahLst/>
              <a:cxnLst/>
              <a:rect l="l" t="t" r="r" b="b"/>
              <a:pathLst>
                <a:path w="1314" h="4079" extrusionOk="0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5547903" y="1559928"/>
              <a:ext cx="95275" cy="158434"/>
            </a:xfrm>
            <a:custGeom>
              <a:avLst/>
              <a:gdLst/>
              <a:ahLst/>
              <a:cxnLst/>
              <a:rect l="l" t="t" r="r" b="b"/>
              <a:pathLst>
                <a:path w="2575" h="4282" extrusionOk="0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5678589" y="1548125"/>
              <a:ext cx="57720" cy="77922"/>
            </a:xfrm>
            <a:custGeom>
              <a:avLst/>
              <a:gdLst/>
              <a:ahLst/>
              <a:cxnLst/>
              <a:rect l="l" t="t" r="r" b="b"/>
              <a:pathLst>
                <a:path w="1560" h="2106" extrusionOk="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5584830" y="1546275"/>
              <a:ext cx="151145" cy="87283"/>
            </a:xfrm>
            <a:custGeom>
              <a:avLst/>
              <a:gdLst/>
              <a:ahLst/>
              <a:cxnLst/>
              <a:rect l="l" t="t" r="r" b="b"/>
              <a:pathLst>
                <a:path w="4085" h="2359" extrusionOk="0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86765" y="1858270"/>
              <a:ext cx="102305" cy="88393"/>
            </a:xfrm>
            <a:custGeom>
              <a:avLst/>
              <a:gdLst/>
              <a:ahLst/>
              <a:cxnLst/>
              <a:rect l="l" t="t" r="r" b="b"/>
              <a:pathLst>
                <a:path w="2765" h="2389" extrusionOk="0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5464022" y="1860675"/>
              <a:ext cx="25049" cy="45658"/>
            </a:xfrm>
            <a:custGeom>
              <a:avLst/>
              <a:gdLst/>
              <a:ahLst/>
              <a:cxnLst/>
              <a:rect l="l" t="t" r="r" b="b"/>
              <a:pathLst>
                <a:path w="677" h="1234" extrusionOk="0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5413331" y="1858307"/>
              <a:ext cx="75628" cy="47175"/>
            </a:xfrm>
            <a:custGeom>
              <a:avLst/>
              <a:gdLst/>
              <a:ahLst/>
              <a:cxnLst/>
              <a:rect l="l" t="t" r="r" b="b"/>
              <a:pathLst>
                <a:path w="2044" h="1275" extrusionOk="0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5386765" y="1859750"/>
              <a:ext cx="51985" cy="86062"/>
            </a:xfrm>
            <a:custGeom>
              <a:avLst/>
              <a:gdLst/>
              <a:ahLst/>
              <a:cxnLst/>
              <a:rect l="l" t="t" r="r" b="b"/>
              <a:pathLst>
                <a:path w="1405" h="2326" extrusionOk="0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5355869" y="3043275"/>
              <a:ext cx="117586" cy="117623"/>
            </a:xfrm>
            <a:custGeom>
              <a:avLst/>
              <a:gdLst/>
              <a:ahLst/>
              <a:cxnLst/>
              <a:rect l="l" t="t" r="r" b="b"/>
              <a:pathLst>
                <a:path w="3178" h="3179" extrusionOk="0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5355869" y="3087973"/>
              <a:ext cx="117586" cy="72779"/>
            </a:xfrm>
            <a:custGeom>
              <a:avLst/>
              <a:gdLst/>
              <a:ahLst/>
              <a:cxnLst/>
              <a:rect l="l" t="t" r="r" b="b"/>
              <a:pathLst>
                <a:path w="3178" h="1967" extrusionOk="0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5355869" y="3048714"/>
              <a:ext cx="117586" cy="112184"/>
            </a:xfrm>
            <a:custGeom>
              <a:avLst/>
              <a:gdLst/>
              <a:ahLst/>
              <a:cxnLst/>
              <a:rect l="l" t="t" r="r" b="b"/>
              <a:pathLst>
                <a:path w="3178" h="3032" extrusionOk="0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5489553" y="2984702"/>
              <a:ext cx="77811" cy="67266"/>
            </a:xfrm>
            <a:custGeom>
              <a:avLst/>
              <a:gdLst/>
              <a:ahLst/>
              <a:cxnLst/>
              <a:rect l="l" t="t" r="r" b="b"/>
              <a:pathLst>
                <a:path w="2103" h="1818" extrusionOk="0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566070" y="3013637"/>
              <a:ext cx="1221" cy="7696"/>
            </a:xfrm>
            <a:custGeom>
              <a:avLst/>
              <a:gdLst/>
              <a:ahLst/>
              <a:cxnLst/>
              <a:rect l="l" t="t" r="r" b="b"/>
              <a:pathLst>
                <a:path w="33" h="208" extrusionOk="0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5509829" y="2984850"/>
              <a:ext cx="57424" cy="35853"/>
            </a:xfrm>
            <a:custGeom>
              <a:avLst/>
              <a:gdLst/>
              <a:ahLst/>
              <a:cxnLst/>
              <a:rect l="l" t="t" r="r" b="b"/>
              <a:pathLst>
                <a:path w="1552" h="969" extrusionOk="0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5489553" y="2985960"/>
              <a:ext cx="39627" cy="65379"/>
            </a:xfrm>
            <a:custGeom>
              <a:avLst/>
              <a:gdLst/>
              <a:ahLst/>
              <a:cxnLst/>
              <a:rect l="l" t="t" r="r" b="b"/>
              <a:pathLst>
                <a:path w="1071" h="1767" extrusionOk="0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ctrTitle"/>
          </p:nvPr>
        </p:nvSpPr>
        <p:spPr>
          <a:xfrm>
            <a:off x="1484975" y="413718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Overview</a:t>
            </a:r>
            <a:endParaRPr b="1" dirty="0">
              <a:solidFill>
                <a:schemeClr val="accent3"/>
              </a:solidFill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br>
              <a:rPr lang="en" b="1" dirty="0">
                <a:solidFill>
                  <a:schemeClr val="accent2"/>
                </a:solidFill>
                <a:latin typeface="Abadi Extra Light" panose="020F0302020204030204" pitchFamily="34" charset="0"/>
                <a:ea typeface="Dosis"/>
                <a:cs typeface="Abadi Extra Light" panose="020F0302020204030204" pitchFamily="34" charset="0"/>
                <a:sym typeface="Dosis"/>
              </a:rPr>
            </a:br>
            <a:endParaRPr b="1" dirty="0">
              <a:solidFill>
                <a:schemeClr val="accent2"/>
              </a:solidFill>
              <a:latin typeface="Abadi Extra Light" panose="020F0302020204030204" pitchFamily="34" charset="0"/>
              <a:ea typeface="Dosis"/>
              <a:cs typeface="Abadi Extra Light" panose="020F0302020204030204" pitchFamily="34" charset="0"/>
              <a:sym typeface="Dosi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 b="1" dirty="0">
                <a:solidFill>
                  <a:schemeClr val="accent2"/>
                </a:solidFill>
                <a:latin typeface="Abadi Extra Light" panose="020F0302020204030204" pitchFamily="34" charset="0"/>
                <a:ea typeface="Dosis"/>
                <a:cs typeface="Abadi Extra Light" panose="020F0302020204030204" pitchFamily="34" charset="0"/>
                <a:sym typeface="Dosis"/>
              </a:rPr>
              <a:t>Introduction </a:t>
            </a:r>
            <a:endParaRPr sz="1800" b="1" dirty="0">
              <a:solidFill>
                <a:schemeClr val="accent2"/>
              </a:solidFill>
              <a:latin typeface="Abadi Extra Light" panose="020F0302020204030204" pitchFamily="34" charset="0"/>
              <a:ea typeface="Dosis"/>
              <a:cs typeface="Abadi Extra Light" panose="020F0302020204030204" pitchFamily="34" charset="0"/>
              <a:sym typeface="Dosis"/>
            </a:endParaRPr>
          </a:p>
          <a:p>
            <a:pPr lvl="0" indent="-342900">
              <a:lnSpc>
                <a:spcPct val="100000"/>
              </a:lnSpc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The Mechanics of the e-store</a:t>
            </a:r>
          </a:p>
          <a:p>
            <a:pPr lvl="0" indent="-342900">
              <a:lnSpc>
                <a:spcPct val="100000"/>
              </a:lnSpc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 b="1" dirty="0">
                <a:solidFill>
                  <a:schemeClr val="accent2"/>
                </a:solidFill>
                <a:latin typeface="Abadi Extra Light" panose="020F0302020204030204" pitchFamily="34" charset="0"/>
                <a:ea typeface="Dosis"/>
                <a:cs typeface="Abadi Extra Light" panose="020F0302020204030204" pitchFamily="34" charset="0"/>
                <a:sym typeface="Dosis"/>
              </a:rPr>
              <a:t>Payment  Structure</a:t>
            </a:r>
          </a:p>
          <a:p>
            <a:pPr lvl="0" indent="-342900">
              <a:lnSpc>
                <a:spcPct val="100000"/>
              </a:lnSpc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 b="1" dirty="0">
                <a:solidFill>
                  <a:schemeClr val="accent2"/>
                </a:solidFill>
                <a:latin typeface="Abadi Extra Light" panose="020F0302020204030204" pitchFamily="34" charset="0"/>
                <a:ea typeface="Dosis"/>
                <a:cs typeface="Abadi Extra Light" panose="020F0302020204030204" pitchFamily="34" charset="0"/>
                <a:sym typeface="Dosis"/>
              </a:rPr>
              <a:t>Running the Project</a:t>
            </a:r>
            <a:endParaRPr sz="1800" b="1" dirty="0">
              <a:solidFill>
                <a:schemeClr val="accent2"/>
              </a:solidFill>
              <a:latin typeface="Abadi Extra Light" panose="020F0302020204030204" pitchFamily="34" charset="0"/>
              <a:ea typeface="Dosis"/>
              <a:cs typeface="Abadi Extra Light" panose="020F0302020204030204" pitchFamily="34" charset="0"/>
              <a:sym typeface="Dosi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 b="1" dirty="0">
                <a:solidFill>
                  <a:schemeClr val="accent2"/>
                </a:solidFill>
                <a:latin typeface="Abadi Extra Light" panose="020F0302020204030204" pitchFamily="34" charset="0"/>
                <a:ea typeface="Dosis"/>
                <a:cs typeface="Abadi Extra Light" panose="020F0302020204030204" pitchFamily="34" charset="0"/>
                <a:sym typeface="Dosis"/>
              </a:rPr>
              <a:t>Unique challenges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 b="1" dirty="0">
                <a:solidFill>
                  <a:schemeClr val="accent2"/>
                </a:solidFill>
                <a:latin typeface="Abadi Extra Light" panose="020F0302020204030204" pitchFamily="34" charset="0"/>
                <a:ea typeface="Dosis"/>
                <a:cs typeface="Abadi Extra Light" panose="020F0302020204030204" pitchFamily="34" charset="0"/>
                <a:sym typeface="Dosis"/>
              </a:rPr>
              <a:t>Further Improvements to be Made</a:t>
            </a:r>
            <a:endParaRPr sz="1800" b="1" dirty="0">
              <a:solidFill>
                <a:schemeClr val="accent2"/>
              </a:solidFill>
              <a:latin typeface="Abadi Extra Light" panose="020F0302020204030204" pitchFamily="34" charset="0"/>
              <a:ea typeface="Dosis"/>
              <a:cs typeface="Abadi Extra Light" panose="020F0302020204030204" pitchFamily="34" charset="0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subTitle" idx="1"/>
          </p:nvPr>
        </p:nvSpPr>
        <p:spPr>
          <a:xfrm flipH="1">
            <a:off x="3657072" y="2901105"/>
            <a:ext cx="2802600" cy="827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What is this project all about?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Simulating an E-store Cobber website</a:t>
            </a:r>
            <a:endParaRPr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3228925" y="791800"/>
            <a:ext cx="4301100" cy="16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Introduction</a:t>
            </a:r>
            <a:endParaRPr b="1"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340635" y="791802"/>
            <a:ext cx="331365" cy="433268"/>
          </a:xfrm>
          <a:custGeom>
            <a:avLst/>
            <a:gdLst/>
            <a:ahLst/>
            <a:cxnLst/>
            <a:rect l="l" t="t" r="r" b="b"/>
            <a:pathLst>
              <a:path w="7505" h="9813" extrusionOk="0">
                <a:moveTo>
                  <a:pt x="1981" y="0"/>
                </a:moveTo>
                <a:cubicBezTo>
                  <a:pt x="452" y="0"/>
                  <a:pt x="1" y="1183"/>
                  <a:pt x="1116" y="2272"/>
                </a:cubicBezTo>
                <a:cubicBezTo>
                  <a:pt x="1640" y="2782"/>
                  <a:pt x="2392" y="3523"/>
                  <a:pt x="3095" y="4114"/>
                </a:cubicBezTo>
                <a:cubicBezTo>
                  <a:pt x="5465" y="6107"/>
                  <a:pt x="6400" y="9812"/>
                  <a:pt x="6400" y="9812"/>
                </a:cubicBezTo>
                <a:cubicBezTo>
                  <a:pt x="6400" y="9812"/>
                  <a:pt x="7504" y="7096"/>
                  <a:pt x="6770" y="4539"/>
                </a:cubicBezTo>
                <a:cubicBezTo>
                  <a:pt x="6036" y="1986"/>
                  <a:pt x="4339" y="35"/>
                  <a:pt x="2020" y="0"/>
                </a:cubicBezTo>
                <a:cubicBezTo>
                  <a:pt x="2007" y="0"/>
                  <a:pt x="1994" y="0"/>
                  <a:pt x="19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228738" y="996714"/>
            <a:ext cx="350836" cy="228357"/>
          </a:xfrm>
          <a:custGeom>
            <a:avLst/>
            <a:gdLst/>
            <a:ahLst/>
            <a:cxnLst/>
            <a:rect l="l" t="t" r="r" b="b"/>
            <a:pathLst>
              <a:path w="7946" h="5172" extrusionOk="0">
                <a:moveTo>
                  <a:pt x="2372" y="0"/>
                </a:moveTo>
                <a:cubicBezTo>
                  <a:pt x="1461" y="0"/>
                  <a:pt x="731" y="319"/>
                  <a:pt x="449" y="1030"/>
                </a:cubicBezTo>
                <a:cubicBezTo>
                  <a:pt x="0" y="2166"/>
                  <a:pt x="1965" y="2690"/>
                  <a:pt x="3923" y="3115"/>
                </a:cubicBezTo>
                <a:cubicBezTo>
                  <a:pt x="5881" y="3536"/>
                  <a:pt x="7367" y="4393"/>
                  <a:pt x="7854" y="5171"/>
                </a:cubicBezTo>
                <a:lnTo>
                  <a:pt x="7946" y="4485"/>
                </a:lnTo>
                <a:cubicBezTo>
                  <a:pt x="7918" y="3244"/>
                  <a:pt x="6480" y="1272"/>
                  <a:pt x="4535" y="473"/>
                </a:cubicBezTo>
                <a:cubicBezTo>
                  <a:pt x="3787" y="167"/>
                  <a:pt x="3032" y="0"/>
                  <a:pt x="2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1"/>
          <p:cNvGrpSpPr/>
          <p:nvPr/>
        </p:nvGrpSpPr>
        <p:grpSpPr>
          <a:xfrm>
            <a:off x="-810252" y="1358357"/>
            <a:ext cx="3494582" cy="3312232"/>
            <a:chOff x="4449298" y="915632"/>
            <a:chExt cx="3494582" cy="3312232"/>
          </a:xfrm>
        </p:grpSpPr>
        <p:sp>
          <p:nvSpPr>
            <p:cNvPr id="252" name="Google Shape;252;p21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2913159" y="2155301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1672386" y="2041344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1673363" y="2798726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1672701" y="2468037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1835605" y="2152876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2103427" y="2041344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1825841" y="2130324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2041283" y="2446304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2041283" y="2527000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2074103" y="2446304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2079426" y="2468100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2149602" y="2532732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385335" y="2477154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ctrTitle"/>
          </p:nvPr>
        </p:nvSpPr>
        <p:spPr>
          <a:xfrm>
            <a:off x="1515600" y="3441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THE MECHANICS OF THE E-STORE</a:t>
            </a:r>
            <a:endParaRPr lang="en-US" b="1" dirty="0">
              <a:solidFill>
                <a:schemeClr val="accent5"/>
              </a:solidFill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2"/>
          </p:nvPr>
        </p:nvSpPr>
        <p:spPr>
          <a:xfrm>
            <a:off x="4693787" y="1595938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US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Jframe Structures</a:t>
            </a:r>
            <a:endParaRPr b="1"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US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Return Buttons</a:t>
            </a:r>
          </a:p>
        </p:txBody>
      </p:sp>
      <p:pic>
        <p:nvPicPr>
          <p:cNvPr id="470" name="Google Shape;4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51" y="2572725"/>
            <a:ext cx="3978974" cy="2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7C94D7-83FB-C04A-B3FA-977C8285C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O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Payment occurs by cash.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EDD3D-3ACB-764B-8913-F47BF39FB87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CASH HANDLING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FA9BE5-9060-FB4C-89FC-24ACD44F514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AO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Buys the product and leaves a receipt with a thank you note.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62B451-5AC2-E747-8FB7-295113D20D4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BUY BUTTON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3FBC3E-B5D8-4E40-82B7-BC16B321DB2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AO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Marks every selected item into a new jFrame and calculates the total cost.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CD2F21F-94A4-2E42-A7F2-1494D35FDCD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“ADD TO CART” BUTTON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9D44CD-A022-C74D-B035-C5E352857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PAYMENT STRUCTURE</a:t>
            </a:r>
          </a:p>
        </p:txBody>
      </p:sp>
      <p:pic>
        <p:nvPicPr>
          <p:cNvPr id="1026" name="Picture 2" descr="Cartoon Young White Accountant Boy Counting Money by a Piggy Bank #57139 by  Ron Leishman">
            <a:extLst>
              <a:ext uri="{FF2B5EF4-FFF2-40B4-BE49-F238E27FC236}">
                <a16:creationId xmlns:a16="http://schemas.microsoft.com/office/drawing/2014/main" id="{E4171476-2D02-7F4A-B779-6DD11814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0" y="1190334"/>
            <a:ext cx="3043680" cy="314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2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AFC8D5-8651-C44F-8368-C4D2CBEFC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558" y="1812828"/>
            <a:ext cx="6432697" cy="1121758"/>
          </a:xfrm>
        </p:spPr>
        <p:txBody>
          <a:bodyPr/>
          <a:lstStyle/>
          <a:p>
            <a:r>
              <a:rPr lang="en-AO" sz="6000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7356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1FB989A-76D9-4640-895C-2C958712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O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The transitions from J</a:t>
            </a:r>
            <a:r>
              <a:rPr lang="en-US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f</a:t>
            </a:r>
            <a:r>
              <a:rPr lang="en-AO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rame to Jframe is smooth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7EAE6-1829-B54D-855F-5D2B1D38AA7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SWITCHABLE JFRAMES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F2D86D-89DE-B64D-A178-5A337937B70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641370" y="3060416"/>
            <a:ext cx="3493800" cy="578700"/>
          </a:xfrm>
        </p:spPr>
        <p:txBody>
          <a:bodyPr/>
          <a:lstStyle/>
          <a:p>
            <a:r>
              <a:rPr lang="en-AO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The creation of many compartments allow users to move to be more specific with their “program search.”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EF07D-E967-EE40-B8BF-3DE62A4ABA3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65800" y="2457245"/>
            <a:ext cx="3493800" cy="371100"/>
          </a:xfrm>
        </p:spPr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Organization of the products in sections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E7E91B-BAB8-2E4F-9C01-1A84E87385E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12123" y="3060416"/>
            <a:ext cx="3493800" cy="578700"/>
          </a:xfrm>
        </p:spPr>
        <p:txBody>
          <a:bodyPr/>
          <a:lstStyle/>
          <a:p>
            <a:r>
              <a:rPr lang="en-AO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Gives a lot of options for users to choose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6DCB1AE-DD6D-D14E-BB3B-CF96EDECE1E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12123" y="2457245"/>
            <a:ext cx="3493800" cy="371100"/>
          </a:xfrm>
        </p:spPr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Variety of Products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678E9D-885A-3E4E-95B8-43945D49E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STRENGTHS OF THE PROGRAM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885A04C-C7BD-4544-9DF7-F37B57EB6C86}"/>
              </a:ext>
            </a:extLst>
          </p:cNvPr>
          <p:cNvSpPr txBox="1">
            <a:spLocks/>
          </p:cNvSpPr>
          <p:nvPr/>
        </p:nvSpPr>
        <p:spPr>
          <a:xfrm>
            <a:off x="412123" y="1228853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AO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Design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E91166E8-248D-B24C-BDBC-F66A1203C2A3}"/>
              </a:ext>
            </a:extLst>
          </p:cNvPr>
          <p:cNvSpPr txBox="1">
            <a:spLocks/>
          </p:cNvSpPr>
          <p:nvPr/>
        </p:nvSpPr>
        <p:spPr>
          <a:xfrm>
            <a:off x="412123" y="1646474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There is a superb use of Jpanels to give the frames more color and attractive </a:t>
            </a:r>
            <a:endParaRPr lang="en-AO"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5"/>
          <p:cNvSpPr txBox="1">
            <a:spLocks noGrp="1"/>
          </p:cNvSpPr>
          <p:nvPr>
            <p:ph type="ctrTitle"/>
          </p:nvPr>
        </p:nvSpPr>
        <p:spPr>
          <a:xfrm flipH="1">
            <a:off x="2585368" y="322064"/>
            <a:ext cx="5491599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Further improvements to be made</a:t>
            </a:r>
            <a:endParaRPr b="1"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6" name="Google Shape;746;p25"/>
          <p:cNvGrpSpPr/>
          <p:nvPr/>
        </p:nvGrpSpPr>
        <p:grpSpPr>
          <a:xfrm>
            <a:off x="1850846" y="3582231"/>
            <a:ext cx="705302" cy="577255"/>
            <a:chOff x="4370168" y="1690503"/>
            <a:chExt cx="869027" cy="711256"/>
          </a:xfrm>
        </p:grpSpPr>
        <p:sp>
          <p:nvSpPr>
            <p:cNvPr id="747" name="Google Shape;747;p25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25"/>
          <p:cNvGrpSpPr/>
          <p:nvPr/>
        </p:nvGrpSpPr>
        <p:grpSpPr>
          <a:xfrm>
            <a:off x="4213392" y="3585311"/>
            <a:ext cx="705870" cy="575715"/>
            <a:chOff x="4368768" y="1694298"/>
            <a:chExt cx="869727" cy="709359"/>
          </a:xfrm>
        </p:grpSpPr>
        <p:sp>
          <p:nvSpPr>
            <p:cNvPr id="751" name="Google Shape;751;p25"/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5"/>
          <p:cNvGrpSpPr/>
          <p:nvPr/>
        </p:nvGrpSpPr>
        <p:grpSpPr>
          <a:xfrm>
            <a:off x="6578613" y="3582231"/>
            <a:ext cx="704898" cy="577255"/>
            <a:chOff x="4370666" y="1690503"/>
            <a:chExt cx="868529" cy="711256"/>
          </a:xfrm>
        </p:grpSpPr>
        <p:sp>
          <p:nvSpPr>
            <p:cNvPr id="755" name="Google Shape;755;p25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5"/>
          <p:cNvGrpSpPr/>
          <p:nvPr/>
        </p:nvGrpSpPr>
        <p:grpSpPr>
          <a:xfrm>
            <a:off x="6782182" y="3327093"/>
            <a:ext cx="279707" cy="523511"/>
            <a:chOff x="2597700" y="3340275"/>
            <a:chExt cx="198275" cy="371100"/>
          </a:xfrm>
        </p:grpSpPr>
        <p:sp>
          <p:nvSpPr>
            <p:cNvPr id="759" name="Google Shape;759;p25"/>
            <p:cNvSpPr/>
            <p:nvPr/>
          </p:nvSpPr>
          <p:spPr>
            <a:xfrm>
              <a:off x="2597700" y="3340275"/>
              <a:ext cx="198275" cy="370875"/>
            </a:xfrm>
            <a:custGeom>
              <a:avLst/>
              <a:gdLst/>
              <a:ahLst/>
              <a:cxnLst/>
              <a:rect l="l" t="t" r="r" b="b"/>
              <a:pathLst>
                <a:path w="7931" h="14835" extrusionOk="0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2636800" y="3362950"/>
              <a:ext cx="158975" cy="348425"/>
            </a:xfrm>
            <a:custGeom>
              <a:avLst/>
              <a:gdLst/>
              <a:ahLst/>
              <a:cxnLst/>
              <a:rect l="l" t="t" r="r" b="b"/>
              <a:pathLst>
                <a:path w="6359" h="13937" extrusionOk="0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5"/>
          <p:cNvGrpSpPr/>
          <p:nvPr/>
        </p:nvGrpSpPr>
        <p:grpSpPr>
          <a:xfrm>
            <a:off x="2035423" y="3346812"/>
            <a:ext cx="306968" cy="523581"/>
            <a:chOff x="1961300" y="3340250"/>
            <a:chExt cx="217600" cy="371150"/>
          </a:xfrm>
        </p:grpSpPr>
        <p:sp>
          <p:nvSpPr>
            <p:cNvPr id="762" name="Google Shape;762;p25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1989868" y="3580795"/>
              <a:ext cx="46839" cy="12646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2052471" y="3461991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25"/>
          <p:cNvGrpSpPr/>
          <p:nvPr/>
        </p:nvGrpSpPr>
        <p:grpSpPr>
          <a:xfrm>
            <a:off x="4418523" y="3313178"/>
            <a:ext cx="306979" cy="551380"/>
            <a:chOff x="1353450" y="3339600"/>
            <a:chExt cx="206650" cy="371175"/>
          </a:xfrm>
        </p:grpSpPr>
        <p:sp>
          <p:nvSpPr>
            <p:cNvPr id="779" name="Google Shape;779;p25"/>
            <p:cNvSpPr/>
            <p:nvPr/>
          </p:nvSpPr>
          <p:spPr>
            <a:xfrm>
              <a:off x="1362700" y="3513150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1474325" y="3513225"/>
              <a:ext cx="75475" cy="122375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397050" y="3542675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353450" y="3339600"/>
              <a:ext cx="206650" cy="281925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377300" y="3353350"/>
              <a:ext cx="182800" cy="268150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408225" y="3488325"/>
              <a:ext cx="131900" cy="81025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418750" y="3496850"/>
              <a:ext cx="28375" cy="60350"/>
            </a:xfrm>
            <a:custGeom>
              <a:avLst/>
              <a:gdLst/>
              <a:ahLst/>
              <a:cxnLst/>
              <a:rect l="l" t="t" r="r" b="b"/>
              <a:pathLst>
                <a:path w="1135" h="2414" extrusionOk="0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460000" y="3455675"/>
              <a:ext cx="28375" cy="77700"/>
            </a:xfrm>
            <a:custGeom>
              <a:avLst/>
              <a:gdLst/>
              <a:ahLst/>
              <a:cxnLst/>
              <a:rect l="l" t="t" r="r" b="b"/>
              <a:pathLst>
                <a:path w="1135" h="3108" extrusionOk="0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501450" y="3414250"/>
              <a:ext cx="28150" cy="95275"/>
            </a:xfrm>
            <a:custGeom>
              <a:avLst/>
              <a:gdLst/>
              <a:ahLst/>
              <a:cxnLst/>
              <a:rect l="l" t="t" r="r" b="b"/>
              <a:pathLst>
                <a:path w="1126" h="3811" extrusionOk="0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424600" y="3377925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5"/>
          <p:cNvSpPr txBox="1">
            <a:spLocks noGrp="1"/>
          </p:cNvSpPr>
          <p:nvPr>
            <p:ph type="subTitle" idx="4294967295"/>
          </p:nvPr>
        </p:nvSpPr>
        <p:spPr>
          <a:xfrm>
            <a:off x="720000" y="1400572"/>
            <a:ext cx="1670100" cy="2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badi Extra Light" panose="020F0302020204030204" pitchFamily="34" charset="0"/>
                <a:ea typeface="Staatliches"/>
                <a:cs typeface="Abadi Extra Light" panose="020F0302020204030204" pitchFamily="34" charset="0"/>
                <a:sym typeface="Staatliches"/>
              </a:rPr>
              <a:t>Improve the windows</a:t>
            </a:r>
            <a:endParaRPr sz="1800" b="1" dirty="0">
              <a:solidFill>
                <a:schemeClr val="lt1"/>
              </a:solidFill>
              <a:latin typeface="Abadi Extra Light" panose="020F0302020204030204" pitchFamily="34" charset="0"/>
              <a:ea typeface="Staatliches"/>
              <a:cs typeface="Abadi Extra Light" panose="020F0302020204030204" pitchFamily="34" charset="0"/>
              <a:sym typeface="Staatliches"/>
            </a:endParaRPr>
          </a:p>
        </p:txBody>
      </p:sp>
      <p:sp>
        <p:nvSpPr>
          <p:cNvPr id="791" name="Google Shape;791;p25"/>
          <p:cNvSpPr txBox="1">
            <a:spLocks noGrp="1"/>
          </p:cNvSpPr>
          <p:nvPr>
            <p:ph type="subTitle" idx="4294967295"/>
          </p:nvPr>
        </p:nvSpPr>
        <p:spPr>
          <a:xfrm>
            <a:off x="602927" y="2055787"/>
            <a:ext cx="1758900" cy="1845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Having nested for JFrames </a:t>
            </a:r>
          </a:p>
          <a:p>
            <a:pPr lvl="0" indent="-304800"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Having static Buy and AddToCart  buttons that allow a smooth flow of data between frames</a:t>
            </a:r>
          </a:p>
          <a:p>
            <a:pPr marL="45720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792" name="Google Shape;792;p25"/>
          <p:cNvCxnSpPr/>
          <p:nvPr/>
        </p:nvCxnSpPr>
        <p:spPr>
          <a:xfrm rot="10800000">
            <a:off x="492445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25"/>
          <p:cNvCxnSpPr/>
          <p:nvPr/>
        </p:nvCxnSpPr>
        <p:spPr>
          <a:xfrm rot="10800000">
            <a:off x="727600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5"/>
          <p:cNvCxnSpPr/>
          <p:nvPr/>
        </p:nvCxnSpPr>
        <p:spPr>
          <a:xfrm rot="10800000">
            <a:off x="2560775" y="150967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5" name="Google Shape;795;p25"/>
          <p:cNvSpPr txBox="1">
            <a:spLocks noGrp="1"/>
          </p:cNvSpPr>
          <p:nvPr>
            <p:ph type="subTitle" idx="4294967295"/>
          </p:nvPr>
        </p:nvSpPr>
        <p:spPr>
          <a:xfrm>
            <a:off x="4793924" y="1451238"/>
            <a:ext cx="2134877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badi Extra Light" panose="020F0302020204030204" pitchFamily="34" charset="0"/>
                <a:ea typeface="Staatliches"/>
                <a:cs typeface="Abadi Extra Light" panose="020F0302020204030204" pitchFamily="34" charset="0"/>
                <a:sym typeface="Staatliches"/>
              </a:rPr>
              <a:t>Payment structure</a:t>
            </a:r>
            <a:endParaRPr sz="1800" b="1" dirty="0">
              <a:solidFill>
                <a:schemeClr val="lt1"/>
              </a:solidFill>
              <a:latin typeface="Abadi Extra Light" panose="020F0302020204030204" pitchFamily="34" charset="0"/>
              <a:ea typeface="Staatliches"/>
              <a:cs typeface="Abadi Extra Light" panose="020F0302020204030204" pitchFamily="34" charset="0"/>
              <a:sym typeface="Staatliches"/>
            </a:endParaRPr>
          </a:p>
        </p:txBody>
      </p:sp>
      <p:sp>
        <p:nvSpPr>
          <p:cNvPr id="796" name="Google Shape;796;p25"/>
          <p:cNvSpPr txBox="1">
            <a:spLocks noGrp="1"/>
          </p:cNvSpPr>
          <p:nvPr>
            <p:ph type="subTitle" idx="4294967295"/>
          </p:nvPr>
        </p:nvSpPr>
        <p:spPr>
          <a:xfrm>
            <a:off x="5150200" y="2056562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Cash payment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Electronic Payment methods including credit/debit cards.</a:t>
            </a:r>
            <a:endParaRPr sz="1200" dirty="0">
              <a:solidFill>
                <a:schemeClr val="lt1"/>
              </a:solidFill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sp>
        <p:nvSpPr>
          <p:cNvPr id="797" name="Google Shape;797;p25"/>
          <p:cNvSpPr txBox="1">
            <a:spLocks noGrp="1"/>
          </p:cNvSpPr>
          <p:nvPr>
            <p:ph type="subTitle" idx="4294967295"/>
          </p:nvPr>
        </p:nvSpPr>
        <p:spPr>
          <a:xfrm>
            <a:off x="2940800" y="140056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badi Extra Light" panose="020F0302020204030204" pitchFamily="34" charset="0"/>
                <a:ea typeface="Staatliches"/>
                <a:cs typeface="Abadi Extra Light" panose="020F0302020204030204" pitchFamily="34" charset="0"/>
                <a:sym typeface="Staatliches"/>
              </a:rPr>
              <a:t>U</a:t>
            </a:r>
            <a:r>
              <a:rPr lang="en" sz="1800" b="1" dirty="0">
                <a:solidFill>
                  <a:schemeClr val="lt1"/>
                </a:solidFill>
                <a:latin typeface="Abadi Extra Light" panose="020F0302020204030204" pitchFamily="34" charset="0"/>
                <a:ea typeface="Staatliches"/>
                <a:cs typeface="Abadi Extra Light" panose="020F0302020204030204" pitchFamily="34" charset="0"/>
                <a:sym typeface="Staatliches"/>
              </a:rPr>
              <a:t>se of databases</a:t>
            </a:r>
            <a:endParaRPr sz="1800" b="1" dirty="0">
              <a:solidFill>
                <a:schemeClr val="lt1"/>
              </a:solidFill>
              <a:latin typeface="Abadi Extra Light" panose="020F0302020204030204" pitchFamily="34" charset="0"/>
              <a:ea typeface="Staatliches"/>
              <a:cs typeface="Abadi Extra Light" panose="020F0302020204030204" pitchFamily="34" charset="0"/>
              <a:sym typeface="Staatliches"/>
            </a:endParaRPr>
          </a:p>
        </p:txBody>
      </p:sp>
      <p:sp>
        <p:nvSpPr>
          <p:cNvPr id="798" name="Google Shape;798;p25"/>
          <p:cNvSpPr txBox="1">
            <a:spLocks noGrp="1"/>
          </p:cNvSpPr>
          <p:nvPr>
            <p:ph type="subTitle" idx="4294967295"/>
          </p:nvPr>
        </p:nvSpPr>
        <p:spPr>
          <a:xfrm>
            <a:off x="2809325" y="2055787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Having a database that accounts for all the products.</a:t>
            </a:r>
          </a:p>
          <a:p>
            <a:pPr lvl="0" indent="-304800"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Accounting for quantity of the products to avoid unlimited stock</a:t>
            </a:r>
          </a:p>
        </p:txBody>
      </p:sp>
      <p:cxnSp>
        <p:nvCxnSpPr>
          <p:cNvPr id="799" name="Google Shape;799;p25"/>
          <p:cNvCxnSpPr/>
          <p:nvPr/>
        </p:nvCxnSpPr>
        <p:spPr>
          <a:xfrm>
            <a:off x="2551250" y="3949000"/>
            <a:ext cx="175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25"/>
          <p:cNvCxnSpPr/>
          <p:nvPr/>
        </p:nvCxnSpPr>
        <p:spPr>
          <a:xfrm>
            <a:off x="4917860" y="3950550"/>
            <a:ext cx="171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4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45" name="Google Shape;645;p24"/>
          <p:cNvSpPr txBox="1">
            <a:spLocks noGrp="1"/>
          </p:cNvSpPr>
          <p:nvPr>
            <p:ph type="ctrTitle"/>
          </p:nvPr>
        </p:nvSpPr>
        <p:spPr>
          <a:xfrm>
            <a:off x="1714525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UNIQUE CHALLENGES</a:t>
            </a:r>
          </a:p>
        </p:txBody>
      </p:sp>
      <p:grpSp>
        <p:nvGrpSpPr>
          <p:cNvPr id="646" name="Google Shape;646;p24"/>
          <p:cNvGrpSpPr/>
          <p:nvPr/>
        </p:nvGrpSpPr>
        <p:grpSpPr>
          <a:xfrm>
            <a:off x="0" y="3906228"/>
            <a:ext cx="1714525" cy="1237271"/>
            <a:chOff x="2477163" y="1156239"/>
            <a:chExt cx="4030406" cy="3027493"/>
          </a:xfrm>
        </p:grpSpPr>
        <p:sp>
          <p:nvSpPr>
            <p:cNvPr id="647" name="Google Shape;647;p24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4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6" name="Google Shape;706;p24"/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558928" y="3595331"/>
              <a:ext cx="287822" cy="570541"/>
            </a:xfrm>
            <a:custGeom>
              <a:avLst/>
              <a:gdLst/>
              <a:ahLst/>
              <a:cxnLst/>
              <a:rect l="l" t="t" r="r" b="b"/>
              <a:pathLst>
                <a:path w="5076" h="10062" extrusionOk="0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580758" y="3595331"/>
              <a:ext cx="252496" cy="570541"/>
            </a:xfrm>
            <a:custGeom>
              <a:avLst/>
              <a:gdLst/>
              <a:ahLst/>
              <a:cxnLst/>
              <a:rect l="l" t="t" r="r" b="b"/>
              <a:pathLst>
                <a:path w="4453" h="10062" extrusionOk="0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658044" y="3635476"/>
              <a:ext cx="150772" cy="521379"/>
            </a:xfrm>
            <a:custGeom>
              <a:avLst/>
              <a:gdLst/>
              <a:ahLst/>
              <a:cxnLst/>
              <a:rect l="l" t="t" r="r" b="b"/>
              <a:pathLst>
                <a:path w="2659" h="9195" extrusionOk="0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477163" y="3813578"/>
              <a:ext cx="300523" cy="370154"/>
            </a:xfrm>
            <a:custGeom>
              <a:avLst/>
              <a:gdLst/>
              <a:ahLst/>
              <a:cxnLst/>
              <a:rect l="l" t="t" r="r" b="b"/>
              <a:pathLst>
                <a:path w="5300" h="6528" extrusionOk="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548664" y="3849300"/>
              <a:ext cx="212181" cy="328421"/>
            </a:xfrm>
            <a:custGeom>
              <a:avLst/>
              <a:gdLst/>
              <a:ahLst/>
              <a:cxnLst/>
              <a:rect l="l" t="t" r="r" b="b"/>
              <a:pathLst>
                <a:path w="3742" h="5792" extrusionOk="0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4"/>
          <p:cNvSpPr txBox="1">
            <a:spLocks noGrp="1"/>
          </p:cNvSpPr>
          <p:nvPr>
            <p:ph type="subTitle" idx="4294967295"/>
          </p:nvPr>
        </p:nvSpPr>
        <p:spPr>
          <a:xfrm>
            <a:off x="535047" y="1345018"/>
            <a:ext cx="3428674" cy="2666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None/>
            </a:pPr>
            <a:r>
              <a:rPr lang="en" sz="1800" b="1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PROJECT RELATED CHALLENGES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800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Learn how to Connect multiple J-frames together</a:t>
            </a:r>
            <a:endParaRPr sz="1800" dirty="0">
              <a:solidFill>
                <a:srgbClr val="434343"/>
              </a:solidFill>
              <a:latin typeface="Abadi Extra Light" panose="020F0302020204030204" pitchFamily="34" charset="0"/>
              <a:cs typeface="Abadi Extra Light" panose="020F0302020204030204" pitchFamily="34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800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Figuring out the Payment Structures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800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Time Constraint (due dates)</a:t>
            </a:r>
          </a:p>
        </p:txBody>
      </p:sp>
      <p:sp>
        <p:nvSpPr>
          <p:cNvPr id="99" name="Google Shape;740;p24">
            <a:extLst>
              <a:ext uri="{FF2B5EF4-FFF2-40B4-BE49-F238E27FC236}">
                <a16:creationId xmlns:a16="http://schemas.microsoft.com/office/drawing/2014/main" id="{94B87AC5-6F81-A047-988D-48C765509F14}"/>
              </a:ext>
            </a:extLst>
          </p:cNvPr>
          <p:cNvSpPr txBox="1">
            <a:spLocks/>
          </p:cNvSpPr>
          <p:nvPr/>
        </p:nvSpPr>
        <p:spPr>
          <a:xfrm>
            <a:off x="5061098" y="1356554"/>
            <a:ext cx="3354847" cy="26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120650" indent="0">
              <a:buClr>
                <a:srgbClr val="434343"/>
              </a:buClr>
              <a:buSzPts val="1700"/>
              <a:buNone/>
            </a:pPr>
            <a:r>
              <a:rPr lang="en-US" sz="1800" b="1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TEAM RELATED CHALLENGES</a:t>
            </a:r>
          </a:p>
          <a:p>
            <a:pPr indent="-336550">
              <a:buClr>
                <a:srgbClr val="434343"/>
              </a:buClr>
              <a:buSzPts val="1700"/>
            </a:pPr>
            <a:r>
              <a:rPr lang="en-US" sz="1800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Cooperation and Coordination</a:t>
            </a:r>
          </a:p>
          <a:p>
            <a:pPr indent="-336550">
              <a:buClr>
                <a:srgbClr val="434343"/>
              </a:buClr>
              <a:buSzPts val="1700"/>
            </a:pPr>
            <a:r>
              <a:rPr lang="en-US" sz="1800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Time Management</a:t>
            </a:r>
          </a:p>
          <a:p>
            <a:pPr indent="-336550">
              <a:buClr>
                <a:srgbClr val="434343"/>
              </a:buClr>
              <a:buSzPts val="1700"/>
            </a:pPr>
            <a:r>
              <a:rPr lang="en-US" sz="1800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Application of a Creativity</a:t>
            </a:r>
          </a:p>
          <a:p>
            <a:pPr indent="-336550">
              <a:buClr>
                <a:srgbClr val="434343"/>
              </a:buClr>
              <a:buSzPts val="1700"/>
            </a:pPr>
            <a:r>
              <a:rPr lang="en" sz="1800" dirty="0">
                <a:solidFill>
                  <a:srgbClr val="434343"/>
                </a:solidFill>
                <a:latin typeface="Abadi Extra Light" panose="020F0302020204030204" pitchFamily="34" charset="0"/>
                <a:cs typeface="Abadi Extra Light" panose="020F0302020204030204" pitchFamily="34" charset="0"/>
              </a:rPr>
              <a:t>Not biting more than we can chew (Limited Knowledge)</a:t>
            </a:r>
            <a:endParaRPr lang="en-US" sz="1800" dirty="0">
              <a:solidFill>
                <a:srgbClr val="434343"/>
              </a:solidFill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bber E-Store ppt" id="{9C0E91D3-B8AB-134C-9DC1-1596C1C40108}" vid="{F9BB62DF-0D6D-204A-BD34-CC5653F3F0E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340</Words>
  <Application>Microsoft Macintosh PowerPoint</Application>
  <PresentationFormat>On-screen Show (16:9)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Squada One</vt:lpstr>
      <vt:lpstr>Arial</vt:lpstr>
      <vt:lpstr>Fira Sans Extra Condensed Medium</vt:lpstr>
      <vt:lpstr>Dosis ExtraLight</vt:lpstr>
      <vt:lpstr>Dosis</vt:lpstr>
      <vt:lpstr>Josefin Sans</vt:lpstr>
      <vt:lpstr>Anaheim</vt:lpstr>
      <vt:lpstr>Abel</vt:lpstr>
      <vt:lpstr>Abadi Extra Light</vt:lpstr>
      <vt:lpstr>Fira Sans Condensed ExtraLight</vt:lpstr>
      <vt:lpstr>Staatliches</vt:lpstr>
      <vt:lpstr>Isometric Proposal by Slidesgo</vt:lpstr>
      <vt:lpstr>COBBER E-STORE</vt:lpstr>
      <vt:lpstr>Overview</vt:lpstr>
      <vt:lpstr>Introduction</vt:lpstr>
      <vt:lpstr>THE MECHANICS OF THE E-STORE</vt:lpstr>
      <vt:lpstr>PAYMENT STRUCTURE</vt:lpstr>
      <vt:lpstr>RUN THE PROGRAM</vt:lpstr>
      <vt:lpstr>STRENGTHS OF THE PROGRAM</vt:lpstr>
      <vt:lpstr>Further improvements to be made </vt:lpstr>
      <vt:lpstr>UNIQUE CHALLENGES</vt:lpstr>
      <vt:lpstr>THE COBBER E-STORE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Cobber E-Store PROPOSAL</dc:title>
  <cp:lastModifiedBy>Elias Nkuansambo</cp:lastModifiedBy>
  <cp:revision>18</cp:revision>
  <dcterms:modified xsi:type="dcterms:W3CDTF">2021-04-28T08:17:20Z</dcterms:modified>
</cp:coreProperties>
</file>