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/>
  <p:notesSz cx="6858000" cy="9144000"/>
  <p:embeddedFontLst>
    <p:embeddedFont>
      <p:font typeface="Canva Sans" panose="020B0604020202020204" charset="0"/>
      <p:regular r:id="rId25"/>
    </p:embeddedFont>
    <p:embeddedFont>
      <p:font typeface="Canva Sans Bold" panose="020B0604020202020204" charset="0"/>
      <p:regular r:id="rId26"/>
    </p:embeddedFont>
    <p:embeddedFont>
      <p:font typeface="Roboto Bold" panose="020B0604020202020204" charset="0"/>
      <p:regular r:id="rId27"/>
    </p:embeddedFont>
    <p:embeddedFont>
      <p:font typeface="Roboto Condensed" panose="02000000000000000000" pitchFamily="2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547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8586" y="3078163"/>
            <a:ext cx="787686" cy="2895720"/>
            <a:chOff x="0" y="0"/>
            <a:chExt cx="207456" cy="7626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456" cy="762659"/>
            </a:xfrm>
            <a:custGeom>
              <a:avLst/>
              <a:gdLst/>
              <a:ahLst/>
              <a:cxnLst/>
              <a:rect l="l" t="t" r="r" b="b"/>
              <a:pathLst>
                <a:path w="207456" h="762659">
                  <a:moveTo>
                    <a:pt x="0" y="0"/>
                  </a:moveTo>
                  <a:lnTo>
                    <a:pt x="207456" y="0"/>
                  </a:lnTo>
                  <a:lnTo>
                    <a:pt x="207456" y="762659"/>
                  </a:lnTo>
                  <a:lnTo>
                    <a:pt x="0" y="76265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7456" cy="800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700000">
            <a:off x="16448521" y="4354667"/>
            <a:ext cx="4998443" cy="4879738"/>
            <a:chOff x="0" y="0"/>
            <a:chExt cx="1316462" cy="12851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16462" cy="1285198"/>
            </a:xfrm>
            <a:custGeom>
              <a:avLst/>
              <a:gdLst/>
              <a:ahLst/>
              <a:cxnLst/>
              <a:rect l="l" t="t" r="r" b="b"/>
              <a:pathLst>
                <a:path w="1316462" h="1285198">
                  <a:moveTo>
                    <a:pt x="0" y="0"/>
                  </a:moveTo>
                  <a:lnTo>
                    <a:pt x="1316462" y="0"/>
                  </a:lnTo>
                  <a:lnTo>
                    <a:pt x="1316462" y="1285198"/>
                  </a:lnTo>
                  <a:lnTo>
                    <a:pt x="0" y="1285198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16462" cy="1323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8100000">
            <a:off x="10586895" y="-4405449"/>
            <a:ext cx="7589194" cy="9537300"/>
            <a:chOff x="0" y="0"/>
            <a:chExt cx="1998800" cy="251188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98800" cy="2511882"/>
            </a:xfrm>
            <a:custGeom>
              <a:avLst/>
              <a:gdLst/>
              <a:ahLst/>
              <a:cxnLst/>
              <a:rect l="l" t="t" r="r" b="b"/>
              <a:pathLst>
                <a:path w="1998800" h="2511882">
                  <a:moveTo>
                    <a:pt x="0" y="0"/>
                  </a:moveTo>
                  <a:lnTo>
                    <a:pt x="1998800" y="0"/>
                  </a:lnTo>
                  <a:lnTo>
                    <a:pt x="1998800" y="2511882"/>
                  </a:lnTo>
                  <a:lnTo>
                    <a:pt x="0" y="2511882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998800" cy="25499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8100000">
            <a:off x="7354922" y="6592423"/>
            <a:ext cx="9653057" cy="8824540"/>
            <a:chOff x="0" y="0"/>
            <a:chExt cx="2542369" cy="232415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542369" cy="2324159"/>
            </a:xfrm>
            <a:custGeom>
              <a:avLst/>
              <a:gdLst/>
              <a:ahLst/>
              <a:cxnLst/>
              <a:rect l="l" t="t" r="r" b="b"/>
              <a:pathLst>
                <a:path w="2542369" h="2324159">
                  <a:moveTo>
                    <a:pt x="0" y="0"/>
                  </a:moveTo>
                  <a:lnTo>
                    <a:pt x="2542369" y="0"/>
                  </a:lnTo>
                  <a:lnTo>
                    <a:pt x="2542369" y="2324159"/>
                  </a:lnTo>
                  <a:lnTo>
                    <a:pt x="0" y="232415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542369" cy="23622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611400" y="1278007"/>
            <a:ext cx="6990733" cy="6407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 b="1">
                <a:solidFill>
                  <a:srgbClr val="004AAD"/>
                </a:solidFill>
                <a:latin typeface="Roboto Bold"/>
                <a:ea typeface="Roboto Bold"/>
                <a:cs typeface="Roboto Bold"/>
                <a:sym typeface="Roboto Bold"/>
              </a:rPr>
              <a:t>Data Analysis Project and predict Sales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11400" y="8089833"/>
            <a:ext cx="6990733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4AA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Super Store Dataset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8586" y="3078163"/>
            <a:ext cx="787686" cy="2895720"/>
            <a:chOff x="0" y="0"/>
            <a:chExt cx="207456" cy="7626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456" cy="762659"/>
            </a:xfrm>
            <a:custGeom>
              <a:avLst/>
              <a:gdLst/>
              <a:ahLst/>
              <a:cxnLst/>
              <a:rect l="l" t="t" r="r" b="b"/>
              <a:pathLst>
                <a:path w="207456" h="762659">
                  <a:moveTo>
                    <a:pt x="0" y="0"/>
                  </a:moveTo>
                  <a:lnTo>
                    <a:pt x="207456" y="0"/>
                  </a:lnTo>
                  <a:lnTo>
                    <a:pt x="207456" y="762659"/>
                  </a:lnTo>
                  <a:lnTo>
                    <a:pt x="0" y="76265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7456" cy="800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700000">
            <a:off x="16123401" y="8066453"/>
            <a:ext cx="4998443" cy="4879738"/>
            <a:chOff x="0" y="0"/>
            <a:chExt cx="1316462" cy="12851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16462" cy="1285198"/>
            </a:xfrm>
            <a:custGeom>
              <a:avLst/>
              <a:gdLst/>
              <a:ahLst/>
              <a:cxnLst/>
              <a:rect l="l" t="t" r="r" b="b"/>
              <a:pathLst>
                <a:path w="1316462" h="1285198">
                  <a:moveTo>
                    <a:pt x="0" y="0"/>
                  </a:moveTo>
                  <a:lnTo>
                    <a:pt x="1316462" y="0"/>
                  </a:lnTo>
                  <a:lnTo>
                    <a:pt x="1316462" y="1285198"/>
                  </a:lnTo>
                  <a:lnTo>
                    <a:pt x="0" y="1285198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16462" cy="1323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-2778800" y="1861585"/>
            <a:ext cx="14933303" cy="10304546"/>
            <a:chOff x="0" y="0"/>
            <a:chExt cx="3933051" cy="271395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933051" cy="2713954"/>
            </a:xfrm>
            <a:custGeom>
              <a:avLst/>
              <a:gdLst/>
              <a:ahLst/>
              <a:cxnLst/>
              <a:rect l="l" t="t" r="r" b="b"/>
              <a:pathLst>
                <a:path w="3933051" h="2713954">
                  <a:moveTo>
                    <a:pt x="0" y="0"/>
                  </a:moveTo>
                  <a:lnTo>
                    <a:pt x="3933051" y="0"/>
                  </a:lnTo>
                  <a:lnTo>
                    <a:pt x="3933051" y="2713954"/>
                  </a:lnTo>
                  <a:lnTo>
                    <a:pt x="0" y="2713954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933051" cy="27520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0410753" y="0"/>
            <a:ext cx="7877247" cy="10287000"/>
          </a:xfrm>
          <a:custGeom>
            <a:avLst/>
            <a:gdLst/>
            <a:ahLst/>
            <a:cxnLst/>
            <a:rect l="l" t="t" r="r" b="b"/>
            <a:pathLst>
              <a:path w="7877247" h="10287000">
                <a:moveTo>
                  <a:pt x="0" y="0"/>
                </a:moveTo>
                <a:lnTo>
                  <a:pt x="7877247" y="0"/>
                </a:lnTo>
                <a:lnTo>
                  <a:pt x="787724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79" r="-147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419100" y="1920082"/>
            <a:ext cx="8018663" cy="6313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1"/>
              </a:lnSpc>
            </a:pPr>
            <a:r>
              <a:rPr lang="en-US" sz="7201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are the top selling products in the superstore?</a:t>
            </a:r>
          </a:p>
          <a:p>
            <a:pPr algn="ctr">
              <a:lnSpc>
                <a:spcPts val="10081"/>
              </a:lnSpc>
            </a:pPr>
            <a:endParaRPr lang="en-US" sz="7201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8586" y="3078163"/>
            <a:ext cx="787686" cy="2895720"/>
            <a:chOff x="0" y="0"/>
            <a:chExt cx="207456" cy="7626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456" cy="762659"/>
            </a:xfrm>
            <a:custGeom>
              <a:avLst/>
              <a:gdLst/>
              <a:ahLst/>
              <a:cxnLst/>
              <a:rect l="l" t="t" r="r" b="b"/>
              <a:pathLst>
                <a:path w="207456" h="762659">
                  <a:moveTo>
                    <a:pt x="0" y="0"/>
                  </a:moveTo>
                  <a:lnTo>
                    <a:pt x="207456" y="0"/>
                  </a:lnTo>
                  <a:lnTo>
                    <a:pt x="207456" y="762659"/>
                  </a:lnTo>
                  <a:lnTo>
                    <a:pt x="0" y="76265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7456" cy="800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700000">
            <a:off x="16123401" y="8066453"/>
            <a:ext cx="4998443" cy="4879738"/>
            <a:chOff x="0" y="0"/>
            <a:chExt cx="1316462" cy="12851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16462" cy="1285198"/>
            </a:xfrm>
            <a:custGeom>
              <a:avLst/>
              <a:gdLst/>
              <a:ahLst/>
              <a:cxnLst/>
              <a:rect l="l" t="t" r="r" b="b"/>
              <a:pathLst>
                <a:path w="1316462" h="1285198">
                  <a:moveTo>
                    <a:pt x="0" y="0"/>
                  </a:moveTo>
                  <a:lnTo>
                    <a:pt x="1316462" y="0"/>
                  </a:lnTo>
                  <a:lnTo>
                    <a:pt x="1316462" y="1285198"/>
                  </a:lnTo>
                  <a:lnTo>
                    <a:pt x="0" y="1285198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16462" cy="1323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9840125" y="780823"/>
            <a:ext cx="8782498" cy="7253092"/>
          </a:xfrm>
          <a:custGeom>
            <a:avLst/>
            <a:gdLst/>
            <a:ahLst/>
            <a:cxnLst/>
            <a:rect l="l" t="t" r="r" b="b"/>
            <a:pathLst>
              <a:path w="8782498" h="7253092">
                <a:moveTo>
                  <a:pt x="0" y="0"/>
                </a:moveTo>
                <a:lnTo>
                  <a:pt x="8782498" y="0"/>
                </a:lnTo>
                <a:lnTo>
                  <a:pt x="8782498" y="7253092"/>
                </a:lnTo>
                <a:lnTo>
                  <a:pt x="0" y="72530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 rot="5400000">
            <a:off x="-2778800" y="1861585"/>
            <a:ext cx="14933303" cy="10304546"/>
            <a:chOff x="0" y="0"/>
            <a:chExt cx="3933051" cy="271395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933051" cy="2713954"/>
            </a:xfrm>
            <a:custGeom>
              <a:avLst/>
              <a:gdLst/>
              <a:ahLst/>
              <a:cxnLst/>
              <a:rect l="l" t="t" r="r" b="b"/>
              <a:pathLst>
                <a:path w="3933051" h="2713954">
                  <a:moveTo>
                    <a:pt x="0" y="0"/>
                  </a:moveTo>
                  <a:lnTo>
                    <a:pt x="3933051" y="0"/>
                  </a:lnTo>
                  <a:lnTo>
                    <a:pt x="3933051" y="2713954"/>
                  </a:lnTo>
                  <a:lnTo>
                    <a:pt x="0" y="2713954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933051" cy="27520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78520" y="647473"/>
            <a:ext cx="8018663" cy="8858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1"/>
              </a:lnSpc>
            </a:pPr>
            <a:r>
              <a:rPr lang="en-US" sz="7201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which region has </a:t>
            </a:r>
          </a:p>
          <a:p>
            <a:pPr algn="ctr">
              <a:lnSpc>
                <a:spcPts val="10081"/>
              </a:lnSpc>
            </a:pPr>
            <a:r>
              <a:rPr lang="en-US" sz="7201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highest sales</a:t>
            </a:r>
          </a:p>
          <a:p>
            <a:pPr algn="ctr">
              <a:lnSpc>
                <a:spcPts val="10081"/>
              </a:lnSpc>
            </a:pPr>
            <a:r>
              <a:rPr lang="en-US" sz="7201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of </a:t>
            </a:r>
          </a:p>
          <a:p>
            <a:pPr algn="ctr">
              <a:lnSpc>
                <a:spcPts val="10081"/>
              </a:lnSpc>
            </a:pPr>
            <a:r>
              <a:rPr lang="en-US" sz="7201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KI Adjustable-Height Table</a:t>
            </a:r>
          </a:p>
          <a:p>
            <a:pPr algn="ctr">
              <a:lnSpc>
                <a:spcPts val="10081"/>
              </a:lnSpc>
            </a:pPr>
            <a:endParaRPr lang="en-US" sz="7201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ctr">
              <a:lnSpc>
                <a:spcPts val="10081"/>
              </a:lnSpc>
            </a:pPr>
            <a:r>
              <a:rPr lang="en-US" sz="7201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product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8586" y="3078163"/>
            <a:ext cx="787686" cy="2895720"/>
            <a:chOff x="0" y="0"/>
            <a:chExt cx="207456" cy="7626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456" cy="762659"/>
            </a:xfrm>
            <a:custGeom>
              <a:avLst/>
              <a:gdLst/>
              <a:ahLst/>
              <a:cxnLst/>
              <a:rect l="l" t="t" r="r" b="b"/>
              <a:pathLst>
                <a:path w="207456" h="762659">
                  <a:moveTo>
                    <a:pt x="0" y="0"/>
                  </a:moveTo>
                  <a:lnTo>
                    <a:pt x="207456" y="0"/>
                  </a:lnTo>
                  <a:lnTo>
                    <a:pt x="207456" y="762659"/>
                  </a:lnTo>
                  <a:lnTo>
                    <a:pt x="0" y="76265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7456" cy="800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700000">
            <a:off x="16123401" y="8066453"/>
            <a:ext cx="4998443" cy="4879738"/>
            <a:chOff x="0" y="0"/>
            <a:chExt cx="1316462" cy="12851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16462" cy="1285198"/>
            </a:xfrm>
            <a:custGeom>
              <a:avLst/>
              <a:gdLst/>
              <a:ahLst/>
              <a:cxnLst/>
              <a:rect l="l" t="t" r="r" b="b"/>
              <a:pathLst>
                <a:path w="1316462" h="1285198">
                  <a:moveTo>
                    <a:pt x="0" y="0"/>
                  </a:moveTo>
                  <a:lnTo>
                    <a:pt x="1316462" y="0"/>
                  </a:lnTo>
                  <a:lnTo>
                    <a:pt x="1316462" y="1285198"/>
                  </a:lnTo>
                  <a:lnTo>
                    <a:pt x="0" y="1285198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16462" cy="1323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1493055" y="-13302687"/>
            <a:ext cx="14933303" cy="18656586"/>
            <a:chOff x="0" y="0"/>
            <a:chExt cx="3933051" cy="49136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933051" cy="4913669"/>
            </a:xfrm>
            <a:custGeom>
              <a:avLst/>
              <a:gdLst/>
              <a:ahLst/>
              <a:cxnLst/>
              <a:rect l="l" t="t" r="r" b="b"/>
              <a:pathLst>
                <a:path w="3933051" h="4913669">
                  <a:moveTo>
                    <a:pt x="0" y="0"/>
                  </a:moveTo>
                  <a:lnTo>
                    <a:pt x="3933051" y="0"/>
                  </a:lnTo>
                  <a:lnTo>
                    <a:pt x="3933051" y="4913669"/>
                  </a:lnTo>
                  <a:lnTo>
                    <a:pt x="0" y="491366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933051" cy="49517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5257" y="3078163"/>
            <a:ext cx="18668720" cy="7584167"/>
          </a:xfrm>
          <a:custGeom>
            <a:avLst/>
            <a:gdLst/>
            <a:ahLst/>
            <a:cxnLst/>
            <a:rect l="l" t="t" r="r" b="b"/>
            <a:pathLst>
              <a:path w="18668720" h="7584167">
                <a:moveTo>
                  <a:pt x="0" y="0"/>
                </a:moveTo>
                <a:lnTo>
                  <a:pt x="18668720" y="0"/>
                </a:lnTo>
                <a:lnTo>
                  <a:pt x="18668720" y="7584168"/>
                </a:lnTo>
                <a:lnTo>
                  <a:pt x="0" y="7584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25257" y="393935"/>
            <a:ext cx="16641389" cy="3768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1"/>
              </a:lnSpc>
            </a:pPr>
            <a:r>
              <a:rPr lang="en-US" sz="7201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is the sales trend over time (monthly, yearly)?</a:t>
            </a:r>
          </a:p>
          <a:p>
            <a:pPr algn="ctr">
              <a:lnSpc>
                <a:spcPts val="10081"/>
              </a:lnSpc>
            </a:pPr>
            <a:endParaRPr lang="en-US" sz="7201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8586" y="3078163"/>
            <a:ext cx="787686" cy="2895720"/>
            <a:chOff x="0" y="0"/>
            <a:chExt cx="207456" cy="7626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456" cy="762659"/>
            </a:xfrm>
            <a:custGeom>
              <a:avLst/>
              <a:gdLst/>
              <a:ahLst/>
              <a:cxnLst/>
              <a:rect l="l" t="t" r="r" b="b"/>
              <a:pathLst>
                <a:path w="207456" h="762659">
                  <a:moveTo>
                    <a:pt x="0" y="0"/>
                  </a:moveTo>
                  <a:lnTo>
                    <a:pt x="207456" y="0"/>
                  </a:lnTo>
                  <a:lnTo>
                    <a:pt x="207456" y="762659"/>
                  </a:lnTo>
                  <a:lnTo>
                    <a:pt x="0" y="76265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7456" cy="800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700000">
            <a:off x="16123401" y="8066453"/>
            <a:ext cx="4998443" cy="4879738"/>
            <a:chOff x="0" y="0"/>
            <a:chExt cx="1316462" cy="12851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16462" cy="1285198"/>
            </a:xfrm>
            <a:custGeom>
              <a:avLst/>
              <a:gdLst/>
              <a:ahLst/>
              <a:cxnLst/>
              <a:rect l="l" t="t" r="r" b="b"/>
              <a:pathLst>
                <a:path w="1316462" h="1285198">
                  <a:moveTo>
                    <a:pt x="0" y="0"/>
                  </a:moveTo>
                  <a:lnTo>
                    <a:pt x="1316462" y="0"/>
                  </a:lnTo>
                  <a:lnTo>
                    <a:pt x="1316462" y="1285198"/>
                  </a:lnTo>
                  <a:lnTo>
                    <a:pt x="0" y="1285198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16462" cy="1323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1493055" y="-13302687"/>
            <a:ext cx="14933303" cy="18656586"/>
            <a:chOff x="0" y="0"/>
            <a:chExt cx="3933051" cy="49136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933051" cy="4913669"/>
            </a:xfrm>
            <a:custGeom>
              <a:avLst/>
              <a:gdLst/>
              <a:ahLst/>
              <a:cxnLst/>
              <a:rect l="l" t="t" r="r" b="b"/>
              <a:pathLst>
                <a:path w="3933051" h="4913669">
                  <a:moveTo>
                    <a:pt x="0" y="0"/>
                  </a:moveTo>
                  <a:lnTo>
                    <a:pt x="3933051" y="0"/>
                  </a:lnTo>
                  <a:lnTo>
                    <a:pt x="3933051" y="4913669"/>
                  </a:lnTo>
                  <a:lnTo>
                    <a:pt x="0" y="491366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933051" cy="49517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0" y="3470408"/>
            <a:ext cx="12460482" cy="7086899"/>
          </a:xfrm>
          <a:custGeom>
            <a:avLst/>
            <a:gdLst/>
            <a:ahLst/>
            <a:cxnLst/>
            <a:rect l="l" t="t" r="r" b="b"/>
            <a:pathLst>
              <a:path w="12460482" h="7086899">
                <a:moveTo>
                  <a:pt x="0" y="0"/>
                </a:moveTo>
                <a:lnTo>
                  <a:pt x="12460482" y="0"/>
                </a:lnTo>
                <a:lnTo>
                  <a:pt x="12460482" y="7086899"/>
                </a:lnTo>
                <a:lnTo>
                  <a:pt x="0" y="70868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25257" y="393935"/>
            <a:ext cx="16641389" cy="3768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1"/>
              </a:lnSpc>
            </a:pPr>
            <a:r>
              <a:rPr lang="en-US" sz="7201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Which region &amp; place generate the most sales?</a:t>
            </a:r>
          </a:p>
          <a:p>
            <a:pPr algn="ctr">
              <a:lnSpc>
                <a:spcPts val="10081"/>
              </a:lnSpc>
            </a:pPr>
            <a:endParaRPr lang="en-US" sz="7201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948301" y="4634897"/>
            <a:ext cx="6339699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west has the highest Sales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8586" y="3078163"/>
            <a:ext cx="787686" cy="2895720"/>
            <a:chOff x="0" y="0"/>
            <a:chExt cx="207456" cy="7626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456" cy="762659"/>
            </a:xfrm>
            <a:custGeom>
              <a:avLst/>
              <a:gdLst/>
              <a:ahLst/>
              <a:cxnLst/>
              <a:rect l="l" t="t" r="r" b="b"/>
              <a:pathLst>
                <a:path w="207456" h="762659">
                  <a:moveTo>
                    <a:pt x="0" y="0"/>
                  </a:moveTo>
                  <a:lnTo>
                    <a:pt x="207456" y="0"/>
                  </a:lnTo>
                  <a:lnTo>
                    <a:pt x="207456" y="762659"/>
                  </a:lnTo>
                  <a:lnTo>
                    <a:pt x="0" y="76265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7456" cy="800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700000">
            <a:off x="16123401" y="8066453"/>
            <a:ext cx="4998443" cy="4879738"/>
            <a:chOff x="0" y="0"/>
            <a:chExt cx="1316462" cy="12851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16462" cy="1285198"/>
            </a:xfrm>
            <a:custGeom>
              <a:avLst/>
              <a:gdLst/>
              <a:ahLst/>
              <a:cxnLst/>
              <a:rect l="l" t="t" r="r" b="b"/>
              <a:pathLst>
                <a:path w="1316462" h="1285198">
                  <a:moveTo>
                    <a:pt x="0" y="0"/>
                  </a:moveTo>
                  <a:lnTo>
                    <a:pt x="1316462" y="0"/>
                  </a:lnTo>
                  <a:lnTo>
                    <a:pt x="1316462" y="1285198"/>
                  </a:lnTo>
                  <a:lnTo>
                    <a:pt x="0" y="1285198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16462" cy="1323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368586" y="792872"/>
            <a:ext cx="19475135" cy="9494128"/>
          </a:xfrm>
          <a:custGeom>
            <a:avLst/>
            <a:gdLst/>
            <a:ahLst/>
            <a:cxnLst/>
            <a:rect l="l" t="t" r="r" b="b"/>
            <a:pathLst>
              <a:path w="19475135" h="9494128">
                <a:moveTo>
                  <a:pt x="0" y="0"/>
                </a:moveTo>
                <a:lnTo>
                  <a:pt x="19475134" y="0"/>
                </a:lnTo>
                <a:lnTo>
                  <a:pt x="19475134" y="9494128"/>
                </a:lnTo>
                <a:lnTo>
                  <a:pt x="0" y="94941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 rot="5400000">
            <a:off x="3680439" y="-14033051"/>
            <a:ext cx="12133908" cy="18656586"/>
            <a:chOff x="0" y="0"/>
            <a:chExt cx="3195762" cy="491366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195762" cy="4913669"/>
            </a:xfrm>
            <a:custGeom>
              <a:avLst/>
              <a:gdLst/>
              <a:ahLst/>
              <a:cxnLst/>
              <a:rect l="l" t="t" r="r" b="b"/>
              <a:pathLst>
                <a:path w="3195762" h="4913669">
                  <a:moveTo>
                    <a:pt x="0" y="0"/>
                  </a:moveTo>
                  <a:lnTo>
                    <a:pt x="3195762" y="0"/>
                  </a:lnTo>
                  <a:lnTo>
                    <a:pt x="3195762" y="4913669"/>
                  </a:lnTo>
                  <a:lnTo>
                    <a:pt x="0" y="491366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195762" cy="49517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769082" y="335319"/>
            <a:ext cx="12991569" cy="1948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70"/>
              </a:lnSpc>
            </a:pPr>
            <a:r>
              <a:rPr lang="en-US" sz="5621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Which state has the highest sales?</a:t>
            </a:r>
          </a:p>
          <a:p>
            <a:pPr algn="ctr">
              <a:lnSpc>
                <a:spcPts val="7870"/>
              </a:lnSpc>
            </a:pPr>
            <a:endParaRPr lang="en-US" sz="5621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747393" y="6522685"/>
            <a:ext cx="755058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california and new York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747393" y="7343105"/>
            <a:ext cx="755058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has the highest sales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8586" y="3078163"/>
            <a:ext cx="787686" cy="2895720"/>
            <a:chOff x="0" y="0"/>
            <a:chExt cx="207456" cy="7626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456" cy="762659"/>
            </a:xfrm>
            <a:custGeom>
              <a:avLst/>
              <a:gdLst/>
              <a:ahLst/>
              <a:cxnLst/>
              <a:rect l="l" t="t" r="r" b="b"/>
              <a:pathLst>
                <a:path w="207456" h="762659">
                  <a:moveTo>
                    <a:pt x="0" y="0"/>
                  </a:moveTo>
                  <a:lnTo>
                    <a:pt x="207456" y="0"/>
                  </a:lnTo>
                  <a:lnTo>
                    <a:pt x="207456" y="762659"/>
                  </a:lnTo>
                  <a:lnTo>
                    <a:pt x="0" y="76265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7456" cy="800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700000">
            <a:off x="17064173" y="8554261"/>
            <a:ext cx="4998443" cy="4879738"/>
            <a:chOff x="0" y="0"/>
            <a:chExt cx="1316462" cy="12851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16462" cy="1285198"/>
            </a:xfrm>
            <a:custGeom>
              <a:avLst/>
              <a:gdLst/>
              <a:ahLst/>
              <a:cxnLst/>
              <a:rect l="l" t="t" r="r" b="b"/>
              <a:pathLst>
                <a:path w="1316462" h="1285198">
                  <a:moveTo>
                    <a:pt x="0" y="0"/>
                  </a:moveTo>
                  <a:lnTo>
                    <a:pt x="1316462" y="0"/>
                  </a:lnTo>
                  <a:lnTo>
                    <a:pt x="1316462" y="1285198"/>
                  </a:lnTo>
                  <a:lnTo>
                    <a:pt x="0" y="1285198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16462" cy="1323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106439" y="0"/>
            <a:ext cx="10570008" cy="9049664"/>
          </a:xfrm>
          <a:custGeom>
            <a:avLst/>
            <a:gdLst/>
            <a:ahLst/>
            <a:cxnLst/>
            <a:rect l="l" t="t" r="r" b="b"/>
            <a:pathLst>
              <a:path w="10570008" h="9049664">
                <a:moveTo>
                  <a:pt x="0" y="0"/>
                </a:moveTo>
                <a:lnTo>
                  <a:pt x="10570008" y="0"/>
                </a:lnTo>
                <a:lnTo>
                  <a:pt x="10570008" y="9049664"/>
                </a:lnTo>
                <a:lnTo>
                  <a:pt x="0" y="90496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 rot="5400000">
            <a:off x="-5713195" y="-3246042"/>
            <a:ext cx="12133908" cy="14932176"/>
            <a:chOff x="0" y="0"/>
            <a:chExt cx="3195762" cy="393275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195762" cy="3932754"/>
            </a:xfrm>
            <a:custGeom>
              <a:avLst/>
              <a:gdLst/>
              <a:ahLst/>
              <a:cxnLst/>
              <a:rect l="l" t="t" r="r" b="b"/>
              <a:pathLst>
                <a:path w="3195762" h="3932754">
                  <a:moveTo>
                    <a:pt x="0" y="0"/>
                  </a:moveTo>
                  <a:lnTo>
                    <a:pt x="3195762" y="0"/>
                  </a:lnTo>
                  <a:lnTo>
                    <a:pt x="3195762" y="3932754"/>
                  </a:lnTo>
                  <a:lnTo>
                    <a:pt x="0" y="3932754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195762" cy="39708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86076" y="2233413"/>
            <a:ext cx="6153664" cy="4780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26"/>
              </a:lnSpc>
            </a:pPr>
            <a:r>
              <a:rPr lang="en-US" sz="6804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Which state has the highest sales?</a:t>
            </a:r>
          </a:p>
          <a:p>
            <a:pPr algn="ctr">
              <a:lnSpc>
                <a:spcPts val="9526"/>
              </a:lnSpc>
            </a:pPr>
            <a:endParaRPr lang="en-US" sz="6804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8586" y="3078163"/>
            <a:ext cx="787686" cy="2895720"/>
            <a:chOff x="0" y="0"/>
            <a:chExt cx="207456" cy="7626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456" cy="762659"/>
            </a:xfrm>
            <a:custGeom>
              <a:avLst/>
              <a:gdLst/>
              <a:ahLst/>
              <a:cxnLst/>
              <a:rect l="l" t="t" r="r" b="b"/>
              <a:pathLst>
                <a:path w="207456" h="762659">
                  <a:moveTo>
                    <a:pt x="0" y="0"/>
                  </a:moveTo>
                  <a:lnTo>
                    <a:pt x="207456" y="0"/>
                  </a:lnTo>
                  <a:lnTo>
                    <a:pt x="207456" y="762659"/>
                  </a:lnTo>
                  <a:lnTo>
                    <a:pt x="0" y="76265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7456" cy="800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5446495" y="-1492205"/>
            <a:ext cx="12133908" cy="14932176"/>
            <a:chOff x="0" y="0"/>
            <a:chExt cx="3195762" cy="393275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95762" cy="3932754"/>
            </a:xfrm>
            <a:custGeom>
              <a:avLst/>
              <a:gdLst/>
              <a:ahLst/>
              <a:cxnLst/>
              <a:rect l="l" t="t" r="r" b="b"/>
              <a:pathLst>
                <a:path w="3195762" h="3932754">
                  <a:moveTo>
                    <a:pt x="0" y="0"/>
                  </a:moveTo>
                  <a:lnTo>
                    <a:pt x="3195762" y="0"/>
                  </a:lnTo>
                  <a:lnTo>
                    <a:pt x="3195762" y="3932754"/>
                  </a:lnTo>
                  <a:lnTo>
                    <a:pt x="0" y="3932754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195762" cy="39708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8086547" y="0"/>
            <a:ext cx="10802775" cy="10203497"/>
          </a:xfrm>
          <a:custGeom>
            <a:avLst/>
            <a:gdLst/>
            <a:ahLst/>
            <a:cxnLst/>
            <a:rect l="l" t="t" r="r" b="b"/>
            <a:pathLst>
              <a:path w="10802775" h="10203497">
                <a:moveTo>
                  <a:pt x="0" y="0"/>
                </a:moveTo>
                <a:lnTo>
                  <a:pt x="10802776" y="0"/>
                </a:lnTo>
                <a:lnTo>
                  <a:pt x="10802776" y="10203497"/>
                </a:lnTo>
                <a:lnTo>
                  <a:pt x="0" y="102034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686076" y="2233413"/>
            <a:ext cx="6153664" cy="4780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26"/>
              </a:lnSpc>
            </a:pPr>
            <a:r>
              <a:rPr lang="en-US" sz="6804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Average </a:t>
            </a:r>
          </a:p>
          <a:p>
            <a:pPr algn="ctr">
              <a:lnSpc>
                <a:spcPts val="9526"/>
              </a:lnSpc>
            </a:pPr>
            <a:r>
              <a:rPr lang="en-US" sz="6804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Sales</a:t>
            </a:r>
          </a:p>
          <a:p>
            <a:pPr algn="ctr">
              <a:lnSpc>
                <a:spcPts val="9526"/>
              </a:lnSpc>
            </a:pPr>
            <a:r>
              <a:rPr lang="en-US" sz="6804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 product</a:t>
            </a:r>
          </a:p>
          <a:p>
            <a:pPr algn="ctr">
              <a:lnSpc>
                <a:spcPts val="9526"/>
              </a:lnSpc>
            </a:pPr>
            <a:r>
              <a:rPr lang="en-US" sz="6804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Category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8586" y="3078163"/>
            <a:ext cx="787686" cy="2895720"/>
            <a:chOff x="0" y="0"/>
            <a:chExt cx="207456" cy="7626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456" cy="762659"/>
            </a:xfrm>
            <a:custGeom>
              <a:avLst/>
              <a:gdLst/>
              <a:ahLst/>
              <a:cxnLst/>
              <a:rect l="l" t="t" r="r" b="b"/>
              <a:pathLst>
                <a:path w="207456" h="762659">
                  <a:moveTo>
                    <a:pt x="0" y="0"/>
                  </a:moveTo>
                  <a:lnTo>
                    <a:pt x="207456" y="0"/>
                  </a:lnTo>
                  <a:lnTo>
                    <a:pt x="207456" y="762659"/>
                  </a:lnTo>
                  <a:lnTo>
                    <a:pt x="0" y="76265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7456" cy="800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7738113" y="1355632"/>
            <a:ext cx="10941951" cy="8931368"/>
          </a:xfrm>
          <a:custGeom>
            <a:avLst/>
            <a:gdLst/>
            <a:ahLst/>
            <a:cxnLst/>
            <a:rect l="l" t="t" r="r" b="b"/>
            <a:pathLst>
              <a:path w="10941951" h="8931368">
                <a:moveTo>
                  <a:pt x="0" y="0"/>
                </a:moveTo>
                <a:lnTo>
                  <a:pt x="10941952" y="0"/>
                </a:lnTo>
                <a:lnTo>
                  <a:pt x="10941952" y="8931368"/>
                </a:lnTo>
                <a:lnTo>
                  <a:pt x="0" y="89313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 rot="5400000">
            <a:off x="-5446495" y="-3246042"/>
            <a:ext cx="12133908" cy="14932176"/>
            <a:chOff x="0" y="0"/>
            <a:chExt cx="3195762" cy="39327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195762" cy="3932754"/>
            </a:xfrm>
            <a:custGeom>
              <a:avLst/>
              <a:gdLst/>
              <a:ahLst/>
              <a:cxnLst/>
              <a:rect l="l" t="t" r="r" b="b"/>
              <a:pathLst>
                <a:path w="3195762" h="3932754">
                  <a:moveTo>
                    <a:pt x="0" y="0"/>
                  </a:moveTo>
                  <a:lnTo>
                    <a:pt x="3195762" y="0"/>
                  </a:lnTo>
                  <a:lnTo>
                    <a:pt x="3195762" y="3932754"/>
                  </a:lnTo>
                  <a:lnTo>
                    <a:pt x="0" y="3932754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195762" cy="39708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86076" y="2233413"/>
            <a:ext cx="6153664" cy="3577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26"/>
              </a:lnSpc>
            </a:pPr>
            <a:r>
              <a:rPr lang="en-US" sz="6804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 Sales</a:t>
            </a:r>
          </a:p>
          <a:p>
            <a:pPr algn="ctr">
              <a:lnSpc>
                <a:spcPts val="9526"/>
              </a:lnSpc>
            </a:pPr>
            <a:r>
              <a:rPr lang="en-US" sz="6804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 each SubCategory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8586" y="3078163"/>
            <a:ext cx="787686" cy="2895720"/>
            <a:chOff x="0" y="0"/>
            <a:chExt cx="207456" cy="7626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456" cy="762659"/>
            </a:xfrm>
            <a:custGeom>
              <a:avLst/>
              <a:gdLst/>
              <a:ahLst/>
              <a:cxnLst/>
              <a:rect l="l" t="t" r="r" b="b"/>
              <a:pathLst>
                <a:path w="207456" h="762659">
                  <a:moveTo>
                    <a:pt x="0" y="0"/>
                  </a:moveTo>
                  <a:lnTo>
                    <a:pt x="207456" y="0"/>
                  </a:lnTo>
                  <a:lnTo>
                    <a:pt x="207456" y="762659"/>
                  </a:lnTo>
                  <a:lnTo>
                    <a:pt x="0" y="76265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7456" cy="800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-5446495" y="-3246042"/>
            <a:ext cx="12133908" cy="14932176"/>
            <a:chOff x="0" y="0"/>
            <a:chExt cx="3195762" cy="393275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95762" cy="3932754"/>
            </a:xfrm>
            <a:custGeom>
              <a:avLst/>
              <a:gdLst/>
              <a:ahLst/>
              <a:cxnLst/>
              <a:rect l="l" t="t" r="r" b="b"/>
              <a:pathLst>
                <a:path w="3195762" h="3932754">
                  <a:moveTo>
                    <a:pt x="0" y="0"/>
                  </a:moveTo>
                  <a:lnTo>
                    <a:pt x="3195762" y="0"/>
                  </a:lnTo>
                  <a:lnTo>
                    <a:pt x="3195762" y="3932754"/>
                  </a:lnTo>
                  <a:lnTo>
                    <a:pt x="0" y="3932754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195762" cy="39708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8086547" y="1164249"/>
            <a:ext cx="10542493" cy="8816160"/>
          </a:xfrm>
          <a:custGeom>
            <a:avLst/>
            <a:gdLst/>
            <a:ahLst/>
            <a:cxnLst/>
            <a:rect l="l" t="t" r="r" b="b"/>
            <a:pathLst>
              <a:path w="10542493" h="8816160">
                <a:moveTo>
                  <a:pt x="0" y="0"/>
                </a:moveTo>
                <a:lnTo>
                  <a:pt x="10542493" y="0"/>
                </a:lnTo>
                <a:lnTo>
                  <a:pt x="10542493" y="8816159"/>
                </a:lnTo>
                <a:lnTo>
                  <a:pt x="0" y="88161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686076" y="2204838"/>
            <a:ext cx="6651202" cy="4801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42"/>
              </a:lnSpc>
            </a:pPr>
            <a:r>
              <a:rPr lang="en-US" sz="9172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Sales between </a:t>
            </a:r>
          </a:p>
          <a:p>
            <a:pPr algn="ctr">
              <a:lnSpc>
                <a:spcPts val="12842"/>
              </a:lnSpc>
            </a:pPr>
            <a:r>
              <a:rPr lang="en-US" sz="9172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Segments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8586" y="3078163"/>
            <a:ext cx="787686" cy="2895720"/>
            <a:chOff x="0" y="0"/>
            <a:chExt cx="207456" cy="7626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456" cy="762659"/>
            </a:xfrm>
            <a:custGeom>
              <a:avLst/>
              <a:gdLst/>
              <a:ahLst/>
              <a:cxnLst/>
              <a:rect l="l" t="t" r="r" b="b"/>
              <a:pathLst>
                <a:path w="207456" h="762659">
                  <a:moveTo>
                    <a:pt x="0" y="0"/>
                  </a:moveTo>
                  <a:lnTo>
                    <a:pt x="207456" y="0"/>
                  </a:lnTo>
                  <a:lnTo>
                    <a:pt x="207456" y="762659"/>
                  </a:lnTo>
                  <a:lnTo>
                    <a:pt x="0" y="76265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7456" cy="800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700000">
            <a:off x="16123401" y="8066453"/>
            <a:ext cx="4998443" cy="4879738"/>
            <a:chOff x="0" y="0"/>
            <a:chExt cx="1316462" cy="12851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16462" cy="1285198"/>
            </a:xfrm>
            <a:custGeom>
              <a:avLst/>
              <a:gdLst/>
              <a:ahLst/>
              <a:cxnLst/>
              <a:rect l="l" t="t" r="r" b="b"/>
              <a:pathLst>
                <a:path w="1316462" h="1285198">
                  <a:moveTo>
                    <a:pt x="0" y="0"/>
                  </a:moveTo>
                  <a:lnTo>
                    <a:pt x="1316462" y="0"/>
                  </a:lnTo>
                  <a:lnTo>
                    <a:pt x="1316462" y="1285198"/>
                  </a:lnTo>
                  <a:lnTo>
                    <a:pt x="0" y="1285198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16462" cy="1323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1131290" y="-4199288"/>
            <a:ext cx="14933303" cy="20979359"/>
            <a:chOff x="0" y="0"/>
            <a:chExt cx="3933051" cy="55254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933051" cy="5525428"/>
            </a:xfrm>
            <a:custGeom>
              <a:avLst/>
              <a:gdLst/>
              <a:ahLst/>
              <a:cxnLst/>
              <a:rect l="l" t="t" r="r" b="b"/>
              <a:pathLst>
                <a:path w="3933051" h="5525428">
                  <a:moveTo>
                    <a:pt x="0" y="0"/>
                  </a:moveTo>
                  <a:lnTo>
                    <a:pt x="3933051" y="0"/>
                  </a:lnTo>
                  <a:lnTo>
                    <a:pt x="3933051" y="5525428"/>
                  </a:lnTo>
                  <a:lnTo>
                    <a:pt x="0" y="5525428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933051" cy="55635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724673" y="4270002"/>
            <a:ext cx="7315200" cy="159604"/>
          </a:xfrm>
          <a:custGeom>
            <a:avLst/>
            <a:gdLst/>
            <a:ahLst/>
            <a:cxnLst/>
            <a:rect l="l" t="t" r="r" b="b"/>
            <a:pathLst>
              <a:path w="7315200" h="159604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-1415985" y="2010126"/>
            <a:ext cx="12634495" cy="192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84"/>
              </a:lnSpc>
            </a:pPr>
            <a:r>
              <a:rPr lang="en-US" sz="11346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82273" y="5172349"/>
            <a:ext cx="24807543" cy="1841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904"/>
              </a:lnSpc>
            </a:pPr>
            <a:r>
              <a:rPr lang="en-US" sz="10645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Super Store Dataset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8586" y="3078163"/>
            <a:ext cx="787686" cy="2895720"/>
            <a:chOff x="0" y="0"/>
            <a:chExt cx="207456" cy="7626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456" cy="762659"/>
            </a:xfrm>
            <a:custGeom>
              <a:avLst/>
              <a:gdLst/>
              <a:ahLst/>
              <a:cxnLst/>
              <a:rect l="l" t="t" r="r" b="b"/>
              <a:pathLst>
                <a:path w="207456" h="762659">
                  <a:moveTo>
                    <a:pt x="0" y="0"/>
                  </a:moveTo>
                  <a:lnTo>
                    <a:pt x="207456" y="0"/>
                  </a:lnTo>
                  <a:lnTo>
                    <a:pt x="207456" y="762659"/>
                  </a:lnTo>
                  <a:lnTo>
                    <a:pt x="0" y="76265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7456" cy="800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700000">
            <a:off x="16123401" y="8066453"/>
            <a:ext cx="4998443" cy="4879738"/>
            <a:chOff x="0" y="0"/>
            <a:chExt cx="1316462" cy="12851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16462" cy="1285198"/>
            </a:xfrm>
            <a:custGeom>
              <a:avLst/>
              <a:gdLst/>
              <a:ahLst/>
              <a:cxnLst/>
              <a:rect l="l" t="t" r="r" b="b"/>
              <a:pathLst>
                <a:path w="1316462" h="1285198">
                  <a:moveTo>
                    <a:pt x="0" y="0"/>
                  </a:moveTo>
                  <a:lnTo>
                    <a:pt x="1316462" y="0"/>
                  </a:lnTo>
                  <a:lnTo>
                    <a:pt x="1316462" y="1285198"/>
                  </a:lnTo>
                  <a:lnTo>
                    <a:pt x="0" y="1285198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16462" cy="1323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4989925" y="-11572380"/>
            <a:ext cx="9035212" cy="20979359"/>
            <a:chOff x="0" y="0"/>
            <a:chExt cx="2379644" cy="55254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79644" cy="5525428"/>
            </a:xfrm>
            <a:custGeom>
              <a:avLst/>
              <a:gdLst/>
              <a:ahLst/>
              <a:cxnLst/>
              <a:rect l="l" t="t" r="r" b="b"/>
              <a:pathLst>
                <a:path w="2379644" h="5525428">
                  <a:moveTo>
                    <a:pt x="0" y="0"/>
                  </a:moveTo>
                  <a:lnTo>
                    <a:pt x="2379644" y="0"/>
                  </a:lnTo>
                  <a:lnTo>
                    <a:pt x="2379644" y="5525428"/>
                  </a:lnTo>
                  <a:lnTo>
                    <a:pt x="0" y="5525428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379644" cy="55635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8100000">
            <a:off x="-4593238" y="10687437"/>
            <a:ext cx="9653057" cy="8824540"/>
            <a:chOff x="0" y="0"/>
            <a:chExt cx="2542369" cy="232415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542369" cy="2324159"/>
            </a:xfrm>
            <a:custGeom>
              <a:avLst/>
              <a:gdLst/>
              <a:ahLst/>
              <a:cxnLst/>
              <a:rect l="l" t="t" r="r" b="b"/>
              <a:pathLst>
                <a:path w="2542369" h="2324159">
                  <a:moveTo>
                    <a:pt x="0" y="0"/>
                  </a:moveTo>
                  <a:lnTo>
                    <a:pt x="2542369" y="0"/>
                  </a:lnTo>
                  <a:lnTo>
                    <a:pt x="2542369" y="2324159"/>
                  </a:lnTo>
                  <a:lnTo>
                    <a:pt x="0" y="232415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542369" cy="23622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4954979" y="5515671"/>
            <a:ext cx="3866184" cy="1169521"/>
          </a:xfrm>
          <a:custGeom>
            <a:avLst/>
            <a:gdLst/>
            <a:ahLst/>
            <a:cxnLst/>
            <a:rect l="l" t="t" r="r" b="b"/>
            <a:pathLst>
              <a:path w="3866184" h="1169521">
                <a:moveTo>
                  <a:pt x="0" y="0"/>
                </a:moveTo>
                <a:lnTo>
                  <a:pt x="3866185" y="0"/>
                </a:lnTo>
                <a:lnTo>
                  <a:pt x="3866185" y="1169521"/>
                </a:lnTo>
                <a:lnTo>
                  <a:pt x="0" y="11695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8821164" y="5477845"/>
            <a:ext cx="5593492" cy="1664229"/>
          </a:xfrm>
          <a:custGeom>
            <a:avLst/>
            <a:gdLst/>
            <a:ahLst/>
            <a:cxnLst/>
            <a:rect l="l" t="t" r="r" b="b"/>
            <a:pathLst>
              <a:path w="5593492" h="1664229">
                <a:moveTo>
                  <a:pt x="0" y="0"/>
                </a:moveTo>
                <a:lnTo>
                  <a:pt x="5593491" y="0"/>
                </a:lnTo>
                <a:lnTo>
                  <a:pt x="5593491" y="1664229"/>
                </a:lnTo>
                <a:lnTo>
                  <a:pt x="0" y="16642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2370014" y="9547331"/>
            <a:ext cx="6990733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4AA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Super Store Dataset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91648" y="730625"/>
            <a:ext cx="3763331" cy="1394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Agenda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51740" y="3469207"/>
            <a:ext cx="687106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Introduction and Our Goal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-104960" y="4202491"/>
            <a:ext cx="687106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Asking Questions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-368586" y="4935281"/>
            <a:ext cx="790202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Understanding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-982149" y="5650351"/>
            <a:ext cx="790202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Cleaning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19100" y="6361659"/>
            <a:ext cx="790202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Some Statistical information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51740" y="7075399"/>
            <a:ext cx="790202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EDA (Exploratory Data Analysis)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143999" y="5577637"/>
            <a:ext cx="5524135" cy="14665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56"/>
              </a:lnSpc>
            </a:pPr>
            <a:r>
              <a:rPr lang="en-US" sz="275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handle null values</a:t>
            </a:r>
          </a:p>
          <a:p>
            <a:pPr algn="ctr">
              <a:lnSpc>
                <a:spcPts val="3856"/>
              </a:lnSpc>
            </a:pPr>
            <a:r>
              <a:rPr lang="en-US" sz="275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remove outliers </a:t>
            </a:r>
          </a:p>
          <a:p>
            <a:pPr algn="ctr">
              <a:lnSpc>
                <a:spcPts val="3856"/>
              </a:lnSpc>
            </a:pPr>
            <a:r>
              <a:rPr lang="en-US" sz="275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check for any duplicates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-1814020" y="7789139"/>
            <a:ext cx="790202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Graphs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-1814020" y="8407629"/>
            <a:ext cx="790202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Insights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305525" y="4206551"/>
            <a:ext cx="790202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Preprocessing Pipline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144000" y="3688776"/>
            <a:ext cx="790202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Correlation Analysis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874151" y="4819967"/>
            <a:ext cx="790202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Model Selection and training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523120" y="7275168"/>
            <a:ext cx="94668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Hyperparameter tuning with </a:t>
            </a:r>
            <a:r>
              <a:rPr lang="en-US" sz="339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GridSearch</a:t>
            </a: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7249256" y="7986500"/>
            <a:ext cx="790202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Spliting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249256" y="8700241"/>
            <a:ext cx="790202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Test the model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6766108" y="9309206"/>
            <a:ext cx="790202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Dashboard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1283690" y="-4046888"/>
            <a:ext cx="14933303" cy="20979359"/>
            <a:chOff x="0" y="0"/>
            <a:chExt cx="3933051" cy="55254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33051" cy="5525428"/>
            </a:xfrm>
            <a:custGeom>
              <a:avLst/>
              <a:gdLst/>
              <a:ahLst/>
              <a:cxnLst/>
              <a:rect l="l" t="t" r="r" b="b"/>
              <a:pathLst>
                <a:path w="3933051" h="5525428">
                  <a:moveTo>
                    <a:pt x="0" y="0"/>
                  </a:moveTo>
                  <a:lnTo>
                    <a:pt x="3933051" y="0"/>
                  </a:lnTo>
                  <a:lnTo>
                    <a:pt x="3933051" y="5525428"/>
                  </a:lnTo>
                  <a:lnTo>
                    <a:pt x="0" y="5525428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933051" cy="55635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78617" y="787029"/>
            <a:ext cx="18109383" cy="8471271"/>
          </a:xfrm>
          <a:custGeom>
            <a:avLst/>
            <a:gdLst/>
            <a:ahLst/>
            <a:cxnLst/>
            <a:rect l="l" t="t" r="r" b="b"/>
            <a:pathLst>
              <a:path w="18109383" h="8471271">
                <a:moveTo>
                  <a:pt x="0" y="0"/>
                </a:moveTo>
                <a:lnTo>
                  <a:pt x="18109383" y="0"/>
                </a:lnTo>
                <a:lnTo>
                  <a:pt x="18109383" y="8471271"/>
                </a:lnTo>
                <a:lnTo>
                  <a:pt x="0" y="8471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8586" y="3078163"/>
            <a:ext cx="787686" cy="2895720"/>
            <a:chOff x="0" y="0"/>
            <a:chExt cx="207456" cy="7626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456" cy="762659"/>
            </a:xfrm>
            <a:custGeom>
              <a:avLst/>
              <a:gdLst/>
              <a:ahLst/>
              <a:cxnLst/>
              <a:rect l="l" t="t" r="r" b="b"/>
              <a:pathLst>
                <a:path w="207456" h="762659">
                  <a:moveTo>
                    <a:pt x="0" y="0"/>
                  </a:moveTo>
                  <a:lnTo>
                    <a:pt x="207456" y="0"/>
                  </a:lnTo>
                  <a:lnTo>
                    <a:pt x="207456" y="762659"/>
                  </a:lnTo>
                  <a:lnTo>
                    <a:pt x="0" y="76265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7456" cy="800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700000">
            <a:off x="16123401" y="8066453"/>
            <a:ext cx="4998443" cy="4879738"/>
            <a:chOff x="0" y="0"/>
            <a:chExt cx="1316462" cy="12851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16462" cy="1285198"/>
            </a:xfrm>
            <a:custGeom>
              <a:avLst/>
              <a:gdLst/>
              <a:ahLst/>
              <a:cxnLst/>
              <a:rect l="l" t="t" r="r" b="b"/>
              <a:pathLst>
                <a:path w="1316462" h="1285198">
                  <a:moveTo>
                    <a:pt x="0" y="0"/>
                  </a:moveTo>
                  <a:lnTo>
                    <a:pt x="1316462" y="0"/>
                  </a:lnTo>
                  <a:lnTo>
                    <a:pt x="1316462" y="1285198"/>
                  </a:lnTo>
                  <a:lnTo>
                    <a:pt x="0" y="1285198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16462" cy="1323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1131290" y="-4199288"/>
            <a:ext cx="14933303" cy="20979359"/>
            <a:chOff x="0" y="0"/>
            <a:chExt cx="3933051" cy="55254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933051" cy="5525428"/>
            </a:xfrm>
            <a:custGeom>
              <a:avLst/>
              <a:gdLst/>
              <a:ahLst/>
              <a:cxnLst/>
              <a:rect l="l" t="t" r="r" b="b"/>
              <a:pathLst>
                <a:path w="3933051" h="5525428">
                  <a:moveTo>
                    <a:pt x="0" y="0"/>
                  </a:moveTo>
                  <a:lnTo>
                    <a:pt x="3933051" y="0"/>
                  </a:lnTo>
                  <a:lnTo>
                    <a:pt x="3933051" y="5525428"/>
                  </a:lnTo>
                  <a:lnTo>
                    <a:pt x="0" y="5525428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933051" cy="55635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724673" y="4270002"/>
            <a:ext cx="7315200" cy="159604"/>
          </a:xfrm>
          <a:custGeom>
            <a:avLst/>
            <a:gdLst/>
            <a:ahLst/>
            <a:cxnLst/>
            <a:rect l="l" t="t" r="r" b="b"/>
            <a:pathLst>
              <a:path w="7315200" h="159604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-1415985" y="2010126"/>
            <a:ext cx="12634495" cy="192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84"/>
              </a:lnSpc>
            </a:pPr>
            <a:r>
              <a:rPr lang="en-US" sz="11346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82273" y="5172349"/>
            <a:ext cx="24807543" cy="1841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904"/>
              </a:lnSpc>
            </a:pPr>
            <a:r>
              <a:rPr lang="en-US" sz="10645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Sales Forecasting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07648" y="721723"/>
            <a:ext cx="5051652" cy="4114800"/>
          </a:xfrm>
          <a:custGeom>
            <a:avLst/>
            <a:gdLst/>
            <a:ahLst/>
            <a:cxnLst/>
            <a:rect l="l" t="t" r="r" b="b"/>
            <a:pathLst>
              <a:path w="5051652" h="4114800">
                <a:moveTo>
                  <a:pt x="0" y="0"/>
                </a:moveTo>
                <a:lnTo>
                  <a:pt x="5051652" y="0"/>
                </a:lnTo>
                <a:lnTo>
                  <a:pt x="5051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524000" y="1681155"/>
            <a:ext cx="10820400" cy="765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40"/>
              </a:lnSpc>
              <a:spcBef>
                <a:spcPct val="0"/>
              </a:spcBef>
            </a:pPr>
            <a:r>
              <a:rPr lang="en-US" sz="452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Import Necessary Libraries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85208" y="2498804"/>
            <a:ext cx="8390289" cy="765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40"/>
              </a:lnSpc>
              <a:spcBef>
                <a:spcPct val="0"/>
              </a:spcBef>
            </a:pPr>
            <a:r>
              <a:rPr lang="en-US" sz="452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Correlation Analysis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24000" y="3295234"/>
            <a:ext cx="9941276" cy="765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40"/>
              </a:lnSpc>
              <a:spcBef>
                <a:spcPct val="0"/>
              </a:spcBef>
            </a:pPr>
            <a:r>
              <a:rPr lang="en-US" sz="452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Preprocessing Pipeline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03124" y="4086776"/>
            <a:ext cx="9941276" cy="765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40"/>
              </a:lnSpc>
              <a:spcBef>
                <a:spcPct val="0"/>
              </a:spcBef>
            </a:pPr>
            <a:r>
              <a:rPr lang="en-US" sz="452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Model Selection and Training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43200" y="4990590"/>
            <a:ext cx="12446578" cy="155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40"/>
              </a:lnSpc>
            </a:pPr>
            <a:r>
              <a:rPr lang="en-US" sz="452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 Hyperparameter Tuning with Grid Search</a:t>
            </a:r>
          </a:p>
          <a:p>
            <a:pPr algn="ctr">
              <a:lnSpc>
                <a:spcPts val="6340"/>
              </a:lnSpc>
              <a:spcBef>
                <a:spcPct val="0"/>
              </a:spcBef>
            </a:pPr>
            <a:endParaRPr lang="en-US" sz="4528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057400" y="5909056"/>
            <a:ext cx="12446578" cy="155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40"/>
              </a:lnSpc>
            </a:pPr>
            <a:r>
              <a:rPr lang="en-US" sz="452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6. Data Splitting and Model Evaluation</a:t>
            </a:r>
          </a:p>
          <a:p>
            <a:pPr algn="ctr">
              <a:lnSpc>
                <a:spcPts val="6340"/>
              </a:lnSpc>
              <a:spcBef>
                <a:spcPct val="0"/>
              </a:spcBef>
            </a:pPr>
            <a:endParaRPr lang="en-US" sz="4528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-981302" y="6827522"/>
            <a:ext cx="12446578" cy="155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40"/>
              </a:lnSpc>
            </a:pPr>
            <a:r>
              <a:rPr lang="en-US" sz="452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7.Test the model</a:t>
            </a:r>
          </a:p>
          <a:p>
            <a:pPr algn="ctr">
              <a:lnSpc>
                <a:spcPts val="6340"/>
              </a:lnSpc>
              <a:spcBef>
                <a:spcPct val="0"/>
              </a:spcBef>
            </a:pPr>
            <a:endParaRPr lang="en-US" sz="4528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8586" y="3078163"/>
            <a:ext cx="787686" cy="2895720"/>
            <a:chOff x="0" y="0"/>
            <a:chExt cx="207456" cy="7626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456" cy="762659"/>
            </a:xfrm>
            <a:custGeom>
              <a:avLst/>
              <a:gdLst/>
              <a:ahLst/>
              <a:cxnLst/>
              <a:rect l="l" t="t" r="r" b="b"/>
              <a:pathLst>
                <a:path w="207456" h="762659">
                  <a:moveTo>
                    <a:pt x="0" y="0"/>
                  </a:moveTo>
                  <a:lnTo>
                    <a:pt x="207456" y="0"/>
                  </a:lnTo>
                  <a:lnTo>
                    <a:pt x="207456" y="762659"/>
                  </a:lnTo>
                  <a:lnTo>
                    <a:pt x="0" y="76265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7456" cy="800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700000">
            <a:off x="16123401" y="8066453"/>
            <a:ext cx="4998443" cy="4879738"/>
            <a:chOff x="0" y="0"/>
            <a:chExt cx="1316462" cy="12851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16462" cy="1285198"/>
            </a:xfrm>
            <a:custGeom>
              <a:avLst/>
              <a:gdLst/>
              <a:ahLst/>
              <a:cxnLst/>
              <a:rect l="l" t="t" r="r" b="b"/>
              <a:pathLst>
                <a:path w="1316462" h="1285198">
                  <a:moveTo>
                    <a:pt x="0" y="0"/>
                  </a:moveTo>
                  <a:lnTo>
                    <a:pt x="1316462" y="0"/>
                  </a:lnTo>
                  <a:lnTo>
                    <a:pt x="1316462" y="1285198"/>
                  </a:lnTo>
                  <a:lnTo>
                    <a:pt x="0" y="1285198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16462" cy="1323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2065438" y="-4515796"/>
            <a:ext cx="14933303" cy="20979359"/>
            <a:chOff x="0" y="0"/>
            <a:chExt cx="3933051" cy="55254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933051" cy="5525428"/>
            </a:xfrm>
            <a:custGeom>
              <a:avLst/>
              <a:gdLst/>
              <a:ahLst/>
              <a:cxnLst/>
              <a:rect l="l" t="t" r="r" b="b"/>
              <a:pathLst>
                <a:path w="3933051" h="5525428">
                  <a:moveTo>
                    <a:pt x="0" y="0"/>
                  </a:moveTo>
                  <a:lnTo>
                    <a:pt x="3933051" y="0"/>
                  </a:lnTo>
                  <a:lnTo>
                    <a:pt x="3933051" y="5525428"/>
                  </a:lnTo>
                  <a:lnTo>
                    <a:pt x="0" y="5525428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933051" cy="55635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5486400" y="7819947"/>
            <a:ext cx="7315200" cy="159604"/>
          </a:xfrm>
          <a:custGeom>
            <a:avLst/>
            <a:gdLst/>
            <a:ahLst/>
            <a:cxnLst/>
            <a:rect l="l" t="t" r="r" b="b"/>
            <a:pathLst>
              <a:path w="7315200" h="159604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-1622593" y="411223"/>
            <a:ext cx="6624599" cy="7010157"/>
          </a:xfrm>
          <a:custGeom>
            <a:avLst/>
            <a:gdLst/>
            <a:ahLst/>
            <a:cxnLst/>
            <a:rect l="l" t="t" r="r" b="b"/>
            <a:pathLst>
              <a:path w="6624599" h="7010157">
                <a:moveTo>
                  <a:pt x="0" y="0"/>
                </a:moveTo>
                <a:lnTo>
                  <a:pt x="6624598" y="0"/>
                </a:lnTo>
                <a:lnTo>
                  <a:pt x="6624598" y="7010158"/>
                </a:lnTo>
                <a:lnTo>
                  <a:pt x="0" y="70101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4376728" y="850565"/>
            <a:ext cx="10310722" cy="6163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879"/>
              </a:lnSpc>
            </a:pPr>
            <a:r>
              <a:rPr lang="en-US" sz="17771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8586" y="3078163"/>
            <a:ext cx="787686" cy="2895720"/>
            <a:chOff x="0" y="0"/>
            <a:chExt cx="207456" cy="7626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456" cy="762659"/>
            </a:xfrm>
            <a:custGeom>
              <a:avLst/>
              <a:gdLst/>
              <a:ahLst/>
              <a:cxnLst/>
              <a:rect l="l" t="t" r="r" b="b"/>
              <a:pathLst>
                <a:path w="207456" h="762659">
                  <a:moveTo>
                    <a:pt x="0" y="0"/>
                  </a:moveTo>
                  <a:lnTo>
                    <a:pt x="207456" y="0"/>
                  </a:lnTo>
                  <a:lnTo>
                    <a:pt x="207456" y="762659"/>
                  </a:lnTo>
                  <a:lnTo>
                    <a:pt x="0" y="76265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7456" cy="800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700000">
            <a:off x="16123401" y="8066453"/>
            <a:ext cx="4998443" cy="4879738"/>
            <a:chOff x="0" y="0"/>
            <a:chExt cx="1316462" cy="12851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16462" cy="1285198"/>
            </a:xfrm>
            <a:custGeom>
              <a:avLst/>
              <a:gdLst/>
              <a:ahLst/>
              <a:cxnLst/>
              <a:rect l="l" t="t" r="r" b="b"/>
              <a:pathLst>
                <a:path w="1316462" h="1285198">
                  <a:moveTo>
                    <a:pt x="0" y="0"/>
                  </a:moveTo>
                  <a:lnTo>
                    <a:pt x="1316462" y="0"/>
                  </a:lnTo>
                  <a:lnTo>
                    <a:pt x="1316462" y="1285198"/>
                  </a:lnTo>
                  <a:lnTo>
                    <a:pt x="0" y="1285198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16462" cy="1323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4989925" y="-11572380"/>
            <a:ext cx="9035212" cy="20979359"/>
            <a:chOff x="0" y="0"/>
            <a:chExt cx="2379644" cy="55254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79644" cy="5525428"/>
            </a:xfrm>
            <a:custGeom>
              <a:avLst/>
              <a:gdLst/>
              <a:ahLst/>
              <a:cxnLst/>
              <a:rect l="l" t="t" r="r" b="b"/>
              <a:pathLst>
                <a:path w="2379644" h="5525428">
                  <a:moveTo>
                    <a:pt x="0" y="0"/>
                  </a:moveTo>
                  <a:lnTo>
                    <a:pt x="2379644" y="0"/>
                  </a:lnTo>
                  <a:lnTo>
                    <a:pt x="2379644" y="5525428"/>
                  </a:lnTo>
                  <a:lnTo>
                    <a:pt x="0" y="5525428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379644" cy="55635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370014" y="9547331"/>
            <a:ext cx="6990733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4AA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Super Store Dataset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0" y="730625"/>
            <a:ext cx="16735398" cy="1394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Introduction and Our Goal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09350" y="4449823"/>
            <a:ext cx="14925337" cy="3322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7872" lvl="1" indent="-408936" algn="ctr">
              <a:lnSpc>
                <a:spcPts val="5303"/>
              </a:lnSpc>
              <a:buFont typeface="Arial"/>
              <a:buChar char="•"/>
            </a:pPr>
            <a:r>
              <a:rPr lang="en-US" sz="378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with growing demands and out-throat competitions in the market, a Superstore Giant is seeking our knowledge in understanding what works best for them. They would like to Understand which products, regions, categories and customer segments they target or avoid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8586" y="3078163"/>
            <a:ext cx="787686" cy="2895720"/>
            <a:chOff x="0" y="0"/>
            <a:chExt cx="207456" cy="7626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456" cy="762659"/>
            </a:xfrm>
            <a:custGeom>
              <a:avLst/>
              <a:gdLst/>
              <a:ahLst/>
              <a:cxnLst/>
              <a:rect l="l" t="t" r="r" b="b"/>
              <a:pathLst>
                <a:path w="207456" h="762659">
                  <a:moveTo>
                    <a:pt x="0" y="0"/>
                  </a:moveTo>
                  <a:lnTo>
                    <a:pt x="207456" y="0"/>
                  </a:lnTo>
                  <a:lnTo>
                    <a:pt x="207456" y="762659"/>
                  </a:lnTo>
                  <a:lnTo>
                    <a:pt x="0" y="76265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7456" cy="800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700000">
            <a:off x="16123401" y="8066453"/>
            <a:ext cx="4998443" cy="4879738"/>
            <a:chOff x="0" y="0"/>
            <a:chExt cx="1316462" cy="12851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16462" cy="1285198"/>
            </a:xfrm>
            <a:custGeom>
              <a:avLst/>
              <a:gdLst/>
              <a:ahLst/>
              <a:cxnLst/>
              <a:rect l="l" t="t" r="r" b="b"/>
              <a:pathLst>
                <a:path w="1316462" h="1285198">
                  <a:moveTo>
                    <a:pt x="0" y="0"/>
                  </a:moveTo>
                  <a:lnTo>
                    <a:pt x="1316462" y="0"/>
                  </a:lnTo>
                  <a:lnTo>
                    <a:pt x="1316462" y="1285198"/>
                  </a:lnTo>
                  <a:lnTo>
                    <a:pt x="0" y="1285198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16462" cy="1323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4989925" y="-11572380"/>
            <a:ext cx="9035212" cy="20979359"/>
            <a:chOff x="0" y="0"/>
            <a:chExt cx="2379644" cy="55254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79644" cy="5525428"/>
            </a:xfrm>
            <a:custGeom>
              <a:avLst/>
              <a:gdLst/>
              <a:ahLst/>
              <a:cxnLst/>
              <a:rect l="l" t="t" r="r" b="b"/>
              <a:pathLst>
                <a:path w="2379644" h="5525428">
                  <a:moveTo>
                    <a:pt x="0" y="0"/>
                  </a:moveTo>
                  <a:lnTo>
                    <a:pt x="2379644" y="0"/>
                  </a:lnTo>
                  <a:lnTo>
                    <a:pt x="2379644" y="5525428"/>
                  </a:lnTo>
                  <a:lnTo>
                    <a:pt x="0" y="5525428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379644" cy="55635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370014" y="9547331"/>
            <a:ext cx="6990733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4AAD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Super Store Dataset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0" y="730625"/>
            <a:ext cx="16735398" cy="2845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Asking questions</a:t>
            </a:r>
          </a:p>
          <a:p>
            <a:pPr algn="ctr">
              <a:lnSpc>
                <a:spcPts val="11469"/>
              </a:lnSpc>
            </a:pPr>
            <a:endParaRPr lang="en-US" sz="8192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19100" y="3605729"/>
            <a:ext cx="18513173" cy="4660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7872" lvl="1" indent="-408936" algn="ctr">
              <a:lnSpc>
                <a:spcPts val="5303"/>
              </a:lnSpc>
              <a:buFont typeface="Arial"/>
              <a:buChar char="•"/>
            </a:pPr>
            <a:r>
              <a:rPr lang="en-US" sz="378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what are the top selling products in the superstore?</a:t>
            </a:r>
          </a:p>
          <a:p>
            <a:pPr marL="817872" lvl="1" indent="-408936" algn="ctr">
              <a:lnSpc>
                <a:spcPts val="5303"/>
              </a:lnSpc>
              <a:buFont typeface="Arial"/>
              <a:buChar char="•"/>
            </a:pPr>
            <a:r>
              <a:rPr lang="en-US" sz="378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what is the sales trend over time (monthly, yearly)?</a:t>
            </a:r>
          </a:p>
          <a:p>
            <a:pPr marL="817872" lvl="1" indent="-408936" algn="ctr">
              <a:lnSpc>
                <a:spcPts val="5303"/>
              </a:lnSpc>
              <a:buFont typeface="Arial"/>
              <a:buChar char="•"/>
            </a:pPr>
            <a:r>
              <a:rPr lang="en-US" sz="378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which category of products generates the highest Sales?</a:t>
            </a:r>
          </a:p>
          <a:p>
            <a:pPr marL="817872" lvl="1" indent="-408936" algn="ctr">
              <a:lnSpc>
                <a:spcPts val="5303"/>
              </a:lnSpc>
              <a:buFont typeface="Arial"/>
              <a:buChar char="•"/>
            </a:pPr>
            <a:r>
              <a:rPr lang="en-US" sz="378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which region generates the most sales?</a:t>
            </a:r>
          </a:p>
          <a:p>
            <a:pPr marL="817872" lvl="1" indent="-408936" algn="ctr">
              <a:lnSpc>
                <a:spcPts val="5303"/>
              </a:lnSpc>
              <a:buFont typeface="Arial"/>
              <a:buChar char="•"/>
            </a:pPr>
            <a:r>
              <a:rPr lang="en-US" sz="378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what is the average Sales for each product category?</a:t>
            </a:r>
          </a:p>
          <a:p>
            <a:pPr marL="817872" lvl="1" indent="-408936" algn="ctr">
              <a:lnSpc>
                <a:spcPts val="5303"/>
              </a:lnSpc>
              <a:buFont typeface="Arial"/>
              <a:buChar char="•"/>
            </a:pPr>
            <a:r>
              <a:rPr lang="en-US" sz="378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which sub-category of products has the highest demand?</a:t>
            </a:r>
          </a:p>
          <a:p>
            <a:pPr marL="817872" lvl="1" indent="-408936" algn="ctr">
              <a:lnSpc>
                <a:spcPts val="5303"/>
              </a:lnSpc>
              <a:buFont typeface="Arial"/>
              <a:buChar char="•"/>
            </a:pPr>
            <a:endParaRPr lang="en-US" sz="3788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8586" y="3078163"/>
            <a:ext cx="787686" cy="2895720"/>
            <a:chOff x="0" y="0"/>
            <a:chExt cx="207456" cy="7626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456" cy="762659"/>
            </a:xfrm>
            <a:custGeom>
              <a:avLst/>
              <a:gdLst/>
              <a:ahLst/>
              <a:cxnLst/>
              <a:rect l="l" t="t" r="r" b="b"/>
              <a:pathLst>
                <a:path w="207456" h="762659">
                  <a:moveTo>
                    <a:pt x="0" y="0"/>
                  </a:moveTo>
                  <a:lnTo>
                    <a:pt x="207456" y="0"/>
                  </a:lnTo>
                  <a:lnTo>
                    <a:pt x="207456" y="762659"/>
                  </a:lnTo>
                  <a:lnTo>
                    <a:pt x="0" y="76265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7456" cy="800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14760078" y="9317653"/>
            <a:ext cx="4998443" cy="4879738"/>
            <a:chOff x="0" y="0"/>
            <a:chExt cx="1316462" cy="12851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16462" cy="1285198"/>
            </a:xfrm>
            <a:custGeom>
              <a:avLst/>
              <a:gdLst/>
              <a:ahLst/>
              <a:cxnLst/>
              <a:rect l="l" t="t" r="r" b="b"/>
              <a:pathLst>
                <a:path w="1316462" h="1285198">
                  <a:moveTo>
                    <a:pt x="0" y="0"/>
                  </a:moveTo>
                  <a:lnTo>
                    <a:pt x="1316462" y="0"/>
                  </a:lnTo>
                  <a:lnTo>
                    <a:pt x="1316462" y="1285198"/>
                  </a:lnTo>
                  <a:lnTo>
                    <a:pt x="0" y="1285198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16462" cy="1323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-3778188" y="-9555132"/>
            <a:ext cx="14933303" cy="11726601"/>
            <a:chOff x="0" y="0"/>
            <a:chExt cx="3933051" cy="308848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933051" cy="3088487"/>
            </a:xfrm>
            <a:custGeom>
              <a:avLst/>
              <a:gdLst/>
              <a:ahLst/>
              <a:cxnLst/>
              <a:rect l="l" t="t" r="r" b="b"/>
              <a:pathLst>
                <a:path w="3933051" h="3088487">
                  <a:moveTo>
                    <a:pt x="0" y="0"/>
                  </a:moveTo>
                  <a:lnTo>
                    <a:pt x="3933051" y="0"/>
                  </a:lnTo>
                  <a:lnTo>
                    <a:pt x="3933051" y="3088487"/>
                  </a:lnTo>
                  <a:lnTo>
                    <a:pt x="0" y="3088487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933051" cy="31265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5406368" y="1742467"/>
            <a:ext cx="253242" cy="5803458"/>
          </a:xfrm>
          <a:custGeom>
            <a:avLst/>
            <a:gdLst/>
            <a:ahLst/>
            <a:cxnLst/>
            <a:rect l="l" t="t" r="r" b="b"/>
            <a:pathLst>
              <a:path w="253242" h="5803458">
                <a:moveTo>
                  <a:pt x="0" y="0"/>
                </a:moveTo>
                <a:lnTo>
                  <a:pt x="253242" y="0"/>
                </a:lnTo>
                <a:lnTo>
                  <a:pt x="253242" y="5803458"/>
                </a:lnTo>
                <a:lnTo>
                  <a:pt x="0" y="58034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5130158" y="9352146"/>
            <a:ext cx="6990733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Super Store Dataset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2823101" y="238248"/>
            <a:ext cx="16735398" cy="283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Data understanding</a:t>
            </a:r>
          </a:p>
          <a:p>
            <a:pPr algn="ctr">
              <a:lnSpc>
                <a:spcPts val="11469"/>
              </a:lnSpc>
            </a:pPr>
            <a:endParaRPr lang="en-US" sz="8192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834355" y="2446204"/>
            <a:ext cx="11705749" cy="598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10101"/>
                </a:solidFill>
                <a:latin typeface="Canva Sans"/>
                <a:ea typeface="Canva Sans"/>
                <a:cs typeface="Canva Sans"/>
                <a:sym typeface="Canva Sans"/>
              </a:rPr>
              <a:t>ROW ID =&gt; Unique ID for each row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10101"/>
                </a:solidFill>
                <a:latin typeface="Canva Sans"/>
                <a:ea typeface="Canva Sans"/>
                <a:cs typeface="Canva Sans"/>
                <a:sym typeface="Canva Sans"/>
              </a:rPr>
              <a:t>Order ID =&gt; Unique Order ID for each Customer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10101"/>
                </a:solidFill>
                <a:latin typeface="Canva Sans"/>
                <a:ea typeface="Canva Sans"/>
                <a:cs typeface="Canva Sans"/>
                <a:sym typeface="Canva Sans"/>
              </a:rPr>
              <a:t>Order Date =&gt; Order Date of the product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10101"/>
                </a:solidFill>
                <a:latin typeface="Canva Sans"/>
                <a:ea typeface="Canva Sans"/>
                <a:cs typeface="Canva Sans"/>
                <a:sym typeface="Canva Sans"/>
              </a:rPr>
              <a:t>Ship Date =&gt; Shipping Date of the Product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10101"/>
                </a:solidFill>
                <a:latin typeface="Canva Sans"/>
                <a:ea typeface="Canva Sans"/>
                <a:cs typeface="Canva Sans"/>
                <a:sym typeface="Canva Sans"/>
              </a:rPr>
              <a:t>Ship Mode =&gt; Shipping Mode specified by the Customer.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10101"/>
                </a:solidFill>
                <a:latin typeface="Canva Sans"/>
                <a:ea typeface="Canva Sans"/>
                <a:cs typeface="Canva Sans"/>
                <a:sym typeface="Canva Sans"/>
              </a:rPr>
              <a:t>Customer ID =&gt; Unique ID to identify each customer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10101"/>
                </a:solidFill>
                <a:latin typeface="Canva Sans"/>
                <a:ea typeface="Canva Sans"/>
                <a:cs typeface="Canva Sans"/>
                <a:sym typeface="Canva Sans"/>
              </a:rPr>
              <a:t>Customer Name =&gt; Name of the Customer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10101"/>
                </a:solidFill>
                <a:latin typeface="Canva Sans"/>
                <a:ea typeface="Canva Sans"/>
                <a:cs typeface="Canva Sans"/>
                <a:sym typeface="Canva Sans"/>
              </a:rPr>
              <a:t>Segement =&gt; The segment where the Customer belongs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10101"/>
                </a:solidFill>
                <a:latin typeface="Canva Sans"/>
                <a:ea typeface="Canva Sans"/>
                <a:cs typeface="Canva Sans"/>
                <a:sym typeface="Canva Sans"/>
              </a:rPr>
              <a:t>Country =&gt; Country of residence of the Customer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10101"/>
                </a:solidFill>
                <a:latin typeface="Canva Sans"/>
                <a:ea typeface="Canva Sans"/>
                <a:cs typeface="Canva Sans"/>
                <a:sym typeface="Canva Sans"/>
              </a:rPr>
              <a:t>City =&gt; City of residence of the Customer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30137" y="8504738"/>
            <a:ext cx="9658945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10101"/>
                </a:solidFill>
                <a:latin typeface="Canva Sans"/>
                <a:ea typeface="Canva Sans"/>
                <a:cs typeface="Canva Sans"/>
                <a:sym typeface="Canva Sans"/>
              </a:rPr>
              <a:t>State =&gt; State of residence of the customer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10101"/>
                </a:solidFill>
                <a:latin typeface="Canva Sans"/>
                <a:ea typeface="Canva Sans"/>
                <a:cs typeface="Canva Sans"/>
                <a:sym typeface="Canva Sans"/>
              </a:rPr>
              <a:t>Postal Code =&gt; Postal Code of every Customer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10101"/>
                </a:solidFill>
                <a:latin typeface="Canva Sans"/>
                <a:ea typeface="Canva Sans"/>
                <a:cs typeface="Canva Sans"/>
                <a:sym typeface="Canva Sans"/>
              </a:rPr>
              <a:t>Region =&gt; Region where the Customer belong</a:t>
            </a:r>
          </a:p>
        </p:txBody>
      </p:sp>
      <p:sp>
        <p:nvSpPr>
          <p:cNvPr id="16" name="Freeform 16"/>
          <p:cNvSpPr/>
          <p:nvPr/>
        </p:nvSpPr>
        <p:spPr>
          <a:xfrm rot="-10728554">
            <a:off x="6504418" y="2317722"/>
            <a:ext cx="266506" cy="6107437"/>
          </a:xfrm>
          <a:custGeom>
            <a:avLst/>
            <a:gdLst/>
            <a:ahLst/>
            <a:cxnLst/>
            <a:rect l="l" t="t" r="r" b="b"/>
            <a:pathLst>
              <a:path w="266506" h="6107437">
                <a:moveTo>
                  <a:pt x="0" y="0"/>
                </a:moveTo>
                <a:lnTo>
                  <a:pt x="266506" y="0"/>
                </a:lnTo>
                <a:lnTo>
                  <a:pt x="266506" y="6107437"/>
                </a:lnTo>
                <a:lnTo>
                  <a:pt x="0" y="61074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8586" y="3078163"/>
            <a:ext cx="787686" cy="2895720"/>
            <a:chOff x="0" y="0"/>
            <a:chExt cx="207456" cy="7626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456" cy="762659"/>
            </a:xfrm>
            <a:custGeom>
              <a:avLst/>
              <a:gdLst/>
              <a:ahLst/>
              <a:cxnLst/>
              <a:rect l="l" t="t" r="r" b="b"/>
              <a:pathLst>
                <a:path w="207456" h="762659">
                  <a:moveTo>
                    <a:pt x="0" y="0"/>
                  </a:moveTo>
                  <a:lnTo>
                    <a:pt x="207456" y="0"/>
                  </a:lnTo>
                  <a:lnTo>
                    <a:pt x="207456" y="762659"/>
                  </a:lnTo>
                  <a:lnTo>
                    <a:pt x="0" y="76265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7456" cy="800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14760078" y="9317653"/>
            <a:ext cx="4998443" cy="4879738"/>
            <a:chOff x="0" y="0"/>
            <a:chExt cx="1316462" cy="12851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16462" cy="1285198"/>
            </a:xfrm>
            <a:custGeom>
              <a:avLst/>
              <a:gdLst/>
              <a:ahLst/>
              <a:cxnLst/>
              <a:rect l="l" t="t" r="r" b="b"/>
              <a:pathLst>
                <a:path w="1316462" h="1285198">
                  <a:moveTo>
                    <a:pt x="0" y="0"/>
                  </a:moveTo>
                  <a:lnTo>
                    <a:pt x="1316462" y="0"/>
                  </a:lnTo>
                  <a:lnTo>
                    <a:pt x="1316462" y="1285198"/>
                  </a:lnTo>
                  <a:lnTo>
                    <a:pt x="0" y="1285198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16462" cy="1323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8943345">
            <a:off x="-5676189" y="-2239322"/>
            <a:ext cx="14933303" cy="11726601"/>
            <a:chOff x="0" y="0"/>
            <a:chExt cx="3933051" cy="308848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933051" cy="3088487"/>
            </a:xfrm>
            <a:custGeom>
              <a:avLst/>
              <a:gdLst/>
              <a:ahLst/>
              <a:cxnLst/>
              <a:rect l="l" t="t" r="r" b="b"/>
              <a:pathLst>
                <a:path w="3933051" h="3088487">
                  <a:moveTo>
                    <a:pt x="0" y="0"/>
                  </a:moveTo>
                  <a:lnTo>
                    <a:pt x="3933051" y="0"/>
                  </a:lnTo>
                  <a:lnTo>
                    <a:pt x="3933051" y="3088487"/>
                  </a:lnTo>
                  <a:lnTo>
                    <a:pt x="0" y="3088487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933051" cy="31265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5130158" y="9352146"/>
            <a:ext cx="6990733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Super Store Dataset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-3249168" y="3647343"/>
            <a:ext cx="16735398" cy="283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Data understanding</a:t>
            </a:r>
          </a:p>
          <a:p>
            <a:pPr algn="ctr">
              <a:lnSpc>
                <a:spcPts val="11469"/>
              </a:lnSpc>
            </a:pPr>
            <a:endParaRPr lang="en-US" sz="8192" b="1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860491" y="1897698"/>
            <a:ext cx="5885379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10101"/>
                </a:solidFill>
                <a:latin typeface="Canva Sans"/>
                <a:ea typeface="Canva Sans"/>
                <a:cs typeface="Canva Sans"/>
                <a:sym typeface="Canva Sans"/>
              </a:rPr>
              <a:t>Some statistical information</a:t>
            </a:r>
          </a:p>
          <a:p>
            <a:pPr algn="ctr">
              <a:lnSpc>
                <a:spcPts val="4759"/>
              </a:lnSpc>
            </a:pPr>
            <a:endParaRPr lang="en-US" sz="3399" dirty="0">
              <a:solidFill>
                <a:srgbClr val="010101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009538" y="46523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11651779" y="4458064"/>
            <a:ext cx="115264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10101"/>
                </a:solidFill>
                <a:latin typeface="Canva Sans"/>
                <a:ea typeface="Canva Sans"/>
                <a:cs typeface="Canva Sans"/>
                <a:sym typeface="Canva Sans"/>
              </a:rPr>
              <a:t>mean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713454" y="5215890"/>
            <a:ext cx="2416703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10101"/>
                </a:solidFill>
                <a:latin typeface="Canva Sans"/>
                <a:ea typeface="Canva Sans"/>
                <a:cs typeface="Canva Sans"/>
                <a:sym typeface="Canva Sans"/>
              </a:rPr>
              <a:t>median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864747" y="4094069"/>
            <a:ext cx="2416702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10101"/>
                </a:solidFill>
                <a:latin typeface="Canva Sans"/>
                <a:ea typeface="Canva Sans"/>
                <a:cs typeface="Canva Sans"/>
                <a:sym typeface="Canva Sans"/>
              </a:rPr>
              <a:t>mode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8586" y="3078163"/>
            <a:ext cx="787686" cy="2895720"/>
            <a:chOff x="0" y="0"/>
            <a:chExt cx="207456" cy="7626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456" cy="762659"/>
            </a:xfrm>
            <a:custGeom>
              <a:avLst/>
              <a:gdLst/>
              <a:ahLst/>
              <a:cxnLst/>
              <a:rect l="l" t="t" r="r" b="b"/>
              <a:pathLst>
                <a:path w="207456" h="762659">
                  <a:moveTo>
                    <a:pt x="0" y="0"/>
                  </a:moveTo>
                  <a:lnTo>
                    <a:pt x="207456" y="0"/>
                  </a:lnTo>
                  <a:lnTo>
                    <a:pt x="207456" y="762659"/>
                  </a:lnTo>
                  <a:lnTo>
                    <a:pt x="0" y="76265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7456" cy="800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700000">
            <a:off x="16123401" y="8066453"/>
            <a:ext cx="4998443" cy="4879738"/>
            <a:chOff x="0" y="0"/>
            <a:chExt cx="1316462" cy="12851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16462" cy="1285198"/>
            </a:xfrm>
            <a:custGeom>
              <a:avLst/>
              <a:gdLst/>
              <a:ahLst/>
              <a:cxnLst/>
              <a:rect l="l" t="t" r="r" b="b"/>
              <a:pathLst>
                <a:path w="1316462" h="1285198">
                  <a:moveTo>
                    <a:pt x="0" y="0"/>
                  </a:moveTo>
                  <a:lnTo>
                    <a:pt x="1316462" y="0"/>
                  </a:lnTo>
                  <a:lnTo>
                    <a:pt x="1316462" y="1285198"/>
                  </a:lnTo>
                  <a:lnTo>
                    <a:pt x="0" y="1285198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16462" cy="1323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1131290" y="-4199288"/>
            <a:ext cx="14933303" cy="20979359"/>
            <a:chOff x="0" y="0"/>
            <a:chExt cx="3933051" cy="55254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933051" cy="5525428"/>
            </a:xfrm>
            <a:custGeom>
              <a:avLst/>
              <a:gdLst/>
              <a:ahLst/>
              <a:cxnLst/>
              <a:rect l="l" t="t" r="r" b="b"/>
              <a:pathLst>
                <a:path w="3933051" h="5525428">
                  <a:moveTo>
                    <a:pt x="0" y="0"/>
                  </a:moveTo>
                  <a:lnTo>
                    <a:pt x="3933051" y="0"/>
                  </a:lnTo>
                  <a:lnTo>
                    <a:pt x="3933051" y="5525428"/>
                  </a:lnTo>
                  <a:lnTo>
                    <a:pt x="0" y="5525428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933051" cy="55635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724673" y="4270002"/>
            <a:ext cx="7315200" cy="159604"/>
          </a:xfrm>
          <a:custGeom>
            <a:avLst/>
            <a:gdLst/>
            <a:ahLst/>
            <a:cxnLst/>
            <a:rect l="l" t="t" r="r" b="b"/>
            <a:pathLst>
              <a:path w="7315200" h="159604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0" y="2010126"/>
            <a:ext cx="12634495" cy="192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84"/>
              </a:lnSpc>
            </a:pPr>
            <a:r>
              <a:rPr lang="en-US" sz="11346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Cleaning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82273" y="5172349"/>
            <a:ext cx="24807543" cy="1841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904"/>
              </a:lnSpc>
            </a:pPr>
            <a:r>
              <a:rPr lang="en-US" sz="10645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Super Store Dataset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8586" y="3078163"/>
            <a:ext cx="787686" cy="2895720"/>
            <a:chOff x="0" y="0"/>
            <a:chExt cx="207456" cy="7626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456" cy="762659"/>
            </a:xfrm>
            <a:custGeom>
              <a:avLst/>
              <a:gdLst/>
              <a:ahLst/>
              <a:cxnLst/>
              <a:rect l="l" t="t" r="r" b="b"/>
              <a:pathLst>
                <a:path w="207456" h="762659">
                  <a:moveTo>
                    <a:pt x="0" y="0"/>
                  </a:moveTo>
                  <a:lnTo>
                    <a:pt x="207456" y="0"/>
                  </a:lnTo>
                  <a:lnTo>
                    <a:pt x="207456" y="762659"/>
                  </a:lnTo>
                  <a:lnTo>
                    <a:pt x="0" y="76265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7456" cy="800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700000">
            <a:off x="16123401" y="8066453"/>
            <a:ext cx="4998443" cy="4879738"/>
            <a:chOff x="0" y="0"/>
            <a:chExt cx="1316462" cy="12851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16462" cy="1285198"/>
            </a:xfrm>
            <a:custGeom>
              <a:avLst/>
              <a:gdLst/>
              <a:ahLst/>
              <a:cxnLst/>
              <a:rect l="l" t="t" r="r" b="b"/>
              <a:pathLst>
                <a:path w="1316462" h="1285198">
                  <a:moveTo>
                    <a:pt x="0" y="0"/>
                  </a:moveTo>
                  <a:lnTo>
                    <a:pt x="1316462" y="0"/>
                  </a:lnTo>
                  <a:lnTo>
                    <a:pt x="1316462" y="1285198"/>
                  </a:lnTo>
                  <a:lnTo>
                    <a:pt x="0" y="1285198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16462" cy="1323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-3380857" y="-422203"/>
            <a:ext cx="14933303" cy="13249689"/>
            <a:chOff x="0" y="0"/>
            <a:chExt cx="3933051" cy="348963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933051" cy="3489630"/>
            </a:xfrm>
            <a:custGeom>
              <a:avLst/>
              <a:gdLst/>
              <a:ahLst/>
              <a:cxnLst/>
              <a:rect l="l" t="t" r="r" b="b"/>
              <a:pathLst>
                <a:path w="3933051" h="3489630">
                  <a:moveTo>
                    <a:pt x="0" y="0"/>
                  </a:moveTo>
                  <a:lnTo>
                    <a:pt x="3933051" y="0"/>
                  </a:lnTo>
                  <a:lnTo>
                    <a:pt x="3933051" y="3489630"/>
                  </a:lnTo>
                  <a:lnTo>
                    <a:pt x="0" y="348963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933051" cy="35277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724673" y="4270002"/>
            <a:ext cx="7315200" cy="159604"/>
          </a:xfrm>
          <a:custGeom>
            <a:avLst/>
            <a:gdLst/>
            <a:ahLst/>
            <a:cxnLst/>
            <a:rect l="l" t="t" r="r" b="b"/>
            <a:pathLst>
              <a:path w="7315200" h="159604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-72638" y="2146364"/>
            <a:ext cx="10909822" cy="1673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16"/>
              </a:lnSpc>
            </a:pPr>
            <a:r>
              <a:rPr lang="en-US" sz="9797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Cleaning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22351" y="5623930"/>
            <a:ext cx="18776576" cy="1389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80"/>
              </a:lnSpc>
            </a:pPr>
            <a:r>
              <a:rPr lang="en-US" sz="8057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Super Store Dataset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904434" y="2013331"/>
            <a:ext cx="392227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10101"/>
                </a:solidFill>
                <a:latin typeface="Canva Sans"/>
                <a:ea typeface="Canva Sans"/>
                <a:cs typeface="Canva Sans"/>
                <a:sym typeface="Canva Sans"/>
              </a:rPr>
              <a:t>remove null values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904434" y="3011488"/>
            <a:ext cx="306847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10101"/>
                </a:solidFill>
                <a:latin typeface="Canva Sans"/>
                <a:ea typeface="Canva Sans"/>
                <a:cs typeface="Canva Sans"/>
                <a:sym typeface="Canva Sans"/>
              </a:rPr>
              <a:t>remove outlier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201400" y="4738203"/>
            <a:ext cx="635722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10101"/>
                </a:solidFill>
                <a:latin typeface="Canva Sans"/>
                <a:ea typeface="Canva Sans"/>
                <a:cs typeface="Canva Sans"/>
                <a:sym typeface="Canva Sans"/>
              </a:rPr>
              <a:t>check for any Duplicate values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8586" y="3078163"/>
            <a:ext cx="787686" cy="2895720"/>
            <a:chOff x="0" y="0"/>
            <a:chExt cx="207456" cy="7626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456" cy="762659"/>
            </a:xfrm>
            <a:custGeom>
              <a:avLst/>
              <a:gdLst/>
              <a:ahLst/>
              <a:cxnLst/>
              <a:rect l="l" t="t" r="r" b="b"/>
              <a:pathLst>
                <a:path w="207456" h="762659">
                  <a:moveTo>
                    <a:pt x="0" y="0"/>
                  </a:moveTo>
                  <a:lnTo>
                    <a:pt x="207456" y="0"/>
                  </a:lnTo>
                  <a:lnTo>
                    <a:pt x="207456" y="762659"/>
                  </a:lnTo>
                  <a:lnTo>
                    <a:pt x="0" y="762659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7456" cy="800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2700000">
            <a:off x="16123401" y="8066453"/>
            <a:ext cx="4998443" cy="4879738"/>
            <a:chOff x="0" y="0"/>
            <a:chExt cx="1316462" cy="12851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16462" cy="1285198"/>
            </a:xfrm>
            <a:custGeom>
              <a:avLst/>
              <a:gdLst/>
              <a:ahLst/>
              <a:cxnLst/>
              <a:rect l="l" t="t" r="r" b="b"/>
              <a:pathLst>
                <a:path w="1316462" h="1285198">
                  <a:moveTo>
                    <a:pt x="0" y="0"/>
                  </a:moveTo>
                  <a:lnTo>
                    <a:pt x="1316462" y="0"/>
                  </a:lnTo>
                  <a:lnTo>
                    <a:pt x="1316462" y="1285198"/>
                  </a:lnTo>
                  <a:lnTo>
                    <a:pt x="0" y="1285198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16462" cy="1323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1131290" y="-4199288"/>
            <a:ext cx="14933303" cy="20979359"/>
            <a:chOff x="0" y="0"/>
            <a:chExt cx="3933051" cy="55254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933051" cy="5525428"/>
            </a:xfrm>
            <a:custGeom>
              <a:avLst/>
              <a:gdLst/>
              <a:ahLst/>
              <a:cxnLst/>
              <a:rect l="l" t="t" r="r" b="b"/>
              <a:pathLst>
                <a:path w="3933051" h="5525428">
                  <a:moveTo>
                    <a:pt x="0" y="0"/>
                  </a:moveTo>
                  <a:lnTo>
                    <a:pt x="3933051" y="0"/>
                  </a:lnTo>
                  <a:lnTo>
                    <a:pt x="3933051" y="5525428"/>
                  </a:lnTo>
                  <a:lnTo>
                    <a:pt x="0" y="5525428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933051" cy="55635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724673" y="4270002"/>
            <a:ext cx="7315200" cy="159604"/>
          </a:xfrm>
          <a:custGeom>
            <a:avLst/>
            <a:gdLst/>
            <a:ahLst/>
            <a:cxnLst/>
            <a:rect l="l" t="t" r="r" b="b"/>
            <a:pathLst>
              <a:path w="7315200" h="159604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-1415985" y="2010126"/>
            <a:ext cx="12634495" cy="192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884"/>
              </a:lnSpc>
            </a:pPr>
            <a:r>
              <a:rPr lang="en-US" sz="11346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EDA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82273" y="5172349"/>
            <a:ext cx="24807543" cy="1841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904"/>
              </a:lnSpc>
            </a:pPr>
            <a:r>
              <a:rPr lang="en-US" sz="10645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Super Store Dataset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450</Words>
  <Application>Microsoft Office PowerPoint</Application>
  <PresentationFormat>Custom</PresentationFormat>
  <Paragraphs>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Roboto Bold</vt:lpstr>
      <vt:lpstr>Arial</vt:lpstr>
      <vt:lpstr>Roboto Condensed</vt:lpstr>
      <vt:lpstr>Calibri</vt:lpstr>
      <vt:lpstr>Canva Sans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Brief</dc:title>
  <dc:creator>amira</dc:creator>
  <cp:lastModifiedBy>amira sayed</cp:lastModifiedBy>
  <cp:revision>2</cp:revision>
  <dcterms:created xsi:type="dcterms:W3CDTF">2006-08-16T00:00:00Z</dcterms:created>
  <dcterms:modified xsi:type="dcterms:W3CDTF">2024-10-03T18:05:39Z</dcterms:modified>
  <dc:identifier>DAGShZGrTLY</dc:identifier>
</cp:coreProperties>
</file>