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1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sv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sv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0391ADC-4394-405B-8424-6801AA6BE28A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CBC34FDC-D5D5-4B82-90F0-3A7E6ECFA177}">
      <dgm:prSet/>
      <dgm:spPr/>
      <dgm:t>
        <a:bodyPr/>
        <a:lstStyle/>
        <a:p>
          <a:pPr>
            <a:defRPr cap="all"/>
          </a:pPr>
          <a:r>
            <a:rPr lang="en-GB"/>
            <a:t>Merge postal code data with geospatial coordinates data of each neighbourhood</a:t>
          </a:r>
          <a:endParaRPr lang="en-US"/>
        </a:p>
      </dgm:t>
    </dgm:pt>
    <dgm:pt modelId="{D4BBD616-AC5B-47A6-9BE8-D6E066A593F1}" type="parTrans" cxnId="{1B531EA3-66AA-4190-AD19-E6F64F5598A4}">
      <dgm:prSet/>
      <dgm:spPr/>
      <dgm:t>
        <a:bodyPr/>
        <a:lstStyle/>
        <a:p>
          <a:endParaRPr lang="en-US"/>
        </a:p>
      </dgm:t>
    </dgm:pt>
    <dgm:pt modelId="{47921B93-4C76-420C-8F7B-1880F401020E}" type="sibTrans" cxnId="{1B531EA3-66AA-4190-AD19-E6F64F5598A4}">
      <dgm:prSet/>
      <dgm:spPr/>
      <dgm:t>
        <a:bodyPr/>
        <a:lstStyle/>
        <a:p>
          <a:endParaRPr lang="en-US"/>
        </a:p>
      </dgm:t>
    </dgm:pt>
    <dgm:pt modelId="{F972981B-6E9B-4355-9645-AA2A16BA4E1C}">
      <dgm:prSet/>
      <dgm:spPr/>
      <dgm:t>
        <a:bodyPr/>
        <a:lstStyle/>
        <a:p>
          <a:pPr>
            <a:defRPr cap="all"/>
          </a:pPr>
          <a:r>
            <a:rPr lang="en-GB"/>
            <a:t>Visualise neighbourhoods on a map using Folium</a:t>
          </a:r>
          <a:endParaRPr lang="en-US"/>
        </a:p>
      </dgm:t>
    </dgm:pt>
    <dgm:pt modelId="{C30B7C34-E144-4429-88EB-EEEA174B602B}" type="parTrans" cxnId="{B8F43CD0-B309-40F5-8E81-266A99624873}">
      <dgm:prSet/>
      <dgm:spPr/>
      <dgm:t>
        <a:bodyPr/>
        <a:lstStyle/>
        <a:p>
          <a:endParaRPr lang="en-US"/>
        </a:p>
      </dgm:t>
    </dgm:pt>
    <dgm:pt modelId="{E63CA302-B85B-4D49-877C-8A3EBD97832F}" type="sibTrans" cxnId="{B8F43CD0-B309-40F5-8E81-266A99624873}">
      <dgm:prSet/>
      <dgm:spPr/>
      <dgm:t>
        <a:bodyPr/>
        <a:lstStyle/>
        <a:p>
          <a:endParaRPr lang="en-US"/>
        </a:p>
      </dgm:t>
    </dgm:pt>
    <dgm:pt modelId="{CD0BAB79-F9E7-4B11-BF31-491BD7DF7255}">
      <dgm:prSet/>
      <dgm:spPr/>
      <dgm:t>
        <a:bodyPr/>
        <a:lstStyle/>
        <a:p>
          <a:pPr>
            <a:defRPr cap="all"/>
          </a:pPr>
          <a:r>
            <a:rPr lang="en-GB"/>
            <a:t>Use Foursquare API location data to retrieve popular venues within 500m radius of each location</a:t>
          </a:r>
          <a:endParaRPr lang="en-US"/>
        </a:p>
      </dgm:t>
    </dgm:pt>
    <dgm:pt modelId="{F3CA6D40-11A7-4E69-90F0-BB84C6914346}" type="parTrans" cxnId="{4302343A-4736-444C-A54D-252DE785BAFB}">
      <dgm:prSet/>
      <dgm:spPr/>
      <dgm:t>
        <a:bodyPr/>
        <a:lstStyle/>
        <a:p>
          <a:endParaRPr lang="en-US"/>
        </a:p>
      </dgm:t>
    </dgm:pt>
    <dgm:pt modelId="{5915B169-E84D-4280-A542-1F1E85FE3255}" type="sibTrans" cxnId="{4302343A-4736-444C-A54D-252DE785BAFB}">
      <dgm:prSet/>
      <dgm:spPr/>
      <dgm:t>
        <a:bodyPr/>
        <a:lstStyle/>
        <a:p>
          <a:endParaRPr lang="en-US"/>
        </a:p>
      </dgm:t>
    </dgm:pt>
    <dgm:pt modelId="{35E1B728-6D2E-497E-9258-2D45A1EAF817}">
      <dgm:prSet/>
      <dgm:spPr/>
      <dgm:t>
        <a:bodyPr/>
        <a:lstStyle/>
        <a:p>
          <a:pPr>
            <a:defRPr cap="all"/>
          </a:pPr>
          <a:r>
            <a:rPr lang="en-GB"/>
            <a:t>Create dataframe with TOP 10 common venues per neighbourhood</a:t>
          </a:r>
          <a:endParaRPr lang="en-US"/>
        </a:p>
      </dgm:t>
    </dgm:pt>
    <dgm:pt modelId="{6C77994D-46C1-4F7E-9CD8-427CA4B83CC8}" type="parTrans" cxnId="{E6AB05E6-BE5F-49AA-93A0-182170F3E763}">
      <dgm:prSet/>
      <dgm:spPr/>
      <dgm:t>
        <a:bodyPr/>
        <a:lstStyle/>
        <a:p>
          <a:endParaRPr lang="en-US"/>
        </a:p>
      </dgm:t>
    </dgm:pt>
    <dgm:pt modelId="{4FE948DC-1B97-4F84-AA6F-DBFBAA01DD16}" type="sibTrans" cxnId="{E6AB05E6-BE5F-49AA-93A0-182170F3E763}">
      <dgm:prSet/>
      <dgm:spPr/>
      <dgm:t>
        <a:bodyPr/>
        <a:lstStyle/>
        <a:p>
          <a:endParaRPr lang="en-US"/>
        </a:p>
      </dgm:t>
    </dgm:pt>
    <dgm:pt modelId="{CB307285-ED65-4EA5-940E-3D828785CF29}">
      <dgm:prSet/>
      <dgm:spPr/>
      <dgm:t>
        <a:bodyPr/>
        <a:lstStyle/>
        <a:p>
          <a:pPr>
            <a:defRPr cap="all"/>
          </a:pPr>
          <a:r>
            <a:rPr lang="en-GB" dirty="0"/>
            <a:t>Use K-means clustering to cluster neighbourhoods by similar venues</a:t>
          </a:r>
          <a:endParaRPr lang="en-US" dirty="0"/>
        </a:p>
      </dgm:t>
    </dgm:pt>
    <dgm:pt modelId="{0F6138F8-5D20-4426-9D9C-C668643E2004}" type="parTrans" cxnId="{350781FF-B114-4F41-8F5B-718203B36CA4}">
      <dgm:prSet/>
      <dgm:spPr/>
      <dgm:t>
        <a:bodyPr/>
        <a:lstStyle/>
        <a:p>
          <a:endParaRPr lang="en-US"/>
        </a:p>
      </dgm:t>
    </dgm:pt>
    <dgm:pt modelId="{B183D568-33C3-4802-87B2-003BBD71188E}" type="sibTrans" cxnId="{350781FF-B114-4F41-8F5B-718203B36CA4}">
      <dgm:prSet/>
      <dgm:spPr/>
      <dgm:t>
        <a:bodyPr/>
        <a:lstStyle/>
        <a:p>
          <a:endParaRPr lang="en-US"/>
        </a:p>
      </dgm:t>
    </dgm:pt>
    <dgm:pt modelId="{29E86DD8-9463-46E0-9B09-9921F3CAF90F}">
      <dgm:prSet/>
      <dgm:spPr/>
      <dgm:t>
        <a:bodyPr/>
        <a:lstStyle/>
        <a:p>
          <a:pPr>
            <a:defRPr cap="all"/>
          </a:pPr>
          <a:r>
            <a:rPr lang="en-GB"/>
            <a:t>Assess clusters using client requirements</a:t>
          </a:r>
          <a:endParaRPr lang="en-US"/>
        </a:p>
      </dgm:t>
    </dgm:pt>
    <dgm:pt modelId="{B1F704B4-ED09-4308-949F-E0D49348DB71}" type="parTrans" cxnId="{84BE804B-3C03-4054-955D-AF0E0CD19726}">
      <dgm:prSet/>
      <dgm:spPr/>
      <dgm:t>
        <a:bodyPr/>
        <a:lstStyle/>
        <a:p>
          <a:endParaRPr lang="en-US"/>
        </a:p>
      </dgm:t>
    </dgm:pt>
    <dgm:pt modelId="{F5FE497C-6295-4656-BC44-710EB0DBD30E}" type="sibTrans" cxnId="{84BE804B-3C03-4054-955D-AF0E0CD19726}">
      <dgm:prSet/>
      <dgm:spPr/>
      <dgm:t>
        <a:bodyPr/>
        <a:lstStyle/>
        <a:p>
          <a:endParaRPr lang="en-US"/>
        </a:p>
      </dgm:t>
    </dgm:pt>
    <dgm:pt modelId="{A0093B99-15AB-4A53-A2DE-AB6B1F8A533D}" type="pres">
      <dgm:prSet presAssocID="{40391ADC-4394-405B-8424-6801AA6BE28A}" presName="root" presStyleCnt="0">
        <dgm:presLayoutVars>
          <dgm:dir/>
          <dgm:resizeHandles val="exact"/>
        </dgm:presLayoutVars>
      </dgm:prSet>
      <dgm:spPr/>
    </dgm:pt>
    <dgm:pt modelId="{265946B8-8F5B-4B57-9F3E-547CF757641A}" type="pres">
      <dgm:prSet presAssocID="{CBC34FDC-D5D5-4B82-90F0-3A7E6ECFA177}" presName="compNode" presStyleCnt="0"/>
      <dgm:spPr/>
    </dgm:pt>
    <dgm:pt modelId="{9FB52A64-5568-4585-B392-C72B967A5868}" type="pres">
      <dgm:prSet presAssocID="{CBC34FDC-D5D5-4B82-90F0-3A7E6ECFA177}" presName="iconBgRect" presStyleLbl="bgShp" presStyleIdx="0" presStyleCnt="6"/>
      <dgm:spPr/>
    </dgm:pt>
    <dgm:pt modelId="{6F74E92D-1346-4782-8B06-ECE38FF32C3C}" type="pres">
      <dgm:prSet presAssocID="{CBC34FDC-D5D5-4B82-90F0-3A7E6ECFA177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F1D06707-63F6-43E8-90C1-1012EDCD1745}" type="pres">
      <dgm:prSet presAssocID="{CBC34FDC-D5D5-4B82-90F0-3A7E6ECFA177}" presName="spaceRect" presStyleCnt="0"/>
      <dgm:spPr/>
    </dgm:pt>
    <dgm:pt modelId="{782C5B81-5664-4A9D-9118-81D5279FA246}" type="pres">
      <dgm:prSet presAssocID="{CBC34FDC-D5D5-4B82-90F0-3A7E6ECFA177}" presName="textRect" presStyleLbl="revTx" presStyleIdx="0" presStyleCnt="6">
        <dgm:presLayoutVars>
          <dgm:chMax val="1"/>
          <dgm:chPref val="1"/>
        </dgm:presLayoutVars>
      </dgm:prSet>
      <dgm:spPr/>
    </dgm:pt>
    <dgm:pt modelId="{8F0324D0-ADCC-4188-9CE5-1E012D5DA658}" type="pres">
      <dgm:prSet presAssocID="{47921B93-4C76-420C-8F7B-1880F401020E}" presName="sibTrans" presStyleCnt="0"/>
      <dgm:spPr/>
    </dgm:pt>
    <dgm:pt modelId="{A4DEA9C8-A67B-4E34-B155-36D5A0CE7724}" type="pres">
      <dgm:prSet presAssocID="{F972981B-6E9B-4355-9645-AA2A16BA4E1C}" presName="compNode" presStyleCnt="0"/>
      <dgm:spPr/>
    </dgm:pt>
    <dgm:pt modelId="{86D125AB-85F8-4D2F-B79F-2FA43B4BDE84}" type="pres">
      <dgm:prSet presAssocID="{F972981B-6E9B-4355-9645-AA2A16BA4E1C}" presName="iconBgRect" presStyleLbl="bgShp" presStyleIdx="1" presStyleCnt="6"/>
      <dgm:spPr/>
    </dgm:pt>
    <dgm:pt modelId="{46C1358D-FA1E-4710-9648-117F3831DB94}" type="pres">
      <dgm:prSet presAssocID="{F972981B-6E9B-4355-9645-AA2A16BA4E1C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p with pin"/>
        </a:ext>
      </dgm:extLst>
    </dgm:pt>
    <dgm:pt modelId="{AF56959A-89C3-4B0E-A9EF-861FC639A2EE}" type="pres">
      <dgm:prSet presAssocID="{F972981B-6E9B-4355-9645-AA2A16BA4E1C}" presName="spaceRect" presStyleCnt="0"/>
      <dgm:spPr/>
    </dgm:pt>
    <dgm:pt modelId="{A5EA668E-02BE-4B5E-B49D-BFDBDAD13074}" type="pres">
      <dgm:prSet presAssocID="{F972981B-6E9B-4355-9645-AA2A16BA4E1C}" presName="textRect" presStyleLbl="revTx" presStyleIdx="1" presStyleCnt="6">
        <dgm:presLayoutVars>
          <dgm:chMax val="1"/>
          <dgm:chPref val="1"/>
        </dgm:presLayoutVars>
      </dgm:prSet>
      <dgm:spPr/>
    </dgm:pt>
    <dgm:pt modelId="{5AF8955A-EF7A-4BD3-8A3B-ECF05313D196}" type="pres">
      <dgm:prSet presAssocID="{E63CA302-B85B-4D49-877C-8A3EBD97832F}" presName="sibTrans" presStyleCnt="0"/>
      <dgm:spPr/>
    </dgm:pt>
    <dgm:pt modelId="{DE3FED35-BC42-4CC9-9D18-DA508964E7D8}" type="pres">
      <dgm:prSet presAssocID="{CD0BAB79-F9E7-4B11-BF31-491BD7DF7255}" presName="compNode" presStyleCnt="0"/>
      <dgm:spPr/>
    </dgm:pt>
    <dgm:pt modelId="{ACC431E4-F9D9-432B-B09F-556613A20026}" type="pres">
      <dgm:prSet presAssocID="{CD0BAB79-F9E7-4B11-BF31-491BD7DF7255}" presName="iconBgRect" presStyleLbl="bgShp" presStyleIdx="2" presStyleCnt="6"/>
      <dgm:spPr/>
    </dgm:pt>
    <dgm:pt modelId="{13A0BF8C-3F44-4D11-8EB5-7D9B9E20386E}" type="pres">
      <dgm:prSet presAssocID="{CD0BAB79-F9E7-4B11-BF31-491BD7DF7255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4D28394F-372D-41AE-BDEE-0DBFA443F329}" type="pres">
      <dgm:prSet presAssocID="{CD0BAB79-F9E7-4B11-BF31-491BD7DF7255}" presName="spaceRect" presStyleCnt="0"/>
      <dgm:spPr/>
    </dgm:pt>
    <dgm:pt modelId="{B2312DC8-68EC-4EA3-900B-C90B81DB4F5E}" type="pres">
      <dgm:prSet presAssocID="{CD0BAB79-F9E7-4B11-BF31-491BD7DF7255}" presName="textRect" presStyleLbl="revTx" presStyleIdx="2" presStyleCnt="6">
        <dgm:presLayoutVars>
          <dgm:chMax val="1"/>
          <dgm:chPref val="1"/>
        </dgm:presLayoutVars>
      </dgm:prSet>
      <dgm:spPr/>
    </dgm:pt>
    <dgm:pt modelId="{CE19A6A0-1F6B-423E-B90B-EAB3308A5B0A}" type="pres">
      <dgm:prSet presAssocID="{5915B169-E84D-4280-A542-1F1E85FE3255}" presName="sibTrans" presStyleCnt="0"/>
      <dgm:spPr/>
    </dgm:pt>
    <dgm:pt modelId="{BA60BE06-54FA-48A5-A9ED-163C4AB410FB}" type="pres">
      <dgm:prSet presAssocID="{35E1B728-6D2E-497E-9258-2D45A1EAF817}" presName="compNode" presStyleCnt="0"/>
      <dgm:spPr/>
    </dgm:pt>
    <dgm:pt modelId="{5D123CF6-A189-4BE4-8581-FB629AE9F654}" type="pres">
      <dgm:prSet presAssocID="{35E1B728-6D2E-497E-9258-2D45A1EAF817}" presName="iconBgRect" presStyleLbl="bgShp" presStyleIdx="3" presStyleCnt="6"/>
      <dgm:spPr/>
    </dgm:pt>
    <dgm:pt modelId="{FFEC2D16-A192-4703-A6DA-4FD0B01B858D}" type="pres">
      <dgm:prSet presAssocID="{35E1B728-6D2E-497E-9258-2D45A1EAF817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ity"/>
        </a:ext>
      </dgm:extLst>
    </dgm:pt>
    <dgm:pt modelId="{0313F634-2879-4958-8981-DB3C89AAD021}" type="pres">
      <dgm:prSet presAssocID="{35E1B728-6D2E-497E-9258-2D45A1EAF817}" presName="spaceRect" presStyleCnt="0"/>
      <dgm:spPr/>
    </dgm:pt>
    <dgm:pt modelId="{B24371FD-5012-4F26-9E9C-8B429DAA8C4A}" type="pres">
      <dgm:prSet presAssocID="{35E1B728-6D2E-497E-9258-2D45A1EAF817}" presName="textRect" presStyleLbl="revTx" presStyleIdx="3" presStyleCnt="6">
        <dgm:presLayoutVars>
          <dgm:chMax val="1"/>
          <dgm:chPref val="1"/>
        </dgm:presLayoutVars>
      </dgm:prSet>
      <dgm:spPr/>
    </dgm:pt>
    <dgm:pt modelId="{3EBA07E8-DD2B-49F3-87E3-F917900D13E3}" type="pres">
      <dgm:prSet presAssocID="{4FE948DC-1B97-4F84-AA6F-DBFBAA01DD16}" presName="sibTrans" presStyleCnt="0"/>
      <dgm:spPr/>
    </dgm:pt>
    <dgm:pt modelId="{1E4D3A4D-3E32-48C7-BBEE-08F23211D988}" type="pres">
      <dgm:prSet presAssocID="{CB307285-ED65-4EA5-940E-3D828785CF29}" presName="compNode" presStyleCnt="0"/>
      <dgm:spPr/>
    </dgm:pt>
    <dgm:pt modelId="{8FC68677-09C4-4927-ADA1-C19DEA81F1C6}" type="pres">
      <dgm:prSet presAssocID="{CB307285-ED65-4EA5-940E-3D828785CF29}" presName="iconBgRect" presStyleLbl="bgShp" presStyleIdx="4" presStyleCnt="6"/>
      <dgm:spPr/>
    </dgm:pt>
    <dgm:pt modelId="{886CDFFA-FA14-41C6-B64C-4669993D1A0B}" type="pres">
      <dgm:prSet presAssocID="{CB307285-ED65-4EA5-940E-3D828785CF29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ilding"/>
        </a:ext>
      </dgm:extLst>
    </dgm:pt>
    <dgm:pt modelId="{AEA29033-1B15-4B7D-AA32-FB29FFF4650B}" type="pres">
      <dgm:prSet presAssocID="{CB307285-ED65-4EA5-940E-3D828785CF29}" presName="spaceRect" presStyleCnt="0"/>
      <dgm:spPr/>
    </dgm:pt>
    <dgm:pt modelId="{F90A0FB3-7884-4D15-9308-B627A0B8F8B9}" type="pres">
      <dgm:prSet presAssocID="{CB307285-ED65-4EA5-940E-3D828785CF29}" presName="textRect" presStyleLbl="revTx" presStyleIdx="4" presStyleCnt="6">
        <dgm:presLayoutVars>
          <dgm:chMax val="1"/>
          <dgm:chPref val="1"/>
        </dgm:presLayoutVars>
      </dgm:prSet>
      <dgm:spPr/>
    </dgm:pt>
    <dgm:pt modelId="{47D95ABA-E002-4578-AEBF-1666D4DDD9D9}" type="pres">
      <dgm:prSet presAssocID="{B183D568-33C3-4802-87B2-003BBD71188E}" presName="sibTrans" presStyleCnt="0"/>
      <dgm:spPr/>
    </dgm:pt>
    <dgm:pt modelId="{77053AAC-CBC6-4851-804E-6746521B4CF6}" type="pres">
      <dgm:prSet presAssocID="{29E86DD8-9463-46E0-9B09-9921F3CAF90F}" presName="compNode" presStyleCnt="0"/>
      <dgm:spPr/>
    </dgm:pt>
    <dgm:pt modelId="{C590FFD1-5DFC-4D24-A259-330661B2C3D1}" type="pres">
      <dgm:prSet presAssocID="{29E86DD8-9463-46E0-9B09-9921F3CAF90F}" presName="iconBgRect" presStyleLbl="bgShp" presStyleIdx="5" presStyleCnt="6"/>
      <dgm:spPr/>
    </dgm:pt>
    <dgm:pt modelId="{4CB34803-8597-4995-A39C-B89D0E0F253F}" type="pres">
      <dgm:prSet presAssocID="{29E86DD8-9463-46E0-9B09-9921F3CAF90F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C852AF9B-6E80-4812-BD66-3B05A61A6D50}" type="pres">
      <dgm:prSet presAssocID="{29E86DD8-9463-46E0-9B09-9921F3CAF90F}" presName="spaceRect" presStyleCnt="0"/>
      <dgm:spPr/>
    </dgm:pt>
    <dgm:pt modelId="{43C3831E-CA87-4593-84BE-08FBB909C779}" type="pres">
      <dgm:prSet presAssocID="{29E86DD8-9463-46E0-9B09-9921F3CAF90F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A5D1761F-E51B-4C07-9A5E-124BAAE566D5}" type="presOf" srcId="{CD0BAB79-F9E7-4B11-BF31-491BD7DF7255}" destId="{B2312DC8-68EC-4EA3-900B-C90B81DB4F5E}" srcOrd="0" destOrd="0" presId="urn:microsoft.com/office/officeart/2018/5/layout/IconCircleLabelList"/>
    <dgm:cxn modelId="{61D56B23-B312-4D3D-8D85-E84D5A273053}" type="presOf" srcId="{F972981B-6E9B-4355-9645-AA2A16BA4E1C}" destId="{A5EA668E-02BE-4B5E-B49D-BFDBDAD13074}" srcOrd="0" destOrd="0" presId="urn:microsoft.com/office/officeart/2018/5/layout/IconCircleLabelList"/>
    <dgm:cxn modelId="{4302343A-4736-444C-A54D-252DE785BAFB}" srcId="{40391ADC-4394-405B-8424-6801AA6BE28A}" destId="{CD0BAB79-F9E7-4B11-BF31-491BD7DF7255}" srcOrd="2" destOrd="0" parTransId="{F3CA6D40-11A7-4E69-90F0-BB84C6914346}" sibTransId="{5915B169-E84D-4280-A542-1F1E85FE3255}"/>
    <dgm:cxn modelId="{DDD74C3F-3361-4BA2-A34A-B631DAD2797D}" type="presOf" srcId="{CBC34FDC-D5D5-4B82-90F0-3A7E6ECFA177}" destId="{782C5B81-5664-4A9D-9118-81D5279FA246}" srcOrd="0" destOrd="0" presId="urn:microsoft.com/office/officeart/2018/5/layout/IconCircleLabelList"/>
    <dgm:cxn modelId="{BB202B43-11B2-485B-BF52-E00151785DB9}" type="presOf" srcId="{35E1B728-6D2E-497E-9258-2D45A1EAF817}" destId="{B24371FD-5012-4F26-9E9C-8B429DAA8C4A}" srcOrd="0" destOrd="0" presId="urn:microsoft.com/office/officeart/2018/5/layout/IconCircleLabelList"/>
    <dgm:cxn modelId="{84BE804B-3C03-4054-955D-AF0E0CD19726}" srcId="{40391ADC-4394-405B-8424-6801AA6BE28A}" destId="{29E86DD8-9463-46E0-9B09-9921F3CAF90F}" srcOrd="5" destOrd="0" parTransId="{B1F704B4-ED09-4308-949F-E0D49348DB71}" sibTransId="{F5FE497C-6295-4656-BC44-710EB0DBD30E}"/>
    <dgm:cxn modelId="{01D11B4E-CAB2-49BF-861B-C395158579E7}" type="presOf" srcId="{40391ADC-4394-405B-8424-6801AA6BE28A}" destId="{A0093B99-15AB-4A53-A2DE-AB6B1F8A533D}" srcOrd="0" destOrd="0" presId="urn:microsoft.com/office/officeart/2018/5/layout/IconCircleLabelList"/>
    <dgm:cxn modelId="{9F37918A-9C9F-437C-A91B-2EDF0ED91905}" type="presOf" srcId="{CB307285-ED65-4EA5-940E-3D828785CF29}" destId="{F90A0FB3-7884-4D15-9308-B627A0B8F8B9}" srcOrd="0" destOrd="0" presId="urn:microsoft.com/office/officeart/2018/5/layout/IconCircleLabelList"/>
    <dgm:cxn modelId="{C7DA1A8D-41A9-4242-808C-C3322A0892C9}" type="presOf" srcId="{29E86DD8-9463-46E0-9B09-9921F3CAF90F}" destId="{43C3831E-CA87-4593-84BE-08FBB909C779}" srcOrd="0" destOrd="0" presId="urn:microsoft.com/office/officeart/2018/5/layout/IconCircleLabelList"/>
    <dgm:cxn modelId="{1B531EA3-66AA-4190-AD19-E6F64F5598A4}" srcId="{40391ADC-4394-405B-8424-6801AA6BE28A}" destId="{CBC34FDC-D5D5-4B82-90F0-3A7E6ECFA177}" srcOrd="0" destOrd="0" parTransId="{D4BBD616-AC5B-47A6-9BE8-D6E066A593F1}" sibTransId="{47921B93-4C76-420C-8F7B-1880F401020E}"/>
    <dgm:cxn modelId="{B8F43CD0-B309-40F5-8E81-266A99624873}" srcId="{40391ADC-4394-405B-8424-6801AA6BE28A}" destId="{F972981B-6E9B-4355-9645-AA2A16BA4E1C}" srcOrd="1" destOrd="0" parTransId="{C30B7C34-E144-4429-88EB-EEEA174B602B}" sibTransId="{E63CA302-B85B-4D49-877C-8A3EBD97832F}"/>
    <dgm:cxn modelId="{E6AB05E6-BE5F-49AA-93A0-182170F3E763}" srcId="{40391ADC-4394-405B-8424-6801AA6BE28A}" destId="{35E1B728-6D2E-497E-9258-2D45A1EAF817}" srcOrd="3" destOrd="0" parTransId="{6C77994D-46C1-4F7E-9CD8-427CA4B83CC8}" sibTransId="{4FE948DC-1B97-4F84-AA6F-DBFBAA01DD16}"/>
    <dgm:cxn modelId="{350781FF-B114-4F41-8F5B-718203B36CA4}" srcId="{40391ADC-4394-405B-8424-6801AA6BE28A}" destId="{CB307285-ED65-4EA5-940E-3D828785CF29}" srcOrd="4" destOrd="0" parTransId="{0F6138F8-5D20-4426-9D9C-C668643E2004}" sibTransId="{B183D568-33C3-4802-87B2-003BBD71188E}"/>
    <dgm:cxn modelId="{445EECC8-E4DE-44C9-825D-22905E25C5E7}" type="presParOf" srcId="{A0093B99-15AB-4A53-A2DE-AB6B1F8A533D}" destId="{265946B8-8F5B-4B57-9F3E-547CF757641A}" srcOrd="0" destOrd="0" presId="urn:microsoft.com/office/officeart/2018/5/layout/IconCircleLabelList"/>
    <dgm:cxn modelId="{BDB90E94-27F0-4AD7-8085-7D2B2ED2A6BD}" type="presParOf" srcId="{265946B8-8F5B-4B57-9F3E-547CF757641A}" destId="{9FB52A64-5568-4585-B392-C72B967A5868}" srcOrd="0" destOrd="0" presId="urn:microsoft.com/office/officeart/2018/5/layout/IconCircleLabelList"/>
    <dgm:cxn modelId="{3F27DBA6-D976-47E6-8AA5-8C692002C371}" type="presParOf" srcId="{265946B8-8F5B-4B57-9F3E-547CF757641A}" destId="{6F74E92D-1346-4782-8B06-ECE38FF32C3C}" srcOrd="1" destOrd="0" presId="urn:microsoft.com/office/officeart/2018/5/layout/IconCircleLabelList"/>
    <dgm:cxn modelId="{58BF4F46-4335-4C77-AED1-A045933B72EB}" type="presParOf" srcId="{265946B8-8F5B-4B57-9F3E-547CF757641A}" destId="{F1D06707-63F6-43E8-90C1-1012EDCD1745}" srcOrd="2" destOrd="0" presId="urn:microsoft.com/office/officeart/2018/5/layout/IconCircleLabelList"/>
    <dgm:cxn modelId="{A4175648-AE21-42DA-A0D7-CA5E9CA6BAB6}" type="presParOf" srcId="{265946B8-8F5B-4B57-9F3E-547CF757641A}" destId="{782C5B81-5664-4A9D-9118-81D5279FA246}" srcOrd="3" destOrd="0" presId="urn:microsoft.com/office/officeart/2018/5/layout/IconCircleLabelList"/>
    <dgm:cxn modelId="{348ADFA4-EBBD-4C46-B1BB-4602543ECB20}" type="presParOf" srcId="{A0093B99-15AB-4A53-A2DE-AB6B1F8A533D}" destId="{8F0324D0-ADCC-4188-9CE5-1E012D5DA658}" srcOrd="1" destOrd="0" presId="urn:microsoft.com/office/officeart/2018/5/layout/IconCircleLabelList"/>
    <dgm:cxn modelId="{1368CF1D-9C41-4504-899F-CD3E7CAD7F44}" type="presParOf" srcId="{A0093B99-15AB-4A53-A2DE-AB6B1F8A533D}" destId="{A4DEA9C8-A67B-4E34-B155-36D5A0CE7724}" srcOrd="2" destOrd="0" presId="urn:microsoft.com/office/officeart/2018/5/layout/IconCircleLabelList"/>
    <dgm:cxn modelId="{ACA10923-B8B8-4CD1-839F-C8D649BA58E7}" type="presParOf" srcId="{A4DEA9C8-A67B-4E34-B155-36D5A0CE7724}" destId="{86D125AB-85F8-4D2F-B79F-2FA43B4BDE84}" srcOrd="0" destOrd="0" presId="urn:microsoft.com/office/officeart/2018/5/layout/IconCircleLabelList"/>
    <dgm:cxn modelId="{8FA0644F-329C-4BC3-AE1E-38A1AAE195B6}" type="presParOf" srcId="{A4DEA9C8-A67B-4E34-B155-36D5A0CE7724}" destId="{46C1358D-FA1E-4710-9648-117F3831DB94}" srcOrd="1" destOrd="0" presId="urn:microsoft.com/office/officeart/2018/5/layout/IconCircleLabelList"/>
    <dgm:cxn modelId="{DBB89A7E-F472-45F9-9695-88A2AAEFA058}" type="presParOf" srcId="{A4DEA9C8-A67B-4E34-B155-36D5A0CE7724}" destId="{AF56959A-89C3-4B0E-A9EF-861FC639A2EE}" srcOrd="2" destOrd="0" presId="urn:microsoft.com/office/officeart/2018/5/layout/IconCircleLabelList"/>
    <dgm:cxn modelId="{D6D49342-FBB1-4505-A918-27813454CF0B}" type="presParOf" srcId="{A4DEA9C8-A67B-4E34-B155-36D5A0CE7724}" destId="{A5EA668E-02BE-4B5E-B49D-BFDBDAD13074}" srcOrd="3" destOrd="0" presId="urn:microsoft.com/office/officeart/2018/5/layout/IconCircleLabelList"/>
    <dgm:cxn modelId="{DC8E6EAD-F7AB-46D1-87B5-8608349B1866}" type="presParOf" srcId="{A0093B99-15AB-4A53-A2DE-AB6B1F8A533D}" destId="{5AF8955A-EF7A-4BD3-8A3B-ECF05313D196}" srcOrd="3" destOrd="0" presId="urn:microsoft.com/office/officeart/2018/5/layout/IconCircleLabelList"/>
    <dgm:cxn modelId="{E21C09B8-89AE-42B4-8BC2-E4E953137A06}" type="presParOf" srcId="{A0093B99-15AB-4A53-A2DE-AB6B1F8A533D}" destId="{DE3FED35-BC42-4CC9-9D18-DA508964E7D8}" srcOrd="4" destOrd="0" presId="urn:microsoft.com/office/officeart/2018/5/layout/IconCircleLabelList"/>
    <dgm:cxn modelId="{B7FD9D7B-16BA-4CCA-AA0B-1BDC79456E7A}" type="presParOf" srcId="{DE3FED35-BC42-4CC9-9D18-DA508964E7D8}" destId="{ACC431E4-F9D9-432B-B09F-556613A20026}" srcOrd="0" destOrd="0" presId="urn:microsoft.com/office/officeart/2018/5/layout/IconCircleLabelList"/>
    <dgm:cxn modelId="{7C52EFA2-945C-4854-A36D-C84B337B799A}" type="presParOf" srcId="{DE3FED35-BC42-4CC9-9D18-DA508964E7D8}" destId="{13A0BF8C-3F44-4D11-8EB5-7D9B9E20386E}" srcOrd="1" destOrd="0" presId="urn:microsoft.com/office/officeart/2018/5/layout/IconCircleLabelList"/>
    <dgm:cxn modelId="{B5B42853-9BAE-42C6-B4A9-CC2A5A9EF85E}" type="presParOf" srcId="{DE3FED35-BC42-4CC9-9D18-DA508964E7D8}" destId="{4D28394F-372D-41AE-BDEE-0DBFA443F329}" srcOrd="2" destOrd="0" presId="urn:microsoft.com/office/officeart/2018/5/layout/IconCircleLabelList"/>
    <dgm:cxn modelId="{1B995DD5-775B-4FFB-88FE-429A80EC2255}" type="presParOf" srcId="{DE3FED35-BC42-4CC9-9D18-DA508964E7D8}" destId="{B2312DC8-68EC-4EA3-900B-C90B81DB4F5E}" srcOrd="3" destOrd="0" presId="urn:microsoft.com/office/officeart/2018/5/layout/IconCircleLabelList"/>
    <dgm:cxn modelId="{85B4B23C-8418-40A5-A745-7396560FA24F}" type="presParOf" srcId="{A0093B99-15AB-4A53-A2DE-AB6B1F8A533D}" destId="{CE19A6A0-1F6B-423E-B90B-EAB3308A5B0A}" srcOrd="5" destOrd="0" presId="urn:microsoft.com/office/officeart/2018/5/layout/IconCircleLabelList"/>
    <dgm:cxn modelId="{593FF27D-763D-4CC3-B3DE-EB20BFF5BBF1}" type="presParOf" srcId="{A0093B99-15AB-4A53-A2DE-AB6B1F8A533D}" destId="{BA60BE06-54FA-48A5-A9ED-163C4AB410FB}" srcOrd="6" destOrd="0" presId="urn:microsoft.com/office/officeart/2018/5/layout/IconCircleLabelList"/>
    <dgm:cxn modelId="{78A78758-17B9-43B0-992D-980C8ED4F639}" type="presParOf" srcId="{BA60BE06-54FA-48A5-A9ED-163C4AB410FB}" destId="{5D123CF6-A189-4BE4-8581-FB629AE9F654}" srcOrd="0" destOrd="0" presId="urn:microsoft.com/office/officeart/2018/5/layout/IconCircleLabelList"/>
    <dgm:cxn modelId="{9C01F330-8817-4BB4-8A91-3824EA774AFC}" type="presParOf" srcId="{BA60BE06-54FA-48A5-A9ED-163C4AB410FB}" destId="{FFEC2D16-A192-4703-A6DA-4FD0B01B858D}" srcOrd="1" destOrd="0" presId="urn:microsoft.com/office/officeart/2018/5/layout/IconCircleLabelList"/>
    <dgm:cxn modelId="{50A264BA-694C-4AD1-ABF4-5D621ED3B04E}" type="presParOf" srcId="{BA60BE06-54FA-48A5-A9ED-163C4AB410FB}" destId="{0313F634-2879-4958-8981-DB3C89AAD021}" srcOrd="2" destOrd="0" presId="urn:microsoft.com/office/officeart/2018/5/layout/IconCircleLabelList"/>
    <dgm:cxn modelId="{933C652E-C37A-4D6B-9816-2EC000E4CA41}" type="presParOf" srcId="{BA60BE06-54FA-48A5-A9ED-163C4AB410FB}" destId="{B24371FD-5012-4F26-9E9C-8B429DAA8C4A}" srcOrd="3" destOrd="0" presId="urn:microsoft.com/office/officeart/2018/5/layout/IconCircleLabelList"/>
    <dgm:cxn modelId="{6F038C25-CC3D-4A21-B172-10A140125C1F}" type="presParOf" srcId="{A0093B99-15AB-4A53-A2DE-AB6B1F8A533D}" destId="{3EBA07E8-DD2B-49F3-87E3-F917900D13E3}" srcOrd="7" destOrd="0" presId="urn:microsoft.com/office/officeart/2018/5/layout/IconCircleLabelList"/>
    <dgm:cxn modelId="{D5FFCD4E-8165-41BF-8793-7DF8E085A0B9}" type="presParOf" srcId="{A0093B99-15AB-4A53-A2DE-AB6B1F8A533D}" destId="{1E4D3A4D-3E32-48C7-BBEE-08F23211D988}" srcOrd="8" destOrd="0" presId="urn:microsoft.com/office/officeart/2018/5/layout/IconCircleLabelList"/>
    <dgm:cxn modelId="{B67CBBDE-4DAE-4033-B701-C881CD9DAC77}" type="presParOf" srcId="{1E4D3A4D-3E32-48C7-BBEE-08F23211D988}" destId="{8FC68677-09C4-4927-ADA1-C19DEA81F1C6}" srcOrd="0" destOrd="0" presId="urn:microsoft.com/office/officeart/2018/5/layout/IconCircleLabelList"/>
    <dgm:cxn modelId="{C627904A-2EC1-47F6-ABE3-6A585718D6A7}" type="presParOf" srcId="{1E4D3A4D-3E32-48C7-BBEE-08F23211D988}" destId="{886CDFFA-FA14-41C6-B64C-4669993D1A0B}" srcOrd="1" destOrd="0" presId="urn:microsoft.com/office/officeart/2018/5/layout/IconCircleLabelList"/>
    <dgm:cxn modelId="{19D6EBE4-92C0-4A65-9FE3-6563677E74BD}" type="presParOf" srcId="{1E4D3A4D-3E32-48C7-BBEE-08F23211D988}" destId="{AEA29033-1B15-4B7D-AA32-FB29FFF4650B}" srcOrd="2" destOrd="0" presId="urn:microsoft.com/office/officeart/2018/5/layout/IconCircleLabelList"/>
    <dgm:cxn modelId="{6C526996-938B-4439-B1DD-E70A7D7E8F82}" type="presParOf" srcId="{1E4D3A4D-3E32-48C7-BBEE-08F23211D988}" destId="{F90A0FB3-7884-4D15-9308-B627A0B8F8B9}" srcOrd="3" destOrd="0" presId="urn:microsoft.com/office/officeart/2018/5/layout/IconCircleLabelList"/>
    <dgm:cxn modelId="{8B7B45A0-F48C-4FFA-B351-8522F49246F4}" type="presParOf" srcId="{A0093B99-15AB-4A53-A2DE-AB6B1F8A533D}" destId="{47D95ABA-E002-4578-AEBF-1666D4DDD9D9}" srcOrd="9" destOrd="0" presId="urn:microsoft.com/office/officeart/2018/5/layout/IconCircleLabelList"/>
    <dgm:cxn modelId="{5813C9D3-40BF-49B1-9FC6-FD9DAE9456E6}" type="presParOf" srcId="{A0093B99-15AB-4A53-A2DE-AB6B1F8A533D}" destId="{77053AAC-CBC6-4851-804E-6746521B4CF6}" srcOrd="10" destOrd="0" presId="urn:microsoft.com/office/officeart/2018/5/layout/IconCircleLabelList"/>
    <dgm:cxn modelId="{F6410D34-32A6-488E-A203-149C4724A2F6}" type="presParOf" srcId="{77053AAC-CBC6-4851-804E-6746521B4CF6}" destId="{C590FFD1-5DFC-4D24-A259-330661B2C3D1}" srcOrd="0" destOrd="0" presId="urn:microsoft.com/office/officeart/2018/5/layout/IconCircleLabelList"/>
    <dgm:cxn modelId="{928919AD-D081-490B-8FFD-EBB5A5B36BC5}" type="presParOf" srcId="{77053AAC-CBC6-4851-804E-6746521B4CF6}" destId="{4CB34803-8597-4995-A39C-B89D0E0F253F}" srcOrd="1" destOrd="0" presId="urn:microsoft.com/office/officeart/2018/5/layout/IconCircleLabelList"/>
    <dgm:cxn modelId="{5598B34C-CF12-4440-8EF8-F055B69C9435}" type="presParOf" srcId="{77053AAC-CBC6-4851-804E-6746521B4CF6}" destId="{C852AF9B-6E80-4812-BD66-3B05A61A6D50}" srcOrd="2" destOrd="0" presId="urn:microsoft.com/office/officeart/2018/5/layout/IconCircleLabelList"/>
    <dgm:cxn modelId="{E2FFE7AE-950A-4A04-85A7-ADD3048C0A34}" type="presParOf" srcId="{77053AAC-CBC6-4851-804E-6746521B4CF6}" destId="{43C3831E-CA87-4593-84BE-08FBB909C779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B52A64-5568-4585-B392-C72B967A5868}">
      <dsp:nvSpPr>
        <dsp:cNvPr id="0" name=""/>
        <dsp:cNvSpPr/>
      </dsp:nvSpPr>
      <dsp:spPr>
        <a:xfrm>
          <a:off x="328919" y="1150018"/>
          <a:ext cx="1011146" cy="101114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74E92D-1346-4782-8B06-ECE38FF32C3C}">
      <dsp:nvSpPr>
        <dsp:cNvPr id="0" name=""/>
        <dsp:cNvSpPr/>
      </dsp:nvSpPr>
      <dsp:spPr>
        <a:xfrm>
          <a:off x="544410" y="1365508"/>
          <a:ext cx="580166" cy="58016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2C5B81-5664-4A9D-9118-81D5279FA246}">
      <dsp:nvSpPr>
        <dsp:cNvPr id="0" name=""/>
        <dsp:cNvSpPr/>
      </dsp:nvSpPr>
      <dsp:spPr>
        <a:xfrm>
          <a:off x="5684" y="2476112"/>
          <a:ext cx="1657617" cy="7252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100" kern="1200"/>
            <a:t>Merge postal code data with geospatial coordinates data of each neighbourhood</a:t>
          </a:r>
          <a:endParaRPr lang="en-US" sz="1100" kern="1200"/>
        </a:p>
      </dsp:txBody>
      <dsp:txXfrm>
        <a:off x="5684" y="2476112"/>
        <a:ext cx="1657617" cy="725207"/>
      </dsp:txXfrm>
    </dsp:sp>
    <dsp:sp modelId="{86D125AB-85F8-4D2F-B79F-2FA43B4BDE84}">
      <dsp:nvSpPr>
        <dsp:cNvPr id="0" name=""/>
        <dsp:cNvSpPr/>
      </dsp:nvSpPr>
      <dsp:spPr>
        <a:xfrm>
          <a:off x="2276619" y="1150018"/>
          <a:ext cx="1011146" cy="101114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C1358D-FA1E-4710-9648-117F3831DB94}">
      <dsp:nvSpPr>
        <dsp:cNvPr id="0" name=""/>
        <dsp:cNvSpPr/>
      </dsp:nvSpPr>
      <dsp:spPr>
        <a:xfrm>
          <a:off x="2492110" y="1365508"/>
          <a:ext cx="580166" cy="58016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EA668E-02BE-4B5E-B49D-BFDBDAD13074}">
      <dsp:nvSpPr>
        <dsp:cNvPr id="0" name=""/>
        <dsp:cNvSpPr/>
      </dsp:nvSpPr>
      <dsp:spPr>
        <a:xfrm>
          <a:off x="1953384" y="2476112"/>
          <a:ext cx="1657617" cy="7252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100" kern="1200"/>
            <a:t>Visualise neighbourhoods on a map using Folium</a:t>
          </a:r>
          <a:endParaRPr lang="en-US" sz="1100" kern="1200"/>
        </a:p>
      </dsp:txBody>
      <dsp:txXfrm>
        <a:off x="1953384" y="2476112"/>
        <a:ext cx="1657617" cy="725207"/>
      </dsp:txXfrm>
    </dsp:sp>
    <dsp:sp modelId="{ACC431E4-F9D9-432B-B09F-556613A20026}">
      <dsp:nvSpPr>
        <dsp:cNvPr id="0" name=""/>
        <dsp:cNvSpPr/>
      </dsp:nvSpPr>
      <dsp:spPr>
        <a:xfrm>
          <a:off x="4224320" y="1150018"/>
          <a:ext cx="1011146" cy="1011146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A0BF8C-3F44-4D11-8EB5-7D9B9E20386E}">
      <dsp:nvSpPr>
        <dsp:cNvPr id="0" name=""/>
        <dsp:cNvSpPr/>
      </dsp:nvSpPr>
      <dsp:spPr>
        <a:xfrm>
          <a:off x="4439810" y="1365508"/>
          <a:ext cx="580166" cy="58016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312DC8-68EC-4EA3-900B-C90B81DB4F5E}">
      <dsp:nvSpPr>
        <dsp:cNvPr id="0" name=""/>
        <dsp:cNvSpPr/>
      </dsp:nvSpPr>
      <dsp:spPr>
        <a:xfrm>
          <a:off x="3901084" y="2476112"/>
          <a:ext cx="1657617" cy="7252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100" kern="1200"/>
            <a:t>Use Foursquare API location data to retrieve popular venues within 500m radius of each location</a:t>
          </a:r>
          <a:endParaRPr lang="en-US" sz="1100" kern="1200"/>
        </a:p>
      </dsp:txBody>
      <dsp:txXfrm>
        <a:off x="3901084" y="2476112"/>
        <a:ext cx="1657617" cy="725207"/>
      </dsp:txXfrm>
    </dsp:sp>
    <dsp:sp modelId="{5D123CF6-A189-4BE4-8581-FB629AE9F654}">
      <dsp:nvSpPr>
        <dsp:cNvPr id="0" name=""/>
        <dsp:cNvSpPr/>
      </dsp:nvSpPr>
      <dsp:spPr>
        <a:xfrm>
          <a:off x="6172020" y="1150018"/>
          <a:ext cx="1011146" cy="1011146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EC2D16-A192-4703-A6DA-4FD0B01B858D}">
      <dsp:nvSpPr>
        <dsp:cNvPr id="0" name=""/>
        <dsp:cNvSpPr/>
      </dsp:nvSpPr>
      <dsp:spPr>
        <a:xfrm>
          <a:off x="6387510" y="1365508"/>
          <a:ext cx="580166" cy="58016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4371FD-5012-4F26-9E9C-8B429DAA8C4A}">
      <dsp:nvSpPr>
        <dsp:cNvPr id="0" name=""/>
        <dsp:cNvSpPr/>
      </dsp:nvSpPr>
      <dsp:spPr>
        <a:xfrm>
          <a:off x="5848785" y="2476112"/>
          <a:ext cx="1657617" cy="7252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100" kern="1200"/>
            <a:t>Create dataframe with TOP 10 common venues per neighbourhood</a:t>
          </a:r>
          <a:endParaRPr lang="en-US" sz="1100" kern="1200"/>
        </a:p>
      </dsp:txBody>
      <dsp:txXfrm>
        <a:off x="5848785" y="2476112"/>
        <a:ext cx="1657617" cy="725207"/>
      </dsp:txXfrm>
    </dsp:sp>
    <dsp:sp modelId="{8FC68677-09C4-4927-ADA1-C19DEA81F1C6}">
      <dsp:nvSpPr>
        <dsp:cNvPr id="0" name=""/>
        <dsp:cNvSpPr/>
      </dsp:nvSpPr>
      <dsp:spPr>
        <a:xfrm>
          <a:off x="8119720" y="1150018"/>
          <a:ext cx="1011146" cy="1011146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6CDFFA-FA14-41C6-B64C-4669993D1A0B}">
      <dsp:nvSpPr>
        <dsp:cNvPr id="0" name=""/>
        <dsp:cNvSpPr/>
      </dsp:nvSpPr>
      <dsp:spPr>
        <a:xfrm>
          <a:off x="8335210" y="1365508"/>
          <a:ext cx="580166" cy="58016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0A0FB3-7884-4D15-9308-B627A0B8F8B9}">
      <dsp:nvSpPr>
        <dsp:cNvPr id="0" name=""/>
        <dsp:cNvSpPr/>
      </dsp:nvSpPr>
      <dsp:spPr>
        <a:xfrm>
          <a:off x="7796485" y="2476112"/>
          <a:ext cx="1657617" cy="7252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100" kern="1200" dirty="0"/>
            <a:t>Use K-means clustering to cluster neighbourhoods by similar venues</a:t>
          </a:r>
          <a:endParaRPr lang="en-US" sz="1100" kern="1200" dirty="0"/>
        </a:p>
      </dsp:txBody>
      <dsp:txXfrm>
        <a:off x="7796485" y="2476112"/>
        <a:ext cx="1657617" cy="725207"/>
      </dsp:txXfrm>
    </dsp:sp>
    <dsp:sp modelId="{C590FFD1-5DFC-4D24-A259-330661B2C3D1}">
      <dsp:nvSpPr>
        <dsp:cNvPr id="0" name=""/>
        <dsp:cNvSpPr/>
      </dsp:nvSpPr>
      <dsp:spPr>
        <a:xfrm>
          <a:off x="10067420" y="1150018"/>
          <a:ext cx="1011146" cy="101114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B34803-8597-4995-A39C-B89D0E0F253F}">
      <dsp:nvSpPr>
        <dsp:cNvPr id="0" name=""/>
        <dsp:cNvSpPr/>
      </dsp:nvSpPr>
      <dsp:spPr>
        <a:xfrm>
          <a:off x="10282910" y="1365508"/>
          <a:ext cx="580166" cy="580166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C3831E-CA87-4593-84BE-08FBB909C779}">
      <dsp:nvSpPr>
        <dsp:cNvPr id="0" name=""/>
        <dsp:cNvSpPr/>
      </dsp:nvSpPr>
      <dsp:spPr>
        <a:xfrm>
          <a:off x="9744185" y="2476112"/>
          <a:ext cx="1657617" cy="7252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100" kern="1200"/>
            <a:t>Assess clusters using client requirements</a:t>
          </a:r>
          <a:endParaRPr lang="en-US" sz="1100" kern="1200"/>
        </a:p>
      </dsp:txBody>
      <dsp:txXfrm>
        <a:off x="9744185" y="2476112"/>
        <a:ext cx="1657617" cy="7252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09752-DF39-4E73-9386-616C4A5AC7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AB65B8-57B0-49D1-95FA-CA3CA3FF4A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48C273-A6CA-48AA-A57A-8EEA60BBC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40640-CA59-445D-979A-8035E798952C}" type="datetimeFigureOut">
              <a:rPr lang="en-GB" smtClean="0"/>
              <a:t>03/08/2020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9216BA-BD57-4F7B-9BF7-B3F8CC04E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114C4D-32D6-49CB-8DEE-73949B30B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E3D5C-C3DD-49F9-BF54-3722D0E456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6706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0C4A3-454E-49C7-897E-DF78F9A58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60B0C6-04BD-40EA-BBFF-7FE5F465B0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A80FBE-04A4-494C-80E5-D43BDD8A6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40640-CA59-445D-979A-8035E798952C}" type="datetimeFigureOut">
              <a:rPr lang="en-GB" smtClean="0"/>
              <a:t>03/08/2020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8B8D9F-9C06-4783-A124-09AFC00B8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54539D-FA8D-4EAB-A9B9-FA520D6B5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E3D5C-C3DD-49F9-BF54-3722D0E456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0484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F91C16-7B84-476D-BA9E-B6F60161D8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9032A6-FB55-4C26-A64C-9839BCCE5D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2B3565-D3F0-49E8-AA8D-E861515A9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40640-CA59-445D-979A-8035E798952C}" type="datetimeFigureOut">
              <a:rPr lang="en-GB" smtClean="0"/>
              <a:t>03/08/2020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F4EFDC-48A4-47EF-AE3C-5FC3BF264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0C90CE-0D59-41CA-B745-1C1B0417D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E3D5C-C3DD-49F9-BF54-3722D0E456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1644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782F9-BEBC-4535-87F8-BEFFEE080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854EAD-62FC-473C-A4F5-CF90F26AA7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43FF3B-BF9A-4388-BD24-4A76C169E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40640-CA59-445D-979A-8035E798952C}" type="datetimeFigureOut">
              <a:rPr lang="en-GB" smtClean="0"/>
              <a:t>03/08/2020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94FE1D-B51A-407A-8863-4E02324AA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D24BAD-2673-4851-AF22-3E283E7C8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E3D5C-C3DD-49F9-BF54-3722D0E456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3712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DCFC6-A2FB-4F2D-927C-AFCAA09F3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BE2C7E-7892-4B5B-BA62-740E99806A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3CCDF9-07F8-4FD2-9581-374D1F020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40640-CA59-445D-979A-8035E798952C}" type="datetimeFigureOut">
              <a:rPr lang="en-GB" smtClean="0"/>
              <a:t>03/08/2020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A67002-D489-46EF-B064-654467986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CBEEF4-6201-44A8-A76C-63C1AE425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E3D5C-C3DD-49F9-BF54-3722D0E456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645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DDB22-44AC-4FEE-9DB2-2520880F4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26DCFE-0332-475F-9864-E80BB67F2C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2B9CF0-E37A-46B7-AD4A-54C6F205CB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74CFEB-2CA5-49F2-A996-AF1FF9209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40640-CA59-445D-979A-8035E798952C}" type="datetimeFigureOut">
              <a:rPr lang="en-GB" smtClean="0"/>
              <a:t>03/08/2020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BEB097-5451-4214-84CB-5B05503DE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D40C32-249F-4FC8-9129-65D59D87B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E3D5C-C3DD-49F9-BF54-3722D0E456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5003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74EC3-2E05-470A-833B-9F8507A14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334FDB-668E-41D7-A661-4D4C41C806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B32F69-F9D0-43A4-9F37-672D24C9FB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F5E629-30D3-4DB4-91E3-32A7486EE4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90CF3A-A00B-4656-BB6F-48A720C2A5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0AE812-32A7-4BDF-BB67-68E3E99FA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40640-CA59-445D-979A-8035E798952C}" type="datetimeFigureOut">
              <a:rPr lang="en-GB" smtClean="0"/>
              <a:t>03/08/2020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71FD94-AE3C-48CE-9205-CA533730A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D7D985-780C-49DE-B474-7334E29D9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E3D5C-C3DD-49F9-BF54-3722D0E456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3021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B75EF-CB9F-4128-8653-47D5D3C6F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7F5F51-699F-4256-8C5E-55115072F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40640-CA59-445D-979A-8035E798952C}" type="datetimeFigureOut">
              <a:rPr lang="en-GB" smtClean="0"/>
              <a:t>03/08/2020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5766D2-A5C4-4770-80DF-28C2C636D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991C78-CF97-4A28-939F-18175937C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E3D5C-C3DD-49F9-BF54-3722D0E456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4508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58DCC6-62A9-4DEB-9AF9-2861637F0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40640-CA59-445D-979A-8035E798952C}" type="datetimeFigureOut">
              <a:rPr lang="en-GB" smtClean="0"/>
              <a:t>03/08/2020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28EF11-0C89-4817-B05D-2621BE8F4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677042-4EA7-4E68-93AC-E1732CF07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E3D5C-C3DD-49F9-BF54-3722D0E456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9768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15DE7-4BC1-4EA7-96E4-5757FB721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AE7AF-DC0B-46E0-9E5C-9DD844BBD3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E2DF5A-7F8F-4CA1-B014-62E3C732B1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6D8CF9-6E57-47AE-9DD5-02EB17221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40640-CA59-445D-979A-8035E798952C}" type="datetimeFigureOut">
              <a:rPr lang="en-GB" smtClean="0"/>
              <a:t>03/08/2020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3007E1-2090-4526-B769-1F3776C7E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1144D6-D3EF-41EF-85D4-49F79D207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E3D5C-C3DD-49F9-BF54-3722D0E456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6281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65255-B88D-4ABC-8D8F-C76D5193B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A64E21-2586-49EE-8CEA-0A463B26D9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7BB8B4-AB98-41B5-AE08-E7AECA9940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23E668-D41E-4B7F-A175-DAB7BC420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40640-CA59-445D-979A-8035E798952C}" type="datetimeFigureOut">
              <a:rPr lang="en-GB" smtClean="0"/>
              <a:t>03/08/2020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EC989D-BC39-4AC9-88DD-61344AF46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E41F21-DB83-4AF9-B46E-C3D244999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E3D5C-C3DD-49F9-BF54-3722D0E456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4999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F3C57B-0560-4A41-AA33-E50A8A7EF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55730C-9BF1-4BEF-8CB0-C59F1DDB95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0362F6-D34C-4BB4-B624-D2539094E6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840640-CA59-445D-979A-8035E798952C}" type="datetimeFigureOut">
              <a:rPr lang="en-GB" smtClean="0"/>
              <a:t>03/08/2020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DE031E-784B-41CA-B8D3-478B3B0526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9D9FC4-D7BE-472D-885B-AF40EBD42D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3E3D5C-C3DD-49F9-BF54-3722D0E456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7666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7027C52-EAEF-417D-B99C-DBFD6D1345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9400" y="0"/>
            <a:ext cx="11912600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0977BDD-F21B-4E52-8FAE-69AA18080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33" t="3964" b="3964"/>
          <a:stretch/>
        </p:blipFill>
        <p:spPr>
          <a:xfrm flipH="1">
            <a:off x="5562194" y="1"/>
            <a:ext cx="6629806" cy="6857999"/>
          </a:xfrm>
          <a:custGeom>
            <a:avLst/>
            <a:gdLst>
              <a:gd name="connsiteX0" fmla="*/ 0 w 7554138"/>
              <a:gd name="connsiteY0" fmla="*/ 0 h 6857999"/>
              <a:gd name="connsiteX1" fmla="*/ 7554138 w 7554138"/>
              <a:gd name="connsiteY1" fmla="*/ 0 h 6857999"/>
              <a:gd name="connsiteX2" fmla="*/ 7554138 w 7554138"/>
              <a:gd name="connsiteY2" fmla="*/ 6857999 h 6857999"/>
              <a:gd name="connsiteX3" fmla="*/ 0 w 7554138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54138" h="6857999">
                <a:moveTo>
                  <a:pt x="0" y="0"/>
                </a:moveTo>
                <a:lnTo>
                  <a:pt x="7554138" y="0"/>
                </a:lnTo>
                <a:lnTo>
                  <a:pt x="7554138" y="6857999"/>
                </a:lnTo>
                <a:lnTo>
                  <a:pt x="0" y="6857999"/>
                </a:lnTo>
                <a:close/>
              </a:path>
            </a:pathLst>
          </a:cu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9FF39A25-DBCE-442D-A2E3-C0FE3312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900738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7B04BE-47A3-4B71-8E0B-76C68C1DAB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79" y="1055098"/>
            <a:ext cx="5760719" cy="4747805"/>
          </a:xfrm>
        </p:spPr>
        <p:txBody>
          <a:bodyPr anchor="ctr">
            <a:normAutofit/>
          </a:bodyPr>
          <a:lstStyle/>
          <a:p>
            <a:pPr algn="l"/>
            <a:r>
              <a:rPr lang="en-GB" sz="6100">
                <a:solidFill>
                  <a:srgbClr val="000000"/>
                </a:solidFill>
              </a:rPr>
              <a:t>Segmenting and Clustering Neighbourhoods in Toronto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ADE2B6-BD0F-469D-B5E9-01468BA74E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42357" y="1638300"/>
            <a:ext cx="3330531" cy="3581400"/>
          </a:xfrm>
        </p:spPr>
        <p:txBody>
          <a:bodyPr anchor="ctr">
            <a:normAutofit/>
          </a:bodyPr>
          <a:lstStyle/>
          <a:p>
            <a:pPr algn="l"/>
            <a:r>
              <a:rPr lang="en-GB" sz="3200">
                <a:solidFill>
                  <a:srgbClr val="FFFFFF"/>
                </a:solidFill>
              </a:rPr>
              <a:t>IBM Data Science Capstone Project</a:t>
            </a:r>
          </a:p>
          <a:p>
            <a:pPr algn="l"/>
            <a:r>
              <a:rPr lang="en-GB" sz="3200">
                <a:solidFill>
                  <a:srgbClr val="FFFFFF"/>
                </a:solidFill>
              </a:rPr>
              <a:t>Amira Kaskasoli</a:t>
            </a:r>
          </a:p>
        </p:txBody>
      </p:sp>
    </p:spTree>
    <p:extLst>
      <p:ext uri="{BB962C8B-B14F-4D97-AF65-F5344CB8AC3E}">
        <p14:creationId xmlns:p14="http://schemas.microsoft.com/office/powerpoint/2010/main" val="4247184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Rectangle 136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9" name="Picture 138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3866D69-9581-435D-8BDB-821AFD8F8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000000"/>
                </a:solidFill>
              </a:rPr>
              <a:t>The problem</a:t>
            </a:r>
          </a:p>
        </p:txBody>
      </p:sp>
      <p:sp>
        <p:nvSpPr>
          <p:cNvPr id="141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28" name="Picture 4" descr="Toronto travel | Canada - Lonely Planet">
            <a:extLst>
              <a:ext uri="{FF2B5EF4-FFF2-40B4-BE49-F238E27FC236}">
                <a16:creationId xmlns:a16="http://schemas.microsoft.com/office/drawing/2014/main" id="{2C583D54-9945-487F-86A0-1C66A6F4764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87" r="5292" b="1"/>
          <a:stretch/>
        </p:blipFill>
        <p:spPr bwMode="auto">
          <a:xfrm>
            <a:off x="429349" y="2373646"/>
            <a:ext cx="3661831" cy="2130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6DF0E1-73EE-4388-93AD-064B1DC607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anchor="ctr">
            <a:normAutofit/>
          </a:bodyPr>
          <a:lstStyle/>
          <a:p>
            <a:r>
              <a:rPr lang="en-GB" sz="2000">
                <a:solidFill>
                  <a:srgbClr val="000000"/>
                </a:solidFill>
              </a:rPr>
              <a:t>A client wants to move to Toronto and would like to know the most suitable neighbourhoods for him to narrow his house search down to.</a:t>
            </a:r>
          </a:p>
          <a:p>
            <a:endParaRPr lang="en-GB" sz="2000">
              <a:solidFill>
                <a:srgbClr val="000000"/>
              </a:solidFill>
            </a:endParaRPr>
          </a:p>
          <a:p>
            <a:r>
              <a:rPr lang="en-GB" sz="2000">
                <a:solidFill>
                  <a:srgbClr val="000000"/>
                </a:solidFill>
              </a:rPr>
              <a:t>The Criteria: proximity to</a:t>
            </a:r>
          </a:p>
          <a:p>
            <a:pPr marL="0" indent="0">
              <a:buNone/>
            </a:pPr>
            <a:r>
              <a:rPr lang="en-GB" sz="2000">
                <a:solidFill>
                  <a:srgbClr val="000000"/>
                </a:solidFill>
              </a:rPr>
              <a:t>	Coffee shops              </a:t>
            </a:r>
          </a:p>
          <a:p>
            <a:pPr marL="0" indent="0">
              <a:buNone/>
            </a:pPr>
            <a:r>
              <a:rPr lang="en-GB" sz="2000">
                <a:solidFill>
                  <a:srgbClr val="000000"/>
                </a:solidFill>
              </a:rPr>
              <a:t>             Italian restaurants  </a:t>
            </a:r>
          </a:p>
          <a:p>
            <a:pPr marL="0" indent="0">
              <a:buNone/>
            </a:pPr>
            <a:r>
              <a:rPr lang="en-GB" sz="2000">
                <a:solidFill>
                  <a:srgbClr val="000000"/>
                </a:solidFill>
              </a:rPr>
              <a:t>             Exercise facilities</a:t>
            </a:r>
          </a:p>
          <a:p>
            <a:endParaRPr lang="en-GB" sz="20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0598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CB180E7-0141-40FB-AD89-208EE3C56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FFFFFF"/>
                </a:solidFill>
              </a:rPr>
              <a:t>The Data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2E2E6C-2193-4DAA-BC43-D4D9353765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GB" sz="2400" dirty="0">
                <a:solidFill>
                  <a:srgbClr val="000000"/>
                </a:solidFill>
              </a:rPr>
              <a:t>Wikipedia list of Toronto postal codes, boroughs and neighbourhoods</a:t>
            </a:r>
          </a:p>
          <a:p>
            <a:endParaRPr lang="en-GB" sz="2400" dirty="0">
              <a:solidFill>
                <a:srgbClr val="000000"/>
              </a:solidFill>
            </a:endParaRPr>
          </a:p>
          <a:p>
            <a:r>
              <a:rPr lang="en-GB" sz="2400" dirty="0">
                <a:solidFill>
                  <a:srgbClr val="000000"/>
                </a:solidFill>
              </a:rPr>
              <a:t>Geospatial data of latitude and longitude of each neighbourhood</a:t>
            </a:r>
          </a:p>
          <a:p>
            <a:endParaRPr lang="en-GB" sz="2400" dirty="0">
              <a:solidFill>
                <a:srgbClr val="000000"/>
              </a:solidFill>
            </a:endParaRPr>
          </a:p>
          <a:p>
            <a:r>
              <a:rPr lang="en-GB" sz="2400" dirty="0">
                <a:solidFill>
                  <a:srgbClr val="000000"/>
                </a:solidFill>
              </a:rPr>
              <a:t>Foursquare location data on venues in each location</a:t>
            </a:r>
          </a:p>
        </p:txBody>
      </p:sp>
    </p:spTree>
    <p:extLst>
      <p:ext uri="{BB962C8B-B14F-4D97-AF65-F5344CB8AC3E}">
        <p14:creationId xmlns:p14="http://schemas.microsoft.com/office/powerpoint/2010/main" val="204194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7E773EB-1EC1-4E49-9DE2-E6F4604972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0391"/>
            <a:ext cx="12192000" cy="19430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D794B3-0583-44B5-A801-10B0F41EF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378" y="320675"/>
            <a:ext cx="11407487" cy="1325563"/>
          </a:xfrm>
        </p:spPr>
        <p:txBody>
          <a:bodyPr>
            <a:normAutofit/>
          </a:bodyPr>
          <a:lstStyle/>
          <a:p>
            <a:r>
              <a:rPr lang="en-GB" sz="5400">
                <a:solidFill>
                  <a:schemeClr val="bg1"/>
                </a:solidFill>
              </a:rPr>
              <a:t>Methodology	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438054F-0124-4E7D-902B-BEA4B67E457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2310156"/>
              </p:ext>
            </p:extLst>
          </p:nvPr>
        </p:nvGraphicFramePr>
        <p:xfrm>
          <a:off x="391379" y="1976293"/>
          <a:ext cx="11407487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23873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>
            <a:extLst>
              <a:ext uri="{FF2B5EF4-FFF2-40B4-BE49-F238E27FC236}">
                <a16:creationId xmlns:a16="http://schemas.microsoft.com/office/drawing/2014/main" id="{F56F5174-31D9-4DBB-AAB7-A1FD7BDB13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4" name="Picture 73">
            <a:extLst>
              <a:ext uri="{FF2B5EF4-FFF2-40B4-BE49-F238E27FC236}">
                <a16:creationId xmlns:a16="http://schemas.microsoft.com/office/drawing/2014/main" id="{AE113210-7872-481A-ADE6-3A05CCAF5E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17EA81B-4578-412C-BFBC-3DDE658FF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4876" y="298938"/>
            <a:ext cx="4977976" cy="145405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b="1" kern="12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Results</a:t>
            </a:r>
          </a:p>
        </p:txBody>
      </p:sp>
      <p:sp>
        <p:nvSpPr>
          <p:cNvPr id="76" name="Freeform 62">
            <a:extLst>
              <a:ext uri="{FF2B5EF4-FFF2-40B4-BE49-F238E27FC236}">
                <a16:creationId xmlns:a16="http://schemas.microsoft.com/office/drawing/2014/main" id="{F9A95BEE-6BB1-4A28-A8E6-A34B2E42E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8" name="Content Placeholder 8" descr="A screenshot of a map&#10;&#10;Description automatically generated">
            <a:extLst>
              <a:ext uri="{FF2B5EF4-FFF2-40B4-BE49-F238E27FC236}">
                <a16:creationId xmlns:a16="http://schemas.microsoft.com/office/drawing/2014/main" id="{39672461-1A1E-490C-8120-7BC5908D1D3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rcRect l="22951" t="13058" r="23307" b="9776"/>
          <a:stretch/>
        </p:blipFill>
        <p:spPr>
          <a:xfrm>
            <a:off x="20" y="907231"/>
            <a:ext cx="4838021" cy="5063738"/>
          </a:xfrm>
          <a:custGeom>
            <a:avLst/>
            <a:gdLst/>
            <a:ahLst/>
            <a:cxnLst/>
            <a:rect l="l" t="t" r="r" b="b"/>
            <a:pathLst>
              <a:path w="4838041" h="5063738">
                <a:moveTo>
                  <a:pt x="2306172" y="0"/>
                </a:moveTo>
                <a:cubicBezTo>
                  <a:pt x="3704485" y="0"/>
                  <a:pt x="4838041" y="1133556"/>
                  <a:pt x="4838041" y="2531869"/>
                </a:cubicBezTo>
                <a:cubicBezTo>
                  <a:pt x="4838041" y="3930182"/>
                  <a:pt x="3704485" y="5063738"/>
                  <a:pt x="2306172" y="5063738"/>
                </a:cubicBezTo>
                <a:cubicBezTo>
                  <a:pt x="1344832" y="5063738"/>
                  <a:pt x="508631" y="4527956"/>
                  <a:pt x="79886" y="3738709"/>
                </a:cubicBezTo>
                <a:lnTo>
                  <a:pt x="0" y="3572876"/>
                </a:lnTo>
                <a:lnTo>
                  <a:pt x="0" y="1490863"/>
                </a:lnTo>
                <a:lnTo>
                  <a:pt x="79886" y="1325030"/>
                </a:lnTo>
                <a:cubicBezTo>
                  <a:pt x="508631" y="535783"/>
                  <a:pt x="1344832" y="0"/>
                  <a:pt x="2306172" y="0"/>
                </a:cubicBezTo>
                <a:close/>
              </a:path>
            </a:pathLst>
          </a:custGeom>
          <a:effectLst>
            <a:softEdge rad="0"/>
          </a:effectLst>
        </p:spPr>
      </p:pic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4D134D77-8A94-4D56-8FB9-78FA00EA8E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79667" y="1776046"/>
            <a:ext cx="5588485" cy="478301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600" b="1" dirty="0">
                <a:solidFill>
                  <a:srgbClr val="FF0000"/>
                </a:solidFill>
              </a:rPr>
              <a:t>Cluster 1</a:t>
            </a:r>
            <a:r>
              <a:rPr lang="en-US" sz="1600" dirty="0">
                <a:solidFill>
                  <a:srgbClr val="000000"/>
                </a:solidFill>
              </a:rPr>
              <a:t>: </a:t>
            </a:r>
            <a:r>
              <a:rPr lang="en-US" sz="1600" dirty="0" err="1">
                <a:solidFill>
                  <a:srgbClr val="000000"/>
                </a:solidFill>
              </a:rPr>
              <a:t>Neighbourhoods</a:t>
            </a:r>
            <a:r>
              <a:rPr lang="en-US" sz="1600" dirty="0">
                <a:solidFill>
                  <a:srgbClr val="000000"/>
                </a:solidFill>
              </a:rPr>
              <a:t>: 1. Venues: NA</a:t>
            </a:r>
          </a:p>
          <a:p>
            <a:pPr>
              <a:spcAft>
                <a:spcPts val="600"/>
              </a:spcAft>
            </a:pPr>
            <a:endParaRPr lang="en-US" sz="1600" dirty="0">
              <a:solidFill>
                <a:srgbClr val="000000"/>
              </a:solidFill>
            </a:endParaRPr>
          </a:p>
          <a:p>
            <a:pPr>
              <a:spcAft>
                <a:spcPts val="600"/>
              </a:spcAft>
            </a:pPr>
            <a:r>
              <a:rPr lang="en-US" sz="1600" b="1" dirty="0">
                <a:solidFill>
                  <a:srgbClr val="7030A0"/>
                </a:solidFill>
              </a:rPr>
              <a:t>Cluster 2</a:t>
            </a:r>
            <a:r>
              <a:rPr lang="en-US" sz="1600" dirty="0">
                <a:solidFill>
                  <a:srgbClr val="000000"/>
                </a:solidFill>
              </a:rPr>
              <a:t>: </a:t>
            </a:r>
            <a:r>
              <a:rPr lang="en-US" sz="1600" dirty="0" err="1">
                <a:solidFill>
                  <a:srgbClr val="000000"/>
                </a:solidFill>
              </a:rPr>
              <a:t>Neighbourhoods</a:t>
            </a:r>
            <a:r>
              <a:rPr lang="en-US" sz="1600" dirty="0">
                <a:solidFill>
                  <a:srgbClr val="000000"/>
                </a:solidFill>
              </a:rPr>
              <a:t>: 86. Venues: Italian Restaurant, Coffee Shop, Yoga Studio, Gym, Athletics &amp; Sports</a:t>
            </a:r>
          </a:p>
          <a:p>
            <a:pPr>
              <a:spcAft>
                <a:spcPts val="600"/>
              </a:spcAft>
            </a:pPr>
            <a:endParaRPr lang="en-US" sz="1600" dirty="0">
              <a:solidFill>
                <a:srgbClr val="000000"/>
              </a:solidFill>
            </a:endParaRPr>
          </a:p>
          <a:p>
            <a:pPr>
              <a:spcAft>
                <a:spcPts val="600"/>
              </a:spcAft>
            </a:pPr>
            <a:r>
              <a:rPr lang="en-US" sz="1600" b="1" dirty="0">
                <a:solidFill>
                  <a:srgbClr val="00B0F0"/>
                </a:solidFill>
              </a:rPr>
              <a:t>Cluster 3</a:t>
            </a:r>
            <a:r>
              <a:rPr lang="en-US" sz="1600" dirty="0">
                <a:solidFill>
                  <a:srgbClr val="000000"/>
                </a:solidFill>
              </a:rPr>
              <a:t>: </a:t>
            </a:r>
            <a:r>
              <a:rPr lang="en-US" sz="1600" dirty="0" err="1">
                <a:solidFill>
                  <a:srgbClr val="000000"/>
                </a:solidFill>
              </a:rPr>
              <a:t>Neighbourhoods</a:t>
            </a:r>
            <a:r>
              <a:rPr lang="en-US" sz="1600" dirty="0">
                <a:solidFill>
                  <a:srgbClr val="000000"/>
                </a:solidFill>
              </a:rPr>
              <a:t>: 1. Venues: Yoga Studio </a:t>
            </a:r>
          </a:p>
          <a:p>
            <a:pPr>
              <a:spcAft>
                <a:spcPts val="600"/>
              </a:spcAft>
            </a:pPr>
            <a:endParaRPr lang="en-US" sz="1600" dirty="0">
              <a:solidFill>
                <a:srgbClr val="000000"/>
              </a:solidFill>
            </a:endParaRPr>
          </a:p>
          <a:p>
            <a:pPr>
              <a:spcAft>
                <a:spcPts val="600"/>
              </a:spcAft>
            </a:pPr>
            <a:r>
              <a:rPr lang="en-US" sz="1600" b="1" dirty="0">
                <a:solidFill>
                  <a:srgbClr val="92D050"/>
                </a:solidFill>
              </a:rPr>
              <a:t>Cluster 4</a:t>
            </a:r>
            <a:r>
              <a:rPr lang="en-US" sz="1600" dirty="0">
                <a:solidFill>
                  <a:srgbClr val="000000"/>
                </a:solidFill>
              </a:rPr>
              <a:t>: </a:t>
            </a:r>
            <a:r>
              <a:rPr lang="en-US" sz="1600" dirty="0" err="1">
                <a:solidFill>
                  <a:srgbClr val="000000"/>
                </a:solidFill>
              </a:rPr>
              <a:t>Neighbourhoods</a:t>
            </a:r>
            <a:r>
              <a:rPr lang="en-US" sz="1600" dirty="0">
                <a:solidFill>
                  <a:srgbClr val="000000"/>
                </a:solidFill>
              </a:rPr>
              <a:t>: 2. Venues: Basketball Field, Yoga</a:t>
            </a:r>
          </a:p>
          <a:p>
            <a:pPr>
              <a:spcAft>
                <a:spcPts val="600"/>
              </a:spcAft>
            </a:pPr>
            <a:endParaRPr lang="en-US" sz="1600" dirty="0">
              <a:solidFill>
                <a:srgbClr val="000000"/>
              </a:solidFill>
            </a:endParaRPr>
          </a:p>
          <a:p>
            <a:pPr>
              <a:spcAft>
                <a:spcPts val="600"/>
              </a:spcAft>
            </a:pPr>
            <a:r>
              <a:rPr lang="en-US" sz="1600" b="1" dirty="0">
                <a:solidFill>
                  <a:srgbClr val="FFC000"/>
                </a:solidFill>
              </a:rPr>
              <a:t>Cluster 5</a:t>
            </a:r>
            <a:r>
              <a:rPr lang="en-US" sz="1600" dirty="0">
                <a:solidFill>
                  <a:srgbClr val="FFC000"/>
                </a:solidFill>
              </a:rPr>
              <a:t>: </a:t>
            </a:r>
            <a:r>
              <a:rPr lang="en-US" sz="1600" dirty="0" err="1">
                <a:solidFill>
                  <a:srgbClr val="000000"/>
                </a:solidFill>
              </a:rPr>
              <a:t>Neighbourhoods</a:t>
            </a:r>
            <a:r>
              <a:rPr lang="en-US" sz="1600" dirty="0">
                <a:solidFill>
                  <a:srgbClr val="000000"/>
                </a:solidFill>
              </a:rPr>
              <a:t>: 10. Venues: Park, Yoga, Coffee Shop.</a:t>
            </a:r>
          </a:p>
          <a:p>
            <a:pPr>
              <a:spcAft>
                <a:spcPts val="600"/>
              </a:spcAft>
            </a:pPr>
            <a:endParaRPr lang="en-US" sz="13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7042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366DAAE-6F2D-404A-B853-3B3646453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GB" sz="4000">
                <a:solidFill>
                  <a:srgbClr val="FFFFFF"/>
                </a:solidFill>
              </a:rPr>
              <a:t>Discussion &amp; Conclusion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97935B-E733-4E19-896B-E1BF10F91A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>
            <a:normAutofit/>
          </a:bodyPr>
          <a:lstStyle/>
          <a:p>
            <a:r>
              <a:rPr lang="en-GB" sz="1900">
                <a:solidFill>
                  <a:srgbClr val="000000"/>
                </a:solidFill>
              </a:rPr>
              <a:t>Cluster 2 contains the most appropriate neighbourhoods that meet the criteria of proximity to coffee shops, Italian food and exercise facilities. </a:t>
            </a:r>
          </a:p>
          <a:p>
            <a:endParaRPr lang="en-GB" sz="1900">
              <a:solidFill>
                <a:srgbClr val="000000"/>
              </a:solidFill>
            </a:endParaRPr>
          </a:p>
          <a:p>
            <a:r>
              <a:rPr lang="en-GB" sz="1900">
                <a:solidFill>
                  <a:srgbClr val="000000"/>
                </a:solidFill>
              </a:rPr>
              <a:t>The client should use the interactive folium map provided to explore house listings in neighbourhoods shown in purple.</a:t>
            </a:r>
          </a:p>
          <a:p>
            <a:endParaRPr lang="en-GB" sz="1900">
              <a:solidFill>
                <a:srgbClr val="000000"/>
              </a:solidFill>
            </a:endParaRPr>
          </a:p>
          <a:p>
            <a:r>
              <a:rPr lang="en-GB" sz="1900">
                <a:solidFill>
                  <a:srgbClr val="000000"/>
                </a:solidFill>
              </a:rPr>
              <a:t>Future analysis should include assessing historic house listings in Toronto neighbourhoods to compare affordable locations to buy in.</a:t>
            </a:r>
          </a:p>
          <a:p>
            <a:endParaRPr lang="en-GB" sz="190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GB" sz="1900">
              <a:solidFill>
                <a:srgbClr val="000000"/>
              </a:solidFill>
            </a:endParaRPr>
          </a:p>
          <a:p>
            <a:endParaRPr lang="en-GB" sz="19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19916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282</Words>
  <Application>Microsoft Office PowerPoint</Application>
  <PresentationFormat>Widescreen</PresentationFormat>
  <Paragraphs>40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Segmenting and Clustering Neighbourhoods in Toronto</vt:lpstr>
      <vt:lpstr>The problem</vt:lpstr>
      <vt:lpstr>The Data </vt:lpstr>
      <vt:lpstr>Methodology </vt:lpstr>
      <vt:lpstr>Results</vt:lpstr>
      <vt:lpstr>Discussion &amp; Conclusion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Segmenting and Clustering Neighbourhoods in Toronto</dc:title>
  <dc:creator>Amy</dc:creator>
  <cp:lastModifiedBy>Amy</cp:lastModifiedBy>
  <cp:revision>2</cp:revision>
  <dcterms:created xsi:type="dcterms:W3CDTF">2020-08-03T21:04:16Z</dcterms:created>
  <dcterms:modified xsi:type="dcterms:W3CDTF">2020-08-03T21:11:16Z</dcterms:modified>
</cp:coreProperties>
</file>