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8" r:id="rId2"/>
    <p:sldId id="257" r:id="rId3"/>
    <p:sldId id="262" r:id="rId4"/>
    <p:sldId id="263" r:id="rId5"/>
    <p:sldId id="264" r:id="rId6"/>
    <p:sldId id="265" r:id="rId7"/>
    <p:sldId id="266" r:id="rId8"/>
    <p:sldId id="267" r:id="rId9"/>
  </p:sldIdLst>
  <p:sldSz cx="18288000" cy="10287000"/>
  <p:notesSz cx="6858000" cy="9144000"/>
  <p:embeddedFontLst>
    <p:embeddedFont>
      <p:font typeface="Arial" panose="020B0604020202020204" pitchFamily="34" charset="0"/>
      <p:regular r:id="rId10"/>
    </p:embeddedFont>
    <p:embeddedFont>
      <p:font typeface="Arial Bold" panose="020B0704020202020204" pitchFamily="34" charset="0"/>
      <p:regular r:id="rId11"/>
      <p:bold r:id="rId12"/>
    </p:embeddedFont>
    <p:embeddedFont>
      <p:font typeface="Calibri" panose="020F0502020204030204" pitchFamily="34" charset="0"/>
      <p:regular r:id="rId13"/>
      <p:bold r:id="rId14"/>
      <p:italic r:id="rId15"/>
      <p:boldItalic r:id="rId16"/>
    </p:embeddedFont>
    <p:embeddedFont>
      <p:font typeface="Poppi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05EC7E-EE79-3701-3045-D9978DBCD4CF}"/>
              </a:ext>
            </a:extLst>
          </p:cNvPr>
          <p:cNvPicPr>
            <a:picLocks noChangeAspect="1"/>
          </p:cNvPicPr>
          <p:nvPr/>
        </p:nvPicPr>
        <p:blipFill>
          <a:blip r:embed="rId2"/>
          <a:stretch>
            <a:fillRect/>
          </a:stretch>
        </p:blipFill>
        <p:spPr>
          <a:xfrm>
            <a:off x="152400" y="-45663"/>
            <a:ext cx="18135600" cy="10123121"/>
          </a:xfrm>
          <a:prstGeom prst="rect">
            <a:avLst/>
          </a:prstGeom>
        </p:spPr>
      </p:pic>
    </p:spTree>
    <p:extLst>
      <p:ext uri="{BB962C8B-B14F-4D97-AF65-F5344CB8AC3E}">
        <p14:creationId xmlns:p14="http://schemas.microsoft.com/office/powerpoint/2010/main" val="295301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1709" y="1357466"/>
            <a:ext cx="17259300" cy="5156836"/>
          </a:xfrm>
          <a:prstGeom prst="rect">
            <a:avLst/>
          </a:prstGeom>
        </p:spPr>
        <p:txBody>
          <a:bodyPr lIns="0" tIns="0" rIns="0" bIns="0" rtlCol="0" anchor="t">
            <a:spAutoFit/>
          </a:bodyPr>
          <a:lstStyle/>
          <a:p>
            <a:pPr algn="just">
              <a:lnSpc>
                <a:spcPts val="5039"/>
              </a:lnSpc>
              <a:spcBef>
                <a:spcPct val="0"/>
              </a:spcBef>
            </a:pPr>
            <a:r>
              <a:rPr lang="en-US" sz="3599" spc="89">
                <a:solidFill>
                  <a:srgbClr val="030303"/>
                </a:solidFill>
                <a:latin typeface="Arial"/>
              </a:rPr>
              <a:t>The Online Quiz and Challenge System is a database-driven platform for learning and testing programming skills. It stores information about programming languages, problems, challenges, users, quizzes, and more. Users can be administrators with special rights or regular users who take quizzes and challenges. The system keeps track of user scores, submissions, and progress. Administrators create content, while users engage by choosing languages, taking Quiz, and submitting answers. The system encourages learning and friendly competition while managing data efficiently.</a:t>
            </a:r>
          </a:p>
        </p:txBody>
      </p:sp>
      <p:sp>
        <p:nvSpPr>
          <p:cNvPr id="3" name="TextBox 3"/>
          <p:cNvSpPr txBox="1"/>
          <p:nvPr/>
        </p:nvSpPr>
        <p:spPr>
          <a:xfrm>
            <a:off x="0" y="286655"/>
            <a:ext cx="10029670" cy="803073"/>
          </a:xfrm>
          <a:prstGeom prst="rect">
            <a:avLst/>
          </a:prstGeom>
        </p:spPr>
        <p:txBody>
          <a:bodyPr lIns="0" tIns="0" rIns="0" bIns="0" rtlCol="0" anchor="t">
            <a:spAutoFit/>
          </a:bodyPr>
          <a:lstStyle/>
          <a:p>
            <a:pPr algn="ctr">
              <a:lnSpc>
                <a:spcPts val="6661"/>
              </a:lnSpc>
              <a:spcBef>
                <a:spcPct val="0"/>
              </a:spcBef>
            </a:pPr>
            <a:r>
              <a:rPr lang="en-US" sz="4757" spc="118">
                <a:solidFill>
                  <a:srgbClr val="016AAC"/>
                </a:solidFill>
                <a:latin typeface="Poppins Bold"/>
              </a:rPr>
              <a:t>System (Database) Overview</a:t>
            </a:r>
          </a:p>
        </p:txBody>
      </p:sp>
      <p:sp>
        <p:nvSpPr>
          <p:cNvPr id="4" name="Freeform 4"/>
          <p:cNvSpPr/>
          <p:nvPr/>
        </p:nvSpPr>
        <p:spPr>
          <a:xfrm>
            <a:off x="11504987" y="6514302"/>
            <a:ext cx="6783013" cy="3772698"/>
          </a:xfrm>
          <a:custGeom>
            <a:avLst/>
            <a:gdLst/>
            <a:ahLst/>
            <a:cxnLst/>
            <a:rect l="l" t="t" r="r" b="b"/>
            <a:pathLst>
              <a:path w="6783013" h="3772698">
                <a:moveTo>
                  <a:pt x="0" y="0"/>
                </a:moveTo>
                <a:lnTo>
                  <a:pt x="6783013" y="0"/>
                </a:lnTo>
                <a:lnTo>
                  <a:pt x="6783013" y="3772698"/>
                </a:lnTo>
                <a:lnTo>
                  <a:pt x="0" y="3772698"/>
                </a:lnTo>
                <a:lnTo>
                  <a:pt x="0" y="0"/>
                </a:lnTo>
                <a:close/>
              </a:path>
            </a:pathLst>
          </a:custGeom>
          <a:blipFill>
            <a:blip r:embed="rId2">
              <a:alphaModFix amt="40000"/>
            </a:blip>
            <a:stretch>
              <a:fillRect t="-15579" r="-2138" b="-9084"/>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60267" y="1471482"/>
            <a:ext cx="13586153" cy="8815518"/>
          </a:xfrm>
          <a:custGeom>
            <a:avLst/>
            <a:gdLst/>
            <a:ahLst/>
            <a:cxnLst/>
            <a:rect l="l" t="t" r="r" b="b"/>
            <a:pathLst>
              <a:path w="13586153" h="8815518">
                <a:moveTo>
                  <a:pt x="0" y="0"/>
                </a:moveTo>
                <a:lnTo>
                  <a:pt x="13586153" y="0"/>
                </a:lnTo>
                <a:lnTo>
                  <a:pt x="13586153" y="8815518"/>
                </a:lnTo>
                <a:lnTo>
                  <a:pt x="0" y="8815518"/>
                </a:lnTo>
                <a:lnTo>
                  <a:pt x="0" y="0"/>
                </a:lnTo>
                <a:close/>
              </a:path>
            </a:pathLst>
          </a:custGeom>
          <a:blipFill>
            <a:blip r:embed="rId2"/>
            <a:stretch>
              <a:fillRect t="-11886" b="-3957"/>
            </a:stretch>
          </a:blipFill>
        </p:spPr>
        <p:txBody>
          <a:bodyPr/>
          <a:lstStyle/>
          <a:p>
            <a:endParaRPr lang="en-US"/>
          </a:p>
        </p:txBody>
      </p:sp>
      <p:sp>
        <p:nvSpPr>
          <p:cNvPr id="3" name="TextBox 3"/>
          <p:cNvSpPr txBox="1"/>
          <p:nvPr/>
        </p:nvSpPr>
        <p:spPr>
          <a:xfrm>
            <a:off x="0" y="286655"/>
            <a:ext cx="10638691" cy="859210"/>
          </a:xfrm>
          <a:prstGeom prst="rect">
            <a:avLst/>
          </a:prstGeom>
        </p:spPr>
        <p:txBody>
          <a:bodyPr lIns="0" tIns="0" rIns="0" bIns="0" rtlCol="0" anchor="t">
            <a:spAutoFit/>
          </a:bodyPr>
          <a:lstStyle/>
          <a:p>
            <a:pPr algn="ctr">
              <a:lnSpc>
                <a:spcPts val="6661"/>
              </a:lnSpc>
              <a:spcBef>
                <a:spcPct val="0"/>
              </a:spcBef>
            </a:pPr>
            <a:r>
              <a:rPr lang="en-US" sz="4757" spc="118" dirty="0">
                <a:solidFill>
                  <a:srgbClr val="016AAC"/>
                </a:solidFill>
                <a:latin typeface="Poppins Bold"/>
              </a:rPr>
              <a:t>Entity-Relationship diagram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820055"/>
            <a:ext cx="8695650" cy="646050"/>
          </a:xfrm>
          <a:prstGeom prst="rect">
            <a:avLst/>
          </a:prstGeom>
        </p:spPr>
        <p:txBody>
          <a:bodyPr lIns="0" tIns="0" rIns="0" bIns="0" rtlCol="0" anchor="t">
            <a:spAutoFit/>
          </a:bodyPr>
          <a:lstStyle/>
          <a:p>
            <a:pPr algn="ctr">
              <a:lnSpc>
                <a:spcPts val="5340"/>
              </a:lnSpc>
              <a:spcBef>
                <a:spcPct val="0"/>
              </a:spcBef>
            </a:pPr>
            <a:r>
              <a:rPr lang="en-US" sz="3814" spc="95">
                <a:solidFill>
                  <a:srgbClr val="016AAC"/>
                </a:solidFill>
                <a:latin typeface="Poppins Bold"/>
              </a:rPr>
              <a:t>Table: programmingLanguage</a:t>
            </a:r>
          </a:p>
        </p:txBody>
      </p:sp>
      <p:graphicFrame>
        <p:nvGraphicFramePr>
          <p:cNvPr id="3" name="Table 3"/>
          <p:cNvGraphicFramePr>
            <a:graphicFrameLocks noGrp="1"/>
          </p:cNvGraphicFramePr>
          <p:nvPr/>
        </p:nvGraphicFramePr>
        <p:xfrm>
          <a:off x="9144000" y="1702042"/>
          <a:ext cx="8694457" cy="8105347"/>
        </p:xfrm>
        <a:graphic>
          <a:graphicData uri="http://schemas.openxmlformats.org/drawingml/2006/table">
            <a:tbl>
              <a:tblPr/>
              <a:tblGrid>
                <a:gridCol w="3345539">
                  <a:extLst>
                    <a:ext uri="{9D8B030D-6E8A-4147-A177-3AD203B41FA5}">
                      <a16:colId xmlns:a16="http://schemas.microsoft.com/office/drawing/2014/main" val="20000"/>
                    </a:ext>
                  </a:extLst>
                </a:gridCol>
                <a:gridCol w="2506847">
                  <a:extLst>
                    <a:ext uri="{9D8B030D-6E8A-4147-A177-3AD203B41FA5}">
                      <a16:colId xmlns:a16="http://schemas.microsoft.com/office/drawing/2014/main" val="20001"/>
                    </a:ext>
                  </a:extLst>
                </a:gridCol>
                <a:gridCol w="2842071">
                  <a:extLst>
                    <a:ext uri="{9D8B030D-6E8A-4147-A177-3AD203B41FA5}">
                      <a16:colId xmlns:a16="http://schemas.microsoft.com/office/drawing/2014/main" val="20002"/>
                    </a:ext>
                  </a:extLst>
                </a:gridCol>
              </a:tblGrid>
              <a:tr h="1579047">
                <a:tc>
                  <a:txBody>
                    <a:bodyPr/>
                    <a:lstStyle/>
                    <a:p>
                      <a:pPr algn="ctr">
                        <a:lnSpc>
                          <a:spcPts val="4479"/>
                        </a:lnSpc>
                        <a:defRPr/>
                      </a:pPr>
                      <a:r>
                        <a:rPr lang="en-US" sz="3199">
                          <a:solidFill>
                            <a:srgbClr val="016AAC"/>
                          </a:solidFill>
                          <a:latin typeface="Arial Bold"/>
                        </a:rPr>
                        <a:t>Column Name</a:t>
                      </a:r>
                      <a:endParaRPr lang="en-US" sz="1100"/>
                    </a:p>
                    <a:p>
                      <a:pPr algn="ctr">
                        <a:lnSpc>
                          <a:spcPts val="4479"/>
                        </a:lnSpc>
                      </a:pP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Data Type</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Constraints</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1193568">
                <a:tc>
                  <a:txBody>
                    <a:bodyPr/>
                    <a:lstStyle/>
                    <a:p>
                      <a:pPr algn="ctr">
                        <a:lnSpc>
                          <a:spcPts val="2659"/>
                        </a:lnSpc>
                        <a:defRPr/>
                      </a:pPr>
                      <a:r>
                        <a:rPr lang="en-US" sz="1899">
                          <a:solidFill>
                            <a:srgbClr val="016AAC"/>
                          </a:solidFill>
                          <a:latin typeface="Arial Bold"/>
                        </a:rPr>
                        <a:t>Problem_ID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Primary Key,</a:t>
                      </a:r>
                      <a:endParaRPr lang="en-US" sz="1100"/>
                    </a:p>
                    <a:p>
                      <a:pPr algn="ctr">
                        <a:lnSpc>
                          <a:spcPts val="2659"/>
                        </a:lnSpc>
                      </a:pPr>
                      <a:r>
                        <a:rPr lang="en-US" sz="1899">
                          <a:solidFill>
                            <a:srgbClr val="016AAC"/>
                          </a:solidFill>
                          <a:latin typeface="Arial"/>
                        </a:rPr>
                        <a:t>NOT NULL</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115859">
                <a:tc>
                  <a:txBody>
                    <a:bodyPr/>
                    <a:lstStyle/>
                    <a:p>
                      <a:pPr algn="ctr">
                        <a:lnSpc>
                          <a:spcPts val="2659"/>
                        </a:lnSpc>
                        <a:defRPr/>
                      </a:pPr>
                      <a:r>
                        <a:rPr lang="en-US" sz="1899">
                          <a:solidFill>
                            <a:srgbClr val="016AAC"/>
                          </a:solidFill>
                          <a:latin typeface="Arial"/>
                        </a:rPr>
                        <a:t>Number_Questions</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1197652">
                <a:tc>
                  <a:txBody>
                    <a:bodyPr/>
                    <a:lstStyle/>
                    <a:p>
                      <a:pPr algn="ctr">
                        <a:lnSpc>
                          <a:spcPts val="2659"/>
                        </a:lnSpc>
                        <a:defRPr/>
                      </a:pPr>
                      <a:r>
                        <a:rPr lang="en-US" sz="1899">
                          <a:solidFill>
                            <a:srgbClr val="016AAC"/>
                          </a:solidFill>
                          <a:latin typeface="Arial"/>
                        </a:rPr>
                        <a:t>Creation_Date</a:t>
                      </a:r>
                      <a:endParaRPr lang="en-US" sz="1100"/>
                    </a:p>
                    <a:p>
                      <a:pPr algn="ctr">
                        <a:lnSpc>
                          <a:spcPts val="2659"/>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DATE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1272808">
                <a:tc>
                  <a:txBody>
                    <a:bodyPr/>
                    <a:lstStyle/>
                    <a:p>
                      <a:pPr algn="ctr">
                        <a:lnSpc>
                          <a:spcPts val="2659"/>
                        </a:lnSpc>
                        <a:defRPr/>
                      </a:pPr>
                      <a:r>
                        <a:rPr lang="en-US" sz="1899">
                          <a:solidFill>
                            <a:srgbClr val="016AAC"/>
                          </a:solidFill>
                          <a:latin typeface="Arial"/>
                        </a:rPr>
                        <a:t>user_ID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Foreign Key</a:t>
                      </a:r>
                      <a:endParaRPr lang="en-US" sz="1100"/>
                    </a:p>
                    <a:p>
                      <a:pPr algn="ctr">
                        <a:lnSpc>
                          <a:spcPts val="2240"/>
                        </a:lnSpc>
                      </a:pPr>
                      <a:r>
                        <a:rPr lang="en-US" sz="1600">
                          <a:solidFill>
                            <a:srgbClr val="016AAC"/>
                          </a:solidFill>
                          <a:latin typeface="Arial"/>
                        </a:rPr>
                        <a:t>(users),</a:t>
                      </a:r>
                    </a:p>
                    <a:p>
                      <a:pPr algn="ctr">
                        <a:lnSpc>
                          <a:spcPts val="2240"/>
                        </a:lnSpc>
                      </a:pPr>
                      <a:r>
                        <a:rPr lang="en-US" sz="1600">
                          <a:solidFill>
                            <a:srgbClr val="016AAC"/>
                          </a:solidFill>
                          <a:latin typeface="Arial"/>
                        </a:rPr>
                        <a:t>NOT NULL</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r h="1746413">
                <a:tc>
                  <a:txBody>
                    <a:bodyPr/>
                    <a:lstStyle/>
                    <a:p>
                      <a:pPr algn="ctr">
                        <a:lnSpc>
                          <a:spcPts val="2659"/>
                        </a:lnSpc>
                        <a:defRPr/>
                      </a:pPr>
                      <a:r>
                        <a:rPr lang="en-US" sz="1899">
                          <a:solidFill>
                            <a:srgbClr val="016AAC"/>
                          </a:solidFill>
                          <a:latin typeface="Arial"/>
                        </a:rPr>
                        <a:t>Language_ID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Foreign Key</a:t>
                      </a:r>
                      <a:endParaRPr lang="en-US" sz="1100"/>
                    </a:p>
                    <a:p>
                      <a:pPr algn="ctr">
                        <a:lnSpc>
                          <a:spcPts val="2240"/>
                        </a:lnSpc>
                      </a:pPr>
                      <a:r>
                        <a:rPr lang="en-US" sz="1600">
                          <a:solidFill>
                            <a:srgbClr val="016AAC"/>
                          </a:solidFill>
                          <a:latin typeface="Arial"/>
                        </a:rPr>
                        <a:t>(ProgrammingLanguage)</a:t>
                      </a:r>
                    </a:p>
                    <a:p>
                      <a:pPr algn="ctr">
                        <a:lnSpc>
                          <a:spcPts val="2240"/>
                        </a:lnSpc>
                      </a:pPr>
                      <a:r>
                        <a:rPr lang="en-US" sz="1600">
                          <a:solidFill>
                            <a:srgbClr val="016AAC"/>
                          </a:solidFill>
                          <a:latin typeface="Arial"/>
                        </a:rPr>
                        <a:t>Language_ID &gt;0</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4"/>
          <p:cNvSpPr txBox="1"/>
          <p:nvPr/>
        </p:nvSpPr>
        <p:spPr>
          <a:xfrm>
            <a:off x="8945037" y="820055"/>
            <a:ext cx="5083944" cy="646050"/>
          </a:xfrm>
          <a:prstGeom prst="rect">
            <a:avLst/>
          </a:prstGeom>
        </p:spPr>
        <p:txBody>
          <a:bodyPr lIns="0" tIns="0" rIns="0" bIns="0" rtlCol="0" anchor="t">
            <a:spAutoFit/>
          </a:bodyPr>
          <a:lstStyle/>
          <a:p>
            <a:pPr algn="ctr">
              <a:lnSpc>
                <a:spcPts val="5340"/>
              </a:lnSpc>
              <a:spcBef>
                <a:spcPct val="0"/>
              </a:spcBef>
            </a:pPr>
            <a:r>
              <a:rPr lang="en-US" sz="3814" spc="95">
                <a:solidFill>
                  <a:srgbClr val="016AAC"/>
                </a:solidFill>
                <a:latin typeface="Poppins Bold"/>
              </a:rPr>
              <a:t>Table: Problem</a:t>
            </a:r>
          </a:p>
        </p:txBody>
      </p:sp>
      <p:graphicFrame>
        <p:nvGraphicFramePr>
          <p:cNvPr id="5" name="Table 5"/>
          <p:cNvGraphicFramePr>
            <a:graphicFrameLocks noGrp="1"/>
          </p:cNvGraphicFramePr>
          <p:nvPr/>
        </p:nvGraphicFramePr>
        <p:xfrm>
          <a:off x="234037" y="1702042"/>
          <a:ext cx="8227577" cy="3908297"/>
        </p:xfrm>
        <a:graphic>
          <a:graphicData uri="http://schemas.openxmlformats.org/drawingml/2006/table">
            <a:tbl>
              <a:tblPr/>
              <a:tblGrid>
                <a:gridCol w="3165888">
                  <a:extLst>
                    <a:ext uri="{9D8B030D-6E8A-4147-A177-3AD203B41FA5}">
                      <a16:colId xmlns:a16="http://schemas.microsoft.com/office/drawing/2014/main" val="20000"/>
                    </a:ext>
                  </a:extLst>
                </a:gridCol>
                <a:gridCol w="2372233">
                  <a:extLst>
                    <a:ext uri="{9D8B030D-6E8A-4147-A177-3AD203B41FA5}">
                      <a16:colId xmlns:a16="http://schemas.microsoft.com/office/drawing/2014/main" val="20001"/>
                    </a:ext>
                  </a:extLst>
                </a:gridCol>
                <a:gridCol w="2689456">
                  <a:extLst>
                    <a:ext uri="{9D8B030D-6E8A-4147-A177-3AD203B41FA5}">
                      <a16:colId xmlns:a16="http://schemas.microsoft.com/office/drawing/2014/main" val="20002"/>
                    </a:ext>
                  </a:extLst>
                </a:gridCol>
              </a:tblGrid>
              <a:tr h="1587097">
                <a:tc>
                  <a:txBody>
                    <a:bodyPr/>
                    <a:lstStyle/>
                    <a:p>
                      <a:pPr algn="ctr">
                        <a:lnSpc>
                          <a:spcPts val="4479"/>
                        </a:lnSpc>
                        <a:defRPr/>
                      </a:pPr>
                      <a:r>
                        <a:rPr lang="en-US" sz="3199">
                          <a:solidFill>
                            <a:srgbClr val="016AAC"/>
                          </a:solidFill>
                          <a:latin typeface="Arial Bold"/>
                        </a:rPr>
                        <a:t>Column Name</a:t>
                      </a:r>
                      <a:endParaRPr lang="en-US" sz="1100"/>
                    </a:p>
                    <a:p>
                      <a:pPr algn="ctr">
                        <a:lnSpc>
                          <a:spcPts val="4479"/>
                        </a:lnSpc>
                      </a:pP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Data Type</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Constraints</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1199653">
                <a:tc>
                  <a:txBody>
                    <a:bodyPr/>
                    <a:lstStyle/>
                    <a:p>
                      <a:pPr algn="ctr">
                        <a:lnSpc>
                          <a:spcPts val="2659"/>
                        </a:lnSpc>
                        <a:defRPr/>
                      </a:pPr>
                      <a:r>
                        <a:rPr lang="en-US" sz="1899">
                          <a:solidFill>
                            <a:srgbClr val="016AAC"/>
                          </a:solidFill>
                          <a:latin typeface="Arial Bold"/>
                        </a:rPr>
                        <a:t>Language_ID</a:t>
                      </a:r>
                      <a:endParaRPr lang="en-US" sz="1100"/>
                    </a:p>
                    <a:p>
                      <a:pPr algn="ctr">
                        <a:lnSpc>
                          <a:spcPts val="2659"/>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 </a:t>
                      </a:r>
                      <a:endParaRPr lang="en-US" sz="1100"/>
                    </a:p>
                    <a:p>
                      <a:pPr algn="ctr">
                        <a:lnSpc>
                          <a:spcPts val="2659"/>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Primary Key,</a:t>
                      </a:r>
                      <a:endParaRPr lang="en-US" sz="1100"/>
                    </a:p>
                    <a:p>
                      <a:pPr algn="ctr">
                        <a:lnSpc>
                          <a:spcPts val="2659"/>
                        </a:lnSpc>
                      </a:pPr>
                      <a:r>
                        <a:rPr lang="en-US" sz="1899">
                          <a:solidFill>
                            <a:srgbClr val="016AAC"/>
                          </a:solidFill>
                          <a:latin typeface="Arial"/>
                        </a:rPr>
                        <a:t>NOT NULL</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121547">
                <a:tc>
                  <a:txBody>
                    <a:bodyPr/>
                    <a:lstStyle/>
                    <a:p>
                      <a:pPr algn="ctr">
                        <a:lnSpc>
                          <a:spcPts val="2659"/>
                        </a:lnSpc>
                        <a:defRPr/>
                      </a:pPr>
                      <a:r>
                        <a:rPr lang="en-US" sz="1899">
                          <a:solidFill>
                            <a:srgbClr val="016AAC"/>
                          </a:solidFill>
                          <a:latin typeface="Arial"/>
                        </a:rPr>
                        <a:t>Language_Name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r>
                        <a:rPr lang="en-US" sz="1800">
                          <a:solidFill>
                            <a:srgbClr val="016AAC"/>
                          </a:solidFill>
                          <a:latin typeface="Arial"/>
                        </a:rPr>
                        <a:t>VARCHAR(255)</a:t>
                      </a:r>
                      <a:endParaRPr lang="en-US" sz="1100"/>
                    </a:p>
                    <a:p>
                      <a:pPr algn="ctr">
                        <a:lnSpc>
                          <a:spcPts val="2520"/>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144525"/>
            <a:ext cx="5844832" cy="646050"/>
          </a:xfrm>
          <a:prstGeom prst="rect">
            <a:avLst/>
          </a:prstGeom>
        </p:spPr>
        <p:txBody>
          <a:bodyPr lIns="0" tIns="0" rIns="0" bIns="0" rtlCol="0" anchor="t">
            <a:spAutoFit/>
          </a:bodyPr>
          <a:lstStyle/>
          <a:p>
            <a:pPr algn="ctr">
              <a:lnSpc>
                <a:spcPts val="5340"/>
              </a:lnSpc>
              <a:spcBef>
                <a:spcPct val="0"/>
              </a:spcBef>
            </a:pPr>
            <a:r>
              <a:rPr lang="en-US" sz="3814" spc="95">
                <a:solidFill>
                  <a:srgbClr val="016AAC"/>
                </a:solidFill>
                <a:latin typeface="Poppins Bold"/>
              </a:rPr>
              <a:t>Table: Challenges</a:t>
            </a:r>
          </a:p>
        </p:txBody>
      </p:sp>
      <p:graphicFrame>
        <p:nvGraphicFramePr>
          <p:cNvPr id="3" name="Table 3"/>
          <p:cNvGraphicFramePr>
            <a:graphicFrameLocks noGrp="1"/>
          </p:cNvGraphicFramePr>
          <p:nvPr/>
        </p:nvGraphicFramePr>
        <p:xfrm>
          <a:off x="8945037" y="857250"/>
          <a:ext cx="8777990" cy="9486460"/>
        </p:xfrm>
        <a:graphic>
          <a:graphicData uri="http://schemas.openxmlformats.org/drawingml/2006/table">
            <a:tbl>
              <a:tblPr/>
              <a:tblGrid>
                <a:gridCol w="3415221">
                  <a:extLst>
                    <a:ext uri="{9D8B030D-6E8A-4147-A177-3AD203B41FA5}">
                      <a16:colId xmlns:a16="http://schemas.microsoft.com/office/drawing/2014/main" val="20000"/>
                    </a:ext>
                  </a:extLst>
                </a:gridCol>
                <a:gridCol w="2321115">
                  <a:extLst>
                    <a:ext uri="{9D8B030D-6E8A-4147-A177-3AD203B41FA5}">
                      <a16:colId xmlns:a16="http://schemas.microsoft.com/office/drawing/2014/main" val="20001"/>
                    </a:ext>
                  </a:extLst>
                </a:gridCol>
                <a:gridCol w="3041654">
                  <a:extLst>
                    <a:ext uri="{9D8B030D-6E8A-4147-A177-3AD203B41FA5}">
                      <a16:colId xmlns:a16="http://schemas.microsoft.com/office/drawing/2014/main" val="20002"/>
                    </a:ext>
                  </a:extLst>
                </a:gridCol>
              </a:tblGrid>
              <a:tr h="1577962">
                <a:tc>
                  <a:txBody>
                    <a:bodyPr/>
                    <a:lstStyle/>
                    <a:p>
                      <a:pPr algn="ctr">
                        <a:lnSpc>
                          <a:spcPts val="4479"/>
                        </a:lnSpc>
                        <a:defRPr/>
                      </a:pPr>
                      <a:r>
                        <a:rPr lang="en-US" sz="3199">
                          <a:solidFill>
                            <a:srgbClr val="016AAC"/>
                          </a:solidFill>
                          <a:latin typeface="Arial Bold"/>
                        </a:rPr>
                        <a:t>Column Name</a:t>
                      </a:r>
                      <a:endParaRPr lang="en-US" sz="1100"/>
                    </a:p>
                    <a:p>
                      <a:pPr algn="ctr">
                        <a:lnSpc>
                          <a:spcPts val="4479"/>
                        </a:lnSpc>
                      </a:pP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Data Type</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Constraints</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1176446">
                <a:tc>
                  <a:txBody>
                    <a:bodyPr/>
                    <a:lstStyle/>
                    <a:p>
                      <a:pPr algn="ctr">
                        <a:lnSpc>
                          <a:spcPts val="2659"/>
                        </a:lnSpc>
                        <a:defRPr/>
                      </a:pPr>
                      <a:r>
                        <a:rPr lang="en-US" sz="1899">
                          <a:solidFill>
                            <a:srgbClr val="016AAC"/>
                          </a:solidFill>
                          <a:latin typeface="Arial Bold"/>
                        </a:rPr>
                        <a:t>User_ID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Primary Key,</a:t>
                      </a:r>
                      <a:endParaRPr lang="en-US" sz="1100"/>
                    </a:p>
                    <a:p>
                      <a:pPr algn="ctr">
                        <a:lnSpc>
                          <a:spcPts val="2659"/>
                        </a:lnSpc>
                      </a:pPr>
                      <a:r>
                        <a:rPr lang="en-US" sz="1899">
                          <a:solidFill>
                            <a:srgbClr val="016AAC"/>
                          </a:solidFill>
                          <a:latin typeface="Arial"/>
                        </a:rPr>
                        <a:t>NOT NULL</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051160">
                <a:tc>
                  <a:txBody>
                    <a:bodyPr/>
                    <a:lstStyle/>
                    <a:p>
                      <a:pPr algn="ctr">
                        <a:lnSpc>
                          <a:spcPts val="2659"/>
                        </a:lnSpc>
                        <a:defRPr/>
                      </a:pPr>
                      <a:r>
                        <a:rPr lang="en-US" sz="1899">
                          <a:solidFill>
                            <a:srgbClr val="016AAC"/>
                          </a:solidFill>
                          <a:latin typeface="Arial"/>
                        </a:rPr>
                        <a:t>Username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VARCHAR(255)</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NOT NULL, UNIQUE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1015079">
                <a:tc>
                  <a:txBody>
                    <a:bodyPr/>
                    <a:lstStyle/>
                    <a:p>
                      <a:pPr algn="ctr">
                        <a:lnSpc>
                          <a:spcPts val="2659"/>
                        </a:lnSpc>
                        <a:defRPr/>
                      </a:pPr>
                      <a:r>
                        <a:rPr lang="en-US" sz="1899">
                          <a:solidFill>
                            <a:srgbClr val="016AAC"/>
                          </a:solidFill>
                          <a:latin typeface="Arial"/>
                        </a:rPr>
                        <a:t>FirstName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VARCHAR(50)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NOT NULL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1095993">
                <a:tc>
                  <a:txBody>
                    <a:bodyPr/>
                    <a:lstStyle/>
                    <a:p>
                      <a:pPr algn="ctr">
                        <a:lnSpc>
                          <a:spcPts val="2659"/>
                        </a:lnSpc>
                        <a:defRPr/>
                      </a:pPr>
                      <a:r>
                        <a:rPr lang="en-US" sz="1899">
                          <a:solidFill>
                            <a:srgbClr val="016AAC"/>
                          </a:solidFill>
                          <a:latin typeface="Arial"/>
                        </a:rPr>
                        <a:t>LastName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VARCHAR(50)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NOT NULL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r h="987709">
                <a:tc>
                  <a:txBody>
                    <a:bodyPr/>
                    <a:lstStyle/>
                    <a:p>
                      <a:pPr algn="ctr">
                        <a:lnSpc>
                          <a:spcPts val="2659"/>
                        </a:lnSpc>
                        <a:defRPr/>
                      </a:pPr>
                      <a:r>
                        <a:rPr lang="en-US" sz="1899">
                          <a:solidFill>
                            <a:srgbClr val="016AAC"/>
                          </a:solidFill>
                          <a:latin typeface="Arial"/>
                        </a:rPr>
                        <a:t>Passwords</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VARCHAR(50)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NOT NULL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5"/>
                  </a:ext>
                </a:extLst>
              </a:tr>
              <a:tr h="1032839">
                <a:tc>
                  <a:txBody>
                    <a:bodyPr/>
                    <a:lstStyle/>
                    <a:p>
                      <a:pPr algn="ctr">
                        <a:lnSpc>
                          <a:spcPts val="2659"/>
                        </a:lnSpc>
                        <a:defRPr/>
                      </a:pPr>
                      <a:r>
                        <a:rPr lang="en-US" sz="1899">
                          <a:solidFill>
                            <a:srgbClr val="016AAC"/>
                          </a:solidFill>
                          <a:latin typeface="Arial"/>
                        </a:rPr>
                        <a:t>Email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VARCHAR(255)</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UNIQUE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6"/>
                  </a:ext>
                </a:extLst>
              </a:tr>
              <a:tr h="1549272">
                <a:tc>
                  <a:txBody>
                    <a:bodyPr/>
                    <a:lstStyle/>
                    <a:p>
                      <a:pPr algn="ctr">
                        <a:lnSpc>
                          <a:spcPts val="2659"/>
                        </a:lnSpc>
                        <a:defRPr/>
                      </a:pPr>
                      <a:r>
                        <a:rPr lang="en-US" sz="1899">
                          <a:solidFill>
                            <a:srgbClr val="016AAC"/>
                          </a:solidFill>
                          <a:latin typeface="Arial"/>
                        </a:rPr>
                        <a:t>Role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VARCHAR(50)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CHECK (Role IN ('Admin', 'User')),</a:t>
                      </a:r>
                      <a:endParaRPr lang="en-US" sz="1100"/>
                    </a:p>
                    <a:p>
                      <a:pPr algn="ctr">
                        <a:lnSpc>
                          <a:spcPts val="2240"/>
                        </a:lnSpc>
                      </a:pPr>
                      <a:r>
                        <a:rPr lang="en-US" sz="1600">
                          <a:solidFill>
                            <a:srgbClr val="016AAC"/>
                          </a:solidFill>
                          <a:latin typeface="Arial"/>
                        </a:rPr>
                        <a:t>NOT NULL</a:t>
                      </a:r>
                    </a:p>
                    <a:p>
                      <a:pPr algn="ctr">
                        <a:lnSpc>
                          <a:spcPts val="2240"/>
                        </a:lnSpc>
                      </a:pPr>
                      <a:endParaRPr lang="en-US" sz="1600">
                        <a:solidFill>
                          <a:srgbClr val="016AAC"/>
                        </a:solidFill>
                        <a:latin typeface="Arial"/>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TextBox 4"/>
          <p:cNvSpPr txBox="1"/>
          <p:nvPr/>
        </p:nvSpPr>
        <p:spPr>
          <a:xfrm>
            <a:off x="8945037" y="144525"/>
            <a:ext cx="3785080" cy="646050"/>
          </a:xfrm>
          <a:prstGeom prst="rect">
            <a:avLst/>
          </a:prstGeom>
        </p:spPr>
        <p:txBody>
          <a:bodyPr lIns="0" tIns="0" rIns="0" bIns="0" rtlCol="0" anchor="t">
            <a:spAutoFit/>
          </a:bodyPr>
          <a:lstStyle/>
          <a:p>
            <a:pPr algn="ctr">
              <a:lnSpc>
                <a:spcPts val="5340"/>
              </a:lnSpc>
              <a:spcBef>
                <a:spcPct val="0"/>
              </a:spcBef>
            </a:pPr>
            <a:r>
              <a:rPr lang="en-US" sz="3814" spc="95">
                <a:solidFill>
                  <a:srgbClr val="016AAC"/>
                </a:solidFill>
                <a:latin typeface="Poppins Bold"/>
              </a:rPr>
              <a:t>Table: users</a:t>
            </a:r>
          </a:p>
        </p:txBody>
      </p:sp>
      <p:graphicFrame>
        <p:nvGraphicFramePr>
          <p:cNvPr id="5" name="Table 5"/>
          <p:cNvGraphicFramePr>
            <a:graphicFrameLocks noGrp="1"/>
          </p:cNvGraphicFramePr>
          <p:nvPr/>
        </p:nvGraphicFramePr>
        <p:xfrm>
          <a:off x="234037" y="904875"/>
          <a:ext cx="8227577" cy="7396348"/>
        </p:xfrm>
        <a:graphic>
          <a:graphicData uri="http://schemas.openxmlformats.org/drawingml/2006/table">
            <a:tbl>
              <a:tblPr/>
              <a:tblGrid>
                <a:gridCol w="3165888">
                  <a:extLst>
                    <a:ext uri="{9D8B030D-6E8A-4147-A177-3AD203B41FA5}">
                      <a16:colId xmlns:a16="http://schemas.microsoft.com/office/drawing/2014/main" val="20000"/>
                    </a:ext>
                  </a:extLst>
                </a:gridCol>
                <a:gridCol w="2372233">
                  <a:extLst>
                    <a:ext uri="{9D8B030D-6E8A-4147-A177-3AD203B41FA5}">
                      <a16:colId xmlns:a16="http://schemas.microsoft.com/office/drawing/2014/main" val="20001"/>
                    </a:ext>
                  </a:extLst>
                </a:gridCol>
                <a:gridCol w="2689456">
                  <a:extLst>
                    <a:ext uri="{9D8B030D-6E8A-4147-A177-3AD203B41FA5}">
                      <a16:colId xmlns:a16="http://schemas.microsoft.com/office/drawing/2014/main" val="20002"/>
                    </a:ext>
                  </a:extLst>
                </a:gridCol>
              </a:tblGrid>
              <a:tr h="1579763">
                <a:tc>
                  <a:txBody>
                    <a:bodyPr/>
                    <a:lstStyle/>
                    <a:p>
                      <a:pPr algn="ctr">
                        <a:lnSpc>
                          <a:spcPts val="4479"/>
                        </a:lnSpc>
                        <a:defRPr/>
                      </a:pPr>
                      <a:r>
                        <a:rPr lang="en-US" sz="3199">
                          <a:solidFill>
                            <a:srgbClr val="016AAC"/>
                          </a:solidFill>
                          <a:latin typeface="Arial Bold"/>
                        </a:rPr>
                        <a:t>Column Name</a:t>
                      </a:r>
                      <a:endParaRPr lang="en-US" sz="1100"/>
                    </a:p>
                    <a:p>
                      <a:pPr algn="ctr">
                        <a:lnSpc>
                          <a:spcPts val="4479"/>
                        </a:lnSpc>
                      </a:pP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Data Type</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Constraints</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1194109">
                <a:tc>
                  <a:txBody>
                    <a:bodyPr/>
                    <a:lstStyle/>
                    <a:p>
                      <a:pPr algn="ctr">
                        <a:lnSpc>
                          <a:spcPts val="2659"/>
                        </a:lnSpc>
                        <a:defRPr/>
                      </a:pPr>
                      <a:r>
                        <a:rPr lang="en-US" sz="1899">
                          <a:solidFill>
                            <a:srgbClr val="016AAC"/>
                          </a:solidFill>
                          <a:latin typeface="Arial Bold"/>
                        </a:rPr>
                        <a:t>Challenge_ID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 </a:t>
                      </a:r>
                      <a:endParaRPr lang="en-US" sz="1100"/>
                    </a:p>
                    <a:p>
                      <a:pPr algn="ctr">
                        <a:lnSpc>
                          <a:spcPts val="2659"/>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Primary Key,</a:t>
                      </a:r>
                      <a:endParaRPr lang="en-US" sz="1100"/>
                    </a:p>
                    <a:p>
                      <a:pPr algn="ctr">
                        <a:lnSpc>
                          <a:spcPts val="2659"/>
                        </a:lnSpc>
                      </a:pPr>
                      <a:r>
                        <a:rPr lang="en-US" sz="1899">
                          <a:solidFill>
                            <a:srgbClr val="016AAC"/>
                          </a:solidFill>
                          <a:latin typeface="Arial"/>
                        </a:rPr>
                        <a:t>NOT NULL</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116364">
                <a:tc>
                  <a:txBody>
                    <a:bodyPr/>
                    <a:lstStyle/>
                    <a:p>
                      <a:pPr algn="ctr">
                        <a:lnSpc>
                          <a:spcPts val="2659"/>
                        </a:lnSpc>
                        <a:defRPr/>
                      </a:pPr>
                      <a:r>
                        <a:rPr lang="en-US" sz="1899">
                          <a:solidFill>
                            <a:srgbClr val="016AAC"/>
                          </a:solidFill>
                          <a:latin typeface="Arial"/>
                        </a:rPr>
                        <a:t>Title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r>
                        <a:rPr lang="en-US" sz="1800">
                          <a:solidFill>
                            <a:srgbClr val="016AAC"/>
                          </a:solidFill>
                          <a:latin typeface="Arial"/>
                        </a:rPr>
                        <a:t>VARCHAR(255)</a:t>
                      </a:r>
                      <a:endParaRPr lang="en-US" sz="1100"/>
                    </a:p>
                    <a:p>
                      <a:pPr algn="ctr">
                        <a:lnSpc>
                          <a:spcPts val="2520"/>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1116364">
                <a:tc>
                  <a:txBody>
                    <a:bodyPr/>
                    <a:lstStyle/>
                    <a:p>
                      <a:pPr algn="ctr">
                        <a:lnSpc>
                          <a:spcPts val="2659"/>
                        </a:lnSpc>
                        <a:defRPr/>
                      </a:pPr>
                      <a:r>
                        <a:rPr lang="en-US" sz="1899">
                          <a:solidFill>
                            <a:srgbClr val="016AAC"/>
                          </a:solidFill>
                          <a:latin typeface="Arial"/>
                        </a:rPr>
                        <a:t>Description</a:t>
                      </a:r>
                      <a:endParaRPr lang="en-US" sz="1100"/>
                    </a:p>
                    <a:p>
                      <a:pPr algn="ctr">
                        <a:lnSpc>
                          <a:spcPts val="2659"/>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r>
                        <a:rPr lang="en-US" sz="1800">
                          <a:solidFill>
                            <a:srgbClr val="016AAC"/>
                          </a:solidFill>
                          <a:latin typeface="Arial"/>
                        </a:rPr>
                        <a:t>TEXT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1273384">
                <a:tc>
                  <a:txBody>
                    <a:bodyPr/>
                    <a:lstStyle/>
                    <a:p>
                      <a:pPr algn="ctr">
                        <a:lnSpc>
                          <a:spcPts val="2659"/>
                        </a:lnSpc>
                        <a:defRPr/>
                      </a:pPr>
                      <a:r>
                        <a:rPr lang="en-US" sz="1899">
                          <a:solidFill>
                            <a:srgbClr val="016AAC"/>
                          </a:solidFill>
                          <a:latin typeface="Arial"/>
                        </a:rPr>
                        <a:t>Problem_ID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r>
                        <a:rPr lang="en-US" sz="1800">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Foreign Key</a:t>
                      </a:r>
                      <a:endParaRPr lang="en-US" sz="1100"/>
                    </a:p>
                    <a:p>
                      <a:pPr algn="ctr">
                        <a:lnSpc>
                          <a:spcPts val="2240"/>
                        </a:lnSpc>
                      </a:pPr>
                      <a:r>
                        <a:rPr lang="en-US" sz="1600">
                          <a:solidFill>
                            <a:srgbClr val="016AAC"/>
                          </a:solidFill>
                          <a:latin typeface="Arial"/>
                        </a:rPr>
                        <a:t>(Problem)</a:t>
                      </a:r>
                    </a:p>
                    <a:p>
                      <a:pPr algn="ctr">
                        <a:lnSpc>
                          <a:spcPts val="2240"/>
                        </a:lnSpc>
                      </a:pPr>
                      <a:endParaRPr lang="en-US" sz="1600">
                        <a:solidFill>
                          <a:srgbClr val="016AAC"/>
                        </a:solidFill>
                        <a:latin typeface="Arial"/>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r h="1116364">
                <a:tc>
                  <a:txBody>
                    <a:bodyPr/>
                    <a:lstStyle/>
                    <a:p>
                      <a:pPr algn="ctr">
                        <a:lnSpc>
                          <a:spcPts val="2659"/>
                        </a:lnSpc>
                        <a:defRPr/>
                      </a:pPr>
                      <a:r>
                        <a:rPr lang="en-US" sz="1899">
                          <a:solidFill>
                            <a:srgbClr val="016AAC"/>
                          </a:solidFill>
                          <a:latin typeface="Arial"/>
                        </a:rPr>
                        <a:t>Answer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r>
                        <a:rPr lang="en-US" sz="1800">
                          <a:solidFill>
                            <a:srgbClr val="016AAC"/>
                          </a:solidFill>
                          <a:latin typeface="Arial"/>
                        </a:rPr>
                        <a:t>TEXT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144525"/>
            <a:ext cx="7169588" cy="646050"/>
          </a:xfrm>
          <a:prstGeom prst="rect">
            <a:avLst/>
          </a:prstGeom>
        </p:spPr>
        <p:txBody>
          <a:bodyPr lIns="0" tIns="0" rIns="0" bIns="0" rtlCol="0" anchor="t">
            <a:spAutoFit/>
          </a:bodyPr>
          <a:lstStyle/>
          <a:p>
            <a:pPr algn="ctr">
              <a:lnSpc>
                <a:spcPts val="5340"/>
              </a:lnSpc>
              <a:spcBef>
                <a:spcPct val="0"/>
              </a:spcBef>
            </a:pPr>
            <a:r>
              <a:rPr lang="en-US" sz="3814" spc="95">
                <a:solidFill>
                  <a:srgbClr val="016AAC"/>
                </a:solidFill>
                <a:latin typeface="Poppins Bold"/>
              </a:rPr>
              <a:t>Table: User_Leaderboard</a:t>
            </a:r>
          </a:p>
        </p:txBody>
      </p:sp>
      <p:graphicFrame>
        <p:nvGraphicFramePr>
          <p:cNvPr id="3" name="Table 3"/>
          <p:cNvGraphicFramePr>
            <a:graphicFrameLocks noGrp="1"/>
          </p:cNvGraphicFramePr>
          <p:nvPr/>
        </p:nvGraphicFramePr>
        <p:xfrm>
          <a:off x="9144000" y="857250"/>
          <a:ext cx="8227577" cy="7477757"/>
        </p:xfrm>
        <a:graphic>
          <a:graphicData uri="http://schemas.openxmlformats.org/drawingml/2006/table">
            <a:tbl>
              <a:tblPr/>
              <a:tblGrid>
                <a:gridCol w="3165888">
                  <a:extLst>
                    <a:ext uri="{9D8B030D-6E8A-4147-A177-3AD203B41FA5}">
                      <a16:colId xmlns:a16="http://schemas.microsoft.com/office/drawing/2014/main" val="20000"/>
                    </a:ext>
                  </a:extLst>
                </a:gridCol>
                <a:gridCol w="2372233">
                  <a:extLst>
                    <a:ext uri="{9D8B030D-6E8A-4147-A177-3AD203B41FA5}">
                      <a16:colId xmlns:a16="http://schemas.microsoft.com/office/drawing/2014/main" val="20001"/>
                    </a:ext>
                  </a:extLst>
                </a:gridCol>
                <a:gridCol w="2689456">
                  <a:extLst>
                    <a:ext uri="{9D8B030D-6E8A-4147-A177-3AD203B41FA5}">
                      <a16:colId xmlns:a16="http://schemas.microsoft.com/office/drawing/2014/main" val="20002"/>
                    </a:ext>
                  </a:extLst>
                </a:gridCol>
              </a:tblGrid>
              <a:tr h="1579674">
                <a:tc>
                  <a:txBody>
                    <a:bodyPr/>
                    <a:lstStyle/>
                    <a:p>
                      <a:pPr algn="ctr">
                        <a:lnSpc>
                          <a:spcPts val="4479"/>
                        </a:lnSpc>
                        <a:defRPr/>
                      </a:pPr>
                      <a:r>
                        <a:rPr lang="en-US" sz="3199">
                          <a:solidFill>
                            <a:srgbClr val="016AAC"/>
                          </a:solidFill>
                          <a:latin typeface="Arial Bold"/>
                        </a:rPr>
                        <a:t>Column Name</a:t>
                      </a:r>
                      <a:endParaRPr lang="en-US" sz="1100"/>
                    </a:p>
                    <a:p>
                      <a:pPr algn="ctr">
                        <a:lnSpc>
                          <a:spcPts val="4479"/>
                        </a:lnSpc>
                      </a:pP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Data Type</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Constraints</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1194042">
                <a:tc>
                  <a:txBody>
                    <a:bodyPr/>
                    <a:lstStyle/>
                    <a:p>
                      <a:pPr algn="ctr">
                        <a:lnSpc>
                          <a:spcPts val="2659"/>
                        </a:lnSpc>
                        <a:defRPr/>
                      </a:pPr>
                      <a:r>
                        <a:rPr lang="en-US" sz="1899">
                          <a:solidFill>
                            <a:srgbClr val="016AAC"/>
                          </a:solidFill>
                          <a:latin typeface="Arial Bold"/>
                        </a:rPr>
                        <a:t>Quiz_ID</a:t>
                      </a:r>
                      <a:endParaRPr lang="en-US" sz="1100"/>
                    </a:p>
                    <a:p>
                      <a:pPr algn="ctr">
                        <a:lnSpc>
                          <a:spcPts val="2659"/>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Primary Key,</a:t>
                      </a:r>
                      <a:endParaRPr lang="en-US" sz="1100"/>
                    </a:p>
                    <a:p>
                      <a:pPr algn="ctr">
                        <a:lnSpc>
                          <a:spcPts val="2659"/>
                        </a:lnSpc>
                      </a:pPr>
                      <a:r>
                        <a:rPr lang="en-US" sz="1899">
                          <a:solidFill>
                            <a:srgbClr val="016AAC"/>
                          </a:solidFill>
                          <a:latin typeface="Arial"/>
                        </a:rPr>
                        <a:t>NOT NULL</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116301">
                <a:tc>
                  <a:txBody>
                    <a:bodyPr/>
                    <a:lstStyle/>
                    <a:p>
                      <a:pPr algn="ctr">
                        <a:lnSpc>
                          <a:spcPts val="2659"/>
                        </a:lnSpc>
                        <a:defRPr/>
                      </a:pPr>
                      <a:r>
                        <a:rPr lang="en-US" sz="1899">
                          <a:solidFill>
                            <a:srgbClr val="016AAC"/>
                          </a:solidFill>
                          <a:latin typeface="Arial"/>
                        </a:rPr>
                        <a:t>Title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VARCHAR(255)</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NOT NULL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1198126">
                <a:tc>
                  <a:txBody>
                    <a:bodyPr/>
                    <a:lstStyle/>
                    <a:p>
                      <a:pPr algn="ctr">
                        <a:lnSpc>
                          <a:spcPts val="2659"/>
                        </a:lnSpc>
                        <a:defRPr/>
                      </a:pPr>
                      <a:r>
                        <a:rPr lang="en-US" sz="1899">
                          <a:solidFill>
                            <a:srgbClr val="016AAC"/>
                          </a:solidFill>
                          <a:latin typeface="Arial"/>
                        </a:rPr>
                        <a:t>Description</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TEXT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1116301">
                <a:tc>
                  <a:txBody>
                    <a:bodyPr/>
                    <a:lstStyle/>
                    <a:p>
                      <a:pPr algn="ctr">
                        <a:lnSpc>
                          <a:spcPts val="2659"/>
                        </a:lnSpc>
                        <a:defRPr/>
                      </a:pPr>
                      <a:r>
                        <a:rPr lang="en-US" sz="1899">
                          <a:solidFill>
                            <a:srgbClr val="016AAC"/>
                          </a:solidFill>
                          <a:latin typeface="Arial"/>
                        </a:rPr>
                        <a:t>Creation_Date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DATE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r h="1273313">
                <a:tc>
                  <a:txBody>
                    <a:bodyPr/>
                    <a:lstStyle/>
                    <a:p>
                      <a:pPr algn="ctr">
                        <a:lnSpc>
                          <a:spcPts val="2659"/>
                        </a:lnSpc>
                        <a:defRPr/>
                      </a:pPr>
                      <a:r>
                        <a:rPr lang="en-US" sz="1899">
                          <a:solidFill>
                            <a:srgbClr val="016AAC"/>
                          </a:solidFill>
                          <a:latin typeface="Arial"/>
                        </a:rPr>
                        <a:t>Problem_ID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Foreign Key</a:t>
                      </a:r>
                      <a:endParaRPr lang="en-US" sz="1100"/>
                    </a:p>
                    <a:p>
                      <a:pPr algn="ctr">
                        <a:lnSpc>
                          <a:spcPts val="2240"/>
                        </a:lnSpc>
                      </a:pPr>
                      <a:r>
                        <a:rPr lang="en-US" sz="1600">
                          <a:solidFill>
                            <a:srgbClr val="016AAC"/>
                          </a:solidFill>
                          <a:latin typeface="Arial"/>
                        </a:rPr>
                        <a:t>(Problem)</a:t>
                      </a:r>
                    </a:p>
                    <a:p>
                      <a:pPr algn="ctr">
                        <a:lnSpc>
                          <a:spcPts val="2240"/>
                        </a:lnSpc>
                      </a:pPr>
                      <a:endParaRPr lang="en-US" sz="1600">
                        <a:solidFill>
                          <a:srgbClr val="016AAC"/>
                        </a:solidFill>
                        <a:latin typeface="Arial"/>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4"/>
          <p:cNvSpPr txBox="1"/>
          <p:nvPr/>
        </p:nvSpPr>
        <p:spPr>
          <a:xfrm>
            <a:off x="8945037" y="144525"/>
            <a:ext cx="3520129" cy="646050"/>
          </a:xfrm>
          <a:prstGeom prst="rect">
            <a:avLst/>
          </a:prstGeom>
        </p:spPr>
        <p:txBody>
          <a:bodyPr lIns="0" tIns="0" rIns="0" bIns="0" rtlCol="0" anchor="t">
            <a:spAutoFit/>
          </a:bodyPr>
          <a:lstStyle/>
          <a:p>
            <a:pPr algn="ctr">
              <a:lnSpc>
                <a:spcPts val="5340"/>
              </a:lnSpc>
              <a:spcBef>
                <a:spcPct val="0"/>
              </a:spcBef>
            </a:pPr>
            <a:r>
              <a:rPr lang="en-US" sz="3814" spc="95">
                <a:solidFill>
                  <a:srgbClr val="016AAC"/>
                </a:solidFill>
                <a:latin typeface="Poppins Bold"/>
              </a:rPr>
              <a:t>Table: quiz</a:t>
            </a:r>
          </a:p>
        </p:txBody>
      </p:sp>
      <p:graphicFrame>
        <p:nvGraphicFramePr>
          <p:cNvPr id="5" name="Table 5"/>
          <p:cNvGraphicFramePr>
            <a:graphicFrameLocks noGrp="1"/>
          </p:cNvGraphicFramePr>
          <p:nvPr/>
        </p:nvGraphicFramePr>
        <p:xfrm>
          <a:off x="234037" y="904875"/>
          <a:ext cx="8227577" cy="5175121"/>
        </p:xfrm>
        <a:graphic>
          <a:graphicData uri="http://schemas.openxmlformats.org/drawingml/2006/table">
            <a:tbl>
              <a:tblPr/>
              <a:tblGrid>
                <a:gridCol w="3165888">
                  <a:extLst>
                    <a:ext uri="{9D8B030D-6E8A-4147-A177-3AD203B41FA5}">
                      <a16:colId xmlns:a16="http://schemas.microsoft.com/office/drawing/2014/main" val="20000"/>
                    </a:ext>
                  </a:extLst>
                </a:gridCol>
                <a:gridCol w="2372233">
                  <a:extLst>
                    <a:ext uri="{9D8B030D-6E8A-4147-A177-3AD203B41FA5}">
                      <a16:colId xmlns:a16="http://schemas.microsoft.com/office/drawing/2014/main" val="20001"/>
                    </a:ext>
                  </a:extLst>
                </a:gridCol>
                <a:gridCol w="2689456">
                  <a:extLst>
                    <a:ext uri="{9D8B030D-6E8A-4147-A177-3AD203B41FA5}">
                      <a16:colId xmlns:a16="http://schemas.microsoft.com/office/drawing/2014/main" val="20002"/>
                    </a:ext>
                  </a:extLst>
                </a:gridCol>
              </a:tblGrid>
              <a:tr h="1583281">
                <a:tc>
                  <a:txBody>
                    <a:bodyPr/>
                    <a:lstStyle/>
                    <a:p>
                      <a:pPr algn="ctr">
                        <a:lnSpc>
                          <a:spcPts val="4479"/>
                        </a:lnSpc>
                        <a:defRPr/>
                      </a:pPr>
                      <a:r>
                        <a:rPr lang="en-US" sz="3199">
                          <a:solidFill>
                            <a:srgbClr val="016AAC"/>
                          </a:solidFill>
                          <a:latin typeface="Arial Bold"/>
                        </a:rPr>
                        <a:t>Column Name</a:t>
                      </a:r>
                      <a:endParaRPr lang="en-US" sz="1100"/>
                    </a:p>
                    <a:p>
                      <a:pPr algn="ctr">
                        <a:lnSpc>
                          <a:spcPts val="4479"/>
                        </a:lnSpc>
                      </a:pP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Data Type</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Constraints</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1196769">
                <a:tc>
                  <a:txBody>
                    <a:bodyPr/>
                    <a:lstStyle/>
                    <a:p>
                      <a:pPr algn="ctr">
                        <a:lnSpc>
                          <a:spcPts val="2659"/>
                        </a:lnSpc>
                        <a:defRPr/>
                      </a:pPr>
                      <a:r>
                        <a:rPr lang="en-US" sz="1899">
                          <a:solidFill>
                            <a:srgbClr val="016AAC"/>
                          </a:solidFill>
                          <a:latin typeface="Arial Bold"/>
                        </a:rPr>
                        <a:t>User_Leaderboard_ID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 </a:t>
                      </a:r>
                      <a:endParaRPr lang="en-US" sz="1100"/>
                    </a:p>
                    <a:p>
                      <a:pPr algn="ctr">
                        <a:lnSpc>
                          <a:spcPts val="2659"/>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Primary Key, NOT NULL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276221">
                <a:tc>
                  <a:txBody>
                    <a:bodyPr/>
                    <a:lstStyle/>
                    <a:p>
                      <a:pPr algn="ctr">
                        <a:lnSpc>
                          <a:spcPts val="2659"/>
                        </a:lnSpc>
                        <a:defRPr/>
                      </a:pPr>
                      <a:r>
                        <a:rPr lang="en-US" sz="1899">
                          <a:solidFill>
                            <a:srgbClr val="016AAC"/>
                          </a:solidFill>
                          <a:latin typeface="Arial"/>
                        </a:rPr>
                        <a:t>Problem_ID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r>
                        <a:rPr lang="en-US" sz="1800">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Foreign Key</a:t>
                      </a:r>
                      <a:endParaRPr lang="en-US" sz="1100"/>
                    </a:p>
                    <a:p>
                      <a:pPr algn="ctr">
                        <a:lnSpc>
                          <a:spcPts val="2240"/>
                        </a:lnSpc>
                      </a:pPr>
                      <a:r>
                        <a:rPr lang="en-US" sz="1600">
                          <a:solidFill>
                            <a:srgbClr val="016AAC"/>
                          </a:solidFill>
                          <a:latin typeface="Arial"/>
                        </a:rPr>
                        <a:t>(Problem)</a:t>
                      </a:r>
                    </a:p>
                    <a:p>
                      <a:pPr algn="ctr">
                        <a:lnSpc>
                          <a:spcPts val="2240"/>
                        </a:lnSpc>
                      </a:pPr>
                      <a:endParaRPr lang="en-US" sz="1600">
                        <a:solidFill>
                          <a:srgbClr val="016AAC"/>
                        </a:solidFill>
                        <a:latin typeface="Arial"/>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1118850">
                <a:tc>
                  <a:txBody>
                    <a:bodyPr/>
                    <a:lstStyle/>
                    <a:p>
                      <a:pPr algn="ctr">
                        <a:lnSpc>
                          <a:spcPts val="2659"/>
                        </a:lnSpc>
                        <a:defRPr/>
                      </a:pPr>
                      <a:r>
                        <a:rPr lang="en-US" sz="1899">
                          <a:solidFill>
                            <a:srgbClr val="016AAC"/>
                          </a:solidFill>
                          <a:latin typeface="Arial"/>
                        </a:rPr>
                        <a:t>Score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r>
                        <a:rPr lang="en-US" sz="1800">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Check score &gt;=0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68325"/>
            <a:ext cx="4950674" cy="646050"/>
          </a:xfrm>
          <a:prstGeom prst="rect">
            <a:avLst/>
          </a:prstGeom>
        </p:spPr>
        <p:txBody>
          <a:bodyPr lIns="0" tIns="0" rIns="0" bIns="0" rtlCol="0" anchor="t">
            <a:spAutoFit/>
          </a:bodyPr>
          <a:lstStyle/>
          <a:p>
            <a:pPr algn="ctr">
              <a:lnSpc>
                <a:spcPts val="5340"/>
              </a:lnSpc>
              <a:spcBef>
                <a:spcPct val="0"/>
              </a:spcBef>
            </a:pPr>
            <a:r>
              <a:rPr lang="en-US" sz="3814" spc="95">
                <a:solidFill>
                  <a:srgbClr val="016AAC"/>
                </a:solidFill>
                <a:latin typeface="Poppins Bold"/>
              </a:rPr>
              <a:t>Table: question</a:t>
            </a:r>
          </a:p>
        </p:txBody>
      </p:sp>
      <p:graphicFrame>
        <p:nvGraphicFramePr>
          <p:cNvPr id="3" name="Table 3"/>
          <p:cNvGraphicFramePr>
            <a:graphicFrameLocks noGrp="1"/>
          </p:cNvGraphicFramePr>
          <p:nvPr/>
        </p:nvGraphicFramePr>
        <p:xfrm>
          <a:off x="9553575" y="762000"/>
          <a:ext cx="8227577" cy="7477757"/>
        </p:xfrm>
        <a:graphic>
          <a:graphicData uri="http://schemas.openxmlformats.org/drawingml/2006/table">
            <a:tbl>
              <a:tblPr/>
              <a:tblGrid>
                <a:gridCol w="3165888">
                  <a:extLst>
                    <a:ext uri="{9D8B030D-6E8A-4147-A177-3AD203B41FA5}">
                      <a16:colId xmlns:a16="http://schemas.microsoft.com/office/drawing/2014/main" val="20000"/>
                    </a:ext>
                  </a:extLst>
                </a:gridCol>
                <a:gridCol w="2372233">
                  <a:extLst>
                    <a:ext uri="{9D8B030D-6E8A-4147-A177-3AD203B41FA5}">
                      <a16:colId xmlns:a16="http://schemas.microsoft.com/office/drawing/2014/main" val="20001"/>
                    </a:ext>
                  </a:extLst>
                </a:gridCol>
                <a:gridCol w="2689456">
                  <a:extLst>
                    <a:ext uri="{9D8B030D-6E8A-4147-A177-3AD203B41FA5}">
                      <a16:colId xmlns:a16="http://schemas.microsoft.com/office/drawing/2014/main" val="20002"/>
                    </a:ext>
                  </a:extLst>
                </a:gridCol>
              </a:tblGrid>
              <a:tr h="1579674">
                <a:tc>
                  <a:txBody>
                    <a:bodyPr/>
                    <a:lstStyle/>
                    <a:p>
                      <a:pPr algn="ctr">
                        <a:lnSpc>
                          <a:spcPts val="4479"/>
                        </a:lnSpc>
                        <a:defRPr/>
                      </a:pPr>
                      <a:r>
                        <a:rPr lang="en-US" sz="3199">
                          <a:solidFill>
                            <a:srgbClr val="016AAC"/>
                          </a:solidFill>
                          <a:latin typeface="Arial Bold"/>
                        </a:rPr>
                        <a:t>Column Name</a:t>
                      </a:r>
                      <a:endParaRPr lang="en-US" sz="1100"/>
                    </a:p>
                    <a:p>
                      <a:pPr algn="ctr">
                        <a:lnSpc>
                          <a:spcPts val="4479"/>
                        </a:lnSpc>
                      </a:pPr>
                      <a:endParaRPr lang="en-US" sz="1100"/>
                    </a:p>
                  </a:txBody>
                  <a:tcPr marL="190500" marR="190500" marT="190500" marB="190500" anchor="b">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Data Type</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3199">
                          <a:solidFill>
                            <a:srgbClr val="016AAC"/>
                          </a:solidFill>
                          <a:latin typeface="Arial Bold"/>
                        </a:rPr>
                        <a:t>Constraints</a:t>
                      </a:r>
                      <a:endParaRPr lang="en-US" sz="1100"/>
                    </a:p>
                  </a:txBody>
                  <a:tcPr marL="190500" marR="190500" marT="190500" marB="190500">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1194042">
                <a:tc>
                  <a:txBody>
                    <a:bodyPr/>
                    <a:lstStyle/>
                    <a:p>
                      <a:pPr algn="ctr">
                        <a:lnSpc>
                          <a:spcPts val="2659"/>
                        </a:lnSpc>
                        <a:defRPr/>
                      </a:pPr>
                      <a:r>
                        <a:rPr lang="en-US" sz="1899">
                          <a:solidFill>
                            <a:srgbClr val="016AAC"/>
                          </a:solidFill>
                          <a:latin typeface="Arial Bold"/>
                        </a:rPr>
                        <a:t>Quiz_ID</a:t>
                      </a:r>
                      <a:endParaRPr lang="en-US" sz="1100"/>
                    </a:p>
                    <a:p>
                      <a:pPr algn="ctr">
                        <a:lnSpc>
                          <a:spcPts val="2659"/>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Primary Key,</a:t>
                      </a:r>
                      <a:endParaRPr lang="en-US" sz="1100"/>
                    </a:p>
                    <a:p>
                      <a:pPr algn="ctr">
                        <a:lnSpc>
                          <a:spcPts val="2659"/>
                        </a:lnSpc>
                      </a:pPr>
                      <a:r>
                        <a:rPr lang="en-US" sz="1899">
                          <a:solidFill>
                            <a:srgbClr val="016AAC"/>
                          </a:solidFill>
                          <a:latin typeface="Arial"/>
                        </a:rPr>
                        <a:t>NOT NULL</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116301">
                <a:tc>
                  <a:txBody>
                    <a:bodyPr/>
                    <a:lstStyle/>
                    <a:p>
                      <a:pPr algn="ctr">
                        <a:lnSpc>
                          <a:spcPts val="2659"/>
                        </a:lnSpc>
                        <a:defRPr/>
                      </a:pPr>
                      <a:r>
                        <a:rPr lang="en-US" sz="1899">
                          <a:solidFill>
                            <a:srgbClr val="016AAC"/>
                          </a:solidFill>
                          <a:latin typeface="Arial"/>
                        </a:rPr>
                        <a:t>Title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VARCHAR(255)</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a:solidFill>
                            <a:srgbClr val="016AAC"/>
                          </a:solidFill>
                          <a:latin typeface="Arial"/>
                        </a:rPr>
                        <a:t>NOT NULL, UNIQUE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1198126">
                <a:tc>
                  <a:txBody>
                    <a:bodyPr/>
                    <a:lstStyle/>
                    <a:p>
                      <a:pPr algn="ctr">
                        <a:lnSpc>
                          <a:spcPts val="2659"/>
                        </a:lnSpc>
                        <a:defRPr/>
                      </a:pPr>
                      <a:r>
                        <a:rPr lang="en-US" sz="1899">
                          <a:solidFill>
                            <a:srgbClr val="016AAC"/>
                          </a:solidFill>
                          <a:latin typeface="Arial"/>
                        </a:rPr>
                        <a:t>Description</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TEXT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1116301">
                <a:tc>
                  <a:txBody>
                    <a:bodyPr/>
                    <a:lstStyle/>
                    <a:p>
                      <a:pPr algn="ctr">
                        <a:lnSpc>
                          <a:spcPts val="2659"/>
                        </a:lnSpc>
                        <a:defRPr/>
                      </a:pPr>
                      <a:r>
                        <a:rPr lang="en-US" sz="1899">
                          <a:solidFill>
                            <a:srgbClr val="016AAC"/>
                          </a:solidFill>
                          <a:latin typeface="Arial"/>
                        </a:rPr>
                        <a:t>Creation_Date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DATE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r h="1273313">
                <a:tc>
                  <a:txBody>
                    <a:bodyPr/>
                    <a:lstStyle/>
                    <a:p>
                      <a:pPr algn="ctr">
                        <a:lnSpc>
                          <a:spcPts val="2659"/>
                        </a:lnSpc>
                        <a:defRPr/>
                      </a:pPr>
                      <a:r>
                        <a:rPr lang="en-US" sz="1899">
                          <a:solidFill>
                            <a:srgbClr val="016AAC"/>
                          </a:solidFill>
                          <a:latin typeface="Arial"/>
                        </a:rPr>
                        <a:t>Problem_ID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a:solidFill>
                            <a:srgbClr val="016AAC"/>
                          </a:solidFill>
                          <a:latin typeface="Arial"/>
                        </a:rPr>
                        <a:t>INT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dirty="0">
                          <a:solidFill>
                            <a:srgbClr val="016AAC"/>
                          </a:solidFill>
                          <a:latin typeface="Arial"/>
                        </a:rPr>
                        <a:t>Foreign Key</a:t>
                      </a:r>
                      <a:endParaRPr lang="en-US" sz="1100" dirty="0"/>
                    </a:p>
                    <a:p>
                      <a:pPr algn="ctr">
                        <a:lnSpc>
                          <a:spcPts val="2240"/>
                        </a:lnSpc>
                      </a:pPr>
                      <a:r>
                        <a:rPr lang="en-US" sz="1600" dirty="0">
                          <a:solidFill>
                            <a:srgbClr val="016AAC"/>
                          </a:solidFill>
                          <a:latin typeface="Arial"/>
                        </a:rPr>
                        <a:t>(Problem)</a:t>
                      </a:r>
                    </a:p>
                    <a:p>
                      <a:pPr algn="ctr">
                        <a:lnSpc>
                          <a:spcPts val="2240"/>
                        </a:lnSpc>
                      </a:pPr>
                      <a:endParaRPr lang="en-US" sz="1600" dirty="0">
                        <a:solidFill>
                          <a:srgbClr val="016AAC"/>
                        </a:solidFill>
                        <a:latin typeface="Arial"/>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4"/>
          <p:cNvSpPr txBox="1"/>
          <p:nvPr/>
        </p:nvSpPr>
        <p:spPr>
          <a:xfrm>
            <a:off x="9363075" y="115950"/>
            <a:ext cx="5695958" cy="646050"/>
          </a:xfrm>
          <a:prstGeom prst="rect">
            <a:avLst/>
          </a:prstGeom>
        </p:spPr>
        <p:txBody>
          <a:bodyPr lIns="0" tIns="0" rIns="0" bIns="0" rtlCol="0" anchor="t">
            <a:spAutoFit/>
          </a:bodyPr>
          <a:lstStyle/>
          <a:p>
            <a:pPr algn="ctr">
              <a:lnSpc>
                <a:spcPts val="5340"/>
              </a:lnSpc>
              <a:spcBef>
                <a:spcPct val="0"/>
              </a:spcBef>
            </a:pPr>
            <a:r>
              <a:rPr lang="en-US" sz="3814" spc="95">
                <a:solidFill>
                  <a:srgbClr val="016AAC"/>
                </a:solidFill>
                <a:latin typeface="Poppins Bold"/>
              </a:rPr>
              <a:t>Table: Submissions</a:t>
            </a:r>
          </a:p>
        </p:txBody>
      </p:sp>
      <p:graphicFrame>
        <p:nvGraphicFramePr>
          <p:cNvPr id="7" name="Table 3">
            <a:extLst>
              <a:ext uri="{FF2B5EF4-FFF2-40B4-BE49-F238E27FC236}">
                <a16:creationId xmlns:a16="http://schemas.microsoft.com/office/drawing/2014/main" id="{38EB0D90-2D09-DC54-BB87-B9754EC7D7D6}"/>
              </a:ext>
            </a:extLst>
          </p:cNvPr>
          <p:cNvGraphicFramePr>
            <a:graphicFrameLocks noGrp="1"/>
          </p:cNvGraphicFramePr>
          <p:nvPr>
            <p:extLst>
              <p:ext uri="{D42A27DB-BD31-4B8C-83A1-F6EECF244321}">
                <p14:modId xmlns:p14="http://schemas.microsoft.com/office/powerpoint/2010/main" val="3992358973"/>
              </p:ext>
            </p:extLst>
          </p:nvPr>
        </p:nvGraphicFramePr>
        <p:xfrm>
          <a:off x="381000" y="743623"/>
          <a:ext cx="8153400" cy="9553214"/>
        </p:xfrm>
        <a:graphic>
          <a:graphicData uri="http://schemas.openxmlformats.org/drawingml/2006/table">
            <a:tbl>
              <a:tblPr/>
              <a:tblGrid>
                <a:gridCol w="2068441">
                  <a:extLst>
                    <a:ext uri="{9D8B030D-6E8A-4147-A177-3AD203B41FA5}">
                      <a16:colId xmlns:a16="http://schemas.microsoft.com/office/drawing/2014/main" val="20000"/>
                    </a:ext>
                  </a:extLst>
                </a:gridCol>
                <a:gridCol w="3060123">
                  <a:extLst>
                    <a:ext uri="{9D8B030D-6E8A-4147-A177-3AD203B41FA5}">
                      <a16:colId xmlns:a16="http://schemas.microsoft.com/office/drawing/2014/main" val="20001"/>
                    </a:ext>
                  </a:extLst>
                </a:gridCol>
                <a:gridCol w="3024836">
                  <a:extLst>
                    <a:ext uri="{9D8B030D-6E8A-4147-A177-3AD203B41FA5}">
                      <a16:colId xmlns:a16="http://schemas.microsoft.com/office/drawing/2014/main" val="20002"/>
                    </a:ext>
                  </a:extLst>
                </a:gridCol>
              </a:tblGrid>
              <a:tr h="1255730">
                <a:tc>
                  <a:txBody>
                    <a:bodyPr/>
                    <a:lstStyle/>
                    <a:p>
                      <a:pPr algn="ctr">
                        <a:lnSpc>
                          <a:spcPts val="4479"/>
                        </a:lnSpc>
                        <a:defRPr/>
                      </a:pPr>
                      <a:r>
                        <a:rPr lang="en-US" sz="1400" dirty="0">
                          <a:solidFill>
                            <a:srgbClr val="016AAC"/>
                          </a:solidFill>
                          <a:latin typeface="Arial Bold"/>
                        </a:rPr>
                        <a:t>Column Name</a:t>
                      </a:r>
                      <a:endParaRPr lang="en-US" sz="14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1400" dirty="0">
                          <a:solidFill>
                            <a:srgbClr val="016AAC"/>
                          </a:solidFill>
                          <a:latin typeface="Arial Bold"/>
                        </a:rPr>
                        <a:t>Data Type</a:t>
                      </a:r>
                      <a:endParaRPr lang="en-US" sz="14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4479"/>
                        </a:lnSpc>
                        <a:defRPr/>
                      </a:pPr>
                      <a:r>
                        <a:rPr lang="en-US" sz="1400" dirty="0">
                          <a:solidFill>
                            <a:srgbClr val="016AAC"/>
                          </a:solidFill>
                          <a:latin typeface="Arial Bold"/>
                        </a:rPr>
                        <a:t>Constraints</a:t>
                      </a:r>
                      <a:endParaRPr lang="en-US" sz="14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986745">
                <a:tc>
                  <a:txBody>
                    <a:bodyPr/>
                    <a:lstStyle/>
                    <a:p>
                      <a:pPr algn="ctr">
                        <a:lnSpc>
                          <a:spcPts val="2659"/>
                        </a:lnSpc>
                        <a:defRPr/>
                      </a:pPr>
                      <a:r>
                        <a:rPr lang="en-US" sz="1899">
                          <a:solidFill>
                            <a:srgbClr val="016AAC"/>
                          </a:solidFill>
                          <a:latin typeface="Arial Bold"/>
                        </a:rPr>
                        <a:t>Question_ID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380"/>
                        </a:lnSpc>
                        <a:defRPr/>
                      </a:pPr>
                      <a:r>
                        <a:rPr lang="en-US" sz="1700" dirty="0">
                          <a:solidFill>
                            <a:srgbClr val="016AAC"/>
                          </a:solidFill>
                          <a:latin typeface="Arial"/>
                        </a:rPr>
                        <a:t>INT </a:t>
                      </a:r>
                      <a:endParaRPr lang="en-US" sz="1100" dirty="0"/>
                    </a:p>
                    <a:p>
                      <a:pPr algn="ctr">
                        <a:lnSpc>
                          <a:spcPts val="2380"/>
                        </a:lnSpc>
                      </a:pPr>
                      <a:endParaRPr lang="en-US" sz="11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659"/>
                        </a:lnSpc>
                        <a:defRPr/>
                      </a:pPr>
                      <a:r>
                        <a:rPr lang="en-US" sz="1899" dirty="0">
                          <a:solidFill>
                            <a:srgbClr val="016AAC"/>
                          </a:solidFill>
                          <a:latin typeface="Arial"/>
                        </a:rPr>
                        <a:t>Primary Key,</a:t>
                      </a:r>
                      <a:endParaRPr lang="en-US" sz="1100" dirty="0"/>
                    </a:p>
                    <a:p>
                      <a:pPr algn="ctr">
                        <a:lnSpc>
                          <a:spcPts val="2659"/>
                        </a:lnSpc>
                      </a:pPr>
                      <a:r>
                        <a:rPr lang="en-US" sz="1899" dirty="0">
                          <a:solidFill>
                            <a:srgbClr val="016AAC"/>
                          </a:solidFill>
                          <a:latin typeface="Arial"/>
                        </a:rPr>
                        <a:t>NOT NULL</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138733">
                <a:tc>
                  <a:txBody>
                    <a:bodyPr/>
                    <a:lstStyle/>
                    <a:p>
                      <a:pPr algn="ctr">
                        <a:lnSpc>
                          <a:spcPts val="2659"/>
                        </a:lnSpc>
                        <a:defRPr/>
                      </a:pPr>
                      <a:r>
                        <a:rPr lang="en-US" sz="1899">
                          <a:solidFill>
                            <a:srgbClr val="016AAC"/>
                          </a:solidFill>
                          <a:latin typeface="Arial"/>
                        </a:rPr>
                        <a:t>Text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380"/>
                        </a:lnSpc>
                        <a:defRPr/>
                      </a:pPr>
                      <a:r>
                        <a:rPr lang="en-US" sz="1700">
                          <a:solidFill>
                            <a:srgbClr val="016AAC"/>
                          </a:solidFill>
                          <a:latin typeface="Arial"/>
                        </a:rPr>
                        <a:t>TEXT</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dirty="0">
                          <a:solidFill>
                            <a:srgbClr val="016AAC"/>
                          </a:solidFill>
                          <a:latin typeface="Arial"/>
                        </a:rPr>
                        <a:t>Foreign Key</a:t>
                      </a:r>
                      <a:endParaRPr lang="en-US" sz="1100" dirty="0"/>
                    </a:p>
                    <a:p>
                      <a:pPr algn="ctr">
                        <a:lnSpc>
                          <a:spcPts val="2240"/>
                        </a:lnSpc>
                      </a:pPr>
                      <a:r>
                        <a:rPr lang="en-US" sz="1600" dirty="0">
                          <a:solidFill>
                            <a:srgbClr val="016AAC"/>
                          </a:solidFill>
                          <a:latin typeface="Arial"/>
                        </a:rPr>
                        <a:t>(Problem)</a:t>
                      </a:r>
                    </a:p>
                    <a:p>
                      <a:pPr algn="ctr">
                        <a:lnSpc>
                          <a:spcPts val="2240"/>
                        </a:lnSpc>
                      </a:pPr>
                      <a:endParaRPr lang="en-US" sz="1600" dirty="0">
                        <a:solidFill>
                          <a:srgbClr val="016AAC"/>
                        </a:solidFill>
                        <a:latin typeface="Arial"/>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906064">
                <a:tc>
                  <a:txBody>
                    <a:bodyPr/>
                    <a:lstStyle/>
                    <a:p>
                      <a:pPr algn="ctr">
                        <a:lnSpc>
                          <a:spcPts val="2659"/>
                        </a:lnSpc>
                        <a:defRPr/>
                      </a:pPr>
                      <a:r>
                        <a:rPr lang="en-US" sz="1899">
                          <a:solidFill>
                            <a:srgbClr val="016AAC"/>
                          </a:solidFill>
                          <a:latin typeface="Arial"/>
                        </a:rPr>
                        <a:t>Option_A</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380"/>
                        </a:lnSpc>
                        <a:defRPr/>
                      </a:pPr>
                      <a:r>
                        <a:rPr lang="en-US" sz="1700">
                          <a:solidFill>
                            <a:srgbClr val="016AAC"/>
                          </a:solidFill>
                          <a:latin typeface="Arial"/>
                        </a:rPr>
                        <a:t>VARCHAR(255)</a:t>
                      </a:r>
                      <a:endParaRPr lang="en-US" sz="1100"/>
                    </a:p>
                    <a:p>
                      <a:pPr algn="ctr">
                        <a:lnSpc>
                          <a:spcPts val="2380"/>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906064">
                <a:tc>
                  <a:txBody>
                    <a:bodyPr/>
                    <a:lstStyle/>
                    <a:p>
                      <a:pPr algn="ctr">
                        <a:lnSpc>
                          <a:spcPts val="2659"/>
                        </a:lnSpc>
                        <a:defRPr/>
                      </a:pPr>
                      <a:r>
                        <a:rPr lang="en-US" sz="1899">
                          <a:solidFill>
                            <a:srgbClr val="016AAC"/>
                          </a:solidFill>
                          <a:latin typeface="Arial"/>
                        </a:rPr>
                        <a:t>Option_B</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380"/>
                        </a:lnSpc>
                        <a:defRPr/>
                      </a:pPr>
                      <a:r>
                        <a:rPr lang="en-US" sz="1700" dirty="0">
                          <a:solidFill>
                            <a:srgbClr val="016AAC"/>
                          </a:solidFill>
                          <a:latin typeface="Arial"/>
                        </a:rPr>
                        <a:t>VARCHAR(255)</a:t>
                      </a:r>
                      <a:endParaRPr lang="en-US" sz="1100" dirty="0"/>
                    </a:p>
                    <a:p>
                      <a:pPr algn="ctr">
                        <a:lnSpc>
                          <a:spcPts val="2380"/>
                        </a:lnSpc>
                      </a:pPr>
                      <a:endParaRPr lang="en-US" sz="11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r h="906064">
                <a:tc>
                  <a:txBody>
                    <a:bodyPr/>
                    <a:lstStyle/>
                    <a:p>
                      <a:pPr algn="ctr">
                        <a:lnSpc>
                          <a:spcPts val="2659"/>
                        </a:lnSpc>
                        <a:defRPr/>
                      </a:pPr>
                      <a:r>
                        <a:rPr lang="en-US" sz="1899">
                          <a:solidFill>
                            <a:srgbClr val="016AAC"/>
                          </a:solidFill>
                          <a:latin typeface="Arial"/>
                        </a:rPr>
                        <a:t>Option_C</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380"/>
                        </a:lnSpc>
                        <a:defRPr/>
                      </a:pPr>
                      <a:r>
                        <a:rPr lang="en-US" sz="1700">
                          <a:solidFill>
                            <a:srgbClr val="016AAC"/>
                          </a:solidFill>
                          <a:latin typeface="Arial"/>
                        </a:rPr>
                        <a:t>VARCHAR(255)</a:t>
                      </a:r>
                      <a:endParaRPr lang="en-US" sz="1100"/>
                    </a:p>
                    <a:p>
                      <a:pPr algn="ctr">
                        <a:lnSpc>
                          <a:spcPts val="2380"/>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5"/>
                  </a:ext>
                </a:extLst>
              </a:tr>
              <a:tr h="927232">
                <a:tc>
                  <a:txBody>
                    <a:bodyPr/>
                    <a:lstStyle/>
                    <a:p>
                      <a:pPr algn="ctr">
                        <a:lnSpc>
                          <a:spcPts val="2659"/>
                        </a:lnSpc>
                        <a:defRPr/>
                      </a:pPr>
                      <a:r>
                        <a:rPr lang="en-US" sz="1899">
                          <a:solidFill>
                            <a:srgbClr val="016AAC"/>
                          </a:solidFill>
                          <a:latin typeface="Arial"/>
                        </a:rPr>
                        <a:t>Option_D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r>
                        <a:rPr lang="en-US" sz="1800">
                          <a:solidFill>
                            <a:srgbClr val="016AAC"/>
                          </a:solidFill>
                          <a:latin typeface="Arial"/>
                        </a:rPr>
                        <a:t>VARCHAR(255)</a:t>
                      </a:r>
                      <a:endParaRPr lang="en-US" sz="1100"/>
                    </a:p>
                    <a:p>
                      <a:pPr algn="ctr">
                        <a:lnSpc>
                          <a:spcPts val="2520"/>
                        </a:lnSpc>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6"/>
                  </a:ext>
                </a:extLst>
              </a:tr>
              <a:tr h="993337">
                <a:tc>
                  <a:txBody>
                    <a:bodyPr/>
                    <a:lstStyle/>
                    <a:p>
                      <a:pPr algn="ctr">
                        <a:lnSpc>
                          <a:spcPts val="2659"/>
                        </a:lnSpc>
                        <a:defRPr/>
                      </a:pPr>
                      <a:r>
                        <a:rPr lang="en-US" sz="1899">
                          <a:solidFill>
                            <a:srgbClr val="016AAC"/>
                          </a:solidFill>
                          <a:latin typeface="Arial"/>
                        </a:rPr>
                        <a:t>Correct_Answer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7"/>
                  </a:ext>
                </a:extLst>
              </a:tr>
              <a:tr h="1138733">
                <a:tc>
                  <a:txBody>
                    <a:bodyPr/>
                    <a:lstStyle/>
                    <a:p>
                      <a:pPr algn="ctr">
                        <a:lnSpc>
                          <a:spcPts val="2659"/>
                        </a:lnSpc>
                        <a:defRPr/>
                      </a:pPr>
                      <a:r>
                        <a:rPr lang="en-US" sz="1899" dirty="0" err="1">
                          <a:solidFill>
                            <a:srgbClr val="016AAC"/>
                          </a:solidFill>
                          <a:latin typeface="Arial"/>
                        </a:rPr>
                        <a:t>Problem_ID</a:t>
                      </a:r>
                      <a:endParaRPr lang="en-US" sz="11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520"/>
                        </a:lnSpc>
                        <a:defRPr/>
                      </a:pPr>
                      <a:endParaRPr lang="en-US" sz="11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2240"/>
                        </a:lnSpc>
                        <a:defRPr/>
                      </a:pPr>
                      <a:r>
                        <a:rPr lang="en-US" sz="1600" dirty="0">
                          <a:solidFill>
                            <a:srgbClr val="016AAC"/>
                          </a:solidFill>
                          <a:latin typeface="Arial"/>
                        </a:rPr>
                        <a:t>Foreign Key</a:t>
                      </a:r>
                      <a:endParaRPr lang="en-US" sz="1100" dirty="0"/>
                    </a:p>
                    <a:p>
                      <a:pPr algn="ctr">
                        <a:lnSpc>
                          <a:spcPts val="2240"/>
                        </a:lnSpc>
                      </a:pPr>
                      <a:r>
                        <a:rPr lang="en-US" sz="1600" dirty="0">
                          <a:solidFill>
                            <a:srgbClr val="016AAC"/>
                          </a:solidFill>
                          <a:latin typeface="Arial"/>
                        </a:rPr>
                        <a:t>(Problem)</a:t>
                      </a:r>
                    </a:p>
                    <a:p>
                      <a:pPr algn="ctr">
                        <a:lnSpc>
                          <a:spcPts val="2240"/>
                        </a:lnSpc>
                      </a:pPr>
                      <a:endParaRPr lang="en-US" sz="1600" dirty="0">
                        <a:solidFill>
                          <a:srgbClr val="016AAC"/>
                        </a:solidFill>
                        <a:latin typeface="Arial"/>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5FBAD-6610-D162-D501-3015CBAD4578}"/>
              </a:ext>
            </a:extLst>
          </p:cNvPr>
          <p:cNvPicPr>
            <a:picLocks noChangeAspect="1"/>
          </p:cNvPicPr>
          <p:nvPr/>
        </p:nvPicPr>
        <p:blipFill>
          <a:blip r:embed="rId2"/>
          <a:stretch>
            <a:fillRect/>
          </a:stretch>
        </p:blipFill>
        <p:spPr>
          <a:xfrm>
            <a:off x="243681" y="266700"/>
            <a:ext cx="15834519" cy="10020521"/>
          </a:xfrm>
          <a:prstGeom prst="rect">
            <a:avLst/>
          </a:prstGeom>
        </p:spPr>
      </p:pic>
    </p:spTree>
    <p:extLst>
      <p:ext uri="{BB962C8B-B14F-4D97-AF65-F5344CB8AC3E}">
        <p14:creationId xmlns:p14="http://schemas.microsoft.com/office/powerpoint/2010/main" val="2057447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TotalTime>
  <Words>458</Words>
  <Application>Microsoft Office PowerPoint</Application>
  <PresentationFormat>Custom</PresentationFormat>
  <Paragraphs>156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Poppins Bold</vt:lpstr>
      <vt:lpstr>Arial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Solutions</dc:title>
  <dc:creator>USER</dc:creator>
  <cp:lastModifiedBy>mira alnaamai</cp:lastModifiedBy>
  <cp:revision>7</cp:revision>
  <dcterms:created xsi:type="dcterms:W3CDTF">2006-08-16T00:00:00Z</dcterms:created>
  <dcterms:modified xsi:type="dcterms:W3CDTF">2023-08-17T06:44:37Z</dcterms:modified>
  <dc:identifier>DAFro183hXM</dc:identifier>
</cp:coreProperties>
</file>