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8" r:id="rId3"/>
    <p:sldId id="257" r:id="rId4"/>
    <p:sldId id="259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65" autoAdjust="0"/>
  </p:normalViewPr>
  <p:slideViewPr>
    <p:cSldViewPr snapToGrid="0">
      <p:cViewPr varScale="1">
        <p:scale>
          <a:sx n="50" d="100"/>
          <a:sy n="50" d="100"/>
        </p:scale>
        <p:origin x="5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Subscribers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590</c:v>
                </c:pt>
                <c:pt idx="1">
                  <c:v>660</c:v>
                </c:pt>
                <c:pt idx="2">
                  <c:v>750</c:v>
                </c:pt>
                <c:pt idx="3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5F-4C33-984F-45ECB044199B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5F-4C33-984F-45ECB0441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47152"/>
        <c:axId val="10057136"/>
      </c:lineChart>
      <c:catAx>
        <c:axId val="1004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7136"/>
        <c:crosses val="autoZero"/>
        <c:auto val="1"/>
        <c:lblAlgn val="ctr"/>
        <c:lblOffset val="100"/>
        <c:noMultiLvlLbl val="0"/>
      </c:catAx>
      <c:valAx>
        <c:axId val="1005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 Percentage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1">
                  <c:v>0.11864406779661017</c:v>
                </c:pt>
                <c:pt idx="2">
                  <c:v>0.13636363636363635</c:v>
                </c:pt>
                <c:pt idx="3">
                  <c:v>0.33333333333333331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5F-4C33-984F-45ECB0441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47152"/>
        <c:axId val="10057136"/>
      </c:lineChart>
      <c:catAx>
        <c:axId val="1004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7136"/>
        <c:crosses val="autoZero"/>
        <c:auto val="1"/>
        <c:lblAlgn val="ctr"/>
        <c:lblOffset val="100"/>
        <c:noMultiLvlLbl val="0"/>
      </c:catAx>
      <c:valAx>
        <c:axId val="1005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800</c:v>
                </c:pt>
                <c:pt idx="1">
                  <c:v>900</c:v>
                </c:pt>
                <c:pt idx="2">
                  <c:v>950</c:v>
                </c:pt>
                <c:pt idx="3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5F-4C33-984F-45ECB044199B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5F-4C33-984F-45ECB0441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47152"/>
        <c:axId val="10057136"/>
      </c:lineChart>
      <c:catAx>
        <c:axId val="1004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7136"/>
        <c:crosses val="autoZero"/>
        <c:auto val="1"/>
        <c:lblAlgn val="ctr"/>
        <c:lblOffset val="100"/>
        <c:noMultiLvlLbl val="0"/>
      </c:catAx>
      <c:valAx>
        <c:axId val="1005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420261326029898"/>
          <c:y val="0.92276122884501277"/>
          <c:w val="0.14826144014606871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Viewership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 Percentage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1">
                  <c:v>0.125</c:v>
                </c:pt>
                <c:pt idx="2">
                  <c:v>5.5555555555555552E-2</c:v>
                </c:pt>
                <c:pt idx="3">
                  <c:v>5.2631578947368418E-2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5F-4C33-984F-45ECB0441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47152"/>
        <c:axId val="10057136"/>
      </c:lineChart>
      <c:catAx>
        <c:axId val="1004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7136"/>
        <c:crosses val="autoZero"/>
        <c:auto val="1"/>
        <c:lblAlgn val="ctr"/>
        <c:lblOffset val="100"/>
        <c:noMultiLvlLbl val="0"/>
      </c:catAx>
      <c:valAx>
        <c:axId val="1005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06A90-8034-4E0A-9AF5-DC8923296BD6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AE86B-30B3-4E19-B93D-62E6962F5D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83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</a:t>
            </a:r>
            <a:r>
              <a:rPr lang="en-SG" baseline="0" dirty="0"/>
              <a:t> track revenue</a:t>
            </a:r>
          </a:p>
          <a:p>
            <a:r>
              <a:rPr lang="en-SG" baseline="0" dirty="0"/>
              <a:t>No of customers</a:t>
            </a:r>
          </a:p>
          <a:p>
            <a:r>
              <a:rPr lang="en-SG" baseline="0" dirty="0"/>
              <a:t>To track growth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95E3F0-E8DB-7F44-A385-A6D75C808A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27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8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5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47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7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6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67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21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65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43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0423-891A-40DC-905A-006DCD28BC99}" type="datetimeFigureOut">
              <a:rPr lang="en-SG" smtClean="0"/>
              <a:t>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FA4E-1F63-4AAE-9C5A-5F2434261E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51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1208488" cy="1233488"/>
          </a:xfrm>
        </p:spPr>
        <p:txBody>
          <a:bodyPr/>
          <a:lstStyle/>
          <a:p>
            <a:r>
              <a:rPr lang="en-US" dirty="0"/>
              <a:t>Contents of Report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Company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Graph to Track Number of Subscribers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Graph to Track Growth Percentage (&lt; 10%)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Graph to Track Number of Monthly Viewership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Graph to Track Percentage of Monthly Viewership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Screenshots of Analytics Panel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Projected Growth Plan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953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87C-02BB-46AC-BD9F-957798B47AA5}" type="slidenum">
              <a:rPr lang="en-SG" smtClean="0"/>
              <a:t>2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88" y="451888"/>
            <a:ext cx="5423028" cy="399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999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[Channel </a:t>
            </a:r>
            <a:r>
              <a:rPr lang="en-SG" sz="1999" b="1" cap="all" spc="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</a:t>
            </a:r>
            <a:r>
              <a:rPr lang="en-SG" sz="1999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Name]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226" y="4777103"/>
            <a:ext cx="581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Paragraph on description of Channel/Company, and type of content created.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6464452" y="3320179"/>
            <a:ext cx="5551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DengXian"/>
              </a:rPr>
              <a:t>e.g. Company has won awards or got featured and Company has raised funding of…. XXX?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DengXian"/>
              </a:rPr>
              <a:t>Company has secured xxx as a customer?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4453" y="1370189"/>
            <a:ext cx="14040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YouTube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FaceBook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TikTok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307580" y="1326383"/>
            <a:ext cx="5647174" cy="32255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&lt;pictures here&gt;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6464453" y="906325"/>
            <a:ext cx="4528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URLs of channels</a:t>
            </a:r>
            <a:endParaRPr lang="en-SG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64453" y="2851916"/>
            <a:ext cx="4528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Achievements</a:t>
            </a:r>
            <a:endParaRPr lang="en-SG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5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Graph for Number of Subscribers</a:t>
            </a:r>
            <a:endParaRPr lang="en-S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149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4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Graph for Growth Percentage </a:t>
            </a:r>
            <a:br>
              <a:rPr lang="en-US" dirty="0"/>
            </a:br>
            <a:r>
              <a:rPr lang="en-US" dirty="0"/>
              <a:t>(Showing &lt; 10% month on month growth)</a:t>
            </a:r>
            <a:endParaRPr lang="en-S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0581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388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0656" cy="1325563"/>
          </a:xfrm>
        </p:spPr>
        <p:txBody>
          <a:bodyPr/>
          <a:lstStyle/>
          <a:p>
            <a:r>
              <a:rPr lang="en-US" dirty="0"/>
              <a:t>3. Graph for Monthly Viewership</a:t>
            </a:r>
            <a:endParaRPr lang="en-S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836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6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2795" cy="1325563"/>
          </a:xfrm>
        </p:spPr>
        <p:txBody>
          <a:bodyPr/>
          <a:lstStyle/>
          <a:p>
            <a:r>
              <a:rPr lang="en-US" dirty="0"/>
              <a:t>4. Percentage of monthly viewership </a:t>
            </a:r>
            <a:br>
              <a:rPr lang="en-US" dirty="0"/>
            </a:br>
            <a:endParaRPr lang="en-S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6082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43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Screenshots of Analytics panel for: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months of subscribers and views as shown in slides 4 to 6</a:t>
            </a:r>
          </a:p>
          <a:p>
            <a:r>
              <a:rPr lang="en-US" dirty="0"/>
              <a:t>Percentage of male/females subscribers</a:t>
            </a:r>
          </a:p>
          <a:p>
            <a:r>
              <a:rPr lang="en-US" dirty="0"/>
              <a:t>Top 3 age groups of subscribers</a:t>
            </a:r>
          </a:p>
          <a:p>
            <a:r>
              <a:rPr lang="en-US" dirty="0"/>
              <a:t>The number of subscribers for the top 2 countries their subscribers are from.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910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Projected Growth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Projected plan for growth for next 6 months.</a:t>
            </a:r>
          </a:p>
          <a:p>
            <a:r>
              <a:rPr lang="en-US" dirty="0"/>
              <a:t>Companies with 8k subscribers and below should submit a growth plan on how to reach at least 8k subscribers within 12 months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18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223</Words>
  <Application>Microsoft Office PowerPoint</Application>
  <PresentationFormat>Widescreen</PresentationFormat>
  <Paragraphs>38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Contents of Report</vt:lpstr>
      <vt:lpstr>PowerPoint Presentation</vt:lpstr>
      <vt:lpstr>1. Graph for Number of Subscribers</vt:lpstr>
      <vt:lpstr>2. Graph for Growth Percentage  (Showing &lt; 10% month on month growth)</vt:lpstr>
      <vt:lpstr>3. Graph for Monthly Viewership</vt:lpstr>
      <vt:lpstr>4. Percentage of monthly viewership  </vt:lpstr>
      <vt:lpstr>5. Screenshots of Analytics panel for:</vt:lpstr>
      <vt:lpstr>6. Projected Growth Plan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CHAN (IMDA)</dc:creator>
  <cp:lastModifiedBy>Richard CHAN (IMDA)</cp:lastModifiedBy>
  <cp:revision>21</cp:revision>
  <dcterms:created xsi:type="dcterms:W3CDTF">2020-08-25T07:07:30Z</dcterms:created>
  <dcterms:modified xsi:type="dcterms:W3CDTF">2020-10-02T08:39:05Z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imda-rchanmw@soe.sgnet.gov.sg</vt:lpwstr>
  </property>
  <property fmtid="{D5CDD505-2E9C-101B-9397-08002B2CF9AE}" pid="5" name="MSIP_Label_3f9331f7-95a2-472a-92bc-d73219eb516b_SetDate">
    <vt:lpwstr>2020-08-25T09:45:48.8644072Z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1244fd4a-3ac6-49aa-b9f4-1f5173b95e0e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imda-rchanmw@soe.sgnet.gov.sg</vt:lpwstr>
  </property>
  <property fmtid="{D5CDD505-2E9C-101B-9397-08002B2CF9AE}" pid="13" name="MSIP_Label_4f288355-fb4c-44cd-b9ca-40cfc2aee5f8_SetDate">
    <vt:lpwstr>2020-08-25T09:45:48.8644072Z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1244fd4a-3ac6-49aa-b9f4-1f5173b95e0e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