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59" r:id="rId4"/>
    <p:sldId id="260" r:id="rId5"/>
    <p:sldId id="261" r:id="rId6"/>
    <p:sldId id="262" r:id="rId7"/>
    <p:sldId id="263" r:id="rId8"/>
    <p:sldId id="266" r:id="rId9"/>
    <p:sldId id="264" r:id="rId10"/>
    <p:sldId id="265" r:id="rId11"/>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BEAF3F-3C08-4AB3-AF41-6A2351F800DA}" type="datetimeFigureOut">
              <a:rPr lang="id-ID" smtClean="0"/>
              <a:t>20/06/2014</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2DABBD-A3A3-459F-BC6F-242AE23B5F5E}" type="slidenum">
              <a:rPr lang="id-ID" smtClean="0"/>
              <a:t>‹#›</a:t>
            </a:fld>
            <a:endParaRPr lang="id-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9528C84A-C10A-4357-A1A7-9F94EE6A3257}" type="slidenum">
              <a:rPr lang="en-US" smtClean="0"/>
              <a:pPr>
                <a:defRPr/>
              </a:pPr>
              <a:t>2</a:t>
            </a:fld>
            <a:endParaRPr lang="en-US" smtClean="0"/>
          </a:p>
        </p:txBody>
      </p:sp>
      <p:sp>
        <p:nvSpPr>
          <p:cNvPr id="890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90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d-ID" smtClean="0"/>
          </a:p>
        </p:txBody>
      </p:sp>
      <p:sp>
        <p:nvSpPr>
          <p:cNvPr id="89093" name="Header Placeholder 3"/>
          <p:cNvSpPr txBox="1">
            <a:spLocks noGrp="1"/>
          </p:cNvSpPr>
          <p:nvPr/>
        </p:nvSpPr>
        <p:spPr bwMode="auto">
          <a:xfrm>
            <a:off x="0" y="1"/>
            <a:ext cx="2972547" cy="457200"/>
          </a:xfrm>
          <a:prstGeom prst="rect">
            <a:avLst/>
          </a:prstGeom>
          <a:noFill/>
          <a:ln w="9525">
            <a:noFill/>
            <a:miter lim="800000"/>
            <a:headEnd/>
            <a:tailEnd/>
          </a:ln>
        </p:spPr>
        <p:txBody>
          <a:bodyPr/>
          <a:lstStyle/>
          <a:p>
            <a:r>
              <a:rPr lang="en-US" sz="1200"/>
              <a:t>IHT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02DEA087-4865-44B3-AFE4-874B55924950}" type="slidenum">
              <a:rPr lang="en-US" smtClean="0"/>
              <a:pPr>
                <a:defRPr/>
              </a:pPr>
              <a:t>6</a:t>
            </a:fld>
            <a:endParaRPr lang="en-US" smtClean="0"/>
          </a:p>
        </p:txBody>
      </p:sp>
      <p:sp>
        <p:nvSpPr>
          <p:cNvPr id="91139" name="Rectangle 7"/>
          <p:cNvSpPr txBox="1">
            <a:spLocks noGrp="1" noChangeArrowheads="1"/>
          </p:cNvSpPr>
          <p:nvPr/>
        </p:nvSpPr>
        <p:spPr bwMode="auto">
          <a:xfrm>
            <a:off x="3882249" y="8685331"/>
            <a:ext cx="2974150" cy="457200"/>
          </a:xfrm>
          <a:prstGeom prst="rect">
            <a:avLst/>
          </a:prstGeom>
          <a:noFill/>
          <a:ln w="9525">
            <a:noFill/>
            <a:miter lim="800000"/>
            <a:headEnd/>
            <a:tailEnd/>
          </a:ln>
        </p:spPr>
        <p:txBody>
          <a:bodyPr anchor="b"/>
          <a:lstStyle/>
          <a:p>
            <a:pPr algn="r"/>
            <a:fld id="{079DADF5-559D-43B5-A5FA-4822137425D4}" type="slidenum">
              <a:rPr lang="en-US" sz="1200"/>
              <a:pPr algn="r"/>
              <a:t>6</a:t>
            </a:fld>
            <a:endParaRPr lang="en-US" sz="1200"/>
          </a:p>
        </p:txBody>
      </p:sp>
      <p:sp>
        <p:nvSpPr>
          <p:cNvPr id="9114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114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d-ID"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96C9C1A1-BE88-448D-93C1-0D87B8CE58F5}" type="slidenum">
              <a:rPr lang="en-US" smtClean="0"/>
              <a:pPr>
                <a:defRPr/>
              </a:pPr>
              <a:t>10</a:t>
            </a:fld>
            <a:endParaRPr lang="en-US" smtClean="0"/>
          </a:p>
        </p:txBody>
      </p:sp>
      <p:sp>
        <p:nvSpPr>
          <p:cNvPr id="95235" name="Rectangle 7"/>
          <p:cNvSpPr txBox="1">
            <a:spLocks noGrp="1" noChangeArrowheads="1"/>
          </p:cNvSpPr>
          <p:nvPr/>
        </p:nvSpPr>
        <p:spPr bwMode="auto">
          <a:xfrm>
            <a:off x="3882249" y="8685331"/>
            <a:ext cx="2974150" cy="457200"/>
          </a:xfrm>
          <a:prstGeom prst="rect">
            <a:avLst/>
          </a:prstGeom>
          <a:noFill/>
          <a:ln w="9525">
            <a:noFill/>
            <a:miter lim="800000"/>
            <a:headEnd/>
            <a:tailEnd/>
          </a:ln>
        </p:spPr>
        <p:txBody>
          <a:bodyPr anchor="b"/>
          <a:lstStyle/>
          <a:p>
            <a:pPr algn="r"/>
            <a:fld id="{8098D3D3-4472-4884-8AC4-226CECFC7B91}" type="slidenum">
              <a:rPr lang="en-US" sz="1200"/>
              <a:pPr algn="r"/>
              <a:t>10</a:t>
            </a:fld>
            <a:endParaRPr lang="en-US" sz="1200"/>
          </a:p>
        </p:txBody>
      </p:sp>
      <p:sp>
        <p:nvSpPr>
          <p:cNvPr id="9523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523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d-ID" smtClean="0"/>
          </a:p>
        </p:txBody>
      </p:sp>
      <p:sp>
        <p:nvSpPr>
          <p:cNvPr id="95238" name="Header Placeholder 4"/>
          <p:cNvSpPr txBox="1">
            <a:spLocks noGrp="1"/>
          </p:cNvSpPr>
          <p:nvPr/>
        </p:nvSpPr>
        <p:spPr bwMode="auto">
          <a:xfrm>
            <a:off x="0" y="1"/>
            <a:ext cx="2972547" cy="457200"/>
          </a:xfrm>
          <a:prstGeom prst="rect">
            <a:avLst/>
          </a:prstGeom>
          <a:noFill/>
          <a:ln w="9525">
            <a:noFill/>
            <a:miter lim="800000"/>
            <a:headEnd/>
            <a:tailEnd/>
          </a:ln>
        </p:spPr>
        <p:txBody>
          <a:bodyPr/>
          <a:lstStyle/>
          <a:p>
            <a:r>
              <a:rPr lang="en-US" sz="1200"/>
              <a:t>IHT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898170A4-D202-48CB-AC9F-DA8F948EBE40}" type="datetimeFigureOut">
              <a:rPr lang="id-ID" smtClean="0"/>
              <a:t>20/06/2014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A7AD298-FA8B-4D4F-9CEC-BCDAE057DE31}"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898170A4-D202-48CB-AC9F-DA8F948EBE40}" type="datetimeFigureOut">
              <a:rPr lang="id-ID" smtClean="0"/>
              <a:t>20/06/2014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A7AD298-FA8B-4D4F-9CEC-BCDAE057DE31}"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898170A4-D202-48CB-AC9F-DA8F948EBE40}" type="datetimeFigureOut">
              <a:rPr lang="id-ID" smtClean="0"/>
              <a:t>20/06/2014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A7AD298-FA8B-4D4F-9CEC-BCDAE057DE31}"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898170A4-D202-48CB-AC9F-DA8F948EBE40}" type="datetimeFigureOut">
              <a:rPr lang="id-ID" smtClean="0"/>
              <a:t>20/06/2014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A7AD298-FA8B-4D4F-9CEC-BCDAE057DE31}"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8170A4-D202-48CB-AC9F-DA8F948EBE40}" type="datetimeFigureOut">
              <a:rPr lang="id-ID" smtClean="0"/>
              <a:t>20/06/2014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A7AD298-FA8B-4D4F-9CEC-BCDAE057DE31}"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898170A4-D202-48CB-AC9F-DA8F948EBE40}" type="datetimeFigureOut">
              <a:rPr lang="id-ID" smtClean="0"/>
              <a:t>20/06/2014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A7AD298-FA8B-4D4F-9CEC-BCDAE057DE31}"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898170A4-D202-48CB-AC9F-DA8F948EBE40}" type="datetimeFigureOut">
              <a:rPr lang="id-ID" smtClean="0"/>
              <a:t>20/06/2014</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BA7AD298-FA8B-4D4F-9CEC-BCDAE057DE31}"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898170A4-D202-48CB-AC9F-DA8F948EBE40}" type="datetimeFigureOut">
              <a:rPr lang="id-ID" smtClean="0"/>
              <a:t>20/06/2014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BA7AD298-FA8B-4D4F-9CEC-BCDAE057DE31}"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8170A4-D202-48CB-AC9F-DA8F948EBE40}" type="datetimeFigureOut">
              <a:rPr lang="id-ID" smtClean="0"/>
              <a:t>20/06/2014</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BA7AD298-FA8B-4D4F-9CEC-BCDAE057DE31}"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8170A4-D202-48CB-AC9F-DA8F948EBE40}" type="datetimeFigureOut">
              <a:rPr lang="id-ID" smtClean="0"/>
              <a:t>20/06/2014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A7AD298-FA8B-4D4F-9CEC-BCDAE057DE31}"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8170A4-D202-48CB-AC9F-DA8F948EBE40}" type="datetimeFigureOut">
              <a:rPr lang="id-ID" smtClean="0"/>
              <a:t>20/06/2014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A7AD298-FA8B-4D4F-9CEC-BCDAE057DE31}"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8170A4-D202-48CB-AC9F-DA8F948EBE40}" type="datetimeFigureOut">
              <a:rPr lang="id-ID" smtClean="0"/>
              <a:t>20/06/2014</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7AD298-FA8B-4D4F-9CEC-BCDAE057DE31}"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wmf"/><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28671"/>
            <a:ext cx="7772400" cy="1643073"/>
          </a:xfrm>
        </p:spPr>
        <p:txBody>
          <a:bodyPr/>
          <a:lstStyle/>
          <a:p>
            <a:r>
              <a:rPr lang="en-US" dirty="0" smtClean="0"/>
              <a:t>Controlled Foreign Corporations (CFC) </a:t>
            </a:r>
            <a:r>
              <a:rPr lang="en-US" dirty="0" err="1" smtClean="0"/>
              <a:t>dan</a:t>
            </a:r>
            <a:r>
              <a:rPr lang="en-US" dirty="0" smtClean="0"/>
              <a:t> Thin Capitalization </a:t>
            </a:r>
            <a:endParaRPr lang="id-ID" dirty="0"/>
          </a:p>
        </p:txBody>
      </p:sp>
      <p:sp>
        <p:nvSpPr>
          <p:cNvPr id="3" name="Subtitle 2"/>
          <p:cNvSpPr>
            <a:spLocks noGrp="1"/>
          </p:cNvSpPr>
          <p:nvPr>
            <p:ph type="subTitle" idx="1"/>
          </p:nvPr>
        </p:nvSpPr>
        <p:spPr>
          <a:xfrm>
            <a:off x="1371600" y="2928934"/>
            <a:ext cx="6400800" cy="3357586"/>
          </a:xfrm>
        </p:spPr>
        <p:txBody>
          <a:bodyPr>
            <a:normAutofit fontScale="70000" lnSpcReduction="20000"/>
          </a:bodyPr>
          <a:lstStyle/>
          <a:p>
            <a:r>
              <a:rPr lang="en-US" dirty="0" smtClean="0"/>
              <a:t>KELOMPOK HITAM</a:t>
            </a:r>
          </a:p>
          <a:p>
            <a:r>
              <a:rPr lang="en-US" dirty="0" smtClean="0"/>
              <a:t>RYAN FACHRI</a:t>
            </a:r>
          </a:p>
          <a:p>
            <a:r>
              <a:rPr lang="en-US" dirty="0" smtClean="0"/>
              <a:t>KHAIRINNISA</a:t>
            </a:r>
          </a:p>
          <a:p>
            <a:r>
              <a:rPr lang="en-US" dirty="0" smtClean="0"/>
              <a:t>EDWIN DAULAI</a:t>
            </a:r>
          </a:p>
          <a:p>
            <a:r>
              <a:rPr lang="en-US" dirty="0" smtClean="0"/>
              <a:t>YUPATRA DAMERSON</a:t>
            </a:r>
          </a:p>
          <a:p>
            <a:r>
              <a:rPr lang="en-US" dirty="0" smtClean="0"/>
              <a:t>GADIS PURNAMA SARI</a:t>
            </a:r>
          </a:p>
          <a:p>
            <a:r>
              <a:rPr lang="en-US" dirty="0" smtClean="0"/>
              <a:t>UTAMI OKTAVIANA</a:t>
            </a:r>
          </a:p>
          <a:p>
            <a:r>
              <a:rPr lang="en-US" dirty="0" smtClean="0"/>
              <a:t>EGHI DEVARA HAREFA</a:t>
            </a:r>
          </a:p>
          <a:p>
            <a:r>
              <a:rPr lang="en-US" dirty="0" smtClean="0"/>
              <a:t>M. ALIF RIDHO</a:t>
            </a:r>
            <a:endParaRPr lang="id-ID"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2"/>
          </p:nvPr>
        </p:nvSpPr>
        <p:spPr/>
        <p:txBody>
          <a:bodyPr/>
          <a:lstStyle/>
          <a:p>
            <a:pPr defTabSz="915001">
              <a:defRPr/>
            </a:pPr>
            <a:fld id="{6ECD2D64-8836-4314-98E2-0A3090BA6D15}" type="slidenum">
              <a:rPr lang="en-US" altLang="en-US"/>
              <a:pPr defTabSz="915001">
                <a:defRPr/>
              </a:pPr>
              <a:t>10</a:t>
            </a:fld>
            <a:endParaRPr lang="en-US" altLang="en-US" dirty="0"/>
          </a:p>
        </p:txBody>
      </p:sp>
      <p:sp>
        <p:nvSpPr>
          <p:cNvPr id="12291" name="Rectangle 2"/>
          <p:cNvSpPr>
            <a:spLocks noGrp="1" noChangeArrowheads="1"/>
          </p:cNvSpPr>
          <p:nvPr>
            <p:ph type="title" idx="4294967295"/>
          </p:nvPr>
        </p:nvSpPr>
        <p:spPr>
          <a:xfrm>
            <a:off x="0" y="400050"/>
            <a:ext cx="7413625" cy="481013"/>
          </a:xfrm>
        </p:spPr>
        <p:txBody>
          <a:bodyPr>
            <a:normAutofit fontScale="90000"/>
          </a:bodyPr>
          <a:lstStyle/>
          <a:p>
            <a:pPr algn="ctr" eaLnBrk="1" fontAlgn="auto" hangingPunct="1">
              <a:spcAft>
                <a:spcPts val="0"/>
              </a:spcAft>
              <a:defRPr/>
            </a:pPr>
            <a:r>
              <a:rPr lang="en-US" sz="3200" dirty="0" smtClean="0">
                <a:solidFill>
                  <a:schemeClr val="tx2">
                    <a:satMod val="130000"/>
                  </a:schemeClr>
                </a:solidFill>
                <a:latin typeface="Calibri" pitchFamily="34" charset="0"/>
              </a:rPr>
              <a:t>PMK-256/PMK.03/2008</a:t>
            </a:r>
          </a:p>
        </p:txBody>
      </p:sp>
      <p:sp>
        <p:nvSpPr>
          <p:cNvPr id="12292" name="Rectangle 3"/>
          <p:cNvSpPr>
            <a:spLocks noGrp="1" noChangeArrowheads="1"/>
          </p:cNvSpPr>
          <p:nvPr>
            <p:ph type="body" idx="4294967295"/>
          </p:nvPr>
        </p:nvSpPr>
        <p:spPr>
          <a:xfrm>
            <a:off x="990600" y="990600"/>
            <a:ext cx="7772400" cy="5410200"/>
          </a:xfrm>
        </p:spPr>
        <p:txBody>
          <a:bodyPr>
            <a:normAutofit lnSpcReduction="10000"/>
          </a:bodyPr>
          <a:lstStyle/>
          <a:p>
            <a:pPr marL="549859" indent="-549859" defTabSz="824789" eaLnBrk="1" fontAlgn="auto" hangingPunct="1">
              <a:lnSpc>
                <a:spcPct val="95000"/>
              </a:lnSpc>
              <a:spcAft>
                <a:spcPts val="0"/>
              </a:spcAft>
              <a:buFont typeface="Wingdings 2"/>
              <a:buNone/>
              <a:defRPr/>
            </a:pPr>
            <a:r>
              <a:rPr lang="en-US" sz="2300" b="1" dirty="0" smtClean="0">
                <a:latin typeface="Calibri" pitchFamily="34" charset="0"/>
              </a:rPr>
              <a:t>APABILA:</a:t>
            </a:r>
          </a:p>
          <a:p>
            <a:pPr marL="549859" indent="-549859" algn="just" defTabSz="824789" eaLnBrk="1" fontAlgn="auto" hangingPunct="1">
              <a:lnSpc>
                <a:spcPct val="95000"/>
              </a:lnSpc>
              <a:spcAft>
                <a:spcPts val="0"/>
              </a:spcAft>
              <a:buFont typeface="Wingdings" pitchFamily="2" charset="2"/>
              <a:buAutoNum type="arabicPeriod"/>
              <a:defRPr/>
            </a:pPr>
            <a:r>
              <a:rPr lang="en-US" sz="2300" dirty="0" smtClean="0">
                <a:latin typeface="Calibri" pitchFamily="34" charset="0"/>
              </a:rPr>
              <a:t>WPDN </a:t>
            </a:r>
            <a:r>
              <a:rPr lang="en-US" sz="2300" dirty="0" err="1" smtClean="0">
                <a:latin typeface="Calibri" pitchFamily="34" charset="0"/>
              </a:rPr>
              <a:t>mempunyai</a:t>
            </a:r>
            <a:r>
              <a:rPr lang="en-US" sz="2300" dirty="0" smtClean="0">
                <a:latin typeface="Calibri" pitchFamily="34" charset="0"/>
              </a:rPr>
              <a:t> </a:t>
            </a:r>
            <a:r>
              <a:rPr lang="en-US" sz="2300" dirty="0" err="1" smtClean="0">
                <a:latin typeface="Calibri" pitchFamily="34" charset="0"/>
              </a:rPr>
              <a:t>perusahaan</a:t>
            </a:r>
            <a:r>
              <a:rPr lang="en-US" sz="2300" dirty="0" smtClean="0">
                <a:latin typeface="Calibri" pitchFamily="34" charset="0"/>
              </a:rPr>
              <a:t> </a:t>
            </a:r>
            <a:r>
              <a:rPr lang="en-US" sz="2300" dirty="0" err="1" smtClean="0">
                <a:latin typeface="Calibri" pitchFamily="34" charset="0"/>
              </a:rPr>
              <a:t>di</a:t>
            </a:r>
            <a:r>
              <a:rPr lang="en-US" sz="2300" dirty="0" smtClean="0">
                <a:latin typeface="Calibri" pitchFamily="34" charset="0"/>
              </a:rPr>
              <a:t> LN yang </a:t>
            </a:r>
            <a:r>
              <a:rPr lang="en-US" sz="2300" dirty="0" err="1" smtClean="0">
                <a:latin typeface="Calibri" pitchFamily="34" charset="0"/>
              </a:rPr>
              <a:t>tidak</a:t>
            </a:r>
            <a:r>
              <a:rPr lang="en-US" sz="2300" dirty="0" smtClean="0">
                <a:latin typeface="Calibri" pitchFamily="34" charset="0"/>
              </a:rPr>
              <a:t> </a:t>
            </a:r>
            <a:r>
              <a:rPr lang="en-US" sz="2300" dirty="0" err="1" smtClean="0">
                <a:latin typeface="Calibri" pitchFamily="34" charset="0"/>
              </a:rPr>
              <a:t>terdaftar</a:t>
            </a:r>
            <a:r>
              <a:rPr lang="en-US" sz="2300" dirty="0" smtClean="0">
                <a:latin typeface="Calibri" pitchFamily="34" charset="0"/>
              </a:rPr>
              <a:t> </a:t>
            </a:r>
            <a:r>
              <a:rPr lang="en-US" sz="2300" dirty="0" err="1" smtClean="0">
                <a:latin typeface="Calibri" pitchFamily="34" charset="0"/>
              </a:rPr>
              <a:t>pada</a:t>
            </a:r>
            <a:r>
              <a:rPr lang="en-US" sz="2300" dirty="0" smtClean="0">
                <a:latin typeface="Calibri" pitchFamily="34" charset="0"/>
              </a:rPr>
              <a:t> bursa </a:t>
            </a:r>
            <a:r>
              <a:rPr lang="en-US" sz="2300" dirty="0" err="1" smtClean="0">
                <a:latin typeface="Calibri" pitchFamily="34" charset="0"/>
              </a:rPr>
              <a:t>efek</a:t>
            </a:r>
            <a:r>
              <a:rPr lang="en-US" sz="2300" dirty="0" smtClean="0">
                <a:latin typeface="Calibri" pitchFamily="34" charset="0"/>
              </a:rPr>
              <a:t> </a:t>
            </a:r>
            <a:r>
              <a:rPr lang="en-US" sz="2300" dirty="0" err="1" smtClean="0">
                <a:latin typeface="Calibri" pitchFamily="34" charset="0"/>
              </a:rPr>
              <a:t>di</a:t>
            </a:r>
            <a:r>
              <a:rPr lang="en-US" sz="2300" dirty="0" smtClean="0">
                <a:latin typeface="Calibri" pitchFamily="34" charset="0"/>
              </a:rPr>
              <a:t> LN, </a:t>
            </a:r>
          </a:p>
          <a:p>
            <a:pPr marL="549859" indent="-549859" algn="just" defTabSz="824789" eaLnBrk="1" fontAlgn="auto" hangingPunct="1">
              <a:lnSpc>
                <a:spcPct val="95000"/>
              </a:lnSpc>
              <a:spcAft>
                <a:spcPts val="0"/>
              </a:spcAft>
              <a:buFont typeface="Wingdings" pitchFamily="2" charset="2"/>
              <a:buAutoNum type="arabicPeriod"/>
              <a:defRPr/>
            </a:pPr>
            <a:r>
              <a:rPr lang="en-US" sz="2300" dirty="0" smtClean="0">
                <a:latin typeface="Calibri" pitchFamily="34" charset="0"/>
              </a:rPr>
              <a:t>WPDN </a:t>
            </a:r>
            <a:r>
              <a:rPr lang="en-US" sz="2300" dirty="0" err="1" smtClean="0">
                <a:latin typeface="Calibri" pitchFamily="34" charset="0"/>
              </a:rPr>
              <a:t>memiliki</a:t>
            </a:r>
            <a:r>
              <a:rPr lang="en-US" sz="2300" dirty="0" smtClean="0">
                <a:latin typeface="Calibri" pitchFamily="34" charset="0"/>
              </a:rPr>
              <a:t> </a:t>
            </a:r>
            <a:r>
              <a:rPr lang="en-US" sz="2300" dirty="0" err="1" smtClean="0">
                <a:latin typeface="Calibri" pitchFamily="34" charset="0"/>
              </a:rPr>
              <a:t>penyertaan</a:t>
            </a:r>
            <a:r>
              <a:rPr lang="en-US" sz="2300" dirty="0" smtClean="0">
                <a:latin typeface="Calibri" pitchFamily="34" charset="0"/>
              </a:rPr>
              <a:t> modal minimal 50%, </a:t>
            </a:r>
            <a:r>
              <a:rPr lang="en-US" sz="2300" dirty="0" err="1" smtClean="0">
                <a:latin typeface="Calibri" pitchFamily="34" charset="0"/>
              </a:rPr>
              <a:t>sendiri</a:t>
            </a:r>
            <a:r>
              <a:rPr lang="en-US" sz="2300" dirty="0" smtClean="0">
                <a:latin typeface="Calibri" pitchFamily="34" charset="0"/>
              </a:rPr>
              <a:t> </a:t>
            </a:r>
            <a:r>
              <a:rPr lang="en-US" sz="2300" dirty="0" err="1" smtClean="0">
                <a:latin typeface="Calibri" pitchFamily="34" charset="0"/>
              </a:rPr>
              <a:t>atau</a:t>
            </a:r>
            <a:r>
              <a:rPr lang="en-US" sz="2300" dirty="0" smtClean="0">
                <a:latin typeface="Calibri" pitchFamily="34" charset="0"/>
              </a:rPr>
              <a:t> </a:t>
            </a:r>
            <a:r>
              <a:rPr lang="en-US" sz="2300" dirty="0" err="1" smtClean="0">
                <a:latin typeface="Calibri" pitchFamily="34" charset="0"/>
              </a:rPr>
              <a:t>bersama-sama</a:t>
            </a:r>
            <a:r>
              <a:rPr lang="en-US" sz="2300" dirty="0" smtClean="0">
                <a:latin typeface="Calibri" pitchFamily="34" charset="0"/>
              </a:rPr>
              <a:t> </a:t>
            </a:r>
            <a:r>
              <a:rPr lang="en-US" sz="2300" dirty="0" err="1" smtClean="0">
                <a:latin typeface="Calibri" pitchFamily="34" charset="0"/>
              </a:rPr>
              <a:t>dengan</a:t>
            </a:r>
            <a:r>
              <a:rPr lang="en-US" sz="2300" dirty="0" smtClean="0">
                <a:latin typeface="Calibri" pitchFamily="34" charset="0"/>
              </a:rPr>
              <a:t> WPDN lain, </a:t>
            </a:r>
            <a:r>
              <a:rPr lang="en-US" sz="2300" dirty="0" err="1" smtClean="0">
                <a:latin typeface="Calibri" pitchFamily="34" charset="0"/>
              </a:rPr>
              <a:t>dan</a:t>
            </a:r>
            <a:r>
              <a:rPr lang="en-US" sz="2300" dirty="0" smtClean="0">
                <a:latin typeface="Calibri" pitchFamily="34" charset="0"/>
              </a:rPr>
              <a:t> </a:t>
            </a:r>
          </a:p>
          <a:p>
            <a:pPr marL="549859" indent="-549859" algn="just" defTabSz="824789" eaLnBrk="1" fontAlgn="auto" hangingPunct="1">
              <a:lnSpc>
                <a:spcPct val="95000"/>
              </a:lnSpc>
              <a:spcAft>
                <a:spcPts val="0"/>
              </a:spcAft>
              <a:buFont typeface="Wingdings" pitchFamily="2" charset="2"/>
              <a:buAutoNum type="arabicPeriod"/>
              <a:defRPr/>
            </a:pPr>
            <a:r>
              <a:rPr lang="en-US" sz="2300" dirty="0" err="1" smtClean="0">
                <a:latin typeface="Calibri" pitchFamily="34" charset="0"/>
              </a:rPr>
              <a:t>Penghasilan</a:t>
            </a:r>
            <a:r>
              <a:rPr lang="en-US" sz="2300" dirty="0" smtClean="0">
                <a:latin typeface="Calibri" pitchFamily="34" charset="0"/>
              </a:rPr>
              <a:t> </a:t>
            </a:r>
            <a:r>
              <a:rPr lang="en-US" sz="2300" dirty="0" err="1" smtClean="0">
                <a:latin typeface="Calibri" pitchFamily="34" charset="0"/>
              </a:rPr>
              <a:t>dividen</a:t>
            </a:r>
            <a:r>
              <a:rPr lang="en-US" sz="2300" dirty="0" smtClean="0">
                <a:latin typeface="Calibri" pitchFamily="34" charset="0"/>
              </a:rPr>
              <a:t> </a:t>
            </a:r>
            <a:r>
              <a:rPr lang="en-US" sz="2300" dirty="0" err="1" smtClean="0">
                <a:latin typeface="Calibri" pitchFamily="34" charset="0"/>
              </a:rPr>
              <a:t>dari</a:t>
            </a:r>
            <a:r>
              <a:rPr lang="en-US" sz="2300" dirty="0" smtClean="0">
                <a:latin typeface="Calibri" pitchFamily="34" charset="0"/>
              </a:rPr>
              <a:t> CFC </a:t>
            </a:r>
            <a:r>
              <a:rPr lang="en-US" sz="2300" b="1" dirty="0" smtClean="0">
                <a:latin typeface="Calibri" pitchFamily="34" charset="0"/>
                <a:cs typeface="Arial" charset="0"/>
              </a:rPr>
              <a:t>&lt; </a:t>
            </a:r>
            <a:r>
              <a:rPr lang="en-US" sz="2300" dirty="0" smtClean="0">
                <a:latin typeface="Calibri" pitchFamily="34" charset="0"/>
                <a:cs typeface="Arial" charset="0"/>
              </a:rPr>
              <a:t>[</a:t>
            </a:r>
            <a:r>
              <a:rPr lang="en-US" sz="2300" dirty="0" err="1" smtClean="0">
                <a:latin typeface="Calibri" pitchFamily="34" charset="0"/>
              </a:rPr>
              <a:t>laba</a:t>
            </a:r>
            <a:r>
              <a:rPr lang="en-US" sz="2300" dirty="0" smtClean="0">
                <a:latin typeface="Calibri" pitchFamily="34" charset="0"/>
              </a:rPr>
              <a:t> </a:t>
            </a:r>
            <a:r>
              <a:rPr lang="en-US" sz="2300" dirty="0" err="1" smtClean="0">
                <a:latin typeface="Calibri" pitchFamily="34" charset="0"/>
              </a:rPr>
              <a:t>bersih</a:t>
            </a:r>
            <a:r>
              <a:rPr lang="en-US" sz="2300" dirty="0" smtClean="0">
                <a:latin typeface="Calibri" pitchFamily="34" charset="0"/>
              </a:rPr>
              <a:t> CFC X % </a:t>
            </a:r>
            <a:r>
              <a:rPr lang="en-US" sz="2300" dirty="0" err="1" smtClean="0">
                <a:latin typeface="Calibri" pitchFamily="34" charset="0"/>
              </a:rPr>
              <a:t>penyertaan</a:t>
            </a:r>
            <a:r>
              <a:rPr lang="en-US" sz="2300" dirty="0" smtClean="0">
                <a:latin typeface="Calibri" pitchFamily="34" charset="0"/>
              </a:rPr>
              <a:t> </a:t>
            </a:r>
            <a:r>
              <a:rPr lang="en-US" sz="2300" dirty="0" err="1" smtClean="0">
                <a:latin typeface="Calibri" pitchFamily="34" charset="0"/>
              </a:rPr>
              <a:t>pada</a:t>
            </a:r>
            <a:r>
              <a:rPr lang="en-US" sz="2300" dirty="0" smtClean="0">
                <a:latin typeface="Calibri" pitchFamily="34" charset="0"/>
              </a:rPr>
              <a:t> CFC], </a:t>
            </a:r>
          </a:p>
          <a:p>
            <a:pPr marL="549859" indent="-549859" algn="just" defTabSz="824789" eaLnBrk="1" fontAlgn="auto" hangingPunct="1">
              <a:lnSpc>
                <a:spcPct val="95000"/>
              </a:lnSpc>
              <a:spcAft>
                <a:spcPts val="0"/>
              </a:spcAft>
              <a:buFont typeface="Wingdings 2"/>
              <a:buNone/>
              <a:defRPr/>
            </a:pPr>
            <a:endParaRPr lang="en-US" sz="1400" b="1" dirty="0" smtClean="0">
              <a:latin typeface="Calibri" pitchFamily="34" charset="0"/>
            </a:endParaRPr>
          </a:p>
          <a:p>
            <a:pPr marL="549859" indent="-549859" algn="just" defTabSz="824789" eaLnBrk="1" fontAlgn="auto" hangingPunct="1">
              <a:lnSpc>
                <a:spcPct val="95000"/>
              </a:lnSpc>
              <a:spcAft>
                <a:spcPts val="0"/>
              </a:spcAft>
              <a:buFont typeface="Wingdings 2"/>
              <a:buNone/>
              <a:defRPr/>
            </a:pPr>
            <a:r>
              <a:rPr lang="en-US" sz="2300" b="1" dirty="0" smtClean="0">
                <a:latin typeface="Calibri" pitchFamily="34" charset="0"/>
              </a:rPr>
              <a:t>MAKA:</a:t>
            </a:r>
          </a:p>
          <a:p>
            <a:pPr marL="549859" indent="-549859" algn="just" defTabSz="824789" eaLnBrk="1" fontAlgn="auto" hangingPunct="1">
              <a:lnSpc>
                <a:spcPct val="95000"/>
              </a:lnSpc>
              <a:spcAft>
                <a:spcPts val="0"/>
              </a:spcAft>
              <a:buFont typeface="Wingdings 2"/>
              <a:buChar char=""/>
              <a:defRPr/>
            </a:pPr>
            <a:r>
              <a:rPr lang="en-US" sz="2300" dirty="0" err="1" smtClean="0">
                <a:latin typeface="Calibri" pitchFamily="34" charset="0"/>
              </a:rPr>
              <a:t>Saat</a:t>
            </a:r>
            <a:r>
              <a:rPr lang="en-US" sz="2300" dirty="0" smtClean="0">
                <a:latin typeface="Calibri" pitchFamily="34" charset="0"/>
              </a:rPr>
              <a:t> </a:t>
            </a:r>
            <a:r>
              <a:rPr lang="en-US" sz="2300" dirty="0" err="1" smtClean="0">
                <a:latin typeface="Calibri" pitchFamily="34" charset="0"/>
              </a:rPr>
              <a:t>pengakuan</a:t>
            </a:r>
            <a:r>
              <a:rPr lang="en-US" sz="2300" dirty="0" smtClean="0">
                <a:latin typeface="Calibri" pitchFamily="34" charset="0"/>
              </a:rPr>
              <a:t> </a:t>
            </a:r>
            <a:r>
              <a:rPr lang="en-US" sz="2300" dirty="0" err="1" smtClean="0">
                <a:latin typeface="Calibri" pitchFamily="34" charset="0"/>
              </a:rPr>
              <a:t>dividen</a:t>
            </a:r>
            <a:r>
              <a:rPr lang="en-US" sz="2300" dirty="0" smtClean="0">
                <a:latin typeface="Calibri" pitchFamily="34" charset="0"/>
              </a:rPr>
              <a:t> </a:t>
            </a:r>
            <a:r>
              <a:rPr lang="en-US" sz="2300" dirty="0" err="1" smtClean="0">
                <a:latin typeface="Calibri" pitchFamily="34" charset="0"/>
              </a:rPr>
              <a:t>ditetapkan</a:t>
            </a:r>
            <a:r>
              <a:rPr lang="en-US" sz="2300" dirty="0" smtClean="0">
                <a:latin typeface="Calibri" pitchFamily="34" charset="0"/>
              </a:rPr>
              <a:t> </a:t>
            </a:r>
            <a:r>
              <a:rPr lang="en-US" sz="2300" dirty="0" err="1" smtClean="0">
                <a:latin typeface="Calibri" pitchFamily="34" charset="0"/>
              </a:rPr>
              <a:t>pada</a:t>
            </a:r>
            <a:r>
              <a:rPr lang="en-US" sz="2300" dirty="0" smtClean="0">
                <a:latin typeface="Calibri" pitchFamily="34" charset="0"/>
              </a:rPr>
              <a:t> </a:t>
            </a:r>
            <a:r>
              <a:rPr lang="en-US" sz="2300" b="1" u="sng" dirty="0" err="1" smtClean="0">
                <a:latin typeface="Calibri" pitchFamily="34" charset="0"/>
              </a:rPr>
              <a:t>bulan</a:t>
            </a:r>
            <a:r>
              <a:rPr lang="en-US" sz="2300" b="1" u="sng" dirty="0" smtClean="0">
                <a:latin typeface="Calibri" pitchFamily="34" charset="0"/>
              </a:rPr>
              <a:t> ke-4 </a:t>
            </a:r>
            <a:r>
              <a:rPr lang="en-US" sz="2300" dirty="0" err="1" smtClean="0">
                <a:latin typeface="Calibri" pitchFamily="34" charset="0"/>
              </a:rPr>
              <a:t>setelah</a:t>
            </a:r>
            <a:r>
              <a:rPr lang="en-US" sz="2300" dirty="0" smtClean="0">
                <a:latin typeface="Calibri" pitchFamily="34" charset="0"/>
              </a:rPr>
              <a:t> </a:t>
            </a:r>
            <a:r>
              <a:rPr lang="en-US" sz="2300" dirty="0" err="1" smtClean="0">
                <a:latin typeface="Calibri" pitchFamily="34" charset="0"/>
              </a:rPr>
              <a:t>batas</a:t>
            </a:r>
            <a:r>
              <a:rPr lang="en-US" sz="2300" dirty="0" smtClean="0">
                <a:latin typeface="Calibri" pitchFamily="34" charset="0"/>
              </a:rPr>
              <a:t> </a:t>
            </a:r>
            <a:r>
              <a:rPr lang="en-US" sz="2300" dirty="0" err="1" smtClean="0">
                <a:latin typeface="Calibri" pitchFamily="34" charset="0"/>
              </a:rPr>
              <a:t>waktu</a:t>
            </a:r>
            <a:r>
              <a:rPr lang="en-US" sz="2300" dirty="0" smtClean="0">
                <a:latin typeface="Calibri" pitchFamily="34" charset="0"/>
              </a:rPr>
              <a:t> </a:t>
            </a:r>
            <a:r>
              <a:rPr lang="en-US" sz="2300" dirty="0" err="1" smtClean="0">
                <a:latin typeface="Calibri" pitchFamily="34" charset="0"/>
              </a:rPr>
              <a:t>penyampaian</a:t>
            </a:r>
            <a:r>
              <a:rPr lang="en-US" sz="2300" dirty="0" smtClean="0">
                <a:latin typeface="Calibri" pitchFamily="34" charset="0"/>
              </a:rPr>
              <a:t> SPT </a:t>
            </a:r>
            <a:r>
              <a:rPr lang="en-US" sz="2300" dirty="0" err="1" smtClean="0">
                <a:latin typeface="Calibri" pitchFamily="34" charset="0"/>
              </a:rPr>
              <a:t>perusahaan</a:t>
            </a:r>
            <a:r>
              <a:rPr lang="en-US" sz="2300" dirty="0" smtClean="0">
                <a:latin typeface="Calibri" pitchFamily="34" charset="0"/>
              </a:rPr>
              <a:t> </a:t>
            </a:r>
            <a:r>
              <a:rPr lang="en-US" sz="2300" dirty="0" err="1" smtClean="0">
                <a:latin typeface="Calibri" pitchFamily="34" charset="0"/>
              </a:rPr>
              <a:t>di</a:t>
            </a:r>
            <a:r>
              <a:rPr lang="en-US" sz="2300" dirty="0" smtClean="0">
                <a:latin typeface="Calibri" pitchFamily="34" charset="0"/>
              </a:rPr>
              <a:t> LN </a:t>
            </a:r>
            <a:r>
              <a:rPr lang="en-US" sz="2300" dirty="0" err="1" smtClean="0">
                <a:latin typeface="Calibri" pitchFamily="34" charset="0"/>
              </a:rPr>
              <a:t>berakhir</a:t>
            </a:r>
            <a:r>
              <a:rPr lang="en-US" sz="2300" dirty="0" smtClean="0">
                <a:latin typeface="Calibri" pitchFamily="34" charset="0"/>
              </a:rPr>
              <a:t> </a:t>
            </a:r>
            <a:r>
              <a:rPr lang="en-US" sz="2300" dirty="0" err="1" smtClean="0">
                <a:latin typeface="Calibri" pitchFamily="34" charset="0"/>
              </a:rPr>
              <a:t>atau</a:t>
            </a:r>
            <a:r>
              <a:rPr lang="en-US" sz="2300" dirty="0" smtClean="0">
                <a:latin typeface="Calibri" pitchFamily="34" charset="0"/>
              </a:rPr>
              <a:t> </a:t>
            </a:r>
            <a:r>
              <a:rPr lang="en-US" sz="2300" dirty="0" err="1" smtClean="0">
                <a:latin typeface="Calibri" pitchFamily="34" charset="0"/>
              </a:rPr>
              <a:t>pada</a:t>
            </a:r>
            <a:r>
              <a:rPr lang="en-US" sz="2300" dirty="0" smtClean="0">
                <a:latin typeface="Calibri" pitchFamily="34" charset="0"/>
              </a:rPr>
              <a:t> </a:t>
            </a:r>
            <a:r>
              <a:rPr lang="en-US" sz="2300" b="1" u="sng" dirty="0" err="1" smtClean="0">
                <a:latin typeface="Calibri" pitchFamily="34" charset="0"/>
              </a:rPr>
              <a:t>bulan</a:t>
            </a:r>
            <a:r>
              <a:rPr lang="en-US" sz="2300" b="1" u="sng" dirty="0" smtClean="0">
                <a:latin typeface="Calibri" pitchFamily="34" charset="0"/>
              </a:rPr>
              <a:t> ke-7 </a:t>
            </a:r>
            <a:r>
              <a:rPr lang="en-US" sz="2300" dirty="0" err="1" smtClean="0">
                <a:latin typeface="Calibri" pitchFamily="34" charset="0"/>
              </a:rPr>
              <a:t>setelah</a:t>
            </a:r>
            <a:r>
              <a:rPr lang="en-US" sz="2300" dirty="0" smtClean="0">
                <a:latin typeface="Calibri" pitchFamily="34" charset="0"/>
              </a:rPr>
              <a:t> </a:t>
            </a:r>
            <a:r>
              <a:rPr lang="en-US" sz="2300" dirty="0" err="1" smtClean="0">
                <a:latin typeface="Calibri" pitchFamily="34" charset="0"/>
              </a:rPr>
              <a:t>tahun</a:t>
            </a:r>
            <a:r>
              <a:rPr lang="en-US" sz="2300" dirty="0" smtClean="0">
                <a:latin typeface="Calibri" pitchFamily="34" charset="0"/>
              </a:rPr>
              <a:t> </a:t>
            </a:r>
            <a:r>
              <a:rPr lang="en-US" sz="2300" dirty="0" err="1" smtClean="0">
                <a:latin typeface="Calibri" pitchFamily="34" charset="0"/>
              </a:rPr>
              <a:t>pajak</a:t>
            </a:r>
            <a:r>
              <a:rPr lang="en-US" sz="2300" dirty="0" smtClean="0">
                <a:latin typeface="Calibri" pitchFamily="34" charset="0"/>
              </a:rPr>
              <a:t> </a:t>
            </a:r>
            <a:r>
              <a:rPr lang="en-US" sz="2300" dirty="0" err="1" smtClean="0">
                <a:latin typeface="Calibri" pitchFamily="34" charset="0"/>
              </a:rPr>
              <a:t>perusahan</a:t>
            </a:r>
            <a:r>
              <a:rPr lang="en-US" sz="2300" dirty="0" smtClean="0">
                <a:latin typeface="Calibri" pitchFamily="34" charset="0"/>
              </a:rPr>
              <a:t> </a:t>
            </a:r>
            <a:r>
              <a:rPr lang="en-US" sz="2300" dirty="0" err="1" smtClean="0">
                <a:latin typeface="Calibri" pitchFamily="34" charset="0"/>
              </a:rPr>
              <a:t>di</a:t>
            </a:r>
            <a:r>
              <a:rPr lang="en-US" sz="2300" dirty="0" smtClean="0">
                <a:latin typeface="Calibri" pitchFamily="34" charset="0"/>
              </a:rPr>
              <a:t> LN </a:t>
            </a:r>
            <a:r>
              <a:rPr lang="en-US" sz="2300" dirty="0" err="1" smtClean="0">
                <a:latin typeface="Calibri" pitchFamily="34" charset="0"/>
              </a:rPr>
              <a:t>berakhir</a:t>
            </a:r>
            <a:r>
              <a:rPr lang="en-US" sz="2300" dirty="0" smtClean="0">
                <a:latin typeface="Calibri" pitchFamily="34" charset="0"/>
              </a:rPr>
              <a:t>.</a:t>
            </a:r>
          </a:p>
          <a:p>
            <a:pPr marL="549859" indent="-549859" algn="just" defTabSz="824789" eaLnBrk="1" fontAlgn="auto" hangingPunct="1">
              <a:lnSpc>
                <a:spcPct val="95000"/>
              </a:lnSpc>
              <a:spcAft>
                <a:spcPts val="0"/>
              </a:spcAft>
              <a:buFont typeface="Wingdings 2"/>
              <a:buChar char=""/>
              <a:defRPr/>
            </a:pPr>
            <a:r>
              <a:rPr lang="en-US" sz="2300" b="1" dirty="0" err="1" smtClean="0">
                <a:latin typeface="Calibri" pitchFamily="34" charset="0"/>
              </a:rPr>
              <a:t>Besarnya</a:t>
            </a:r>
            <a:r>
              <a:rPr lang="en-US" sz="2300" b="1" dirty="0" smtClean="0">
                <a:latin typeface="Calibri" pitchFamily="34" charset="0"/>
              </a:rPr>
              <a:t> </a:t>
            </a:r>
            <a:r>
              <a:rPr lang="en-US" sz="2300" b="1" dirty="0" err="1" smtClean="0">
                <a:latin typeface="Calibri" pitchFamily="34" charset="0"/>
              </a:rPr>
              <a:t>dividen</a:t>
            </a:r>
            <a:r>
              <a:rPr lang="en-US" sz="2300" dirty="0" smtClean="0">
                <a:latin typeface="Calibri" pitchFamily="34" charset="0"/>
              </a:rPr>
              <a:t> </a:t>
            </a:r>
            <a:r>
              <a:rPr lang="en-US" sz="2300" dirty="0" err="1" smtClean="0">
                <a:latin typeface="Calibri" pitchFamily="34" charset="0"/>
              </a:rPr>
              <a:t>adalah</a:t>
            </a:r>
            <a:r>
              <a:rPr lang="en-US" sz="2300" dirty="0" smtClean="0">
                <a:latin typeface="Calibri" pitchFamily="34" charset="0"/>
              </a:rPr>
              <a:t> </a:t>
            </a:r>
            <a:r>
              <a:rPr lang="en-US" sz="2300" dirty="0" err="1" smtClean="0">
                <a:latin typeface="Calibri" pitchFamily="34" charset="0"/>
              </a:rPr>
              <a:t>laba</a:t>
            </a:r>
            <a:r>
              <a:rPr lang="en-US" sz="2300" dirty="0" smtClean="0">
                <a:latin typeface="Calibri" pitchFamily="34" charset="0"/>
              </a:rPr>
              <a:t> </a:t>
            </a:r>
            <a:r>
              <a:rPr lang="en-US" sz="2300" dirty="0" err="1" smtClean="0">
                <a:latin typeface="Calibri" pitchFamily="34" charset="0"/>
              </a:rPr>
              <a:t>bersih</a:t>
            </a:r>
            <a:r>
              <a:rPr lang="en-US" sz="2300" dirty="0" smtClean="0">
                <a:latin typeface="Calibri" pitchFamily="34" charset="0"/>
              </a:rPr>
              <a:t> CFC </a:t>
            </a:r>
            <a:r>
              <a:rPr lang="en-US" sz="2300" dirty="0" err="1" smtClean="0">
                <a:latin typeface="Calibri" pitchFamily="34" charset="0"/>
              </a:rPr>
              <a:t>dikalikan</a:t>
            </a:r>
            <a:r>
              <a:rPr lang="en-US" sz="2300" dirty="0" smtClean="0">
                <a:latin typeface="Calibri" pitchFamily="34" charset="0"/>
              </a:rPr>
              <a:t> </a:t>
            </a:r>
            <a:r>
              <a:rPr lang="en-US" sz="2300" dirty="0" err="1" smtClean="0">
                <a:latin typeface="Calibri" pitchFamily="34" charset="0"/>
              </a:rPr>
              <a:t>besarnya</a:t>
            </a:r>
            <a:r>
              <a:rPr lang="en-US" sz="2300" dirty="0" smtClean="0">
                <a:latin typeface="Calibri" pitchFamily="34" charset="0"/>
              </a:rPr>
              <a:t> </a:t>
            </a:r>
            <a:r>
              <a:rPr lang="en-US" sz="2300" dirty="0" err="1" smtClean="0">
                <a:latin typeface="Calibri" pitchFamily="34" charset="0"/>
              </a:rPr>
              <a:t>kepemilikan</a:t>
            </a:r>
            <a:r>
              <a:rPr lang="en-US" sz="2300" dirty="0" smtClean="0">
                <a:latin typeface="Calibri" pitchFamily="34" charset="0"/>
              </a:rPr>
              <a:t> </a:t>
            </a:r>
            <a:r>
              <a:rPr lang="en-US" sz="2300" dirty="0" err="1" smtClean="0">
                <a:latin typeface="Calibri" pitchFamily="34" charset="0"/>
              </a:rPr>
              <a:t>pada</a:t>
            </a:r>
            <a:r>
              <a:rPr lang="en-US" sz="2300" dirty="0" smtClean="0">
                <a:latin typeface="Calibri" pitchFamily="34" charset="0"/>
              </a:rPr>
              <a:t> CFC.</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p:txBody>
          <a:bodyPr/>
          <a:lstStyle/>
          <a:p>
            <a:pPr>
              <a:defRPr/>
            </a:pPr>
            <a:fld id="{E0F48124-CEF0-4B04-8B37-292BE69A4CFE}" type="slidenum">
              <a:rPr lang="en-US" altLang="en-US"/>
              <a:pPr>
                <a:defRPr/>
              </a:pPr>
              <a:t>2</a:t>
            </a:fld>
            <a:endParaRPr lang="en-US" altLang="en-US"/>
          </a:p>
        </p:txBody>
      </p:sp>
      <p:sp>
        <p:nvSpPr>
          <p:cNvPr id="16387" name="Rectangle 2"/>
          <p:cNvSpPr>
            <a:spLocks noGrp="1" noChangeArrowheads="1"/>
          </p:cNvSpPr>
          <p:nvPr>
            <p:ph type="title" idx="4294967295"/>
          </p:nvPr>
        </p:nvSpPr>
        <p:spPr>
          <a:xfrm>
            <a:off x="990600" y="304800"/>
            <a:ext cx="8153400" cy="793750"/>
          </a:xfrm>
          <a:ln>
            <a:solidFill>
              <a:schemeClr val="accent1"/>
            </a:solidFill>
          </a:ln>
        </p:spPr>
        <p:txBody>
          <a:bodyPr>
            <a:normAutofit fontScale="90000"/>
          </a:bodyPr>
          <a:lstStyle/>
          <a:p>
            <a:pPr algn="ctr" eaLnBrk="1" fontAlgn="auto" hangingPunct="1">
              <a:spcAft>
                <a:spcPts val="0"/>
              </a:spcAft>
              <a:defRPr/>
            </a:pPr>
            <a:r>
              <a:rPr lang="en-US" sz="2500" b="1" dirty="0" smtClean="0">
                <a:solidFill>
                  <a:schemeClr val="tx2">
                    <a:satMod val="130000"/>
                  </a:schemeClr>
                </a:solidFill>
                <a:latin typeface="Tahoma" pitchFamily="34" charset="0"/>
              </a:rPr>
              <a:t>KETENTUAN ANTI PENGHINDARAN PAJAK</a:t>
            </a:r>
            <a:br>
              <a:rPr lang="en-US" sz="2500" b="1" dirty="0" smtClean="0">
                <a:solidFill>
                  <a:schemeClr val="tx2">
                    <a:satMod val="130000"/>
                  </a:schemeClr>
                </a:solidFill>
                <a:latin typeface="Tahoma" pitchFamily="34" charset="0"/>
              </a:rPr>
            </a:br>
            <a:r>
              <a:rPr lang="en-US" sz="2500" b="1" dirty="0" err="1" smtClean="0">
                <a:solidFill>
                  <a:schemeClr val="tx2">
                    <a:satMod val="130000"/>
                  </a:schemeClr>
                </a:solidFill>
                <a:latin typeface="Tahoma" pitchFamily="34" charset="0"/>
              </a:rPr>
              <a:t>Pasal</a:t>
            </a:r>
            <a:r>
              <a:rPr lang="en-US" sz="2500" b="1" dirty="0" smtClean="0">
                <a:solidFill>
                  <a:schemeClr val="tx2">
                    <a:satMod val="130000"/>
                  </a:schemeClr>
                </a:solidFill>
                <a:latin typeface="Tahoma" pitchFamily="34" charset="0"/>
              </a:rPr>
              <a:t> 18 UU </a:t>
            </a:r>
            <a:r>
              <a:rPr lang="en-US" sz="2500" b="1" dirty="0" err="1" smtClean="0">
                <a:solidFill>
                  <a:schemeClr val="tx2">
                    <a:satMod val="130000"/>
                  </a:schemeClr>
                </a:solidFill>
                <a:latin typeface="Tahoma" pitchFamily="34" charset="0"/>
              </a:rPr>
              <a:t>PPh</a:t>
            </a:r>
            <a:endParaRPr lang="en-US" sz="2500" b="1" dirty="0" smtClean="0">
              <a:solidFill>
                <a:schemeClr val="tx2">
                  <a:satMod val="130000"/>
                </a:schemeClr>
              </a:solidFill>
              <a:latin typeface="Tahoma" pitchFamily="34" charset="0"/>
            </a:endParaRPr>
          </a:p>
        </p:txBody>
      </p:sp>
      <p:sp>
        <p:nvSpPr>
          <p:cNvPr id="13316" name="Rectangle 3"/>
          <p:cNvSpPr>
            <a:spLocks noChangeArrowheads="1"/>
          </p:cNvSpPr>
          <p:nvPr/>
        </p:nvSpPr>
        <p:spPr bwMode="auto">
          <a:xfrm>
            <a:off x="457200" y="1447800"/>
            <a:ext cx="4033838" cy="457200"/>
          </a:xfrm>
          <a:prstGeom prst="rect">
            <a:avLst/>
          </a:prstGeom>
          <a:noFill/>
          <a:ln w="9525">
            <a:noFill/>
            <a:miter lim="800000"/>
            <a:headEnd/>
            <a:tailEnd/>
          </a:ln>
        </p:spPr>
        <p:txBody>
          <a:bodyPr lIns="91436" tIns="45718" rIns="91436" bIns="45718"/>
          <a:lstStyle/>
          <a:p>
            <a:pPr marL="231775" indent="-231775">
              <a:spcBef>
                <a:spcPct val="20000"/>
              </a:spcBef>
              <a:buClr>
                <a:schemeClr val="bg2"/>
              </a:buClr>
              <a:buSzPct val="75000"/>
              <a:buFont typeface="Wingdings" pitchFamily="2" charset="2"/>
              <a:buChar char="n"/>
            </a:pPr>
            <a:endParaRPr lang="id-ID" sz="2400">
              <a:solidFill>
                <a:srgbClr val="000066"/>
              </a:solidFill>
              <a:latin typeface="Arial Narrow" pitchFamily="34" charset="0"/>
            </a:endParaRPr>
          </a:p>
        </p:txBody>
      </p:sp>
      <p:graphicFrame>
        <p:nvGraphicFramePr>
          <p:cNvPr id="6" name="Table 5"/>
          <p:cNvGraphicFramePr>
            <a:graphicFrameLocks noGrp="1"/>
          </p:cNvGraphicFramePr>
          <p:nvPr/>
        </p:nvGraphicFramePr>
        <p:xfrm>
          <a:off x="228600" y="1331913"/>
          <a:ext cx="8686800" cy="4688416"/>
        </p:xfrm>
        <a:graphic>
          <a:graphicData uri="http://schemas.openxmlformats.org/drawingml/2006/table">
            <a:tbl>
              <a:tblPr firstRow="1" bandRow="1">
                <a:tableStyleId>{5C22544A-7EE6-4342-B048-85BDC9FD1C3A}</a:tableStyleId>
              </a:tblPr>
              <a:tblGrid>
                <a:gridCol w="1262185"/>
                <a:gridCol w="7424615"/>
              </a:tblGrid>
              <a:tr h="3712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err="1" smtClean="0">
                          <a:ln>
                            <a:noFill/>
                          </a:ln>
                          <a:solidFill>
                            <a:schemeClr val="tx1"/>
                          </a:solidFill>
                          <a:effectLst/>
                          <a:latin typeface="Arial" pitchFamily="34" charset="0"/>
                          <a:cs typeface="Arial" pitchFamily="34" charset="0"/>
                        </a:rPr>
                        <a:t>ayat</a:t>
                      </a:r>
                      <a:r>
                        <a:rPr kumimoji="0" lang="en-US" sz="1800" b="0" i="0" u="none" strike="noStrike" cap="none" normalizeH="0" baseline="0" dirty="0" smtClean="0">
                          <a:ln>
                            <a:noFill/>
                          </a:ln>
                          <a:solidFill>
                            <a:schemeClr val="tx1"/>
                          </a:solidFill>
                          <a:effectLst/>
                          <a:latin typeface="Arial" pitchFamily="34" charset="0"/>
                          <a:cs typeface="Arial" pitchFamily="34" charset="0"/>
                        </a:rPr>
                        <a:t>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cap="none" normalizeH="0" baseline="0" dirty="0" smtClean="0">
                          <a:ln>
                            <a:noFill/>
                          </a:ln>
                          <a:solidFill>
                            <a:srgbClr val="FF0000"/>
                          </a:solidFill>
                          <a:effectLst/>
                          <a:latin typeface="Arial" pitchFamily="34" charset="0"/>
                          <a:cs typeface="Arial" pitchFamily="34" charset="0"/>
                        </a:rPr>
                        <a:t>Debt to Equity Ratio</a:t>
                      </a:r>
                      <a:r>
                        <a:rPr kumimoji="0" lang="id-ID" sz="1800" b="0" i="1" u="none" strike="noStrike" cap="none" normalizeH="0" baseline="0" dirty="0" smtClean="0">
                          <a:ln>
                            <a:noFill/>
                          </a:ln>
                          <a:solidFill>
                            <a:srgbClr val="FF0000"/>
                          </a:solidFill>
                          <a:effectLst/>
                          <a:latin typeface="Arial" pitchFamily="34" charset="0"/>
                          <a:cs typeface="Arial" pitchFamily="34" charset="0"/>
                        </a:rPr>
                        <a:t> (Thin Capitalization Rule)</a:t>
                      </a:r>
                      <a:endParaRPr kumimoji="0" lang="en-US" sz="1800" b="0" i="1" u="none" strike="noStrike" cap="none" normalizeH="0" baseline="0" dirty="0" smtClean="0">
                        <a:ln>
                          <a:noFill/>
                        </a:ln>
                        <a:solidFill>
                          <a:srgbClr val="FF0000"/>
                        </a:solidFill>
                        <a:effectLst/>
                        <a:latin typeface="Arial" pitchFamily="34" charset="0"/>
                        <a:cs typeface="Arial" pitchFamily="34" charset="0"/>
                      </a:endParaRPr>
                    </a:p>
                  </a:txBody>
                  <a:tcPr/>
                </a:tc>
              </a:tr>
              <a:tr h="6408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err="1" smtClean="0">
                          <a:ln>
                            <a:noFill/>
                          </a:ln>
                          <a:solidFill>
                            <a:schemeClr val="tx1"/>
                          </a:solidFill>
                          <a:effectLst/>
                          <a:latin typeface="Arial" pitchFamily="34" charset="0"/>
                          <a:cs typeface="Arial" pitchFamily="34" charset="0"/>
                        </a:rPr>
                        <a:t>ayat</a:t>
                      </a:r>
                      <a:r>
                        <a:rPr kumimoji="0" lang="en-US" sz="1800" b="0" i="0" u="none" strike="noStrike" cap="none" normalizeH="0" baseline="0" dirty="0" smtClean="0">
                          <a:ln>
                            <a:noFill/>
                          </a:ln>
                          <a:solidFill>
                            <a:schemeClr val="tx1"/>
                          </a:solidFill>
                          <a:effectLst/>
                          <a:latin typeface="Arial" pitchFamily="34" charset="0"/>
                          <a:cs typeface="Arial" pitchFamily="34" charset="0"/>
                        </a:rPr>
                        <a:t>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cap="none" normalizeH="0" baseline="0" dirty="0" smtClean="0">
                          <a:ln>
                            <a:noFill/>
                          </a:ln>
                          <a:solidFill>
                            <a:schemeClr val="tx2"/>
                          </a:solidFill>
                          <a:effectLst/>
                          <a:latin typeface="Arial" pitchFamily="34" charset="0"/>
                          <a:cs typeface="Arial" pitchFamily="34" charset="0"/>
                        </a:rPr>
                        <a:t>Anti Controlled Foreign Corporations (CFC)</a:t>
                      </a:r>
                      <a:r>
                        <a:rPr kumimoji="0" lang="id-ID" sz="1800" b="0" i="1" u="none" strike="noStrike" cap="none" normalizeH="0" baseline="0" dirty="0" smtClean="0">
                          <a:ln>
                            <a:noFill/>
                          </a:ln>
                          <a:solidFill>
                            <a:schemeClr val="tx2"/>
                          </a:solidFill>
                          <a:effectLst/>
                          <a:latin typeface="Arial" pitchFamily="34" charset="0"/>
                          <a:cs typeface="Arial" pitchFamily="34" charset="0"/>
                        </a:rPr>
                        <a:t>-PMK No.256/PMK.03/2008 (CFC Rule)</a:t>
                      </a:r>
                      <a:endParaRPr kumimoji="0" lang="en-US" sz="1800" b="0" i="1" u="none" strike="noStrike" cap="none" normalizeH="0" baseline="0" dirty="0" smtClean="0">
                        <a:ln>
                          <a:noFill/>
                        </a:ln>
                        <a:solidFill>
                          <a:schemeClr val="tx2"/>
                        </a:solidFill>
                        <a:effectLst/>
                        <a:latin typeface="Arial" pitchFamily="34" charset="0"/>
                        <a:cs typeface="Arial" pitchFamily="34" charset="0"/>
                      </a:endParaRPr>
                    </a:p>
                  </a:txBody>
                  <a:tcPr/>
                </a:tc>
              </a:tr>
              <a:tr h="3712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err="1" smtClean="0">
                          <a:ln>
                            <a:noFill/>
                          </a:ln>
                          <a:solidFill>
                            <a:schemeClr val="tx1"/>
                          </a:solidFill>
                          <a:effectLst/>
                          <a:latin typeface="Arial" pitchFamily="34" charset="0"/>
                          <a:cs typeface="Arial" pitchFamily="34" charset="0"/>
                        </a:rPr>
                        <a:t>ayat</a:t>
                      </a:r>
                      <a:r>
                        <a:rPr kumimoji="0" lang="en-US" sz="1800" b="0" i="0" u="none" strike="noStrike" cap="none" normalizeH="0" baseline="0" dirty="0" smtClean="0">
                          <a:ln>
                            <a:noFill/>
                          </a:ln>
                          <a:solidFill>
                            <a:schemeClr val="tx1"/>
                          </a:solidFill>
                          <a:effectLst/>
                          <a:latin typeface="Arial" pitchFamily="34" charset="0"/>
                          <a:cs typeface="Arial" pitchFamily="34" charset="0"/>
                        </a:rPr>
                        <a:t> (3)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cap="none" normalizeH="0" baseline="0" dirty="0" smtClean="0">
                          <a:ln>
                            <a:noFill/>
                          </a:ln>
                          <a:solidFill>
                            <a:schemeClr val="tx2"/>
                          </a:solidFill>
                          <a:effectLst/>
                          <a:latin typeface="Arial" pitchFamily="34" charset="0"/>
                          <a:cs typeface="Arial" pitchFamily="34" charset="0"/>
                        </a:rPr>
                        <a:t>Transfer Pricing</a:t>
                      </a:r>
                      <a:r>
                        <a:rPr kumimoji="0" lang="id-ID" sz="1800" b="0" i="1" u="none" strike="noStrike" cap="none" normalizeH="0" baseline="0" dirty="0" smtClean="0">
                          <a:ln>
                            <a:noFill/>
                          </a:ln>
                          <a:solidFill>
                            <a:schemeClr val="tx2"/>
                          </a:solidFill>
                          <a:effectLst/>
                          <a:latin typeface="Arial" pitchFamily="34" charset="0"/>
                          <a:cs typeface="Arial" pitchFamily="34" charset="0"/>
                        </a:rPr>
                        <a:t> (PER-43/PJ/20</a:t>
                      </a:r>
                      <a:r>
                        <a:rPr kumimoji="0" lang="en-US" sz="1800" b="0" i="1" u="none" strike="noStrike" cap="none" normalizeH="0" baseline="0" dirty="0" smtClean="0">
                          <a:ln>
                            <a:noFill/>
                          </a:ln>
                          <a:solidFill>
                            <a:schemeClr val="tx2"/>
                          </a:solidFill>
                          <a:effectLst/>
                          <a:latin typeface="Arial" pitchFamily="34" charset="0"/>
                          <a:cs typeface="Arial" pitchFamily="34" charset="0"/>
                        </a:rPr>
                        <a:t>10 jo.PER-32/PJ/2011</a:t>
                      </a:r>
                      <a:r>
                        <a:rPr kumimoji="0" lang="id-ID" sz="1800" b="0" i="1" u="none" strike="noStrike" cap="none" normalizeH="0" baseline="0" dirty="0" smtClean="0">
                          <a:ln>
                            <a:noFill/>
                          </a:ln>
                          <a:solidFill>
                            <a:schemeClr val="tx2"/>
                          </a:solidFill>
                          <a:effectLst/>
                          <a:latin typeface="Arial" pitchFamily="34" charset="0"/>
                          <a:cs typeface="Arial" pitchFamily="34" charset="0"/>
                        </a:rPr>
                        <a:t>) (TP Rule)</a:t>
                      </a:r>
                      <a:endParaRPr kumimoji="0" lang="en-US" sz="1800" b="0" i="1" u="none" strike="noStrike" cap="none" normalizeH="0" baseline="0" dirty="0" smtClean="0">
                        <a:ln>
                          <a:noFill/>
                        </a:ln>
                        <a:solidFill>
                          <a:schemeClr val="tx2"/>
                        </a:solidFill>
                        <a:effectLst/>
                        <a:latin typeface="Arial" pitchFamily="34" charset="0"/>
                        <a:cs typeface="Arial" pitchFamily="34" charset="0"/>
                      </a:endParaRPr>
                    </a:p>
                  </a:txBody>
                  <a:tcPr/>
                </a:tc>
              </a:tr>
              <a:tr h="3712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err="1" smtClean="0">
                          <a:ln>
                            <a:noFill/>
                          </a:ln>
                          <a:solidFill>
                            <a:schemeClr val="tx1"/>
                          </a:solidFill>
                          <a:effectLst/>
                          <a:latin typeface="Arial" pitchFamily="34" charset="0"/>
                          <a:cs typeface="Arial" pitchFamily="34" charset="0"/>
                        </a:rPr>
                        <a:t>ayat</a:t>
                      </a:r>
                      <a:r>
                        <a:rPr kumimoji="0" lang="en-US" sz="1800" b="0" i="0" u="none" strike="noStrike" cap="none" normalizeH="0" baseline="0" dirty="0" smtClean="0">
                          <a:ln>
                            <a:noFill/>
                          </a:ln>
                          <a:solidFill>
                            <a:schemeClr val="tx1"/>
                          </a:solidFill>
                          <a:effectLst/>
                          <a:latin typeface="Arial" pitchFamily="34" charset="0"/>
                          <a:cs typeface="Arial" pitchFamily="34" charset="0"/>
                        </a:rPr>
                        <a:t> (3a)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cap="none" normalizeH="0" baseline="0" dirty="0" smtClean="0">
                          <a:ln>
                            <a:noFill/>
                          </a:ln>
                          <a:solidFill>
                            <a:srgbClr val="FF0000"/>
                          </a:solidFill>
                          <a:effectLst/>
                          <a:latin typeface="Arial" pitchFamily="34" charset="0"/>
                          <a:cs typeface="Arial" pitchFamily="34" charset="0"/>
                        </a:rPr>
                        <a:t>Advance Pricing Agreement (PER-69/PJ/2010)(APA)</a:t>
                      </a:r>
                    </a:p>
                  </a:txBody>
                  <a:tcPr/>
                </a:tc>
              </a:tr>
              <a:tr h="6408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err="1" smtClean="0">
                          <a:ln>
                            <a:noFill/>
                          </a:ln>
                          <a:solidFill>
                            <a:schemeClr val="tx1"/>
                          </a:solidFill>
                          <a:effectLst/>
                          <a:latin typeface="Arial" pitchFamily="34" charset="0"/>
                          <a:cs typeface="Arial" pitchFamily="34" charset="0"/>
                        </a:rPr>
                        <a:t>ayat</a:t>
                      </a:r>
                      <a:r>
                        <a:rPr kumimoji="0" lang="en-US" sz="1800" b="0" i="0" u="none" strike="noStrike" cap="none" normalizeH="0" baseline="0" dirty="0" smtClean="0">
                          <a:ln>
                            <a:noFill/>
                          </a:ln>
                          <a:solidFill>
                            <a:schemeClr val="tx1"/>
                          </a:solidFill>
                          <a:effectLst/>
                          <a:latin typeface="Arial" pitchFamily="34" charset="0"/>
                          <a:cs typeface="Arial" pitchFamily="34" charset="0"/>
                        </a:rPr>
                        <a:t> (3b)</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cap="none" normalizeH="0" baseline="0" dirty="0" smtClean="0">
                          <a:ln>
                            <a:noFill/>
                          </a:ln>
                          <a:solidFill>
                            <a:schemeClr val="tx2"/>
                          </a:solidFill>
                          <a:effectLst/>
                          <a:latin typeface="Arial" pitchFamily="34" charset="0"/>
                          <a:cs typeface="Arial" pitchFamily="34" charset="0"/>
                        </a:rPr>
                        <a:t>Anti Stepping: </a:t>
                      </a:r>
                      <a:r>
                        <a:rPr kumimoji="0" lang="en-US" sz="1800" b="0" i="0" u="none" strike="noStrike" cap="none" normalizeH="0" baseline="0" dirty="0" err="1" smtClean="0">
                          <a:ln>
                            <a:noFill/>
                          </a:ln>
                          <a:solidFill>
                            <a:schemeClr val="tx2"/>
                          </a:solidFill>
                          <a:effectLst/>
                          <a:latin typeface="Arial" pitchFamily="34" charset="0"/>
                          <a:cs typeface="Arial" pitchFamily="34" charset="0"/>
                        </a:rPr>
                        <a:t>Pembelian</a:t>
                      </a:r>
                      <a:r>
                        <a:rPr kumimoji="0" lang="en-US" sz="1800" b="0" i="0" u="none" strike="noStrike" cap="none" normalizeH="0" baseline="0" dirty="0" smtClean="0">
                          <a:ln>
                            <a:noFill/>
                          </a:ln>
                          <a:solidFill>
                            <a:schemeClr val="tx2"/>
                          </a:solidFill>
                          <a:effectLst/>
                          <a:latin typeface="Arial" pitchFamily="34" charset="0"/>
                          <a:cs typeface="Arial" pitchFamily="34" charset="0"/>
                        </a:rPr>
                        <a:t> </a:t>
                      </a:r>
                      <a:r>
                        <a:rPr kumimoji="0" lang="en-US" sz="1800" b="0" i="0" u="none" strike="noStrike" cap="none" normalizeH="0" baseline="0" dirty="0" err="1" smtClean="0">
                          <a:ln>
                            <a:noFill/>
                          </a:ln>
                          <a:solidFill>
                            <a:schemeClr val="tx2"/>
                          </a:solidFill>
                          <a:effectLst/>
                          <a:latin typeface="Arial" pitchFamily="34" charset="0"/>
                          <a:cs typeface="Arial" pitchFamily="34" charset="0"/>
                        </a:rPr>
                        <a:t>saham</a:t>
                      </a:r>
                      <a:r>
                        <a:rPr kumimoji="0" lang="en-US" sz="1800" b="0" i="0" u="none" strike="noStrike" cap="none" normalizeH="0" baseline="0" dirty="0" smtClean="0">
                          <a:ln>
                            <a:noFill/>
                          </a:ln>
                          <a:solidFill>
                            <a:schemeClr val="tx2"/>
                          </a:solidFill>
                          <a:effectLst/>
                          <a:latin typeface="Arial" pitchFamily="34" charset="0"/>
                          <a:cs typeface="Arial" pitchFamily="34" charset="0"/>
                        </a:rPr>
                        <a:t> </a:t>
                      </a:r>
                      <a:r>
                        <a:rPr kumimoji="0" lang="en-US" sz="1800" b="0" i="0" u="none" strike="noStrike" cap="none" normalizeH="0" baseline="0" dirty="0" err="1" smtClean="0">
                          <a:ln>
                            <a:noFill/>
                          </a:ln>
                          <a:solidFill>
                            <a:schemeClr val="tx2"/>
                          </a:solidFill>
                          <a:effectLst/>
                          <a:latin typeface="Arial" pitchFamily="34" charset="0"/>
                          <a:cs typeface="Arial" pitchFamily="34" charset="0"/>
                        </a:rPr>
                        <a:t>atau</a:t>
                      </a:r>
                      <a:r>
                        <a:rPr kumimoji="0" lang="en-US" sz="1800" b="0" i="0" u="none" strike="noStrike" cap="none" normalizeH="0" baseline="0" dirty="0" smtClean="0">
                          <a:ln>
                            <a:noFill/>
                          </a:ln>
                          <a:solidFill>
                            <a:schemeClr val="tx2"/>
                          </a:solidFill>
                          <a:effectLst/>
                          <a:latin typeface="Arial" pitchFamily="34" charset="0"/>
                          <a:cs typeface="Arial" pitchFamily="34" charset="0"/>
                        </a:rPr>
                        <a:t> </a:t>
                      </a:r>
                      <a:r>
                        <a:rPr kumimoji="0" lang="en-US" sz="1800" b="0" i="0" u="none" strike="noStrike" cap="none" normalizeH="0" baseline="0" dirty="0" err="1" smtClean="0">
                          <a:ln>
                            <a:noFill/>
                          </a:ln>
                          <a:solidFill>
                            <a:schemeClr val="tx2"/>
                          </a:solidFill>
                          <a:effectLst/>
                          <a:latin typeface="Arial" pitchFamily="34" charset="0"/>
                          <a:cs typeface="Arial" pitchFamily="34" charset="0"/>
                        </a:rPr>
                        <a:t>harta</a:t>
                      </a:r>
                      <a:r>
                        <a:rPr kumimoji="0" lang="en-US" sz="1800" b="0" i="0" u="none" strike="noStrike" cap="none" normalizeH="0" baseline="0" dirty="0" smtClean="0">
                          <a:ln>
                            <a:noFill/>
                          </a:ln>
                          <a:solidFill>
                            <a:schemeClr val="tx2"/>
                          </a:solidFill>
                          <a:effectLst/>
                          <a:latin typeface="Arial" pitchFamily="34" charset="0"/>
                          <a:cs typeface="Arial" pitchFamily="34" charset="0"/>
                        </a:rPr>
                        <a:t> </a:t>
                      </a:r>
                      <a:r>
                        <a:rPr kumimoji="0" lang="en-US" sz="1800" b="0" i="0" u="none" strike="noStrike" cap="none" normalizeH="0" baseline="0" dirty="0" err="1" smtClean="0">
                          <a:ln>
                            <a:noFill/>
                          </a:ln>
                          <a:solidFill>
                            <a:schemeClr val="tx2"/>
                          </a:solidFill>
                          <a:effectLst/>
                          <a:latin typeface="Arial" pitchFamily="34" charset="0"/>
                          <a:cs typeface="Arial" pitchFamily="34" charset="0"/>
                        </a:rPr>
                        <a:t>melalui</a:t>
                      </a:r>
                      <a:r>
                        <a:rPr kumimoji="0" lang="en-US" sz="1800" b="0" i="0" u="none" strike="noStrike" cap="none" normalizeH="0" baseline="0" dirty="0" smtClean="0">
                          <a:ln>
                            <a:noFill/>
                          </a:ln>
                          <a:solidFill>
                            <a:schemeClr val="tx2"/>
                          </a:solidFill>
                          <a:effectLst/>
                          <a:latin typeface="Arial" pitchFamily="34" charset="0"/>
                          <a:cs typeface="Arial" pitchFamily="34" charset="0"/>
                        </a:rPr>
                        <a:t> SPC</a:t>
                      </a:r>
                      <a:r>
                        <a:rPr kumimoji="0" lang="id-ID" sz="1800" b="0" i="0" u="none" strike="noStrike" cap="none" normalizeH="0" baseline="0" dirty="0" smtClean="0">
                          <a:ln>
                            <a:noFill/>
                          </a:ln>
                          <a:solidFill>
                            <a:schemeClr val="tx2"/>
                          </a:solidFill>
                          <a:effectLst/>
                          <a:latin typeface="Arial" pitchFamily="34" charset="0"/>
                          <a:cs typeface="Arial" pitchFamily="34" charset="0"/>
                        </a:rPr>
                        <a:t> (PMK No.140/PMK.03/2010)</a:t>
                      </a:r>
                      <a:endParaRPr kumimoji="0" lang="en-US" sz="1800" b="0" i="0" u="none" strike="noStrike" cap="none" normalizeH="0" baseline="0" dirty="0" smtClean="0">
                        <a:ln>
                          <a:noFill/>
                        </a:ln>
                        <a:solidFill>
                          <a:schemeClr val="tx2"/>
                        </a:solidFill>
                        <a:effectLst/>
                        <a:latin typeface="Arial" pitchFamily="34" charset="0"/>
                        <a:cs typeface="Arial" pitchFamily="34" charset="0"/>
                      </a:endParaRPr>
                    </a:p>
                  </a:txBody>
                  <a:tcPr/>
                </a:tc>
              </a:tr>
              <a:tr h="3712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err="1" smtClean="0">
                          <a:ln>
                            <a:noFill/>
                          </a:ln>
                          <a:solidFill>
                            <a:schemeClr val="tx1"/>
                          </a:solidFill>
                          <a:effectLst/>
                          <a:latin typeface="Arial" pitchFamily="34" charset="0"/>
                          <a:cs typeface="Arial" pitchFamily="34" charset="0"/>
                        </a:rPr>
                        <a:t>ayat</a:t>
                      </a:r>
                      <a:r>
                        <a:rPr kumimoji="0" lang="en-US" sz="1800" b="0" i="0" u="none" strike="noStrike" cap="none" normalizeH="0" baseline="0" dirty="0" smtClean="0">
                          <a:ln>
                            <a:noFill/>
                          </a:ln>
                          <a:solidFill>
                            <a:schemeClr val="tx1"/>
                          </a:solidFill>
                          <a:effectLst/>
                          <a:latin typeface="Arial" pitchFamily="34" charset="0"/>
                          <a:cs typeface="Arial" pitchFamily="34" charset="0"/>
                        </a:rPr>
                        <a:t> (3c)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cap="none" normalizeH="0" baseline="0" dirty="0" smtClean="0">
                          <a:ln>
                            <a:noFill/>
                          </a:ln>
                          <a:solidFill>
                            <a:schemeClr val="accent6">
                              <a:lumMod val="75000"/>
                            </a:schemeClr>
                          </a:solidFill>
                          <a:effectLst/>
                          <a:latin typeface="Arial" pitchFamily="34" charset="0"/>
                          <a:cs typeface="Arial" pitchFamily="34" charset="0"/>
                        </a:rPr>
                        <a:t>Anti Stepping: </a:t>
                      </a:r>
                      <a:r>
                        <a:rPr kumimoji="0" lang="en-US" sz="1800" b="0" i="0" u="none" strike="noStrike" cap="none" normalizeH="0" baseline="0" dirty="0" err="1" smtClean="0">
                          <a:ln>
                            <a:noFill/>
                          </a:ln>
                          <a:solidFill>
                            <a:schemeClr val="accent6">
                              <a:lumMod val="75000"/>
                            </a:schemeClr>
                          </a:solidFill>
                          <a:effectLst/>
                          <a:latin typeface="Arial" pitchFamily="34" charset="0"/>
                          <a:cs typeface="Arial" pitchFamily="34" charset="0"/>
                        </a:rPr>
                        <a:t>Penjualan</a:t>
                      </a:r>
                      <a:r>
                        <a:rPr kumimoji="0" lang="en-US" sz="1800" b="0" i="0" u="none" strike="noStrike" cap="none" normalizeH="0" baseline="0" dirty="0" smtClean="0">
                          <a:ln>
                            <a:noFill/>
                          </a:ln>
                          <a:solidFill>
                            <a:schemeClr val="accent6">
                              <a:lumMod val="75000"/>
                            </a:schemeClr>
                          </a:solidFill>
                          <a:effectLst/>
                          <a:latin typeface="Arial" pitchFamily="34" charset="0"/>
                          <a:cs typeface="Arial" pitchFamily="34" charset="0"/>
                        </a:rPr>
                        <a:t> </a:t>
                      </a:r>
                      <a:r>
                        <a:rPr kumimoji="0" lang="en-US" sz="1800" b="0" i="0" u="none" strike="noStrike" cap="none" normalizeH="0" baseline="0" dirty="0" err="1" smtClean="0">
                          <a:ln>
                            <a:noFill/>
                          </a:ln>
                          <a:solidFill>
                            <a:schemeClr val="accent6">
                              <a:lumMod val="75000"/>
                            </a:schemeClr>
                          </a:solidFill>
                          <a:effectLst/>
                          <a:latin typeface="Arial" pitchFamily="34" charset="0"/>
                          <a:cs typeface="Arial" pitchFamily="34" charset="0"/>
                        </a:rPr>
                        <a:t>atau</a:t>
                      </a:r>
                      <a:r>
                        <a:rPr kumimoji="0" lang="en-US" sz="1800" b="0" i="0" u="none" strike="noStrike" cap="none" normalizeH="0" baseline="0" dirty="0" smtClean="0">
                          <a:ln>
                            <a:noFill/>
                          </a:ln>
                          <a:solidFill>
                            <a:schemeClr val="accent6">
                              <a:lumMod val="75000"/>
                            </a:schemeClr>
                          </a:solidFill>
                          <a:effectLst/>
                          <a:latin typeface="Arial" pitchFamily="34" charset="0"/>
                          <a:cs typeface="Arial" pitchFamily="34" charset="0"/>
                        </a:rPr>
                        <a:t> </a:t>
                      </a:r>
                      <a:r>
                        <a:rPr kumimoji="0" lang="en-US" sz="1800" b="0" i="0" u="none" strike="noStrike" cap="none" normalizeH="0" baseline="0" dirty="0" err="1" smtClean="0">
                          <a:ln>
                            <a:noFill/>
                          </a:ln>
                          <a:solidFill>
                            <a:schemeClr val="accent6">
                              <a:lumMod val="75000"/>
                            </a:schemeClr>
                          </a:solidFill>
                          <a:effectLst/>
                          <a:latin typeface="Arial" pitchFamily="34" charset="0"/>
                          <a:cs typeface="Arial" pitchFamily="34" charset="0"/>
                        </a:rPr>
                        <a:t>pengalihan</a:t>
                      </a:r>
                      <a:r>
                        <a:rPr kumimoji="0" lang="en-US" sz="1800" b="0" i="0" u="none" strike="noStrike" cap="none" normalizeH="0" baseline="0" dirty="0" smtClean="0">
                          <a:ln>
                            <a:noFill/>
                          </a:ln>
                          <a:solidFill>
                            <a:schemeClr val="accent6">
                              <a:lumMod val="75000"/>
                            </a:schemeClr>
                          </a:solidFill>
                          <a:effectLst/>
                          <a:latin typeface="Arial" pitchFamily="34" charset="0"/>
                          <a:cs typeface="Arial" pitchFamily="34" charset="0"/>
                        </a:rPr>
                        <a:t> </a:t>
                      </a:r>
                      <a:r>
                        <a:rPr kumimoji="0" lang="en-US" sz="1800" b="0" i="0" u="none" strike="noStrike" cap="none" normalizeH="0" baseline="0" dirty="0" err="1" smtClean="0">
                          <a:ln>
                            <a:noFill/>
                          </a:ln>
                          <a:solidFill>
                            <a:schemeClr val="accent6">
                              <a:lumMod val="75000"/>
                            </a:schemeClr>
                          </a:solidFill>
                          <a:effectLst/>
                          <a:latin typeface="Arial" pitchFamily="34" charset="0"/>
                          <a:cs typeface="Arial" pitchFamily="34" charset="0"/>
                        </a:rPr>
                        <a:t>saham</a:t>
                      </a:r>
                      <a:r>
                        <a:rPr kumimoji="0" lang="en-US" sz="1800" b="0" i="0" u="none" strike="noStrike" cap="none" normalizeH="0" baseline="0" dirty="0" smtClean="0">
                          <a:ln>
                            <a:noFill/>
                          </a:ln>
                          <a:solidFill>
                            <a:schemeClr val="accent6">
                              <a:lumMod val="75000"/>
                            </a:schemeClr>
                          </a:solidFill>
                          <a:effectLst/>
                          <a:latin typeface="Arial" pitchFamily="34" charset="0"/>
                          <a:cs typeface="Arial" pitchFamily="34" charset="0"/>
                        </a:rPr>
                        <a:t> </a:t>
                      </a:r>
                      <a:r>
                        <a:rPr kumimoji="0" lang="en-US" sz="1800" b="0" i="0" u="none" strike="noStrike" cap="none" normalizeH="0" baseline="0" dirty="0" err="1" smtClean="0">
                          <a:ln>
                            <a:noFill/>
                          </a:ln>
                          <a:solidFill>
                            <a:schemeClr val="accent6">
                              <a:lumMod val="75000"/>
                            </a:schemeClr>
                          </a:solidFill>
                          <a:effectLst/>
                          <a:latin typeface="Arial" pitchFamily="34" charset="0"/>
                          <a:cs typeface="Arial" pitchFamily="34" charset="0"/>
                        </a:rPr>
                        <a:t>atau</a:t>
                      </a:r>
                      <a:r>
                        <a:rPr kumimoji="0" lang="en-US" sz="1800" b="0" i="0" u="none" strike="noStrike" cap="none" normalizeH="0" baseline="0" dirty="0" smtClean="0">
                          <a:ln>
                            <a:noFill/>
                          </a:ln>
                          <a:solidFill>
                            <a:schemeClr val="accent6">
                              <a:lumMod val="75000"/>
                            </a:schemeClr>
                          </a:solidFill>
                          <a:effectLst/>
                          <a:latin typeface="Arial" pitchFamily="34" charset="0"/>
                          <a:cs typeface="Arial" pitchFamily="34" charset="0"/>
                        </a:rPr>
                        <a:t> </a:t>
                      </a:r>
                      <a:r>
                        <a:rPr kumimoji="0" lang="en-US" sz="1800" b="0" i="0" u="none" strike="noStrike" cap="none" normalizeH="0" baseline="0" dirty="0" err="1" smtClean="0">
                          <a:ln>
                            <a:noFill/>
                          </a:ln>
                          <a:solidFill>
                            <a:schemeClr val="accent6">
                              <a:lumMod val="75000"/>
                            </a:schemeClr>
                          </a:solidFill>
                          <a:effectLst/>
                          <a:latin typeface="Arial" pitchFamily="34" charset="0"/>
                          <a:cs typeface="Arial" pitchFamily="34" charset="0"/>
                        </a:rPr>
                        <a:t>harta</a:t>
                      </a:r>
                      <a:r>
                        <a:rPr kumimoji="0" lang="en-US" sz="1800" b="0" i="0" u="none" strike="noStrike" cap="none" normalizeH="0" baseline="0" dirty="0" smtClean="0">
                          <a:ln>
                            <a:noFill/>
                          </a:ln>
                          <a:solidFill>
                            <a:schemeClr val="accent6">
                              <a:lumMod val="75000"/>
                            </a:schemeClr>
                          </a:solidFill>
                          <a:effectLst/>
                          <a:latin typeface="Arial" pitchFamily="34" charset="0"/>
                          <a:cs typeface="Arial" pitchFamily="34" charset="0"/>
                        </a:rPr>
                        <a:t> </a:t>
                      </a:r>
                      <a:r>
                        <a:rPr kumimoji="0" lang="en-US" sz="1800" b="0" i="0" u="none" strike="noStrike" cap="none" normalizeH="0" baseline="0" dirty="0" err="1" smtClean="0">
                          <a:ln>
                            <a:noFill/>
                          </a:ln>
                          <a:solidFill>
                            <a:schemeClr val="accent6">
                              <a:lumMod val="75000"/>
                            </a:schemeClr>
                          </a:solidFill>
                          <a:effectLst/>
                          <a:latin typeface="Arial" pitchFamily="34" charset="0"/>
                          <a:cs typeface="Arial" pitchFamily="34" charset="0"/>
                        </a:rPr>
                        <a:t>melalui</a:t>
                      </a:r>
                      <a:r>
                        <a:rPr kumimoji="0" lang="en-US" sz="1800" b="0" i="0" u="none" strike="noStrike" cap="none" normalizeH="0" baseline="0" dirty="0" smtClean="0">
                          <a:ln>
                            <a:noFill/>
                          </a:ln>
                          <a:solidFill>
                            <a:schemeClr val="accent6">
                              <a:lumMod val="75000"/>
                            </a:schemeClr>
                          </a:solidFill>
                          <a:effectLst/>
                          <a:latin typeface="Arial" pitchFamily="34" charset="0"/>
                          <a:cs typeface="Arial" pitchFamily="34" charset="0"/>
                        </a:rPr>
                        <a:t> SPC,</a:t>
                      </a:r>
                    </a:p>
                  </a:txBody>
                  <a:tcPr/>
                </a:tc>
              </a:tr>
              <a:tr h="6408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err="1" smtClean="0">
                          <a:ln>
                            <a:noFill/>
                          </a:ln>
                          <a:solidFill>
                            <a:schemeClr val="tx1"/>
                          </a:solidFill>
                          <a:effectLst/>
                          <a:latin typeface="Arial" pitchFamily="34" charset="0"/>
                          <a:cs typeface="Arial" pitchFamily="34" charset="0"/>
                        </a:rPr>
                        <a:t>ayat</a:t>
                      </a:r>
                      <a:r>
                        <a:rPr kumimoji="0" lang="en-US" sz="1800" b="0" i="0" u="none" strike="noStrike" cap="none" normalizeH="0" baseline="0" dirty="0" smtClean="0">
                          <a:ln>
                            <a:noFill/>
                          </a:ln>
                          <a:solidFill>
                            <a:schemeClr val="tx1"/>
                          </a:solidFill>
                          <a:effectLst/>
                          <a:latin typeface="Arial" pitchFamily="34" charset="0"/>
                          <a:cs typeface="Arial" pitchFamily="34" charset="0"/>
                        </a:rPr>
                        <a:t> (3d)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err="1" smtClean="0">
                          <a:ln>
                            <a:noFill/>
                          </a:ln>
                          <a:solidFill>
                            <a:schemeClr val="tx2"/>
                          </a:solidFill>
                          <a:effectLst/>
                          <a:latin typeface="Arial" pitchFamily="34" charset="0"/>
                          <a:cs typeface="Arial" pitchFamily="34" charset="0"/>
                        </a:rPr>
                        <a:t>Penentuan</a:t>
                      </a:r>
                      <a:r>
                        <a:rPr kumimoji="0" lang="en-US" sz="1800" b="0" i="0" u="none" strike="noStrike" cap="none" normalizeH="0" baseline="0" dirty="0" smtClean="0">
                          <a:ln>
                            <a:noFill/>
                          </a:ln>
                          <a:solidFill>
                            <a:schemeClr val="tx2"/>
                          </a:solidFill>
                          <a:effectLst/>
                          <a:latin typeface="Arial" pitchFamily="34" charset="0"/>
                          <a:cs typeface="Arial" pitchFamily="34" charset="0"/>
                        </a:rPr>
                        <a:t> </a:t>
                      </a:r>
                      <a:r>
                        <a:rPr kumimoji="0" lang="en-US" sz="1800" b="0" i="0" u="none" strike="noStrike" cap="none" normalizeH="0" baseline="0" dirty="0" err="1" smtClean="0">
                          <a:ln>
                            <a:noFill/>
                          </a:ln>
                          <a:solidFill>
                            <a:schemeClr val="tx2"/>
                          </a:solidFill>
                          <a:effectLst/>
                          <a:latin typeface="Arial" pitchFamily="34" charset="0"/>
                          <a:cs typeface="Arial" pitchFamily="34" charset="0"/>
                        </a:rPr>
                        <a:t>kembali</a:t>
                      </a:r>
                      <a:r>
                        <a:rPr kumimoji="0" lang="en-US" sz="1800" b="0" i="0" u="none" strike="noStrike" cap="none" normalizeH="0" baseline="0" dirty="0" smtClean="0">
                          <a:ln>
                            <a:noFill/>
                          </a:ln>
                          <a:solidFill>
                            <a:schemeClr val="tx2"/>
                          </a:solidFill>
                          <a:effectLst/>
                          <a:latin typeface="Arial" pitchFamily="34" charset="0"/>
                          <a:cs typeface="Arial" pitchFamily="34" charset="0"/>
                        </a:rPr>
                        <a:t> </a:t>
                      </a:r>
                      <a:r>
                        <a:rPr kumimoji="0" lang="en-US" sz="1800" b="0" i="0" u="none" strike="noStrike" cap="none" normalizeH="0" baseline="0" dirty="0" err="1" smtClean="0">
                          <a:ln>
                            <a:noFill/>
                          </a:ln>
                          <a:solidFill>
                            <a:schemeClr val="tx2"/>
                          </a:solidFill>
                          <a:effectLst/>
                          <a:latin typeface="Arial" pitchFamily="34" charset="0"/>
                          <a:cs typeface="Arial" pitchFamily="34" charset="0"/>
                        </a:rPr>
                        <a:t>penghasilan</a:t>
                      </a:r>
                      <a:r>
                        <a:rPr kumimoji="0" lang="en-US" sz="1800" b="0" i="0" u="none" strike="noStrike" cap="none" normalizeH="0" baseline="0" dirty="0" smtClean="0">
                          <a:ln>
                            <a:noFill/>
                          </a:ln>
                          <a:solidFill>
                            <a:schemeClr val="tx2"/>
                          </a:solidFill>
                          <a:effectLst/>
                          <a:latin typeface="Arial" pitchFamily="34" charset="0"/>
                          <a:cs typeface="Arial" pitchFamily="34" charset="0"/>
                        </a:rPr>
                        <a:t> WPDN OP </a:t>
                      </a:r>
                      <a:r>
                        <a:rPr kumimoji="0" lang="en-US" sz="1800" b="0" i="0" u="none" strike="noStrike" cap="none" normalizeH="0" baseline="0" dirty="0" err="1" smtClean="0">
                          <a:ln>
                            <a:noFill/>
                          </a:ln>
                          <a:solidFill>
                            <a:schemeClr val="tx2"/>
                          </a:solidFill>
                          <a:effectLst/>
                          <a:latin typeface="Arial" pitchFamily="34" charset="0"/>
                          <a:cs typeface="Arial" pitchFamily="34" charset="0"/>
                        </a:rPr>
                        <a:t>dari</a:t>
                      </a:r>
                      <a:r>
                        <a:rPr kumimoji="0" lang="en-US" sz="1800" b="0" i="0" u="none" strike="noStrike" cap="none" normalizeH="0" baseline="0" dirty="0" smtClean="0">
                          <a:ln>
                            <a:noFill/>
                          </a:ln>
                          <a:solidFill>
                            <a:schemeClr val="tx2"/>
                          </a:solidFill>
                          <a:effectLst/>
                          <a:latin typeface="Arial" pitchFamily="34" charset="0"/>
                          <a:cs typeface="Arial" pitchFamily="34" charset="0"/>
                        </a:rPr>
                        <a:t> </a:t>
                      </a:r>
                      <a:r>
                        <a:rPr kumimoji="0" lang="en-US" sz="1800" b="0" i="0" u="none" strike="noStrike" cap="none" normalizeH="0" baseline="0" dirty="0" err="1" smtClean="0">
                          <a:ln>
                            <a:noFill/>
                          </a:ln>
                          <a:solidFill>
                            <a:schemeClr val="tx2"/>
                          </a:solidFill>
                          <a:effectLst/>
                          <a:latin typeface="Arial" pitchFamily="34" charset="0"/>
                          <a:cs typeface="Arial" pitchFamily="34" charset="0"/>
                        </a:rPr>
                        <a:t>pemberi</a:t>
                      </a:r>
                      <a:r>
                        <a:rPr kumimoji="0" lang="en-US" sz="1800" b="0" i="0" u="none" strike="noStrike" cap="none" normalizeH="0" baseline="0" dirty="0" smtClean="0">
                          <a:ln>
                            <a:noFill/>
                          </a:ln>
                          <a:solidFill>
                            <a:schemeClr val="tx2"/>
                          </a:solidFill>
                          <a:effectLst/>
                          <a:latin typeface="Arial" pitchFamily="34" charset="0"/>
                          <a:cs typeface="Arial" pitchFamily="34" charset="0"/>
                        </a:rPr>
                        <a:t> </a:t>
                      </a:r>
                      <a:r>
                        <a:rPr kumimoji="0" lang="en-US" sz="1800" b="0" i="0" u="none" strike="noStrike" cap="none" normalizeH="0" baseline="0" dirty="0" err="1" smtClean="0">
                          <a:ln>
                            <a:noFill/>
                          </a:ln>
                          <a:solidFill>
                            <a:schemeClr val="tx2"/>
                          </a:solidFill>
                          <a:effectLst/>
                          <a:latin typeface="Arial" pitchFamily="34" charset="0"/>
                          <a:cs typeface="Arial" pitchFamily="34" charset="0"/>
                        </a:rPr>
                        <a:t>kerja</a:t>
                      </a:r>
                      <a:r>
                        <a:rPr kumimoji="0" lang="id-ID" sz="1800" b="0" i="0" u="none" strike="noStrike" cap="none" normalizeH="0" baseline="0" dirty="0" smtClean="0">
                          <a:ln>
                            <a:noFill/>
                          </a:ln>
                          <a:solidFill>
                            <a:schemeClr val="tx2"/>
                          </a:solidFill>
                          <a:effectLst/>
                          <a:latin typeface="Arial" pitchFamily="34" charset="0"/>
                          <a:cs typeface="Arial" pitchFamily="34" charset="0"/>
                        </a:rPr>
                        <a:t> (PMK No.139/PMK.03/2010)</a:t>
                      </a:r>
                      <a:endParaRPr kumimoji="0" lang="en-US" sz="1800" b="0" i="0" u="none" strike="noStrike" cap="none" normalizeH="0" baseline="0" dirty="0" smtClean="0">
                        <a:ln>
                          <a:noFill/>
                        </a:ln>
                        <a:solidFill>
                          <a:schemeClr val="tx2"/>
                        </a:solidFill>
                        <a:effectLst/>
                        <a:latin typeface="Arial" pitchFamily="34" charset="0"/>
                        <a:cs typeface="Arial" pitchFamily="34" charset="0"/>
                      </a:endParaRPr>
                    </a:p>
                  </a:txBody>
                  <a:tcPr/>
                </a:tc>
              </a:tr>
              <a:tr h="6408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err="1" smtClean="0">
                          <a:ln>
                            <a:noFill/>
                          </a:ln>
                          <a:solidFill>
                            <a:schemeClr val="tx1"/>
                          </a:solidFill>
                          <a:effectLst/>
                          <a:latin typeface="Arial" pitchFamily="34" charset="0"/>
                          <a:cs typeface="Arial" pitchFamily="34" charset="0"/>
                        </a:rPr>
                        <a:t>ayat</a:t>
                      </a:r>
                      <a:r>
                        <a:rPr kumimoji="0" lang="en-US" sz="1800" b="0" i="0" u="none" strike="noStrike" cap="none" normalizeH="0" baseline="0" dirty="0" smtClean="0">
                          <a:ln>
                            <a:noFill/>
                          </a:ln>
                          <a:solidFill>
                            <a:schemeClr val="tx1"/>
                          </a:solidFill>
                          <a:effectLst/>
                          <a:latin typeface="Arial" pitchFamily="34" charset="0"/>
                          <a:cs typeface="Arial" pitchFamily="34" charset="0"/>
                        </a:rPr>
                        <a:t> (4)</a:t>
                      </a:r>
                      <a:endParaRPr kumimoji="0" lang="en-US" sz="1800" b="1" i="1" u="none" strike="noStrike" cap="none" normalizeH="0" baseline="0" dirty="0" smtClean="0">
                        <a:ln>
                          <a:noFill/>
                        </a:ln>
                        <a:solidFill>
                          <a:schemeClr val="tx2"/>
                        </a:solidFill>
                        <a:effectLst/>
                        <a:latin typeface="Arial" pitchFamily="34" charset="0"/>
                        <a:cs typeface="Arial" pitchFamily="34"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cap="none" normalizeH="0" baseline="0" dirty="0" err="1" smtClean="0">
                          <a:ln>
                            <a:noFill/>
                          </a:ln>
                          <a:solidFill>
                            <a:schemeClr val="tx2"/>
                          </a:solidFill>
                          <a:effectLst/>
                          <a:latin typeface="Arial" pitchFamily="34" charset="0"/>
                          <a:cs typeface="Arial" pitchFamily="34" charset="0"/>
                        </a:rPr>
                        <a:t>Hubungan</a:t>
                      </a:r>
                      <a:r>
                        <a:rPr kumimoji="0" lang="en-US" sz="1800" b="0" i="1" u="none" strike="noStrike" cap="none" normalizeH="0" baseline="0" dirty="0" smtClean="0">
                          <a:ln>
                            <a:noFill/>
                          </a:ln>
                          <a:solidFill>
                            <a:schemeClr val="tx2"/>
                          </a:solidFill>
                          <a:effectLst/>
                          <a:latin typeface="Arial" pitchFamily="34" charset="0"/>
                          <a:cs typeface="Arial" pitchFamily="34" charset="0"/>
                        </a:rPr>
                        <a:t> Istimewa (Associated Enterprises)</a:t>
                      </a:r>
                    </a:p>
                    <a:p>
                      <a:endParaRPr lang="en-US" dirty="0"/>
                    </a:p>
                  </a:txBody>
                  <a:tcPr/>
                </a:tc>
              </a:tr>
              <a:tr h="371267">
                <a:tc>
                  <a:txBody>
                    <a:bodyPr/>
                    <a:lstStyle/>
                    <a:p>
                      <a:endParaRPr lang="en-US" dirty="0"/>
                    </a:p>
                  </a:txBody>
                  <a:tcPr/>
                </a:tc>
                <a:tc>
                  <a:txBody>
                    <a:bodyPr/>
                    <a:lstStyle/>
                    <a:p>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8153400" cy="868362"/>
          </a:xfrm>
          <a:ln>
            <a:solidFill>
              <a:schemeClr val="accent1"/>
            </a:solidFill>
          </a:ln>
        </p:spPr>
        <p:txBody>
          <a:bodyPr/>
          <a:lstStyle/>
          <a:p>
            <a:pPr eaLnBrk="1" fontAlgn="auto" hangingPunct="1">
              <a:spcAft>
                <a:spcPts val="0"/>
              </a:spcAft>
              <a:defRPr/>
            </a:pPr>
            <a:r>
              <a:rPr lang="en-US" dirty="0" err="1" smtClean="0"/>
              <a:t>Praktek</a:t>
            </a:r>
            <a:r>
              <a:rPr lang="en-US" dirty="0" smtClean="0"/>
              <a:t> </a:t>
            </a:r>
            <a:r>
              <a:rPr lang="en-US" dirty="0" err="1" smtClean="0"/>
              <a:t>Perpajakan</a:t>
            </a:r>
            <a:r>
              <a:rPr lang="en-US" dirty="0" smtClean="0"/>
              <a:t> yang </a:t>
            </a:r>
            <a:r>
              <a:rPr lang="en-US" dirty="0" err="1" smtClean="0"/>
              <a:t>dilarang</a:t>
            </a:r>
            <a:r>
              <a:rPr lang="en-US" dirty="0" smtClean="0"/>
              <a:t> </a:t>
            </a:r>
            <a:endParaRPr lang="en-US" dirty="0">
              <a:solidFill>
                <a:schemeClr val="tx2">
                  <a:satMod val="130000"/>
                </a:schemeClr>
              </a:solidFill>
            </a:endParaRPr>
          </a:p>
        </p:txBody>
      </p:sp>
      <p:sp>
        <p:nvSpPr>
          <p:cNvPr id="15363" name="Content Placeholder 2"/>
          <p:cNvSpPr>
            <a:spLocks noGrp="1"/>
          </p:cNvSpPr>
          <p:nvPr>
            <p:ph idx="1"/>
          </p:nvPr>
        </p:nvSpPr>
        <p:spPr>
          <a:xfrm>
            <a:off x="990600" y="1447800"/>
            <a:ext cx="7943850" cy="4800600"/>
          </a:xfrm>
        </p:spPr>
        <p:txBody>
          <a:bodyPr/>
          <a:lstStyle/>
          <a:p>
            <a:pPr marL="595313" indent="-514350" eaLnBrk="1" hangingPunct="1">
              <a:buFont typeface="Wingdings 2" pitchFamily="18" charset="2"/>
              <a:buNone/>
            </a:pPr>
            <a:r>
              <a:rPr lang="en-US" dirty="0" smtClean="0"/>
              <a:t>1.	Tax Haven Country </a:t>
            </a:r>
            <a:r>
              <a:rPr lang="en-US" dirty="0" err="1" smtClean="0"/>
              <a:t>dan</a:t>
            </a:r>
            <a:r>
              <a:rPr lang="en-US" dirty="0" smtClean="0"/>
              <a:t> Preferential Tax</a:t>
            </a:r>
          </a:p>
          <a:p>
            <a:pPr marL="595313" indent="-514350" eaLnBrk="1" hangingPunct="1">
              <a:buFont typeface="Wingdings 2" pitchFamily="18" charset="2"/>
              <a:buNone/>
            </a:pPr>
            <a:r>
              <a:rPr lang="en-US" dirty="0" smtClean="0"/>
              <a:t>	Regime </a:t>
            </a:r>
          </a:p>
          <a:p>
            <a:pPr marL="595313" indent="-514350" eaLnBrk="1" hangingPunct="1">
              <a:buFont typeface="Wingdings 2" pitchFamily="18" charset="2"/>
              <a:buNone/>
            </a:pPr>
            <a:r>
              <a:rPr lang="en-US" dirty="0" smtClean="0"/>
              <a:t>2.	Controlled Foreign Corporations (CFC) </a:t>
            </a:r>
          </a:p>
          <a:p>
            <a:pPr marL="595313" indent="-514350" eaLnBrk="1" hangingPunct="1">
              <a:buFont typeface="Wingdings 2" pitchFamily="18" charset="2"/>
              <a:buNone/>
            </a:pPr>
            <a:r>
              <a:rPr lang="en-US" dirty="0" smtClean="0"/>
              <a:t>3.	Transfer Pricing </a:t>
            </a:r>
          </a:p>
          <a:p>
            <a:pPr marL="595313" indent="-514350" eaLnBrk="1" hangingPunct="1">
              <a:buFont typeface="Wingdings 2" pitchFamily="18" charset="2"/>
              <a:buNone/>
            </a:pPr>
            <a:r>
              <a:rPr lang="en-US" dirty="0" smtClean="0"/>
              <a:t>4.	 Thin Capitalization </a:t>
            </a:r>
          </a:p>
          <a:p>
            <a:pPr marL="595313" indent="-514350" eaLnBrk="1" hangingPunct="1">
              <a:buFont typeface="Wingdings 2" pitchFamily="18" charset="2"/>
              <a:buNone/>
            </a:pPr>
            <a:r>
              <a:rPr lang="en-US" dirty="0" smtClean="0"/>
              <a:t>5.	Treaty Shopping</a:t>
            </a:r>
          </a:p>
          <a:p>
            <a:pPr marL="595313" indent="-514350" eaLnBrk="1" hangingPunct="1">
              <a:buFont typeface="Wingdings 2" pitchFamily="18" charset="2"/>
              <a:buNone/>
            </a:pPr>
            <a:r>
              <a:rPr lang="en-US" dirty="0" smtClean="0"/>
              <a:t>6.	Special Purpose Company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0" y="330200"/>
            <a:ext cx="9144000" cy="565150"/>
          </a:xfrm>
          <a:ln>
            <a:solidFill>
              <a:schemeClr val="accent1"/>
            </a:solidFill>
          </a:ln>
        </p:spPr>
        <p:txBody>
          <a:bodyPr>
            <a:normAutofit fontScale="90000"/>
          </a:bodyPr>
          <a:lstStyle/>
          <a:p>
            <a:pPr algn="ctr" eaLnBrk="1" fontAlgn="auto" hangingPunct="1">
              <a:spcAft>
                <a:spcPts val="0"/>
              </a:spcAft>
              <a:defRPr/>
            </a:pPr>
            <a:r>
              <a:rPr lang="en-US" b="1" dirty="0" smtClean="0">
                <a:solidFill>
                  <a:schemeClr val="tx2">
                    <a:satMod val="130000"/>
                  </a:schemeClr>
                </a:solidFill>
                <a:latin typeface="Calibri" pitchFamily="34" charset="0"/>
              </a:rPr>
              <a:t>1.	</a:t>
            </a:r>
            <a:r>
              <a:rPr lang="id-ID" b="1" dirty="0" smtClean="0">
                <a:solidFill>
                  <a:schemeClr val="tx2">
                    <a:satMod val="130000"/>
                  </a:schemeClr>
                </a:solidFill>
                <a:latin typeface="Calibri" pitchFamily="34" charset="0"/>
              </a:rPr>
              <a:t>THIN CAPITALIZATION</a:t>
            </a:r>
            <a:endParaRPr lang="en-US" b="1" dirty="0" smtClean="0">
              <a:solidFill>
                <a:schemeClr val="tx2">
                  <a:satMod val="130000"/>
                </a:schemeClr>
              </a:solidFill>
              <a:latin typeface="Calibri" pitchFamily="34" charset="0"/>
            </a:endParaRPr>
          </a:p>
        </p:txBody>
      </p:sp>
      <p:sp>
        <p:nvSpPr>
          <p:cNvPr id="6148" name="Rectangle 3"/>
          <p:cNvSpPr>
            <a:spLocks noGrp="1" noChangeArrowheads="1"/>
          </p:cNvSpPr>
          <p:nvPr>
            <p:ph idx="1"/>
          </p:nvPr>
        </p:nvSpPr>
        <p:spPr>
          <a:xfrm>
            <a:off x="533400" y="1219200"/>
            <a:ext cx="8251825" cy="5162550"/>
          </a:xfrm>
        </p:spPr>
        <p:txBody>
          <a:bodyPr>
            <a:normAutofit/>
          </a:bodyPr>
          <a:lstStyle/>
          <a:p>
            <a:pPr marL="601409" indent="-601409" eaLnBrk="1" fontAlgn="auto" hangingPunct="1">
              <a:spcAft>
                <a:spcPts val="0"/>
              </a:spcAft>
              <a:buFont typeface="Wingdings 2"/>
              <a:buNone/>
              <a:defRPr/>
            </a:pPr>
            <a:r>
              <a:rPr lang="en-US" sz="2900" b="1" dirty="0" err="1" smtClean="0">
                <a:latin typeface="Calibri" pitchFamily="34" charset="0"/>
              </a:rPr>
              <a:t>Pengertian</a:t>
            </a:r>
            <a:r>
              <a:rPr lang="en-US" sz="2900" b="1" dirty="0" smtClean="0">
                <a:latin typeface="Calibri" pitchFamily="34" charset="0"/>
              </a:rPr>
              <a:t>:</a:t>
            </a:r>
          </a:p>
          <a:p>
            <a:pPr marL="161808" indent="-161808" algn="just" eaLnBrk="1" fontAlgn="auto" hangingPunct="1">
              <a:spcAft>
                <a:spcPts val="0"/>
              </a:spcAft>
              <a:buFont typeface="Wingdings 2"/>
              <a:buNone/>
              <a:defRPr/>
            </a:pPr>
            <a:r>
              <a:rPr lang="en-US" sz="2900" b="1" dirty="0" smtClean="0">
                <a:latin typeface="Calibri" pitchFamily="34" charset="0"/>
              </a:rPr>
              <a:t>	</a:t>
            </a:r>
            <a:r>
              <a:rPr lang="en-US" sz="2900" dirty="0" err="1" smtClean="0">
                <a:latin typeface="Calibri" pitchFamily="34" charset="0"/>
              </a:rPr>
              <a:t>Suatu</a:t>
            </a:r>
            <a:r>
              <a:rPr lang="en-US" sz="2900" dirty="0" smtClean="0">
                <a:latin typeface="Calibri" pitchFamily="34" charset="0"/>
              </a:rPr>
              <a:t> </a:t>
            </a:r>
            <a:r>
              <a:rPr lang="en-US" sz="2900" dirty="0" err="1" smtClean="0">
                <a:latin typeface="Calibri" pitchFamily="34" charset="0"/>
              </a:rPr>
              <a:t>perusahaan</a:t>
            </a:r>
            <a:r>
              <a:rPr lang="en-US" sz="2900" dirty="0" smtClean="0">
                <a:latin typeface="Calibri" pitchFamily="34" charset="0"/>
              </a:rPr>
              <a:t> </a:t>
            </a:r>
            <a:r>
              <a:rPr lang="en-US" sz="2900" dirty="0" err="1" smtClean="0">
                <a:latin typeface="Calibri" pitchFamily="34" charset="0"/>
              </a:rPr>
              <a:t>disebut</a:t>
            </a:r>
            <a:r>
              <a:rPr lang="en-US" sz="2900" dirty="0" smtClean="0">
                <a:latin typeface="Calibri" pitchFamily="34" charset="0"/>
              </a:rPr>
              <a:t> </a:t>
            </a:r>
            <a:r>
              <a:rPr lang="en-US" sz="2900" i="1" dirty="0" smtClean="0">
                <a:solidFill>
                  <a:srgbClr val="C00000"/>
                </a:solidFill>
                <a:latin typeface="Calibri" pitchFamily="34" charset="0"/>
              </a:rPr>
              <a:t>thinly capitalized</a:t>
            </a:r>
            <a:r>
              <a:rPr lang="en-US" sz="2900" dirty="0" smtClean="0">
                <a:solidFill>
                  <a:srgbClr val="C00000"/>
                </a:solidFill>
                <a:latin typeface="Calibri" pitchFamily="34" charset="0"/>
              </a:rPr>
              <a:t> </a:t>
            </a:r>
            <a:r>
              <a:rPr lang="en-US" sz="2900" dirty="0" err="1" smtClean="0">
                <a:latin typeface="Calibri" pitchFamily="34" charset="0"/>
              </a:rPr>
              <a:t>apabila</a:t>
            </a:r>
            <a:r>
              <a:rPr lang="en-US" sz="2900" dirty="0" smtClean="0">
                <a:latin typeface="Calibri" pitchFamily="34" charset="0"/>
              </a:rPr>
              <a:t> </a:t>
            </a:r>
            <a:r>
              <a:rPr lang="en-US" sz="2900" dirty="0" err="1" smtClean="0">
                <a:latin typeface="Calibri" pitchFamily="34" charset="0"/>
              </a:rPr>
              <a:t>terdapat</a:t>
            </a:r>
            <a:r>
              <a:rPr lang="en-US" sz="2900" dirty="0" smtClean="0">
                <a:latin typeface="Calibri" pitchFamily="34" charset="0"/>
              </a:rPr>
              <a:t> </a:t>
            </a:r>
            <a:r>
              <a:rPr lang="en-US" sz="2900" b="1" dirty="0" err="1" smtClean="0">
                <a:solidFill>
                  <a:srgbClr val="C00000"/>
                </a:solidFill>
                <a:latin typeface="Calibri" pitchFamily="34" charset="0"/>
              </a:rPr>
              <a:t>perbandingan</a:t>
            </a:r>
            <a:r>
              <a:rPr lang="en-US" sz="2900" b="1" dirty="0" smtClean="0">
                <a:solidFill>
                  <a:srgbClr val="C00000"/>
                </a:solidFill>
                <a:latin typeface="Calibri" pitchFamily="34" charset="0"/>
              </a:rPr>
              <a:t> yang </a:t>
            </a:r>
            <a:r>
              <a:rPr lang="en-US" sz="2900" b="1" dirty="0" err="1" smtClean="0">
                <a:solidFill>
                  <a:srgbClr val="C00000"/>
                </a:solidFill>
                <a:latin typeface="Calibri" pitchFamily="34" charset="0"/>
              </a:rPr>
              <a:t>tinggi</a:t>
            </a:r>
            <a:r>
              <a:rPr lang="en-US" sz="2900" b="1" dirty="0" smtClean="0">
                <a:solidFill>
                  <a:srgbClr val="C00000"/>
                </a:solidFill>
                <a:latin typeface="Calibri" pitchFamily="34" charset="0"/>
              </a:rPr>
              <a:t> </a:t>
            </a:r>
            <a:r>
              <a:rPr lang="en-US" sz="2900" dirty="0" err="1" smtClean="0">
                <a:latin typeface="Calibri" pitchFamily="34" charset="0"/>
              </a:rPr>
              <a:t>antara</a:t>
            </a:r>
            <a:r>
              <a:rPr lang="en-US" sz="2900" dirty="0" smtClean="0">
                <a:latin typeface="Calibri" pitchFamily="34" charset="0"/>
              </a:rPr>
              <a:t> :</a:t>
            </a:r>
          </a:p>
          <a:p>
            <a:pPr marL="161808" indent="-161808" algn="ctr" eaLnBrk="1" fontAlgn="auto" hangingPunct="1">
              <a:spcAft>
                <a:spcPts val="0"/>
              </a:spcAft>
              <a:buFont typeface="Wingdings 2"/>
              <a:buNone/>
              <a:defRPr/>
            </a:pPr>
            <a:r>
              <a:rPr lang="en-US" sz="2900" dirty="0" smtClean="0">
                <a:latin typeface="Calibri" pitchFamily="34" charset="0"/>
              </a:rPr>
              <a:t>	</a:t>
            </a:r>
            <a:r>
              <a:rPr lang="en-US" sz="2900" b="1" dirty="0" smtClean="0">
                <a:latin typeface="Calibri" pitchFamily="34" charset="0"/>
              </a:rPr>
              <a:t>modal </a:t>
            </a:r>
            <a:r>
              <a:rPr lang="en-US" sz="2900" b="1" dirty="0" err="1" smtClean="0">
                <a:latin typeface="Calibri" pitchFamily="34" charset="0"/>
              </a:rPr>
              <a:t>hutang</a:t>
            </a:r>
            <a:r>
              <a:rPr lang="en-US" sz="2900" b="1" dirty="0" smtClean="0">
                <a:latin typeface="Calibri" pitchFamily="34" charset="0"/>
              </a:rPr>
              <a:t> (</a:t>
            </a:r>
            <a:r>
              <a:rPr lang="en-US" sz="2900" b="1" i="1" dirty="0" smtClean="0">
                <a:latin typeface="Calibri" pitchFamily="34" charset="0"/>
              </a:rPr>
              <a:t>debt capital</a:t>
            </a:r>
            <a:r>
              <a:rPr lang="en-US" sz="2900" b="1" dirty="0" smtClean="0">
                <a:latin typeface="Calibri" pitchFamily="34" charset="0"/>
              </a:rPr>
              <a:t>) </a:t>
            </a:r>
            <a:r>
              <a:rPr lang="en-US" sz="2900" b="1" dirty="0" err="1" smtClean="0">
                <a:latin typeface="Calibri" pitchFamily="34" charset="0"/>
              </a:rPr>
              <a:t>dan</a:t>
            </a:r>
            <a:r>
              <a:rPr lang="en-US" sz="2900" b="1" dirty="0" smtClean="0">
                <a:latin typeface="Calibri" pitchFamily="34" charset="0"/>
              </a:rPr>
              <a:t> modal </a:t>
            </a:r>
            <a:r>
              <a:rPr lang="en-US" sz="2900" b="1" dirty="0" err="1" smtClean="0">
                <a:latin typeface="Calibri" pitchFamily="34" charset="0"/>
              </a:rPr>
              <a:t>ekuitas</a:t>
            </a:r>
            <a:r>
              <a:rPr lang="en-US" sz="2900" b="1" dirty="0" smtClean="0">
                <a:latin typeface="Calibri" pitchFamily="34" charset="0"/>
              </a:rPr>
              <a:t> (</a:t>
            </a:r>
            <a:r>
              <a:rPr lang="en-US" sz="2900" b="1" i="1" dirty="0" smtClean="0">
                <a:latin typeface="Calibri" pitchFamily="34" charset="0"/>
              </a:rPr>
              <a:t>equity capital</a:t>
            </a:r>
            <a:r>
              <a:rPr lang="en-US" sz="2900" b="1" dirty="0" smtClean="0">
                <a:latin typeface="Calibri" pitchFamily="34" charset="0"/>
              </a:rPr>
              <a:t>). </a:t>
            </a:r>
          </a:p>
          <a:p>
            <a:pPr marL="161808" indent="-161808" algn="just" eaLnBrk="1" fontAlgn="auto" hangingPunct="1">
              <a:spcAft>
                <a:spcPts val="0"/>
              </a:spcAft>
              <a:buFont typeface="Wingdings 2"/>
              <a:buNone/>
              <a:defRPr/>
            </a:pPr>
            <a:r>
              <a:rPr lang="en-US" sz="2900" dirty="0" smtClean="0">
                <a:latin typeface="Calibri" pitchFamily="34" charset="0"/>
              </a:rPr>
              <a:t>	</a:t>
            </a:r>
            <a:r>
              <a:rPr lang="en-US" sz="2900" dirty="0" err="1" smtClean="0">
                <a:latin typeface="Calibri" pitchFamily="34" charset="0"/>
              </a:rPr>
              <a:t>Kriteria</a:t>
            </a:r>
            <a:r>
              <a:rPr lang="en-US" sz="2900" dirty="0" smtClean="0">
                <a:latin typeface="Calibri" pitchFamily="34" charset="0"/>
              </a:rPr>
              <a:t> yang </a:t>
            </a:r>
            <a:r>
              <a:rPr lang="en-US" sz="2900" dirty="0" err="1" smtClean="0">
                <a:latin typeface="Calibri" pitchFamily="34" charset="0"/>
              </a:rPr>
              <a:t>umumnya</a:t>
            </a:r>
            <a:r>
              <a:rPr lang="en-US" sz="2900" dirty="0" smtClean="0">
                <a:latin typeface="Calibri" pitchFamily="34" charset="0"/>
              </a:rPr>
              <a:t> </a:t>
            </a:r>
            <a:r>
              <a:rPr lang="en-US" sz="2900" dirty="0" err="1" smtClean="0">
                <a:latin typeface="Calibri" pitchFamily="34" charset="0"/>
              </a:rPr>
              <a:t>diterapkan</a:t>
            </a:r>
            <a:r>
              <a:rPr lang="en-US" sz="2900" dirty="0" smtClean="0">
                <a:latin typeface="Calibri" pitchFamily="34" charset="0"/>
              </a:rPr>
              <a:t> </a:t>
            </a:r>
            <a:r>
              <a:rPr lang="en-US" sz="2900" dirty="0" err="1" smtClean="0">
                <a:latin typeface="Calibri" pitchFamily="34" charset="0"/>
              </a:rPr>
              <a:t>untuk</a:t>
            </a:r>
            <a:r>
              <a:rPr lang="en-US" sz="2900" dirty="0" smtClean="0">
                <a:latin typeface="Calibri" pitchFamily="34" charset="0"/>
              </a:rPr>
              <a:t> </a:t>
            </a:r>
            <a:r>
              <a:rPr lang="en-US" sz="2900" dirty="0" err="1" smtClean="0">
                <a:latin typeface="Calibri" pitchFamily="34" charset="0"/>
              </a:rPr>
              <a:t>menyebut</a:t>
            </a:r>
            <a:r>
              <a:rPr lang="en-US" sz="2900" dirty="0" smtClean="0">
                <a:latin typeface="Calibri" pitchFamily="34" charset="0"/>
              </a:rPr>
              <a:t> </a:t>
            </a:r>
            <a:r>
              <a:rPr lang="en-US" sz="2900" dirty="0" err="1" smtClean="0">
                <a:latin typeface="Calibri" pitchFamily="34" charset="0"/>
              </a:rPr>
              <a:t>suatu</a:t>
            </a:r>
            <a:r>
              <a:rPr lang="en-US" sz="2900" dirty="0" smtClean="0">
                <a:latin typeface="Calibri" pitchFamily="34" charset="0"/>
              </a:rPr>
              <a:t> </a:t>
            </a:r>
            <a:r>
              <a:rPr lang="en-US" sz="2900" dirty="0" err="1" smtClean="0">
                <a:latin typeface="Calibri" pitchFamily="34" charset="0"/>
              </a:rPr>
              <a:t>perusahaan</a:t>
            </a:r>
            <a:r>
              <a:rPr lang="en-US" sz="2900" dirty="0" smtClean="0">
                <a:latin typeface="Calibri" pitchFamily="34" charset="0"/>
              </a:rPr>
              <a:t> </a:t>
            </a:r>
            <a:r>
              <a:rPr lang="en-US" sz="2900" dirty="0" err="1" smtClean="0">
                <a:latin typeface="Calibri" pitchFamily="34" charset="0"/>
              </a:rPr>
              <a:t>sebagai</a:t>
            </a:r>
            <a:r>
              <a:rPr lang="en-US" sz="2900" dirty="0" smtClean="0">
                <a:latin typeface="Calibri" pitchFamily="34" charset="0"/>
              </a:rPr>
              <a:t> </a:t>
            </a:r>
            <a:r>
              <a:rPr lang="en-US" sz="2900" i="1" dirty="0" smtClean="0">
                <a:latin typeface="Calibri" pitchFamily="34" charset="0"/>
              </a:rPr>
              <a:t>thinly capitalized</a:t>
            </a:r>
            <a:r>
              <a:rPr lang="en-US" sz="2900" dirty="0" smtClean="0">
                <a:latin typeface="Calibri" pitchFamily="34" charset="0"/>
              </a:rPr>
              <a:t> </a:t>
            </a:r>
            <a:r>
              <a:rPr lang="en-US" sz="2900" dirty="0" err="1" smtClean="0">
                <a:latin typeface="Calibri" pitchFamily="34" charset="0"/>
              </a:rPr>
              <a:t>adalah</a:t>
            </a:r>
            <a:r>
              <a:rPr lang="en-US" sz="2900" dirty="0" smtClean="0">
                <a:latin typeface="Calibri" pitchFamily="34" charset="0"/>
              </a:rPr>
              <a:t> </a:t>
            </a:r>
            <a:r>
              <a:rPr lang="en-US" sz="2900" dirty="0" err="1" smtClean="0">
                <a:latin typeface="Calibri" pitchFamily="34" charset="0"/>
              </a:rPr>
              <a:t>rasio</a:t>
            </a:r>
            <a:r>
              <a:rPr lang="en-US" sz="2900" dirty="0" smtClean="0">
                <a:latin typeface="Calibri" pitchFamily="34" charset="0"/>
              </a:rPr>
              <a:t> </a:t>
            </a:r>
            <a:r>
              <a:rPr lang="en-US" sz="2900" i="1" dirty="0" smtClean="0">
                <a:latin typeface="Calibri" pitchFamily="34" charset="0"/>
              </a:rPr>
              <a:t>capital gear, leverage</a:t>
            </a:r>
            <a:r>
              <a:rPr lang="en-US" sz="2900" dirty="0" smtClean="0">
                <a:latin typeface="Calibri" pitchFamily="34" charset="0"/>
              </a:rPr>
              <a:t>, </a:t>
            </a:r>
            <a:r>
              <a:rPr lang="en-US" sz="2900" dirty="0" err="1" smtClean="0">
                <a:latin typeface="Calibri" pitchFamily="34" charset="0"/>
              </a:rPr>
              <a:t>atau</a:t>
            </a:r>
            <a:r>
              <a:rPr lang="en-US" sz="2900" dirty="0" smtClean="0">
                <a:latin typeface="Calibri" pitchFamily="34" charset="0"/>
              </a:rPr>
              <a:t> DER.</a:t>
            </a:r>
          </a:p>
          <a:p>
            <a:pPr marL="601409" indent="-601409" eaLnBrk="1" fontAlgn="auto" hangingPunct="1">
              <a:spcAft>
                <a:spcPts val="0"/>
              </a:spcAft>
              <a:buFont typeface="Wingdings 2"/>
              <a:buNone/>
              <a:defRPr/>
            </a:pPr>
            <a:endParaRPr lang="id-ID" sz="2900" i="1" dirty="0" smtClean="0">
              <a:latin typeface="Calibri" pitchFamily="34" charset="0"/>
            </a:endParaRPr>
          </a:p>
          <a:p>
            <a:pPr marL="601409" indent="-601409" eaLnBrk="1" fontAlgn="auto" hangingPunct="1">
              <a:spcAft>
                <a:spcPts val="0"/>
              </a:spcAft>
              <a:buFont typeface="Wingdings 2"/>
              <a:buNone/>
              <a:defRPr/>
            </a:pPr>
            <a:r>
              <a:rPr lang="en-US" sz="1900" i="1" dirty="0" smtClean="0">
                <a:latin typeface="Calibri" pitchFamily="34" charset="0"/>
              </a:rPr>
              <a:t>(</a:t>
            </a:r>
            <a:r>
              <a:rPr lang="en-US" sz="1900" i="1" dirty="0" err="1" smtClean="0">
                <a:latin typeface="Calibri" pitchFamily="34" charset="0"/>
              </a:rPr>
              <a:t>Diterjemahkan</a:t>
            </a:r>
            <a:r>
              <a:rPr lang="en-US" sz="1900" i="1" dirty="0" smtClean="0">
                <a:latin typeface="Calibri" pitchFamily="34" charset="0"/>
              </a:rPr>
              <a:t> </a:t>
            </a:r>
            <a:r>
              <a:rPr lang="en-US" sz="1900" i="1" dirty="0" err="1" smtClean="0">
                <a:latin typeface="Calibri" pitchFamily="34" charset="0"/>
              </a:rPr>
              <a:t>dari</a:t>
            </a:r>
            <a:r>
              <a:rPr lang="en-US" sz="1900" i="1" dirty="0" smtClean="0">
                <a:latin typeface="Calibri" pitchFamily="34" charset="0"/>
              </a:rPr>
              <a:t> IBFD International Tax </a:t>
            </a:r>
            <a:r>
              <a:rPr lang="en-US" sz="1900" i="1" dirty="0" smtClean="0">
                <a:latin typeface="Calibri" pitchFamily="34" charset="0"/>
              </a:rPr>
              <a:t>Glossary, 2005)</a:t>
            </a:r>
            <a:endParaRPr lang="en-US" sz="1900" i="1" dirty="0" smtClean="0">
              <a:latin typeface="Calibri" pitchFamily="34" charset="0"/>
            </a:endParaRPr>
          </a:p>
        </p:txBody>
      </p:sp>
      <p:sp>
        <p:nvSpPr>
          <p:cNvPr id="6146" name="Slide Number Placeholder 5"/>
          <p:cNvSpPr>
            <a:spLocks noGrp="1"/>
          </p:cNvSpPr>
          <p:nvPr>
            <p:ph type="sldNum" sz="quarter" idx="12"/>
          </p:nvPr>
        </p:nvSpPr>
        <p:spPr/>
        <p:txBody>
          <a:bodyPr/>
          <a:lstStyle/>
          <a:p>
            <a:pPr defTabSz="915001">
              <a:defRPr/>
            </a:pPr>
            <a:fld id="{F176A90F-11C7-4276-8900-BC3F3AB18529}" type="slidenum">
              <a:rPr lang="en-US" altLang="en-US"/>
              <a:pPr defTabSz="915001">
                <a:defRPr/>
              </a:pPr>
              <a:t>4</a:t>
            </a:fld>
            <a:endParaRPr lang="en-US"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06375" y="68263"/>
            <a:ext cx="8621713" cy="827087"/>
          </a:xfrm>
          <a:ln>
            <a:solidFill>
              <a:schemeClr val="accent1"/>
            </a:solidFill>
          </a:ln>
        </p:spPr>
        <p:txBody>
          <a:bodyPr/>
          <a:lstStyle/>
          <a:p>
            <a:pPr algn="ctr" eaLnBrk="1" fontAlgn="auto" hangingPunct="1">
              <a:spcAft>
                <a:spcPts val="0"/>
              </a:spcAft>
              <a:defRPr/>
            </a:pPr>
            <a:r>
              <a:rPr lang="id-ID" dirty="0" smtClean="0">
                <a:solidFill>
                  <a:schemeClr val="tx2">
                    <a:satMod val="130000"/>
                  </a:schemeClr>
                </a:solidFill>
                <a:latin typeface="Calibri" pitchFamily="34" charset="0"/>
              </a:rPr>
              <a:t>THIN CAPITALIZATION</a:t>
            </a:r>
            <a:endParaRPr lang="en-US" b="1" dirty="0" smtClean="0">
              <a:solidFill>
                <a:schemeClr val="tx2">
                  <a:satMod val="130000"/>
                </a:schemeClr>
              </a:solidFill>
              <a:latin typeface="Calibri" pitchFamily="34" charset="0"/>
            </a:endParaRPr>
          </a:p>
        </p:txBody>
      </p:sp>
      <p:sp>
        <p:nvSpPr>
          <p:cNvPr id="45059" name="Rectangle 3"/>
          <p:cNvSpPr>
            <a:spLocks noGrp="1" noChangeArrowheads="1"/>
          </p:cNvSpPr>
          <p:nvPr>
            <p:ph idx="1"/>
          </p:nvPr>
        </p:nvSpPr>
        <p:spPr>
          <a:xfrm>
            <a:off x="206375" y="1157288"/>
            <a:ext cx="7870825" cy="5164137"/>
          </a:xfrm>
        </p:spPr>
        <p:txBody>
          <a:bodyPr>
            <a:normAutofit lnSpcReduction="10000"/>
          </a:bodyPr>
          <a:lstStyle/>
          <a:p>
            <a:pPr marL="365760" indent="-283464" eaLnBrk="1" fontAlgn="auto" hangingPunct="1">
              <a:spcAft>
                <a:spcPts val="0"/>
              </a:spcAft>
              <a:buFontTx/>
              <a:buNone/>
              <a:defRPr/>
            </a:pPr>
            <a:r>
              <a:rPr lang="id-ID" sz="2200" b="1" dirty="0" smtClean="0">
                <a:latin typeface="Calibri" pitchFamily="34" charset="0"/>
              </a:rPr>
              <a:t>Pasal 18 ayat (1) UU PPh:	</a:t>
            </a:r>
          </a:p>
          <a:p>
            <a:pPr marL="161808" indent="-161808" algn="just" eaLnBrk="1" fontAlgn="auto" hangingPunct="1">
              <a:spcAft>
                <a:spcPts val="0"/>
              </a:spcAft>
              <a:buFont typeface="Wingdings 2"/>
              <a:buNone/>
              <a:defRPr/>
            </a:pPr>
            <a:r>
              <a:rPr lang="id-ID" sz="2200" dirty="0" smtClean="0">
                <a:latin typeface="Calibri" pitchFamily="34" charset="0"/>
              </a:rPr>
              <a:t>	Menteri Keuangan berwenang mengeluarkan keputusan mengenai </a:t>
            </a:r>
            <a:r>
              <a:rPr lang="id-ID" sz="2200" b="1" dirty="0" smtClean="0">
                <a:latin typeface="Calibri" pitchFamily="34" charset="0"/>
              </a:rPr>
              <a:t>besarnya perbandingan antara utang dan modal perusahaan </a:t>
            </a:r>
            <a:r>
              <a:rPr lang="id-ID" sz="2200" dirty="0" smtClean="0">
                <a:latin typeface="Calibri" pitchFamily="34" charset="0"/>
              </a:rPr>
              <a:t>untuk keperluan penghitungan pajak berdasarkan Undang‐undang ini.</a:t>
            </a:r>
          </a:p>
          <a:p>
            <a:pPr marL="365760" indent="-283464" algn="just" eaLnBrk="1" fontAlgn="auto" hangingPunct="1">
              <a:spcAft>
                <a:spcPts val="0"/>
              </a:spcAft>
              <a:buFontTx/>
              <a:buNone/>
              <a:defRPr/>
            </a:pPr>
            <a:endParaRPr lang="id-ID" sz="1300" b="1" dirty="0" smtClean="0">
              <a:latin typeface="Calibri" pitchFamily="34" charset="0"/>
            </a:endParaRPr>
          </a:p>
          <a:p>
            <a:pPr marL="365760" indent="-283464" algn="just" eaLnBrk="1" fontAlgn="auto" hangingPunct="1">
              <a:spcAft>
                <a:spcPts val="0"/>
              </a:spcAft>
              <a:buFontTx/>
              <a:buNone/>
              <a:defRPr/>
            </a:pPr>
            <a:r>
              <a:rPr lang="id-ID" sz="2200" b="1" dirty="0" smtClean="0">
                <a:latin typeface="Calibri" pitchFamily="34" charset="0"/>
              </a:rPr>
              <a:t>Pasal 18 ayat (3) UU PPh:</a:t>
            </a:r>
          </a:p>
          <a:p>
            <a:pPr marL="161808" indent="0" algn="just" eaLnBrk="1" fontAlgn="auto" hangingPunct="1">
              <a:spcBef>
                <a:spcPts val="541"/>
              </a:spcBef>
              <a:spcAft>
                <a:spcPts val="541"/>
              </a:spcAft>
              <a:buFont typeface="Wingdings 2"/>
              <a:buNone/>
              <a:defRPr/>
            </a:pPr>
            <a:r>
              <a:rPr lang="id-ID" sz="2200" dirty="0" smtClean="0">
                <a:latin typeface="Calibri" pitchFamily="34" charset="0"/>
              </a:rPr>
              <a:t>Direktur Jenderal Pajak berwenang untuk menentukan kembali besarnya penghasilan dan pengurangan </a:t>
            </a:r>
            <a:r>
              <a:rPr lang="id-ID" sz="2200" b="1" dirty="0" smtClean="0">
                <a:latin typeface="Calibri" pitchFamily="34" charset="0"/>
              </a:rPr>
              <a:t>serta menentukan utang sebagai modal untuk menghitung besarnya </a:t>
            </a:r>
            <a:r>
              <a:rPr lang="id-ID" sz="2200" dirty="0" smtClean="0">
                <a:latin typeface="Calibri" pitchFamily="34" charset="0"/>
              </a:rPr>
              <a:t>Penghasilan Kena Pajak bagi </a:t>
            </a:r>
            <a:r>
              <a:rPr lang="id-ID" sz="2200" b="1" dirty="0" smtClean="0">
                <a:latin typeface="Calibri" pitchFamily="34" charset="0"/>
              </a:rPr>
              <a:t>Wajib Pajak yang mempunyai hubungan istimewa dengan Wajib Pajak lainnya </a:t>
            </a:r>
            <a:r>
              <a:rPr lang="id-ID" sz="2200" dirty="0" smtClean="0">
                <a:latin typeface="Calibri" pitchFamily="34" charset="0"/>
              </a:rPr>
              <a:t>sesuai dengan kewajaran dan kelaziman usaha yang tidak dipengaruhi oleh hubungan istimewa dengan menggunakan metode perbandingan harga antara pihak yang independen, metode harga penjualan kembali, metode biaya‐plus, atau metode lainnya.</a:t>
            </a:r>
          </a:p>
          <a:p>
            <a:pPr marL="365760" indent="-283464" eaLnBrk="1" fontAlgn="auto" hangingPunct="1">
              <a:spcAft>
                <a:spcPts val="0"/>
              </a:spcAft>
              <a:buFontTx/>
              <a:buNone/>
              <a:defRPr/>
            </a:pPr>
            <a:endParaRPr lang="en-US" sz="2500" dirty="0">
              <a:latin typeface="Calibri" pitchFamily="34" charset="0"/>
            </a:endParaRPr>
          </a:p>
          <a:p>
            <a:pPr marL="571476" indent="-571476" eaLnBrk="1" fontAlgn="auto" hangingPunct="1">
              <a:spcAft>
                <a:spcPct val="20000"/>
              </a:spcAft>
              <a:buFont typeface="Wingdings 2"/>
              <a:buNone/>
              <a:defRPr/>
            </a:pPr>
            <a:endParaRPr lang="en-US" sz="2600" dirty="0">
              <a:solidFill>
                <a:srgbClr val="003399"/>
              </a:solidFill>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2"/>
          </p:nvPr>
        </p:nvSpPr>
        <p:spPr/>
        <p:txBody>
          <a:bodyPr/>
          <a:lstStyle/>
          <a:p>
            <a:pPr defTabSz="915001">
              <a:defRPr/>
            </a:pPr>
            <a:fld id="{2442ECE0-F587-4464-A03E-4446F4F3C255}" type="slidenum">
              <a:rPr lang="en-US" altLang="en-US"/>
              <a:pPr defTabSz="915001">
                <a:defRPr/>
              </a:pPr>
              <a:t>6</a:t>
            </a:fld>
            <a:endParaRPr lang="en-US" altLang="en-US" dirty="0"/>
          </a:p>
        </p:txBody>
      </p:sp>
      <p:sp>
        <p:nvSpPr>
          <p:cNvPr id="8195" name="Rectangle 2"/>
          <p:cNvSpPr>
            <a:spLocks noGrp="1" noChangeArrowheads="1"/>
          </p:cNvSpPr>
          <p:nvPr>
            <p:ph type="title" idx="4294967295"/>
          </p:nvPr>
        </p:nvSpPr>
        <p:spPr>
          <a:xfrm>
            <a:off x="0" y="400050"/>
            <a:ext cx="7413625" cy="463550"/>
          </a:xfrm>
        </p:spPr>
        <p:txBody>
          <a:bodyPr>
            <a:normAutofit fontScale="90000"/>
          </a:bodyPr>
          <a:lstStyle/>
          <a:p>
            <a:pPr algn="ctr" eaLnBrk="1" fontAlgn="auto" hangingPunct="1">
              <a:spcAft>
                <a:spcPts val="0"/>
              </a:spcAft>
              <a:defRPr/>
            </a:pPr>
            <a:r>
              <a:rPr lang="id-ID" sz="3200" dirty="0" smtClean="0">
                <a:solidFill>
                  <a:schemeClr val="tx2">
                    <a:satMod val="130000"/>
                  </a:schemeClr>
                </a:solidFill>
                <a:latin typeface="Calibri" pitchFamily="34" charset="0"/>
              </a:rPr>
              <a:t>THIN CAPITALIZATION</a:t>
            </a:r>
            <a:endParaRPr lang="en-US" sz="3200" dirty="0" smtClean="0">
              <a:solidFill>
                <a:schemeClr val="tx2">
                  <a:satMod val="130000"/>
                </a:schemeClr>
              </a:solidFill>
              <a:latin typeface="Calibri" pitchFamily="34" charset="0"/>
            </a:endParaRPr>
          </a:p>
        </p:txBody>
      </p:sp>
      <p:sp>
        <p:nvSpPr>
          <p:cNvPr id="478214" name="Rectangle 18"/>
          <p:cNvSpPr>
            <a:spLocks noChangeArrowheads="1"/>
          </p:cNvSpPr>
          <p:nvPr/>
        </p:nvSpPr>
        <p:spPr bwMode="auto">
          <a:xfrm>
            <a:off x="2238375" y="1295400"/>
            <a:ext cx="4735513" cy="533400"/>
          </a:xfrm>
          <a:prstGeom prst="rect">
            <a:avLst/>
          </a:prstGeom>
          <a:noFill/>
          <a:ln w="9525">
            <a:noFill/>
            <a:miter lim="800000"/>
            <a:headEnd/>
            <a:tailEnd/>
          </a:ln>
        </p:spPr>
        <p:txBody>
          <a:bodyPr wrap="none" lIns="91436" tIns="45718" rIns="91436" bIns="45718" anchor="ctr"/>
          <a:lstStyle/>
          <a:p>
            <a:r>
              <a:rPr lang="en-US" b="1">
                <a:latin typeface="Calibri" pitchFamily="34" charset="0"/>
              </a:rPr>
              <a:t>Opsi I</a:t>
            </a:r>
            <a:r>
              <a:rPr lang="en-US">
                <a:latin typeface="Calibri" pitchFamily="34" charset="0"/>
              </a:rPr>
              <a:t>: Investasi dalam bentuk ekuitas $1 juta</a:t>
            </a:r>
          </a:p>
        </p:txBody>
      </p:sp>
      <p:sp>
        <p:nvSpPr>
          <p:cNvPr id="478216" name="Line 22"/>
          <p:cNvSpPr>
            <a:spLocks noChangeShapeType="1"/>
          </p:cNvSpPr>
          <p:nvPr/>
        </p:nvSpPr>
        <p:spPr bwMode="auto">
          <a:xfrm flipV="1">
            <a:off x="1825625" y="2438400"/>
            <a:ext cx="4422775" cy="26988"/>
          </a:xfrm>
          <a:prstGeom prst="line">
            <a:avLst/>
          </a:prstGeom>
          <a:noFill/>
          <a:ln w="25400">
            <a:solidFill>
              <a:schemeClr val="tx1"/>
            </a:solidFill>
            <a:round/>
            <a:headEnd/>
            <a:tailEnd type="triangle" w="lg" len="lg"/>
          </a:ln>
        </p:spPr>
        <p:txBody>
          <a:bodyPr lIns="82479" tIns="41239" rIns="82479" bIns="41239"/>
          <a:lstStyle/>
          <a:p>
            <a:endParaRPr lang="en-US"/>
          </a:p>
        </p:txBody>
      </p:sp>
      <p:pic>
        <p:nvPicPr>
          <p:cNvPr id="18438" name="Picture 14" descr="MCj01963120000[1]"/>
          <p:cNvPicPr>
            <a:picLocks noChangeAspect="1" noChangeArrowheads="1"/>
          </p:cNvPicPr>
          <p:nvPr/>
        </p:nvPicPr>
        <p:blipFill>
          <a:blip r:embed="rId3" cstate="print"/>
          <a:srcRect/>
          <a:stretch>
            <a:fillRect/>
          </a:stretch>
        </p:blipFill>
        <p:spPr bwMode="auto">
          <a:xfrm>
            <a:off x="384175" y="1639888"/>
            <a:ext cx="1414463" cy="1446212"/>
          </a:xfrm>
          <a:prstGeom prst="rect">
            <a:avLst/>
          </a:prstGeom>
          <a:noFill/>
          <a:ln w="9525">
            <a:noFill/>
            <a:miter lim="800000"/>
            <a:headEnd/>
            <a:tailEnd/>
          </a:ln>
        </p:spPr>
      </p:pic>
      <p:pic>
        <p:nvPicPr>
          <p:cNvPr id="18439" name="Picture 15" descr="MCj02389990000[1]"/>
          <p:cNvPicPr>
            <a:picLocks noChangeAspect="1" noChangeArrowheads="1"/>
          </p:cNvPicPr>
          <p:nvPr/>
        </p:nvPicPr>
        <p:blipFill>
          <a:blip r:embed="rId4" cstate="print"/>
          <a:srcRect/>
          <a:stretch>
            <a:fillRect/>
          </a:stretch>
        </p:blipFill>
        <p:spPr bwMode="auto">
          <a:xfrm>
            <a:off x="6172200" y="1676400"/>
            <a:ext cx="1565275" cy="1239838"/>
          </a:xfrm>
          <a:prstGeom prst="rect">
            <a:avLst/>
          </a:prstGeom>
          <a:noFill/>
          <a:ln w="9525">
            <a:noFill/>
            <a:miter lim="800000"/>
            <a:headEnd/>
            <a:tailEnd/>
          </a:ln>
        </p:spPr>
      </p:pic>
      <p:sp>
        <p:nvSpPr>
          <p:cNvPr id="478225" name="Rectangle 18"/>
          <p:cNvSpPr>
            <a:spLocks noChangeArrowheads="1"/>
          </p:cNvSpPr>
          <p:nvPr/>
        </p:nvSpPr>
        <p:spPr bwMode="auto">
          <a:xfrm>
            <a:off x="1963738" y="2947988"/>
            <a:ext cx="4735512" cy="533400"/>
          </a:xfrm>
          <a:prstGeom prst="rect">
            <a:avLst/>
          </a:prstGeom>
          <a:noFill/>
          <a:ln w="9525">
            <a:noFill/>
            <a:miter lim="800000"/>
            <a:headEnd/>
            <a:tailEnd/>
          </a:ln>
        </p:spPr>
        <p:txBody>
          <a:bodyPr wrap="none" lIns="91436" tIns="45718" rIns="91436" bIns="45718" anchor="ctr"/>
          <a:lstStyle/>
          <a:p>
            <a:r>
              <a:rPr lang="en-US" b="1">
                <a:latin typeface="Calibri" pitchFamily="34" charset="0"/>
              </a:rPr>
              <a:t>Opsi II</a:t>
            </a:r>
            <a:r>
              <a:rPr lang="en-US">
                <a:latin typeface="Calibri" pitchFamily="34" charset="0"/>
              </a:rPr>
              <a:t>: Investasi dalam bentuk ekuitas $100 ribu </a:t>
            </a:r>
          </a:p>
          <a:p>
            <a:r>
              <a:rPr lang="en-US">
                <a:latin typeface="Calibri" pitchFamily="34" charset="0"/>
              </a:rPr>
              <a:t>dan dalam bentuk pinjaman $900 ribu</a:t>
            </a:r>
          </a:p>
        </p:txBody>
      </p:sp>
      <p:sp>
        <p:nvSpPr>
          <p:cNvPr id="478226" name="Rectangle 18"/>
          <p:cNvSpPr>
            <a:spLocks noChangeArrowheads="1"/>
          </p:cNvSpPr>
          <p:nvPr/>
        </p:nvSpPr>
        <p:spPr bwMode="auto">
          <a:xfrm>
            <a:off x="1981200" y="3962400"/>
            <a:ext cx="4737100" cy="533400"/>
          </a:xfrm>
          <a:prstGeom prst="rect">
            <a:avLst/>
          </a:prstGeom>
          <a:noFill/>
          <a:ln w="9525">
            <a:noFill/>
            <a:miter lim="800000"/>
            <a:headEnd/>
            <a:tailEnd/>
          </a:ln>
        </p:spPr>
        <p:txBody>
          <a:bodyPr wrap="none" lIns="91436" tIns="45718" rIns="91436" bIns="45718" anchor="ctr"/>
          <a:lstStyle/>
          <a:p>
            <a:r>
              <a:rPr lang="en-US" b="1">
                <a:latin typeface="Calibri" pitchFamily="34" charset="0"/>
              </a:rPr>
              <a:t>Opsi III</a:t>
            </a:r>
            <a:r>
              <a:rPr lang="en-US">
                <a:latin typeface="Calibri" pitchFamily="34" charset="0"/>
              </a:rPr>
              <a:t>: Investasi dalam bentuk ekuitas $100 ribu, </a:t>
            </a:r>
          </a:p>
          <a:p>
            <a:r>
              <a:rPr lang="en-US">
                <a:latin typeface="Calibri" pitchFamily="34" charset="0"/>
              </a:rPr>
              <a:t>menjamin pinjaman bank $900 ribu.</a:t>
            </a:r>
          </a:p>
        </p:txBody>
      </p:sp>
      <p:pic>
        <p:nvPicPr>
          <p:cNvPr id="478227" name="Picture 19" descr="MCj04247840000[1]"/>
          <p:cNvPicPr>
            <a:picLocks noChangeAspect="1" noChangeArrowheads="1"/>
          </p:cNvPicPr>
          <p:nvPr/>
        </p:nvPicPr>
        <p:blipFill>
          <a:blip r:embed="rId5" cstate="print"/>
          <a:srcRect/>
          <a:stretch>
            <a:fillRect/>
          </a:stretch>
        </p:blipFill>
        <p:spPr bwMode="auto">
          <a:xfrm>
            <a:off x="3657600" y="1981200"/>
            <a:ext cx="960438" cy="885825"/>
          </a:xfrm>
          <a:prstGeom prst="rect">
            <a:avLst/>
          </a:prstGeom>
          <a:noFill/>
          <a:ln w="9525">
            <a:noFill/>
            <a:miter lim="800000"/>
            <a:headEnd/>
            <a:tailEnd/>
          </a:ln>
        </p:spPr>
      </p:pic>
      <p:pic>
        <p:nvPicPr>
          <p:cNvPr id="18443" name="Picture 20" descr="MPj04392550000[1]"/>
          <p:cNvPicPr>
            <a:picLocks noChangeAspect="1" noChangeArrowheads="1"/>
          </p:cNvPicPr>
          <p:nvPr/>
        </p:nvPicPr>
        <p:blipFill>
          <a:blip r:embed="rId6" cstate="print"/>
          <a:srcRect/>
          <a:stretch>
            <a:fillRect/>
          </a:stretch>
        </p:blipFill>
        <p:spPr bwMode="auto">
          <a:xfrm>
            <a:off x="3962400" y="4724400"/>
            <a:ext cx="755650" cy="717550"/>
          </a:xfrm>
          <a:prstGeom prst="rect">
            <a:avLst/>
          </a:prstGeom>
          <a:noFill/>
          <a:ln w="9525">
            <a:noFill/>
            <a:miter lim="800000"/>
            <a:headEnd/>
            <a:tailEnd/>
          </a:ln>
        </p:spPr>
      </p:pic>
      <p:cxnSp>
        <p:nvCxnSpPr>
          <p:cNvPr id="478229" name="AutoShape 21"/>
          <p:cNvCxnSpPr>
            <a:cxnSpLocks noChangeShapeType="1"/>
          </p:cNvCxnSpPr>
          <p:nvPr/>
        </p:nvCxnSpPr>
        <p:spPr bwMode="auto">
          <a:xfrm>
            <a:off x="1071563" y="3086100"/>
            <a:ext cx="2890837" cy="1997075"/>
          </a:xfrm>
          <a:prstGeom prst="bentConnector3">
            <a:avLst>
              <a:gd name="adj1" fmla="val -199"/>
            </a:avLst>
          </a:prstGeom>
          <a:noFill/>
          <a:ln w="25400">
            <a:solidFill>
              <a:schemeClr val="tx1"/>
            </a:solidFill>
            <a:miter lim="800000"/>
            <a:headEnd/>
            <a:tailEnd type="triangle" w="lg" len="lg"/>
          </a:ln>
        </p:spPr>
      </p:cxnSp>
      <p:cxnSp>
        <p:nvCxnSpPr>
          <p:cNvPr id="478230" name="AutoShape 22"/>
          <p:cNvCxnSpPr>
            <a:cxnSpLocks noChangeShapeType="1"/>
          </p:cNvCxnSpPr>
          <p:nvPr/>
        </p:nvCxnSpPr>
        <p:spPr bwMode="auto">
          <a:xfrm flipV="1">
            <a:off x="4718050" y="3033713"/>
            <a:ext cx="2109788" cy="2049462"/>
          </a:xfrm>
          <a:prstGeom prst="bentConnector3">
            <a:avLst>
              <a:gd name="adj1" fmla="val 99532"/>
            </a:avLst>
          </a:prstGeom>
          <a:noFill/>
          <a:ln w="25400">
            <a:solidFill>
              <a:schemeClr val="tx1"/>
            </a:solidFill>
            <a:miter lim="800000"/>
            <a:headEnd/>
            <a:tailEnd type="triangle" w="lg" len="lg"/>
          </a:ln>
        </p:spPr>
      </p:cxnSp>
      <p:pic>
        <p:nvPicPr>
          <p:cNvPr id="478231" name="Picture 23" descr="MCj04241980000[1]"/>
          <p:cNvPicPr>
            <a:picLocks noChangeAspect="1" noChangeArrowheads="1"/>
          </p:cNvPicPr>
          <p:nvPr/>
        </p:nvPicPr>
        <p:blipFill>
          <a:blip r:embed="rId7" cstate="print"/>
          <a:srcRect/>
          <a:stretch>
            <a:fillRect/>
          </a:stretch>
        </p:blipFill>
        <p:spPr bwMode="auto">
          <a:xfrm>
            <a:off x="796925" y="4600575"/>
            <a:ext cx="1038225" cy="668338"/>
          </a:xfrm>
          <a:prstGeom prst="rect">
            <a:avLst/>
          </a:prstGeom>
          <a:noFill/>
          <a:ln w="9525">
            <a:noFill/>
            <a:miter lim="800000"/>
            <a:headEnd/>
            <a:tailEnd/>
          </a:ln>
        </p:spPr>
      </p:pic>
      <p:pic>
        <p:nvPicPr>
          <p:cNvPr id="478232" name="Picture 24" descr="MCj04241980000[1]"/>
          <p:cNvPicPr>
            <a:picLocks noChangeAspect="1" noChangeArrowheads="1"/>
          </p:cNvPicPr>
          <p:nvPr/>
        </p:nvPicPr>
        <p:blipFill>
          <a:blip r:embed="rId7" cstate="print"/>
          <a:srcRect/>
          <a:stretch>
            <a:fillRect/>
          </a:stretch>
        </p:blipFill>
        <p:spPr bwMode="auto">
          <a:xfrm>
            <a:off x="6172200" y="4724400"/>
            <a:ext cx="1038225" cy="668338"/>
          </a:xfrm>
          <a:prstGeom prst="rect">
            <a:avLst/>
          </a:prstGeom>
          <a:noFill/>
          <a:ln w="9525">
            <a:noFill/>
            <a:miter lim="800000"/>
            <a:headEnd/>
            <a:tailEnd/>
          </a:ln>
        </p:spPr>
      </p:pic>
      <p:sp>
        <p:nvSpPr>
          <p:cNvPr id="18448" name="Rectangle 18"/>
          <p:cNvSpPr>
            <a:spLocks noChangeArrowheads="1"/>
          </p:cNvSpPr>
          <p:nvPr/>
        </p:nvSpPr>
        <p:spPr bwMode="auto">
          <a:xfrm>
            <a:off x="590550" y="1227138"/>
            <a:ext cx="1346200" cy="533400"/>
          </a:xfrm>
          <a:prstGeom prst="rect">
            <a:avLst/>
          </a:prstGeom>
          <a:noFill/>
          <a:ln w="9525">
            <a:noFill/>
            <a:miter lim="800000"/>
            <a:headEnd/>
            <a:tailEnd/>
          </a:ln>
        </p:spPr>
        <p:txBody>
          <a:bodyPr wrap="none" lIns="91436" tIns="45718" rIns="91436" bIns="45718" anchor="ctr"/>
          <a:lstStyle/>
          <a:p>
            <a:r>
              <a:rPr lang="en-US">
                <a:latin typeface="Calibri" pitchFamily="34" charset="0"/>
              </a:rPr>
              <a:t>INVESTOR</a:t>
            </a:r>
          </a:p>
        </p:txBody>
      </p:sp>
      <p:sp>
        <p:nvSpPr>
          <p:cNvPr id="18449" name="Rectangle 18"/>
          <p:cNvSpPr>
            <a:spLocks noChangeArrowheads="1"/>
          </p:cNvSpPr>
          <p:nvPr/>
        </p:nvSpPr>
        <p:spPr bwMode="auto">
          <a:xfrm>
            <a:off x="6324600" y="1524000"/>
            <a:ext cx="1346200" cy="327025"/>
          </a:xfrm>
          <a:prstGeom prst="rect">
            <a:avLst/>
          </a:prstGeom>
          <a:noFill/>
          <a:ln w="9525">
            <a:noFill/>
            <a:miter lim="800000"/>
            <a:headEnd/>
            <a:tailEnd/>
          </a:ln>
        </p:spPr>
        <p:txBody>
          <a:bodyPr wrap="none" lIns="8248" tIns="0" rIns="8248" bIns="0" anchor="ctr"/>
          <a:lstStyle/>
          <a:p>
            <a:r>
              <a:rPr lang="en-US" sz="1400">
                <a:latin typeface="Calibri" pitchFamily="34" charset="0"/>
              </a:rPr>
              <a:t>PERUSAHAAN</a:t>
            </a:r>
          </a:p>
        </p:txBody>
      </p:sp>
      <p:sp>
        <p:nvSpPr>
          <p:cNvPr id="478235" name="Rectangle 18"/>
          <p:cNvSpPr>
            <a:spLocks noChangeArrowheads="1"/>
          </p:cNvSpPr>
          <p:nvPr/>
        </p:nvSpPr>
        <p:spPr bwMode="auto">
          <a:xfrm>
            <a:off x="3954463" y="5495925"/>
            <a:ext cx="1346200" cy="533400"/>
          </a:xfrm>
          <a:prstGeom prst="rect">
            <a:avLst/>
          </a:prstGeom>
          <a:noFill/>
          <a:ln w="9525">
            <a:noFill/>
            <a:miter lim="800000"/>
            <a:headEnd/>
            <a:tailEnd/>
          </a:ln>
        </p:spPr>
        <p:txBody>
          <a:bodyPr wrap="none" lIns="91436" tIns="45718" rIns="91436" bIns="45718" anchor="ctr"/>
          <a:lstStyle/>
          <a:p>
            <a:pPr algn="ctr"/>
            <a:r>
              <a:rPr lang="en-US">
                <a:latin typeface="Calibri" pitchFamily="34" charset="0"/>
              </a:rPr>
              <a:t>BANK</a:t>
            </a:r>
          </a:p>
        </p:txBody>
      </p:sp>
      <p:sp>
        <p:nvSpPr>
          <p:cNvPr id="478237" name="Rectangle 18"/>
          <p:cNvSpPr>
            <a:spLocks noChangeArrowheads="1"/>
          </p:cNvSpPr>
          <p:nvPr/>
        </p:nvSpPr>
        <p:spPr bwMode="auto">
          <a:xfrm>
            <a:off x="685800" y="5410200"/>
            <a:ext cx="1030288" cy="412750"/>
          </a:xfrm>
          <a:prstGeom prst="rect">
            <a:avLst/>
          </a:prstGeom>
          <a:noFill/>
          <a:ln w="9525">
            <a:noFill/>
            <a:miter lim="800000"/>
            <a:headEnd/>
            <a:tailEnd/>
          </a:ln>
        </p:spPr>
        <p:txBody>
          <a:bodyPr wrap="none" lIns="91436" tIns="45718" rIns="91436" bIns="45718" anchor="ctr"/>
          <a:lstStyle/>
          <a:p>
            <a:r>
              <a:rPr lang="en-US">
                <a:latin typeface="Calibri" pitchFamily="34" charset="0"/>
              </a:rPr>
              <a:t>Deposit</a:t>
            </a:r>
          </a:p>
        </p:txBody>
      </p:sp>
      <p:sp>
        <p:nvSpPr>
          <p:cNvPr id="478238" name="Rectangle 18"/>
          <p:cNvSpPr>
            <a:spLocks noChangeArrowheads="1"/>
          </p:cNvSpPr>
          <p:nvPr/>
        </p:nvSpPr>
        <p:spPr bwMode="auto">
          <a:xfrm>
            <a:off x="6629400" y="5486400"/>
            <a:ext cx="1030288" cy="412750"/>
          </a:xfrm>
          <a:prstGeom prst="rect">
            <a:avLst/>
          </a:prstGeom>
          <a:noFill/>
          <a:ln w="9525">
            <a:noFill/>
            <a:miter lim="800000"/>
            <a:headEnd/>
            <a:tailEnd/>
          </a:ln>
        </p:spPr>
        <p:txBody>
          <a:bodyPr wrap="none" lIns="91436" tIns="45718" rIns="91436" bIns="45718" anchor="ctr"/>
          <a:lstStyle/>
          <a:p>
            <a:r>
              <a:rPr lang="en-US">
                <a:latin typeface="Calibri" pitchFamily="34" charset="0"/>
              </a:rPr>
              <a:t>Pinjaman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78216"/>
                                        </p:tgtEl>
                                        <p:attrNameLst>
                                          <p:attrName>style.visibility</p:attrName>
                                        </p:attrNameLst>
                                      </p:cBhvr>
                                      <p:to>
                                        <p:strVal val="visible"/>
                                      </p:to>
                                    </p:set>
                                    <p:animEffect transition="in" filter="box(in)">
                                      <p:cBhvr>
                                        <p:cTn id="7" dur="500"/>
                                        <p:tgtEl>
                                          <p:spTgt spid="478216"/>
                                        </p:tgtEl>
                                      </p:cBhvr>
                                    </p:animEffect>
                                  </p:childTnLst>
                                </p:cTn>
                              </p:par>
                              <p:par>
                                <p:cTn id="8" presetID="4" presetClass="entr" presetSubtype="16" fill="hold" nodeType="withEffect">
                                  <p:stCondLst>
                                    <p:cond delay="0"/>
                                  </p:stCondLst>
                                  <p:childTnLst>
                                    <p:set>
                                      <p:cBhvr>
                                        <p:cTn id="9" dur="1" fill="hold">
                                          <p:stCondLst>
                                            <p:cond delay="0"/>
                                          </p:stCondLst>
                                        </p:cTn>
                                        <p:tgtEl>
                                          <p:spTgt spid="478227"/>
                                        </p:tgtEl>
                                        <p:attrNameLst>
                                          <p:attrName>style.visibility</p:attrName>
                                        </p:attrNameLst>
                                      </p:cBhvr>
                                      <p:to>
                                        <p:strVal val="visible"/>
                                      </p:to>
                                    </p:set>
                                    <p:animEffect transition="in" filter="box(in)">
                                      <p:cBhvr>
                                        <p:cTn id="10" dur="500"/>
                                        <p:tgtEl>
                                          <p:spTgt spid="478227"/>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478214"/>
                                        </p:tgtEl>
                                        <p:attrNameLst>
                                          <p:attrName>style.visibility</p:attrName>
                                        </p:attrNameLst>
                                      </p:cBhvr>
                                      <p:to>
                                        <p:strVal val="visible"/>
                                      </p:to>
                                    </p:set>
                                    <p:animEffect transition="in" filter="box(in)">
                                      <p:cBhvr>
                                        <p:cTn id="15" dur="500"/>
                                        <p:tgtEl>
                                          <p:spTgt spid="478214"/>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478225"/>
                                        </p:tgtEl>
                                        <p:attrNameLst>
                                          <p:attrName>style.visibility</p:attrName>
                                        </p:attrNameLst>
                                      </p:cBhvr>
                                      <p:to>
                                        <p:strVal val="visible"/>
                                      </p:to>
                                    </p:set>
                                    <p:animEffect transition="in" filter="box(in)">
                                      <p:cBhvr>
                                        <p:cTn id="20" dur="500"/>
                                        <p:tgtEl>
                                          <p:spTgt spid="478225"/>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478226"/>
                                        </p:tgtEl>
                                        <p:attrNameLst>
                                          <p:attrName>style.visibility</p:attrName>
                                        </p:attrNameLst>
                                      </p:cBhvr>
                                      <p:to>
                                        <p:strVal val="visible"/>
                                      </p:to>
                                    </p:set>
                                    <p:animEffect transition="in" filter="box(in)">
                                      <p:cBhvr>
                                        <p:cTn id="25" dur="500"/>
                                        <p:tgtEl>
                                          <p:spTgt spid="478226"/>
                                        </p:tgtEl>
                                      </p:cBhvr>
                                    </p:animEffect>
                                  </p:childTnLst>
                                </p:cTn>
                              </p:par>
                              <p:par>
                                <p:cTn id="26" presetID="4" presetClass="entr" presetSubtype="16" fill="hold" nodeType="withEffect">
                                  <p:stCondLst>
                                    <p:cond delay="0"/>
                                  </p:stCondLst>
                                  <p:childTnLst>
                                    <p:set>
                                      <p:cBhvr>
                                        <p:cTn id="27" dur="1" fill="hold">
                                          <p:stCondLst>
                                            <p:cond delay="0"/>
                                          </p:stCondLst>
                                        </p:cTn>
                                        <p:tgtEl>
                                          <p:spTgt spid="478229"/>
                                        </p:tgtEl>
                                        <p:attrNameLst>
                                          <p:attrName>style.visibility</p:attrName>
                                        </p:attrNameLst>
                                      </p:cBhvr>
                                      <p:to>
                                        <p:strVal val="visible"/>
                                      </p:to>
                                    </p:set>
                                    <p:animEffect transition="in" filter="box(in)">
                                      <p:cBhvr>
                                        <p:cTn id="28" dur="500"/>
                                        <p:tgtEl>
                                          <p:spTgt spid="478229"/>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478237"/>
                                        </p:tgtEl>
                                        <p:attrNameLst>
                                          <p:attrName>style.visibility</p:attrName>
                                        </p:attrNameLst>
                                      </p:cBhvr>
                                      <p:to>
                                        <p:strVal val="visible"/>
                                      </p:to>
                                    </p:set>
                                    <p:animEffect transition="in" filter="box(in)">
                                      <p:cBhvr>
                                        <p:cTn id="31" dur="500"/>
                                        <p:tgtEl>
                                          <p:spTgt spid="478237"/>
                                        </p:tgtEl>
                                      </p:cBhvr>
                                    </p:animEffect>
                                  </p:childTnLst>
                                </p:cTn>
                              </p:par>
                              <p:par>
                                <p:cTn id="32" presetID="4" presetClass="entr" presetSubtype="16" fill="hold" nodeType="withEffect">
                                  <p:stCondLst>
                                    <p:cond delay="0"/>
                                  </p:stCondLst>
                                  <p:childTnLst>
                                    <p:set>
                                      <p:cBhvr>
                                        <p:cTn id="33" dur="1" fill="hold">
                                          <p:stCondLst>
                                            <p:cond delay="0"/>
                                          </p:stCondLst>
                                        </p:cTn>
                                        <p:tgtEl>
                                          <p:spTgt spid="478231"/>
                                        </p:tgtEl>
                                        <p:attrNameLst>
                                          <p:attrName>style.visibility</p:attrName>
                                        </p:attrNameLst>
                                      </p:cBhvr>
                                      <p:to>
                                        <p:strVal val="visible"/>
                                      </p:to>
                                    </p:set>
                                    <p:animEffect transition="in" filter="box(in)">
                                      <p:cBhvr>
                                        <p:cTn id="34" dur="500"/>
                                        <p:tgtEl>
                                          <p:spTgt spid="478231"/>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478235"/>
                                        </p:tgtEl>
                                        <p:attrNameLst>
                                          <p:attrName>style.visibility</p:attrName>
                                        </p:attrNameLst>
                                      </p:cBhvr>
                                      <p:to>
                                        <p:strVal val="visible"/>
                                      </p:to>
                                    </p:set>
                                    <p:animEffect transition="in" filter="box(in)">
                                      <p:cBhvr>
                                        <p:cTn id="37" dur="500"/>
                                        <p:tgtEl>
                                          <p:spTgt spid="478235"/>
                                        </p:tgtEl>
                                      </p:cBhvr>
                                    </p:animEffect>
                                  </p:childTnLst>
                                </p:cTn>
                              </p:par>
                              <p:par>
                                <p:cTn id="38" presetID="4" presetClass="entr" presetSubtype="16" fill="hold" nodeType="withEffect">
                                  <p:stCondLst>
                                    <p:cond delay="0"/>
                                  </p:stCondLst>
                                  <p:childTnLst>
                                    <p:set>
                                      <p:cBhvr>
                                        <p:cTn id="39" dur="1" fill="hold">
                                          <p:stCondLst>
                                            <p:cond delay="0"/>
                                          </p:stCondLst>
                                        </p:cTn>
                                        <p:tgtEl>
                                          <p:spTgt spid="478230"/>
                                        </p:tgtEl>
                                        <p:attrNameLst>
                                          <p:attrName>style.visibility</p:attrName>
                                        </p:attrNameLst>
                                      </p:cBhvr>
                                      <p:to>
                                        <p:strVal val="visible"/>
                                      </p:to>
                                    </p:set>
                                    <p:animEffect transition="in" filter="box(in)">
                                      <p:cBhvr>
                                        <p:cTn id="40" dur="500"/>
                                        <p:tgtEl>
                                          <p:spTgt spid="478230"/>
                                        </p:tgtEl>
                                      </p:cBhvr>
                                    </p:animEffect>
                                  </p:childTnLst>
                                </p:cTn>
                              </p:par>
                              <p:par>
                                <p:cTn id="41" presetID="4" presetClass="entr" presetSubtype="16" fill="hold" nodeType="withEffect">
                                  <p:stCondLst>
                                    <p:cond delay="0"/>
                                  </p:stCondLst>
                                  <p:childTnLst>
                                    <p:set>
                                      <p:cBhvr>
                                        <p:cTn id="42" dur="1" fill="hold">
                                          <p:stCondLst>
                                            <p:cond delay="0"/>
                                          </p:stCondLst>
                                        </p:cTn>
                                        <p:tgtEl>
                                          <p:spTgt spid="478232"/>
                                        </p:tgtEl>
                                        <p:attrNameLst>
                                          <p:attrName>style.visibility</p:attrName>
                                        </p:attrNameLst>
                                      </p:cBhvr>
                                      <p:to>
                                        <p:strVal val="visible"/>
                                      </p:to>
                                    </p:set>
                                    <p:animEffect transition="in" filter="box(in)">
                                      <p:cBhvr>
                                        <p:cTn id="43" dur="500"/>
                                        <p:tgtEl>
                                          <p:spTgt spid="478232"/>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478238"/>
                                        </p:tgtEl>
                                        <p:attrNameLst>
                                          <p:attrName>style.visibility</p:attrName>
                                        </p:attrNameLst>
                                      </p:cBhvr>
                                      <p:to>
                                        <p:strVal val="visible"/>
                                      </p:to>
                                    </p:set>
                                    <p:animEffect transition="in" filter="box(in)">
                                      <p:cBhvr>
                                        <p:cTn id="46" dur="500"/>
                                        <p:tgtEl>
                                          <p:spTgt spid="478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4" grpId="0"/>
      <p:bldP spid="478216" grpId="0" animBg="1"/>
      <p:bldP spid="478225" grpId="0"/>
      <p:bldP spid="478226" grpId="0"/>
      <p:bldP spid="478235" grpId="0"/>
      <p:bldP spid="478237" grpId="0"/>
      <p:bldP spid="47823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685800" y="381000"/>
            <a:ext cx="8458200" cy="990600"/>
          </a:xfrm>
          <a:ln>
            <a:solidFill>
              <a:schemeClr val="accent1"/>
            </a:solidFill>
          </a:ln>
        </p:spPr>
        <p:txBody>
          <a:bodyPr>
            <a:noAutofit/>
          </a:bodyPr>
          <a:lstStyle/>
          <a:p>
            <a:pPr algn="ctr" eaLnBrk="1" fontAlgn="auto" hangingPunct="1">
              <a:spcAft>
                <a:spcPts val="0"/>
              </a:spcAft>
              <a:defRPr/>
            </a:pPr>
            <a:r>
              <a:rPr lang="en-US" sz="3600" b="1" dirty="0" smtClean="0">
                <a:solidFill>
                  <a:schemeClr val="tx2">
                    <a:satMod val="130000"/>
                  </a:schemeClr>
                </a:solidFill>
                <a:latin typeface="Calibri" pitchFamily="34" charset="0"/>
              </a:rPr>
              <a:t>2</a:t>
            </a:r>
            <a:r>
              <a:rPr lang="en-US" sz="3600" dirty="0" smtClean="0">
                <a:solidFill>
                  <a:schemeClr val="tx2">
                    <a:satMod val="130000"/>
                  </a:schemeClr>
                </a:solidFill>
                <a:latin typeface="Calibri" pitchFamily="34" charset="0"/>
              </a:rPr>
              <a:t>.</a:t>
            </a:r>
            <a:r>
              <a:rPr lang="en-US" sz="3600" b="1" dirty="0" smtClean="0">
                <a:solidFill>
                  <a:schemeClr val="tx2">
                    <a:satMod val="130000"/>
                  </a:schemeClr>
                </a:solidFill>
                <a:latin typeface="Calibri" pitchFamily="34" charset="0"/>
              </a:rPr>
              <a:t>CONTROLLED FOREIGN COMPANY</a:t>
            </a:r>
          </a:p>
        </p:txBody>
      </p:sp>
      <p:sp>
        <p:nvSpPr>
          <p:cNvPr id="9220" name="Rectangle 3"/>
          <p:cNvSpPr>
            <a:spLocks noGrp="1" noChangeArrowheads="1"/>
          </p:cNvSpPr>
          <p:nvPr>
            <p:ph idx="1"/>
          </p:nvPr>
        </p:nvSpPr>
        <p:spPr>
          <a:xfrm>
            <a:off x="609600" y="1295400"/>
            <a:ext cx="7870825" cy="5162550"/>
          </a:xfrm>
        </p:spPr>
        <p:txBody>
          <a:bodyPr>
            <a:normAutofit/>
          </a:bodyPr>
          <a:lstStyle/>
          <a:p>
            <a:pPr marL="601409" indent="-601409" eaLnBrk="1" fontAlgn="auto" hangingPunct="1">
              <a:spcAft>
                <a:spcPts val="0"/>
              </a:spcAft>
              <a:buFont typeface="Wingdings 2"/>
              <a:buNone/>
              <a:defRPr/>
            </a:pPr>
            <a:r>
              <a:rPr lang="en-US" sz="2900" b="1" dirty="0" err="1" smtClean="0">
                <a:latin typeface="Calibri" pitchFamily="34" charset="0"/>
              </a:rPr>
              <a:t>Pengertian</a:t>
            </a:r>
            <a:r>
              <a:rPr lang="en-US" sz="2900" b="1" dirty="0" smtClean="0">
                <a:latin typeface="Calibri" pitchFamily="34" charset="0"/>
              </a:rPr>
              <a:t>:</a:t>
            </a:r>
          </a:p>
          <a:p>
            <a:pPr marL="243427" indent="-243427" algn="just" eaLnBrk="1" fontAlgn="auto" hangingPunct="1">
              <a:spcAft>
                <a:spcPts val="0"/>
              </a:spcAft>
              <a:buFont typeface="Wingdings 2"/>
              <a:buNone/>
              <a:defRPr/>
            </a:pPr>
            <a:r>
              <a:rPr lang="en-US" sz="2900" b="1" dirty="0" smtClean="0">
                <a:latin typeface="Calibri" pitchFamily="34" charset="0"/>
              </a:rPr>
              <a:t>	</a:t>
            </a:r>
            <a:r>
              <a:rPr lang="id-ID" sz="2900" dirty="0" smtClean="0">
                <a:latin typeface="Calibri" pitchFamily="34" charset="0"/>
              </a:rPr>
              <a:t>CFC Rules adalah </a:t>
            </a:r>
            <a:r>
              <a:rPr lang="en-US" sz="2900" dirty="0" err="1" smtClean="0">
                <a:latin typeface="Calibri" pitchFamily="34" charset="0"/>
              </a:rPr>
              <a:t>ketentuan</a:t>
            </a:r>
            <a:r>
              <a:rPr lang="en-US" sz="2900" dirty="0" smtClean="0">
                <a:latin typeface="Calibri" pitchFamily="34" charset="0"/>
              </a:rPr>
              <a:t> </a:t>
            </a:r>
            <a:r>
              <a:rPr lang="en-US" sz="2900" dirty="0" err="1" smtClean="0">
                <a:latin typeface="Calibri" pitchFamily="34" charset="0"/>
              </a:rPr>
              <a:t>pencegahan</a:t>
            </a:r>
            <a:r>
              <a:rPr lang="en-US" sz="2900" dirty="0" smtClean="0">
                <a:latin typeface="Calibri" pitchFamily="34" charset="0"/>
              </a:rPr>
              <a:t> </a:t>
            </a:r>
            <a:r>
              <a:rPr lang="en-US" sz="2900" dirty="0" err="1" smtClean="0">
                <a:latin typeface="Calibri" pitchFamily="34" charset="0"/>
              </a:rPr>
              <a:t>atas</a:t>
            </a:r>
            <a:r>
              <a:rPr lang="en-US" sz="2900" dirty="0" smtClean="0">
                <a:latin typeface="Calibri" pitchFamily="34" charset="0"/>
              </a:rPr>
              <a:t> </a:t>
            </a:r>
            <a:r>
              <a:rPr lang="en-US" sz="2900" dirty="0" err="1" smtClean="0">
                <a:latin typeface="Calibri" pitchFamily="34" charset="0"/>
              </a:rPr>
              <a:t>penghindaran</a:t>
            </a:r>
            <a:r>
              <a:rPr lang="en-US" sz="2900" dirty="0" smtClean="0">
                <a:latin typeface="Calibri" pitchFamily="34" charset="0"/>
              </a:rPr>
              <a:t> </a:t>
            </a:r>
            <a:r>
              <a:rPr lang="en-US" sz="2900" dirty="0" err="1" smtClean="0">
                <a:latin typeface="Calibri" pitchFamily="34" charset="0"/>
              </a:rPr>
              <a:t>pajak</a:t>
            </a:r>
            <a:r>
              <a:rPr lang="en-US" sz="2900" dirty="0" smtClean="0">
                <a:latin typeface="Calibri" pitchFamily="34" charset="0"/>
              </a:rPr>
              <a:t> yang </a:t>
            </a:r>
            <a:r>
              <a:rPr lang="en-US" sz="2900" dirty="0" err="1" smtClean="0">
                <a:latin typeface="Calibri" pitchFamily="34" charset="0"/>
              </a:rPr>
              <a:t>dilakukan</a:t>
            </a:r>
            <a:r>
              <a:rPr lang="en-US" sz="2900" dirty="0" smtClean="0">
                <a:latin typeface="Calibri" pitchFamily="34" charset="0"/>
              </a:rPr>
              <a:t> </a:t>
            </a:r>
            <a:r>
              <a:rPr lang="en-US" sz="2900" dirty="0" err="1" smtClean="0">
                <a:latin typeface="Calibri" pitchFamily="34" charset="0"/>
              </a:rPr>
              <a:t>oleh</a:t>
            </a:r>
            <a:r>
              <a:rPr lang="en-US" sz="2900" dirty="0" smtClean="0">
                <a:latin typeface="Calibri" pitchFamily="34" charset="0"/>
              </a:rPr>
              <a:t> WP </a:t>
            </a:r>
            <a:r>
              <a:rPr lang="en-US" sz="2900" dirty="0" err="1" smtClean="0">
                <a:latin typeface="Calibri" pitchFamily="34" charset="0"/>
              </a:rPr>
              <a:t>dalam</a:t>
            </a:r>
            <a:r>
              <a:rPr lang="en-US" sz="2900" dirty="0" smtClean="0">
                <a:latin typeface="Calibri" pitchFamily="34" charset="0"/>
              </a:rPr>
              <a:t> </a:t>
            </a:r>
            <a:r>
              <a:rPr lang="en-US" sz="2900" dirty="0" err="1" smtClean="0">
                <a:latin typeface="Calibri" pitchFamily="34" charset="0"/>
              </a:rPr>
              <a:t>negeri</a:t>
            </a:r>
            <a:r>
              <a:rPr lang="en-US" sz="2900" dirty="0" smtClean="0">
                <a:latin typeface="Calibri" pitchFamily="34" charset="0"/>
              </a:rPr>
              <a:t> yang </a:t>
            </a:r>
            <a:r>
              <a:rPr lang="en-US" sz="2900" dirty="0" err="1" smtClean="0">
                <a:latin typeface="Calibri" pitchFamily="34" charset="0"/>
              </a:rPr>
              <a:t>melakukan</a:t>
            </a:r>
            <a:r>
              <a:rPr lang="en-US" sz="2900" dirty="0" smtClean="0">
                <a:latin typeface="Calibri" pitchFamily="34" charset="0"/>
              </a:rPr>
              <a:t> </a:t>
            </a:r>
            <a:r>
              <a:rPr lang="en-US" sz="2900" b="1" dirty="0" err="1" smtClean="0">
                <a:latin typeface="Calibri" pitchFamily="34" charset="0"/>
              </a:rPr>
              <a:t>pengalihan</a:t>
            </a:r>
            <a:r>
              <a:rPr lang="en-US" sz="2900" b="1" dirty="0" smtClean="0">
                <a:latin typeface="Calibri" pitchFamily="34" charset="0"/>
              </a:rPr>
              <a:t> </a:t>
            </a:r>
            <a:r>
              <a:rPr lang="en-US" sz="2900" b="1" dirty="0" err="1" smtClean="0">
                <a:latin typeface="Calibri" pitchFamily="34" charset="0"/>
              </a:rPr>
              <a:t>penghasilan</a:t>
            </a:r>
            <a:r>
              <a:rPr lang="en-US" sz="2900" b="1" dirty="0" smtClean="0">
                <a:latin typeface="Calibri" pitchFamily="34" charset="0"/>
              </a:rPr>
              <a:t> </a:t>
            </a:r>
            <a:r>
              <a:rPr lang="en-US" sz="2900" b="1" dirty="0" err="1" smtClean="0">
                <a:latin typeface="Calibri" pitchFamily="34" charset="0"/>
              </a:rPr>
              <a:t>ke</a:t>
            </a:r>
            <a:r>
              <a:rPr lang="en-US" sz="2900" b="1" dirty="0" smtClean="0">
                <a:latin typeface="Calibri" pitchFamily="34" charset="0"/>
              </a:rPr>
              <a:t> </a:t>
            </a:r>
            <a:r>
              <a:rPr lang="en-US" sz="2900" b="1" dirty="0" err="1" smtClean="0">
                <a:latin typeface="Calibri" pitchFamily="34" charset="0"/>
              </a:rPr>
              <a:t>perusahaan</a:t>
            </a:r>
            <a:r>
              <a:rPr lang="en-US" sz="2900" b="1" dirty="0" smtClean="0">
                <a:latin typeface="Calibri" pitchFamily="34" charset="0"/>
              </a:rPr>
              <a:t> </a:t>
            </a:r>
            <a:r>
              <a:rPr lang="en-US" sz="2900" b="1" dirty="0" err="1" smtClean="0">
                <a:latin typeface="Calibri" pitchFamily="34" charset="0"/>
              </a:rPr>
              <a:t>terkenda</a:t>
            </a:r>
            <a:r>
              <a:rPr lang="en-US" sz="2900" dirty="0" err="1" smtClean="0">
                <a:latin typeface="Calibri" pitchFamily="34" charset="0"/>
              </a:rPr>
              <a:t>li</a:t>
            </a:r>
            <a:r>
              <a:rPr lang="en-US" sz="2900" dirty="0" smtClean="0">
                <a:latin typeface="Calibri" pitchFamily="34" charset="0"/>
              </a:rPr>
              <a:t> yang </a:t>
            </a:r>
            <a:r>
              <a:rPr lang="en-US" sz="2900" dirty="0" err="1" smtClean="0">
                <a:latin typeface="Calibri" pitchFamily="34" charset="0"/>
              </a:rPr>
              <a:t>berada</a:t>
            </a:r>
            <a:r>
              <a:rPr lang="en-US" sz="2900" dirty="0" smtClean="0">
                <a:latin typeface="Calibri" pitchFamily="34" charset="0"/>
              </a:rPr>
              <a:t> </a:t>
            </a:r>
            <a:r>
              <a:rPr lang="en-US" sz="2900" dirty="0" err="1" smtClean="0">
                <a:latin typeface="Calibri" pitchFamily="34" charset="0"/>
              </a:rPr>
              <a:t>di</a:t>
            </a:r>
            <a:r>
              <a:rPr lang="en-US" sz="2900" dirty="0" smtClean="0">
                <a:latin typeface="Calibri" pitchFamily="34" charset="0"/>
              </a:rPr>
              <a:t> </a:t>
            </a:r>
            <a:r>
              <a:rPr lang="en-US" sz="2900" dirty="0" err="1" smtClean="0">
                <a:latin typeface="Calibri" pitchFamily="34" charset="0"/>
              </a:rPr>
              <a:t>negara-negara</a:t>
            </a:r>
            <a:r>
              <a:rPr lang="en-US" sz="2900" dirty="0" smtClean="0">
                <a:latin typeface="Calibri" pitchFamily="34" charset="0"/>
              </a:rPr>
              <a:t> yang </a:t>
            </a:r>
            <a:r>
              <a:rPr lang="en-US" sz="2900" dirty="0" err="1" smtClean="0">
                <a:latin typeface="Calibri" pitchFamily="34" charset="0"/>
              </a:rPr>
              <a:t>mengenakan</a:t>
            </a:r>
            <a:r>
              <a:rPr lang="en-US" sz="2900" dirty="0" smtClean="0">
                <a:latin typeface="Calibri" pitchFamily="34" charset="0"/>
              </a:rPr>
              <a:t> </a:t>
            </a:r>
            <a:r>
              <a:rPr lang="en-US" sz="2900" dirty="0" err="1" smtClean="0">
                <a:latin typeface="Calibri" pitchFamily="34" charset="0"/>
              </a:rPr>
              <a:t>pajak</a:t>
            </a:r>
            <a:r>
              <a:rPr lang="en-US" sz="2900" dirty="0" smtClean="0">
                <a:latin typeface="Calibri" pitchFamily="34" charset="0"/>
              </a:rPr>
              <a:t> </a:t>
            </a:r>
            <a:r>
              <a:rPr lang="en-US" sz="2900" dirty="0" err="1" smtClean="0">
                <a:latin typeface="Calibri" pitchFamily="34" charset="0"/>
              </a:rPr>
              <a:t>rendah</a:t>
            </a:r>
            <a:r>
              <a:rPr lang="en-US" sz="2900" dirty="0" smtClean="0">
                <a:latin typeface="Calibri" pitchFamily="34" charset="0"/>
              </a:rPr>
              <a:t> </a:t>
            </a:r>
            <a:r>
              <a:rPr lang="en-US" sz="2900" dirty="0" err="1" smtClean="0">
                <a:latin typeface="Calibri" pitchFamily="34" charset="0"/>
              </a:rPr>
              <a:t>atau</a:t>
            </a:r>
            <a:r>
              <a:rPr lang="en-US" sz="2900" dirty="0" smtClean="0">
                <a:latin typeface="Calibri" pitchFamily="34" charset="0"/>
              </a:rPr>
              <a:t> </a:t>
            </a:r>
            <a:r>
              <a:rPr lang="en-US" sz="2900" dirty="0" err="1" smtClean="0">
                <a:latin typeface="Calibri" pitchFamily="34" charset="0"/>
              </a:rPr>
              <a:t>tidak</a:t>
            </a:r>
            <a:r>
              <a:rPr lang="en-US" sz="2900" dirty="0" smtClean="0">
                <a:latin typeface="Calibri" pitchFamily="34" charset="0"/>
              </a:rPr>
              <a:t> </a:t>
            </a:r>
            <a:r>
              <a:rPr lang="en-US" sz="2900" dirty="0" err="1" smtClean="0">
                <a:latin typeface="Calibri" pitchFamily="34" charset="0"/>
              </a:rPr>
              <a:t>mengenakan</a:t>
            </a:r>
            <a:r>
              <a:rPr lang="en-US" sz="2900" dirty="0" smtClean="0">
                <a:latin typeface="Calibri" pitchFamily="34" charset="0"/>
              </a:rPr>
              <a:t> </a:t>
            </a:r>
            <a:r>
              <a:rPr lang="en-US" sz="2900" dirty="0" err="1" smtClean="0">
                <a:latin typeface="Calibri" pitchFamily="34" charset="0"/>
              </a:rPr>
              <a:t>pajak</a:t>
            </a:r>
            <a:r>
              <a:rPr lang="en-US" sz="2900" dirty="0" smtClean="0">
                <a:latin typeface="Calibri" pitchFamily="34" charset="0"/>
              </a:rPr>
              <a:t>.</a:t>
            </a:r>
          </a:p>
          <a:p>
            <a:pPr marL="601409" indent="-601409" eaLnBrk="1" fontAlgn="auto" hangingPunct="1">
              <a:spcAft>
                <a:spcPts val="0"/>
              </a:spcAft>
              <a:buFont typeface="Wingdings 2"/>
              <a:buNone/>
              <a:defRPr/>
            </a:pPr>
            <a:r>
              <a:rPr lang="en-US" sz="1900" i="1" dirty="0" smtClean="0">
                <a:latin typeface="Calibri" pitchFamily="34" charset="0"/>
              </a:rPr>
              <a:t>(</a:t>
            </a:r>
            <a:r>
              <a:rPr lang="en-US" sz="1900" i="1" dirty="0" err="1" smtClean="0">
                <a:latin typeface="Calibri" pitchFamily="34" charset="0"/>
              </a:rPr>
              <a:t>Diterjemahkan</a:t>
            </a:r>
            <a:r>
              <a:rPr lang="en-US" sz="1900" i="1" dirty="0" smtClean="0">
                <a:latin typeface="Calibri" pitchFamily="34" charset="0"/>
              </a:rPr>
              <a:t> </a:t>
            </a:r>
            <a:r>
              <a:rPr lang="en-US" sz="1900" i="1" dirty="0" err="1" smtClean="0">
                <a:latin typeface="Calibri" pitchFamily="34" charset="0"/>
              </a:rPr>
              <a:t>dari</a:t>
            </a:r>
            <a:r>
              <a:rPr lang="en-US" sz="1900" i="1" dirty="0" smtClean="0">
                <a:latin typeface="Calibri" pitchFamily="34" charset="0"/>
              </a:rPr>
              <a:t> IBFD International Tax Glossary, 2005)</a:t>
            </a:r>
          </a:p>
        </p:txBody>
      </p:sp>
      <p:sp>
        <p:nvSpPr>
          <p:cNvPr id="9218" name="Slide Number Placeholder 5"/>
          <p:cNvSpPr>
            <a:spLocks noGrp="1"/>
          </p:cNvSpPr>
          <p:nvPr>
            <p:ph type="sldNum" sz="quarter" idx="12"/>
          </p:nvPr>
        </p:nvSpPr>
        <p:spPr/>
        <p:txBody>
          <a:bodyPr/>
          <a:lstStyle/>
          <a:p>
            <a:pPr defTabSz="915001">
              <a:defRPr/>
            </a:pPr>
            <a:fld id="{70F82851-E09E-484C-B158-A1C3C39BE588}" type="slidenum">
              <a:rPr lang="en-US" altLang="en-US"/>
              <a:pPr defTabSz="915001">
                <a:defRPr/>
              </a:pPr>
              <a:t>7</a:t>
            </a:fld>
            <a:endParaRPr lang="en-US"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642918"/>
          </a:xfrm>
        </p:spPr>
        <p:txBody>
          <a:bodyPr>
            <a:normAutofit fontScale="90000"/>
          </a:bodyPr>
          <a:lstStyle/>
          <a:p>
            <a:endParaRPr lang="id-ID" dirty="0"/>
          </a:p>
        </p:txBody>
      </p:sp>
      <p:sp>
        <p:nvSpPr>
          <p:cNvPr id="3" name="Content Placeholder 2"/>
          <p:cNvSpPr>
            <a:spLocks noGrp="1"/>
          </p:cNvSpPr>
          <p:nvPr>
            <p:ph idx="1"/>
          </p:nvPr>
        </p:nvSpPr>
        <p:spPr>
          <a:xfrm>
            <a:off x="457200" y="928670"/>
            <a:ext cx="8229600" cy="5197493"/>
          </a:xfrm>
        </p:spPr>
        <p:txBody>
          <a:bodyPr>
            <a:normAutofit/>
          </a:bodyPr>
          <a:lstStyle/>
          <a:p>
            <a:r>
              <a:rPr lang="id-ID" dirty="0"/>
              <a:t>Penghindaran pajak oleh Wajib Pajak dalam negeri ini dilakukan dengan mengalihkan penghasilan dari luar negeri ke perusahaan CFC yang sengaja dibentuk di negara tax haven country. Agar tidak dikenakan pajak, laba dari perusahaan CFC ini tidak dibagikan kepada pemegang sahamnya, yaitu Wajib Pajak dalam negeri. Dengan kata lain, Wajib Pajak dalam negeri ini tidak meminta haknya atas laba yang diperoleh CFC</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63575" y="261938"/>
            <a:ext cx="8480425" cy="633412"/>
          </a:xfrm>
          <a:ln>
            <a:solidFill>
              <a:schemeClr val="accent1"/>
            </a:solidFill>
          </a:ln>
        </p:spPr>
        <p:txBody>
          <a:bodyPr>
            <a:noAutofit/>
          </a:bodyPr>
          <a:lstStyle/>
          <a:p>
            <a:pPr algn="ctr" eaLnBrk="1" fontAlgn="auto" hangingPunct="1">
              <a:spcAft>
                <a:spcPts val="0"/>
              </a:spcAft>
              <a:defRPr/>
            </a:pPr>
            <a:r>
              <a:rPr lang="en-US" sz="3600" b="1" dirty="0" smtClean="0">
                <a:solidFill>
                  <a:schemeClr val="tx2">
                    <a:satMod val="130000"/>
                  </a:schemeClr>
                </a:solidFill>
                <a:latin typeface="Calibri" pitchFamily="34" charset="0"/>
              </a:rPr>
              <a:t>2.	CONTROLLED FOREIGN COMPANY</a:t>
            </a:r>
            <a:endParaRPr lang="id-ID" sz="3600" dirty="0" smtClean="0">
              <a:solidFill>
                <a:schemeClr val="tx2">
                  <a:satMod val="130000"/>
                </a:schemeClr>
              </a:solidFill>
              <a:latin typeface="Calibri" pitchFamily="34" charset="0"/>
            </a:endParaRPr>
          </a:p>
        </p:txBody>
      </p:sp>
      <p:sp>
        <p:nvSpPr>
          <p:cNvPr id="11267" name="Content Placeholder 2"/>
          <p:cNvSpPr>
            <a:spLocks noGrp="1"/>
          </p:cNvSpPr>
          <p:nvPr>
            <p:ph idx="1"/>
          </p:nvPr>
        </p:nvSpPr>
        <p:spPr>
          <a:xfrm>
            <a:off x="838200" y="1295400"/>
            <a:ext cx="7554913" cy="4832350"/>
          </a:xfrm>
        </p:spPr>
        <p:txBody>
          <a:bodyPr>
            <a:normAutofit lnSpcReduction="10000"/>
          </a:bodyPr>
          <a:lstStyle/>
          <a:p>
            <a:pPr marL="365760" indent="-283464" eaLnBrk="1" fontAlgn="auto" hangingPunct="1">
              <a:spcAft>
                <a:spcPts val="0"/>
              </a:spcAft>
              <a:buFontTx/>
              <a:buNone/>
              <a:defRPr/>
            </a:pPr>
            <a:r>
              <a:rPr lang="id-ID" sz="2200" b="1" dirty="0" smtClean="0">
                <a:latin typeface="Calibri" pitchFamily="34" charset="0"/>
              </a:rPr>
              <a:t>Pasal 18 ayat (2) UU PPh:</a:t>
            </a:r>
          </a:p>
          <a:p>
            <a:pPr marL="0" indent="0" eaLnBrk="1" fontAlgn="auto" hangingPunct="1">
              <a:spcAft>
                <a:spcPts val="0"/>
              </a:spcAft>
              <a:buFont typeface="Wingdings 2"/>
              <a:buNone/>
              <a:defRPr/>
            </a:pPr>
            <a:r>
              <a:rPr lang="id-ID" sz="2200" dirty="0" smtClean="0">
                <a:latin typeface="Calibri" pitchFamily="34" charset="0"/>
              </a:rPr>
              <a:t>Menteri Keuangan berwenang menetapkan saat diperolehnya dividen oleh Wajib Pajak dalam negeri atas </a:t>
            </a:r>
            <a:r>
              <a:rPr lang="id-ID" sz="2200" b="1" dirty="0" smtClean="0">
                <a:latin typeface="Calibri" pitchFamily="34" charset="0"/>
              </a:rPr>
              <a:t>penyertaan modal pada badan usaha di luar negeri</a:t>
            </a:r>
            <a:r>
              <a:rPr lang="id-ID" sz="2200" dirty="0" smtClean="0">
                <a:latin typeface="Calibri" pitchFamily="34" charset="0"/>
              </a:rPr>
              <a:t> selain badan usaha yang menjual sahamnya di bursa efek, dengan ketentuan sebagai berikut:</a:t>
            </a:r>
          </a:p>
          <a:p>
            <a:pPr marL="412394" lvl="1" indent="-412394" eaLnBrk="1" fontAlgn="auto" hangingPunct="1">
              <a:spcAft>
                <a:spcPts val="0"/>
              </a:spcAft>
              <a:buFontTx/>
              <a:buAutoNum type="alphaLcPeriod"/>
              <a:defRPr/>
            </a:pPr>
            <a:r>
              <a:rPr lang="id-ID" sz="2200" dirty="0" smtClean="0">
                <a:latin typeface="Calibri" pitchFamily="34" charset="0"/>
              </a:rPr>
              <a:t>besarnya penyertaan modal Wajib Pajak dalam negeri tersebut </a:t>
            </a:r>
            <a:r>
              <a:rPr lang="id-ID" sz="2200" b="1" dirty="0" smtClean="0">
                <a:latin typeface="Calibri" pitchFamily="34" charset="0"/>
              </a:rPr>
              <a:t>paling rendah 50% </a:t>
            </a:r>
            <a:r>
              <a:rPr lang="id-ID" sz="2200" dirty="0" smtClean="0">
                <a:latin typeface="Calibri" pitchFamily="34" charset="0"/>
              </a:rPr>
              <a:t>(lima puluh persen) dari jumlah saham yang disetor; atau</a:t>
            </a:r>
          </a:p>
          <a:p>
            <a:pPr marL="412394" lvl="1" indent="-412394" eaLnBrk="1" fontAlgn="auto" hangingPunct="1">
              <a:spcAft>
                <a:spcPts val="0"/>
              </a:spcAft>
              <a:buFontTx/>
              <a:buAutoNum type="alphaLcPeriod"/>
              <a:defRPr/>
            </a:pPr>
            <a:r>
              <a:rPr lang="id-ID" sz="2200" dirty="0" smtClean="0">
                <a:latin typeface="Calibri" pitchFamily="34" charset="0"/>
              </a:rPr>
              <a:t>secara bersama‐sama dengan Wajib Pajak dalam negeri lainnya </a:t>
            </a:r>
            <a:r>
              <a:rPr lang="id-ID" sz="2200" b="1" dirty="0" smtClean="0">
                <a:latin typeface="Calibri" pitchFamily="34" charset="0"/>
              </a:rPr>
              <a:t>memiliki penyertaan modal paling rendah 50% </a:t>
            </a:r>
            <a:r>
              <a:rPr lang="id-ID" sz="2200" dirty="0" smtClean="0">
                <a:latin typeface="Calibri" pitchFamily="34" charset="0"/>
              </a:rPr>
              <a:t>(lima puluh persen) dari jumlah saham yang disetor.</a:t>
            </a:r>
          </a:p>
          <a:p>
            <a:pPr marL="365760" indent="-283464" eaLnBrk="1" fontAlgn="auto" hangingPunct="1">
              <a:spcAft>
                <a:spcPts val="0"/>
              </a:spcAft>
              <a:buFontTx/>
              <a:buNone/>
              <a:defRPr/>
            </a:pPr>
            <a:endParaRPr lang="id-ID" sz="2200" dirty="0" smtClean="0">
              <a:latin typeface="Calibri" pitchFamily="34" charset="0"/>
            </a:endParaRPr>
          </a:p>
          <a:p>
            <a:pPr marL="365760" indent="-283464" eaLnBrk="1" fontAlgn="auto" hangingPunct="1">
              <a:spcAft>
                <a:spcPts val="0"/>
              </a:spcAft>
              <a:buFontTx/>
              <a:buNone/>
              <a:defRPr/>
            </a:pPr>
            <a:r>
              <a:rPr lang="id-ID" sz="2200" b="1" dirty="0" smtClean="0">
                <a:latin typeface="Calibri" pitchFamily="34" charset="0"/>
              </a:rPr>
              <a:t>Peraturan pelaksanaan</a:t>
            </a:r>
            <a:r>
              <a:rPr lang="id-ID" sz="2200" dirty="0" smtClean="0">
                <a:latin typeface="Calibri" pitchFamily="34" charset="0"/>
              </a:rPr>
              <a:t>: PMK No.256/PMK.03/2008</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498</Words>
  <Application>Microsoft Office PowerPoint</Application>
  <PresentationFormat>On-screen Show (4:3)</PresentationFormat>
  <Paragraphs>92</Paragraphs>
  <Slides>10</Slides>
  <Notes>3</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Controlled Foreign Corporations (CFC) dan Thin Capitalization </vt:lpstr>
      <vt:lpstr>KETENTUAN ANTI PENGHINDARAN PAJAK Pasal 18 UU PPh</vt:lpstr>
      <vt:lpstr>Praktek Perpajakan yang dilarang </vt:lpstr>
      <vt:lpstr>1. THIN CAPITALIZATION</vt:lpstr>
      <vt:lpstr>THIN CAPITALIZATION</vt:lpstr>
      <vt:lpstr>THIN CAPITALIZATION</vt:lpstr>
      <vt:lpstr>2.CONTROLLED FOREIGN COMPANY</vt:lpstr>
      <vt:lpstr>Slide 8</vt:lpstr>
      <vt:lpstr>2. CONTROLLED FOREIGN COMPANY</vt:lpstr>
      <vt:lpstr>PMK-256/PMK.03/2008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Controlled Foreign Corporations (CFC) dan Thin Capitalization</dc:title>
  <dc:creator>ASUS</dc:creator>
  <cp:lastModifiedBy>ASUS</cp:lastModifiedBy>
  <cp:revision>5</cp:revision>
  <dcterms:created xsi:type="dcterms:W3CDTF">2014-06-20T04:20:27Z</dcterms:created>
  <dcterms:modified xsi:type="dcterms:W3CDTF">2014-06-20T05:15:22Z</dcterms:modified>
</cp:coreProperties>
</file>