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585AF16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394738" cy="30268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5F95130-D9B5-811A-092F-FB33B844D579}" name="Souza Wilkens, Rodrigo" initials="RS" userId="S::r.wilkens@exeter.ac.uk::cbb69a9c-ce70-4a24-9291-7195ef00874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2E9"/>
    <a:srgbClr val="EDFFC8"/>
    <a:srgbClr val="FFF990"/>
    <a:srgbClr val="EBFFB6"/>
    <a:srgbClr val="899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71664"/>
  </p:normalViewPr>
  <p:slideViewPr>
    <p:cSldViewPr snapToGrid="0">
      <p:cViewPr>
        <p:scale>
          <a:sx n="62" d="100"/>
          <a:sy n="62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9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585AF1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E886078-CD9E-40B2-A3C3-B23FBBF82DE4}" authorId="{E5F95130-D9B5-811A-092F-FB33B844D579}" created="2025-04-15T10:31:17.89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43" creationId="{83EC7BA6-57C6-A5C4-EE1C-FBDB2FC0866A}"/>
    </ac:deMkLst>
    <p188:txBody>
      <a:bodyPr/>
      <a:lstStyle/>
      <a:p>
        <a:r>
          <a:rPr lang="en-GB"/>
          <a:t>This information is already presented in the introduction. You should not present it twice </a:t>
        </a:r>
      </a:p>
    </p188:txBody>
  </p188:cm>
  <p188:cm id="{8CD77956-69B6-4F83-A230-C4BF7D7A49BE}" authorId="{E5F95130-D9B5-811A-092F-FB33B844D579}" created="2025-04-15T10:33:06.4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46" creationId="{66CC3C94-0008-35D4-C60E-2262BC6FDBEA}"/>
    </ac:deMkLst>
    <p188:txBody>
      <a:bodyPr/>
      <a:lstStyle/>
      <a:p>
        <a:r>
          <a:rPr lang="en-GB"/>
          <a:t>Use words like objective, goal, research question and hypothesis to make it easier for the evaluation committee to locate the information.</a:t>
        </a:r>
      </a:p>
    </p188:txBody>
  </p188:cm>
  <p188:cm id="{B8C6A2A7-FB29-4E0B-B562-2B5F5986BE56}" authorId="{E5F95130-D9B5-811A-092F-FB33B844D579}" created="2025-04-15T10:33:55.9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48" creationId="{86FDFA5F-02F9-AC74-A64B-B0A95F9F8C48}"/>
      <ac:txMk cp="408">
        <ac:context len="847" hash="1394138980"/>
      </ac:txMk>
    </ac:txMkLst>
    <p188:pos x="8851319" y="2315198"/>
    <p188:txBody>
      <a:bodyPr/>
      <a:lstStyle/>
      <a:p>
        <a:r>
          <a:rPr lang="en-GB"/>
          <a:t>“emotion learning in QWEN / BERT / GPT-2” -&gt; “emotion knowledge in transformer models (i.e.., encoder component)”</a:t>
        </a:r>
      </a:p>
    </p188:txBody>
  </p188:cm>
  <p188:cm id="{EEA3724C-6DA8-4220-B4CA-61A07CE6A08C}" authorId="{E5F95130-D9B5-811A-092F-FB33B844D579}" created="2025-04-15T10:36:02.4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48" creationId="{86FDFA5F-02F9-AC74-A64B-B0A95F9F8C48}"/>
    </ac:deMkLst>
    <p188:txBody>
      <a:bodyPr/>
      <a:lstStyle/>
      <a:p>
        <a:r>
          <a:rPr lang="en-GB"/>
          <a:t>You have too much information together. Break it in pieces (eg, create probes, probe each layer, assess models knowledge about amotion)</a:t>
        </a:r>
      </a:p>
    </p188:txBody>
  </p188:cm>
  <p188:cm id="{FAC73681-CA33-4E8A-BFD6-BB664E0BBC4A}" authorId="{E5F95130-D9B5-811A-092F-FB33B844D579}" created="2025-04-15T10:36:36.5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45" creationId="{968ED585-59CB-03F5-6A14-3B452384DD30}"/>
    </ac:deMkLst>
    <p188:txBody>
      <a:bodyPr/>
      <a:lstStyle/>
      <a:p>
        <a:r>
          <a:rPr lang="en-GB"/>
          <a:t>Reduce the figure size. Keep some margin.</a:t>
        </a:r>
      </a:p>
    </p188:txBody>
  </p188:cm>
  <p188:cm id="{BE3ED029-F629-4E5A-8402-012378EA1579}" authorId="{E5F95130-D9B5-811A-092F-FB33B844D579}" created="2025-04-15T10:37:00.0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53" creationId="{608C3BD0-6630-4A62-13E0-66ECFE450EC3}"/>
      <ac:txMk cp="31">
        <ac:context len="72" hash="1935296226"/>
      </ac:txMk>
    </ac:txMkLst>
    <p188:pos x="7223055" y="641384"/>
    <p188:txBody>
      <a:bodyPr/>
      <a:lstStyle/>
      <a:p>
        <a:r>
          <a:rPr lang="en-GB"/>
          <a:t>Extra space. Remove it</a:t>
        </a:r>
      </a:p>
    </p188:txBody>
  </p188:cm>
  <p188:cm id="{71B2C6C3-4DF4-4954-9A02-125CAA261F14}" authorId="{E5F95130-D9B5-811A-092F-FB33B844D579}" created="2025-04-15T10:37:35.58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45" creationId="{968ED585-59CB-03F5-6A14-3B452384DD30}"/>
    </ac:deMkLst>
    <p188:txBody>
      <a:bodyPr/>
      <a:lstStyle/>
      <a:p>
        <a:r>
          <a:rPr lang="en-GB"/>
          <a:t>Do not need to indicate the datasets</a:t>
        </a:r>
      </a:p>
    </p188:txBody>
  </p188:cm>
  <p188:cm id="{4E33B462-8D48-4171-AB9F-728020F582F0}" authorId="{E5F95130-D9B5-811A-092F-FB33B844D579}" created="2025-04-15T10:37:45.0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53" creationId="{608C3BD0-6630-4A62-13E0-66ECFE450EC3}"/>
    </ac:deMkLst>
    <p188:txBody>
      <a:bodyPr/>
      <a:lstStyle/>
      <a:p>
        <a:r>
          <a:rPr lang="en-GB"/>
          <a:t>Do not need to indicate the models</a:t>
        </a:r>
      </a:p>
    </p188:txBody>
  </p188:cm>
  <p188:cm id="{2EF651C5-CB04-4C87-BF27-C84E550D5AAF}" authorId="{E5F95130-D9B5-811A-092F-FB33B844D579}" created="2025-04-15T10:39:02.0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37" creationId="{14E34243-5292-6FA7-CC7C-CA7B163D0BCF}"/>
    </ac:deMkLst>
    <p188:txBody>
      <a:bodyPr/>
      <a:lstStyle/>
      <a:p>
        <a:r>
          <a:rPr lang="en-GB"/>
          <a:t>Describe the goal of each dataset. You can add a table with the number of documents, classes, docs per class, doc length...</a:t>
        </a:r>
      </a:p>
    </p188:txBody>
  </p188:cm>
  <p188:cm id="{BFD38629-2EE6-4665-A182-9C81EE9B7744}" authorId="{E5F95130-D9B5-811A-092F-FB33B844D579}" created="2025-04-15T10:39:39.7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57" creationId="{754547D1-2E15-B7BE-B8BA-D276201AE82A}"/>
    </ac:deMkLst>
    <p188:txBody>
      <a:bodyPr/>
      <a:lstStyle/>
      <a:p>
        <a:r>
          <a:rPr lang="en-GB"/>
          <a:t>Create a section evaluation and describe the metrics your using. </a:t>
        </a:r>
      </a:p>
    </p188:txBody>
  </p188:cm>
  <p188:cm id="{D6490CBF-16CE-4868-8D37-75DAD8C75743}" authorId="{E5F95130-D9B5-811A-092F-FB33B844D579}" created="2025-04-15T10:41:27.2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picMk id="68" creationId="{F3744490-8079-9C12-13EA-69996622A1E2}"/>
    </ac:deMkLst>
    <p188:txBody>
      <a:bodyPr/>
      <a:lstStyle/>
      <a:p>
        <a:r>
          <a:rPr lang="en-GB"/>
          <a:t>The Y- and X-axis are too small. It is hard to read. As all your results are between .15 and .6, you can zoon in in this area.</a:t>
        </a:r>
      </a:p>
    </p188:txBody>
  </p188:cm>
  <p188:cm id="{C9081C5E-C1DA-40B8-B4A2-DAFA07EB42C9}" authorId="{E5F95130-D9B5-811A-092F-FB33B844D579}" created="2025-04-15T10:41:55.79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picMk id="68" creationId="{F3744490-8079-9C12-13EA-69996622A1E2}"/>
    </ac:deMkLst>
    <p188:txBody>
      <a:bodyPr/>
      <a:lstStyle/>
      <a:p>
        <a:r>
          <a:rPr lang="en-GB"/>
          <a:t>Add titles to the figures to help people to understand them</a:t>
        </a:r>
      </a:p>
    </p188:txBody>
  </p188:cm>
  <p188:cm id="{0BFFB61B-2E02-42D1-A81B-9EE4170406B3}" authorId="{E5F95130-D9B5-811A-092F-FB33B844D579}" created="2025-04-15T10:43:49.5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82355052" sldId="256"/>
      <ac:spMk id="74" creationId="{D1211841-28CB-DB32-E33D-24917BE65279}"/>
    </ac:deMkLst>
    <p188:txBody>
      <a:bodyPr/>
      <a:lstStyle/>
      <a:p>
        <a:r>
          <a:rPr lang="en-GB"/>
          <a:t>Break it in items. Link this with the goals and research questions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62E1E-3EC7-B048-BCF5-D1E24E27AAD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6B74A-CB83-0349-A6E5-7C3F510BF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926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853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779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706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632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9558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9485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9411" algn="l" defTabSz="247985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From my results the Encoder only models perform better at understanding emotions than decoder only models </a:t>
            </a:r>
          </a:p>
          <a:p>
            <a:pPr marL="457200" indent="-457200">
              <a:buFontTx/>
              <a:buChar char="-"/>
            </a:pPr>
            <a:r>
              <a:rPr lang="en-US" dirty="0"/>
              <a:t>- by comparing the results of the different probes we can conclude that the probe with 1 hidden layer generally preforms better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varying result from ISEAR and Go-Emotion is due to the number of classes, with ISEAR there is a 1 in 7 chance to guess the emotion but with go-emotion is 1 in 28. 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6B74A-CB83-0349-A6E5-7C3F510BF2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606" y="4953726"/>
            <a:ext cx="18185527" cy="10538049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342" y="15898162"/>
            <a:ext cx="16046054" cy="7307966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757" indent="0" algn="ctr">
              <a:buNone/>
              <a:defRPr sz="4680"/>
            </a:lvl2pPr>
            <a:lvl3pPr marL="2139513" indent="0" algn="ctr">
              <a:buNone/>
              <a:defRPr sz="4212"/>
            </a:lvl3pPr>
            <a:lvl4pPr marL="3209270" indent="0" algn="ctr">
              <a:buNone/>
              <a:defRPr sz="3744"/>
            </a:lvl4pPr>
            <a:lvl5pPr marL="4279026" indent="0" algn="ctr">
              <a:buNone/>
              <a:defRPr sz="3744"/>
            </a:lvl5pPr>
            <a:lvl6pPr marL="5348783" indent="0" algn="ctr">
              <a:buNone/>
              <a:defRPr sz="3744"/>
            </a:lvl6pPr>
            <a:lvl7pPr marL="6418539" indent="0" algn="ctr">
              <a:buNone/>
              <a:defRPr sz="3744"/>
            </a:lvl7pPr>
            <a:lvl8pPr marL="7488296" indent="0" algn="ctr">
              <a:buNone/>
              <a:defRPr sz="3744"/>
            </a:lvl8pPr>
            <a:lvl9pPr marL="8558052" indent="0" algn="ctr">
              <a:buNone/>
              <a:defRPr sz="37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0611" y="1611537"/>
            <a:ext cx="4613240" cy="256514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889" y="1611537"/>
            <a:ext cx="13572287" cy="256514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746" y="7546205"/>
            <a:ext cx="18452962" cy="12591004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746" y="20256324"/>
            <a:ext cx="18452962" cy="6621312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>
                    <a:tint val="82000"/>
                  </a:schemeClr>
                </a:solidFill>
              </a:defRPr>
            </a:lvl1pPr>
            <a:lvl2pPr marL="1069757" indent="0">
              <a:buNone/>
              <a:defRPr sz="4680">
                <a:solidFill>
                  <a:schemeClr val="tx1">
                    <a:tint val="82000"/>
                  </a:schemeClr>
                </a:solidFill>
              </a:defRPr>
            </a:lvl2pPr>
            <a:lvl3pPr marL="2139513" indent="0">
              <a:buNone/>
              <a:defRPr sz="4212">
                <a:solidFill>
                  <a:schemeClr val="tx1">
                    <a:tint val="82000"/>
                  </a:schemeClr>
                </a:solidFill>
              </a:defRPr>
            </a:lvl3pPr>
            <a:lvl4pPr marL="3209270" indent="0">
              <a:buNone/>
              <a:defRPr sz="3744">
                <a:solidFill>
                  <a:schemeClr val="tx1">
                    <a:tint val="82000"/>
                  </a:schemeClr>
                </a:solidFill>
              </a:defRPr>
            </a:lvl4pPr>
            <a:lvl5pPr marL="4279026" indent="0">
              <a:buNone/>
              <a:defRPr sz="3744">
                <a:solidFill>
                  <a:schemeClr val="tx1">
                    <a:tint val="82000"/>
                  </a:schemeClr>
                </a:solidFill>
              </a:defRPr>
            </a:lvl5pPr>
            <a:lvl6pPr marL="5348783" indent="0">
              <a:buNone/>
              <a:defRPr sz="3744">
                <a:solidFill>
                  <a:schemeClr val="tx1">
                    <a:tint val="82000"/>
                  </a:schemeClr>
                </a:solidFill>
              </a:defRPr>
            </a:lvl6pPr>
            <a:lvl7pPr marL="6418539" indent="0">
              <a:buNone/>
              <a:defRPr sz="3744">
                <a:solidFill>
                  <a:schemeClr val="tx1">
                    <a:tint val="82000"/>
                  </a:schemeClr>
                </a:solidFill>
              </a:defRPr>
            </a:lvl7pPr>
            <a:lvl8pPr marL="7488296" indent="0">
              <a:buNone/>
              <a:defRPr sz="3744">
                <a:solidFill>
                  <a:schemeClr val="tx1">
                    <a:tint val="82000"/>
                  </a:schemeClr>
                </a:solidFill>
              </a:defRPr>
            </a:lvl8pPr>
            <a:lvl9pPr marL="8558052" indent="0">
              <a:buNone/>
              <a:defRPr sz="37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0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888" y="8057683"/>
            <a:ext cx="9092764" cy="19205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086" y="8057683"/>
            <a:ext cx="9092764" cy="19205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1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675" y="1611543"/>
            <a:ext cx="18452962" cy="58505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677" y="7420078"/>
            <a:ext cx="9050976" cy="363646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757" indent="0">
              <a:buNone/>
              <a:defRPr sz="4680" b="1"/>
            </a:lvl2pPr>
            <a:lvl3pPr marL="2139513" indent="0">
              <a:buNone/>
              <a:defRPr sz="4212" b="1"/>
            </a:lvl3pPr>
            <a:lvl4pPr marL="3209270" indent="0">
              <a:buNone/>
              <a:defRPr sz="3744" b="1"/>
            </a:lvl4pPr>
            <a:lvl5pPr marL="4279026" indent="0">
              <a:buNone/>
              <a:defRPr sz="3744" b="1"/>
            </a:lvl5pPr>
            <a:lvl6pPr marL="5348783" indent="0">
              <a:buNone/>
              <a:defRPr sz="3744" b="1"/>
            </a:lvl6pPr>
            <a:lvl7pPr marL="6418539" indent="0">
              <a:buNone/>
              <a:defRPr sz="3744" b="1"/>
            </a:lvl7pPr>
            <a:lvl8pPr marL="7488296" indent="0">
              <a:buNone/>
              <a:defRPr sz="3744" b="1"/>
            </a:lvl8pPr>
            <a:lvl9pPr marL="8558052" indent="0">
              <a:buNone/>
              <a:defRPr sz="37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677" y="11056543"/>
            <a:ext cx="9050976" cy="16262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087" y="7420078"/>
            <a:ext cx="9095550" cy="363646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757" indent="0">
              <a:buNone/>
              <a:defRPr sz="4680" b="1"/>
            </a:lvl2pPr>
            <a:lvl3pPr marL="2139513" indent="0">
              <a:buNone/>
              <a:defRPr sz="4212" b="1"/>
            </a:lvl3pPr>
            <a:lvl4pPr marL="3209270" indent="0">
              <a:buNone/>
              <a:defRPr sz="3744" b="1"/>
            </a:lvl4pPr>
            <a:lvl5pPr marL="4279026" indent="0">
              <a:buNone/>
              <a:defRPr sz="3744" b="1"/>
            </a:lvl5pPr>
            <a:lvl6pPr marL="5348783" indent="0">
              <a:buNone/>
              <a:defRPr sz="3744" b="1"/>
            </a:lvl6pPr>
            <a:lvl7pPr marL="6418539" indent="0">
              <a:buNone/>
              <a:defRPr sz="3744" b="1"/>
            </a:lvl7pPr>
            <a:lvl8pPr marL="7488296" indent="0">
              <a:buNone/>
              <a:defRPr sz="3744" b="1"/>
            </a:lvl8pPr>
            <a:lvl9pPr marL="8558052" indent="0">
              <a:buNone/>
              <a:defRPr sz="37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087" y="11056543"/>
            <a:ext cx="9095550" cy="162625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675" y="2017924"/>
            <a:ext cx="6900360" cy="7062735"/>
          </a:xfrm>
        </p:spPr>
        <p:txBody>
          <a:bodyPr anchor="b"/>
          <a:lstStyle>
            <a:lvl1pPr>
              <a:defRPr sz="74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5550" y="4358163"/>
            <a:ext cx="10831086" cy="21510511"/>
          </a:xfrm>
        </p:spPr>
        <p:txBody>
          <a:bodyPr/>
          <a:lstStyle>
            <a:lvl1pPr>
              <a:defRPr sz="7487"/>
            </a:lvl1pPr>
            <a:lvl2pPr>
              <a:defRPr sz="6551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75" y="9080659"/>
            <a:ext cx="6900360" cy="16823044"/>
          </a:xfrm>
        </p:spPr>
        <p:txBody>
          <a:bodyPr/>
          <a:lstStyle>
            <a:lvl1pPr marL="0" indent="0">
              <a:buNone/>
              <a:defRPr sz="3744"/>
            </a:lvl1pPr>
            <a:lvl2pPr marL="1069757" indent="0">
              <a:buNone/>
              <a:defRPr sz="3276"/>
            </a:lvl2pPr>
            <a:lvl3pPr marL="2139513" indent="0">
              <a:buNone/>
              <a:defRPr sz="2808"/>
            </a:lvl3pPr>
            <a:lvl4pPr marL="3209270" indent="0">
              <a:buNone/>
              <a:defRPr sz="2340"/>
            </a:lvl4pPr>
            <a:lvl5pPr marL="4279026" indent="0">
              <a:buNone/>
              <a:defRPr sz="2340"/>
            </a:lvl5pPr>
            <a:lvl6pPr marL="5348783" indent="0">
              <a:buNone/>
              <a:defRPr sz="2340"/>
            </a:lvl6pPr>
            <a:lvl7pPr marL="6418539" indent="0">
              <a:buNone/>
              <a:defRPr sz="2340"/>
            </a:lvl7pPr>
            <a:lvl8pPr marL="7488296" indent="0">
              <a:buNone/>
              <a:defRPr sz="2340"/>
            </a:lvl8pPr>
            <a:lvl9pPr marL="8558052" indent="0">
              <a:buNone/>
              <a:defRPr sz="23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675" y="2017924"/>
            <a:ext cx="6900360" cy="7062735"/>
          </a:xfrm>
        </p:spPr>
        <p:txBody>
          <a:bodyPr anchor="b"/>
          <a:lstStyle>
            <a:lvl1pPr>
              <a:defRPr sz="74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5550" y="4358163"/>
            <a:ext cx="10831086" cy="21510511"/>
          </a:xfrm>
        </p:spPr>
        <p:txBody>
          <a:bodyPr anchor="t"/>
          <a:lstStyle>
            <a:lvl1pPr marL="0" indent="0">
              <a:buNone/>
              <a:defRPr sz="7487"/>
            </a:lvl1pPr>
            <a:lvl2pPr marL="1069757" indent="0">
              <a:buNone/>
              <a:defRPr sz="6551"/>
            </a:lvl2pPr>
            <a:lvl3pPr marL="2139513" indent="0">
              <a:buNone/>
              <a:defRPr sz="5616"/>
            </a:lvl3pPr>
            <a:lvl4pPr marL="3209270" indent="0">
              <a:buNone/>
              <a:defRPr sz="4680"/>
            </a:lvl4pPr>
            <a:lvl5pPr marL="4279026" indent="0">
              <a:buNone/>
              <a:defRPr sz="4680"/>
            </a:lvl5pPr>
            <a:lvl6pPr marL="5348783" indent="0">
              <a:buNone/>
              <a:defRPr sz="4680"/>
            </a:lvl6pPr>
            <a:lvl7pPr marL="6418539" indent="0">
              <a:buNone/>
              <a:defRPr sz="4680"/>
            </a:lvl7pPr>
            <a:lvl8pPr marL="7488296" indent="0">
              <a:buNone/>
              <a:defRPr sz="4680"/>
            </a:lvl8pPr>
            <a:lvl9pPr marL="8558052" indent="0">
              <a:buNone/>
              <a:defRPr sz="4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75" y="9080659"/>
            <a:ext cx="6900360" cy="16823044"/>
          </a:xfrm>
        </p:spPr>
        <p:txBody>
          <a:bodyPr/>
          <a:lstStyle>
            <a:lvl1pPr marL="0" indent="0">
              <a:buNone/>
              <a:defRPr sz="3744"/>
            </a:lvl1pPr>
            <a:lvl2pPr marL="1069757" indent="0">
              <a:buNone/>
              <a:defRPr sz="3276"/>
            </a:lvl2pPr>
            <a:lvl3pPr marL="2139513" indent="0">
              <a:buNone/>
              <a:defRPr sz="2808"/>
            </a:lvl3pPr>
            <a:lvl4pPr marL="3209270" indent="0">
              <a:buNone/>
              <a:defRPr sz="2340"/>
            </a:lvl4pPr>
            <a:lvl5pPr marL="4279026" indent="0">
              <a:buNone/>
              <a:defRPr sz="2340"/>
            </a:lvl5pPr>
            <a:lvl6pPr marL="5348783" indent="0">
              <a:buNone/>
              <a:defRPr sz="2340"/>
            </a:lvl6pPr>
            <a:lvl7pPr marL="6418539" indent="0">
              <a:buNone/>
              <a:defRPr sz="2340"/>
            </a:lvl7pPr>
            <a:lvl8pPr marL="7488296" indent="0">
              <a:buNone/>
              <a:defRPr sz="2340"/>
            </a:lvl8pPr>
            <a:lvl9pPr marL="8558052" indent="0">
              <a:buNone/>
              <a:defRPr sz="23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888" y="1611543"/>
            <a:ext cx="18452962" cy="5850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888" y="8057683"/>
            <a:ext cx="18452962" cy="1920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888" y="28054758"/>
            <a:ext cx="4813816" cy="1611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2E368-39A1-D44A-A691-881120812F13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007" y="28054758"/>
            <a:ext cx="7220724" cy="1611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0034" y="28054758"/>
            <a:ext cx="4813816" cy="16115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50AE-5EE2-FB45-8251-05FD6CE0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9513" rtl="0" eaLnBrk="1" latinLnBrk="0" hangingPunct="1">
        <a:lnSpc>
          <a:spcPct val="90000"/>
        </a:lnSpc>
        <a:spcBef>
          <a:spcPct val="0"/>
        </a:spcBef>
        <a:buNone/>
        <a:defRPr sz="102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878" indent="-534878" algn="l" defTabSz="2139513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1" kern="1200">
          <a:solidFill>
            <a:schemeClr val="tx1"/>
          </a:solidFill>
          <a:latin typeface="+mn-lt"/>
          <a:ea typeface="+mn-ea"/>
          <a:cs typeface="+mn-cs"/>
        </a:defRPr>
      </a:lvl1pPr>
      <a:lvl2pPr marL="1604635" indent="-534878" algn="l" defTabSz="213951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391" indent="-534878" algn="l" defTabSz="213951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148" indent="-534878" algn="l" defTabSz="213951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3905" indent="-534878" algn="l" defTabSz="213951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661" indent="-534878" algn="l" defTabSz="213951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418" indent="-534878" algn="l" defTabSz="213951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174" indent="-534878" algn="l" defTabSz="213951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2931" indent="-534878" algn="l" defTabSz="213951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757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513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270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026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8783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539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296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052" algn="l" defTabSz="2139513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microsoft.com/office/2018/10/relationships/comments" Target="../comments/modernComment_100_585AF16C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6CC3C94-0008-35D4-C60E-2262BC6FDBEA}"/>
              </a:ext>
            </a:extLst>
          </p:cNvPr>
          <p:cNvSpPr/>
          <p:nvPr/>
        </p:nvSpPr>
        <p:spPr>
          <a:xfrm>
            <a:off x="0" y="-3916"/>
            <a:ext cx="21394739" cy="3171564"/>
          </a:xfrm>
          <a:prstGeom prst="rect">
            <a:avLst/>
          </a:prstGeom>
          <a:solidFill>
            <a:srgbClr val="EDFFC8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72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02FF91F-C550-DE80-8C7A-7767302F7AF9}"/>
              </a:ext>
            </a:extLst>
          </p:cNvPr>
          <p:cNvSpPr txBox="1"/>
          <p:nvPr/>
        </p:nvSpPr>
        <p:spPr>
          <a:xfrm>
            <a:off x="5302011" y="501344"/>
            <a:ext cx="17236083" cy="13842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dirty="0">
                <a:latin typeface="Helvetica" pitchFamily="2" charset="0"/>
              </a:rPr>
              <a:t>Emotion Learning in Large Language Models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41EEF503-DB9A-FA07-4C47-903A22B629EA}"/>
              </a:ext>
            </a:extLst>
          </p:cNvPr>
          <p:cNvSpPr txBox="1"/>
          <p:nvPr/>
        </p:nvSpPr>
        <p:spPr>
          <a:xfrm>
            <a:off x="5581477" y="1577424"/>
            <a:ext cx="17236083" cy="11079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Amirali </a:t>
            </a:r>
            <a:r>
              <a:rPr lang="en-US" sz="3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Famili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defRPr/>
            </a:pP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 of Exeter – Computer Science Department </a:t>
            </a:r>
          </a:p>
        </p:txBody>
      </p:sp>
      <p:sp>
        <p:nvSpPr>
          <p:cNvPr id="34" name="Rectangle 167">
            <a:extLst>
              <a:ext uri="{FF2B5EF4-FFF2-40B4-BE49-F238E27FC236}">
                <a16:creationId xmlns:a16="http://schemas.microsoft.com/office/drawing/2014/main" id="{411BD114-05C9-2473-5E5D-5410309E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4" y="11398813"/>
            <a:ext cx="9797336" cy="880250"/>
          </a:xfrm>
          <a:prstGeom prst="roundRect">
            <a:avLst/>
          </a:prstGeom>
          <a:solidFill>
            <a:srgbClr val="899574"/>
          </a:solidFill>
          <a:ln w="9525">
            <a:noFill/>
            <a:miter lim="800000"/>
          </a:ln>
        </p:spPr>
        <p:txBody>
          <a:bodyPr wrap="none" lIns="64635" tIns="32318" rIns="64635" bIns="32318" anchor="ctr"/>
          <a:lstStyle>
            <a:defPPr>
              <a:defRPr kern="1200"/>
            </a:defPPr>
          </a:lstStyle>
          <a:p>
            <a:pPr defTabSz="1773261"/>
            <a:r>
              <a:rPr lang="en-US" sz="4400" dirty="0">
                <a:solidFill>
                  <a:schemeClr val="bg1"/>
                </a:solidFill>
                <a:latin typeface="Nunito" panose="00000500000000000000" pitchFamily="2" charset="0"/>
              </a:rPr>
              <a:t>Workflow</a:t>
            </a:r>
          </a:p>
        </p:txBody>
      </p:sp>
      <p:sp>
        <p:nvSpPr>
          <p:cNvPr id="36" name="Rectangle 167">
            <a:extLst>
              <a:ext uri="{FF2B5EF4-FFF2-40B4-BE49-F238E27FC236}">
                <a16:creationId xmlns:a16="http://schemas.microsoft.com/office/drawing/2014/main" id="{7E6D2E57-B12A-B3C7-1C20-3AE55627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92" y="3472683"/>
            <a:ext cx="9824267" cy="983274"/>
          </a:xfrm>
          <a:prstGeom prst="roundRect">
            <a:avLst/>
          </a:prstGeom>
          <a:solidFill>
            <a:srgbClr val="899574"/>
          </a:solidFill>
          <a:ln w="9525">
            <a:noFill/>
            <a:miter lim="800000"/>
          </a:ln>
        </p:spPr>
        <p:txBody>
          <a:bodyPr wrap="none" lIns="64635" tIns="32318" rIns="64635" bIns="32318" anchor="ctr"/>
          <a:lstStyle>
            <a:defPPr>
              <a:defRPr kern="1200"/>
            </a:defPPr>
          </a:lstStyle>
          <a:p>
            <a:pPr defTabSz="1773261"/>
            <a:r>
              <a:rPr lang="en-US" sz="4400" dirty="0">
                <a:solidFill>
                  <a:schemeClr val="bg1"/>
                </a:solidFill>
                <a:latin typeface="Nunito" panose="00000500000000000000" pitchFamily="2" charset="0"/>
              </a:rPr>
              <a:t>Introduction</a:t>
            </a:r>
          </a:p>
        </p:txBody>
      </p:sp>
      <p:sp>
        <p:nvSpPr>
          <p:cNvPr id="37" name="Rectangle 167">
            <a:extLst>
              <a:ext uri="{FF2B5EF4-FFF2-40B4-BE49-F238E27FC236}">
                <a16:creationId xmlns:a16="http://schemas.microsoft.com/office/drawing/2014/main" id="{14E34243-5292-6FA7-CC7C-CA7B163D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52" y="21522801"/>
            <a:ext cx="9733407" cy="993051"/>
          </a:xfrm>
          <a:prstGeom prst="roundRect">
            <a:avLst/>
          </a:prstGeom>
          <a:solidFill>
            <a:srgbClr val="899574"/>
          </a:solidFill>
          <a:ln w="9525">
            <a:noFill/>
            <a:miter lim="800000"/>
          </a:ln>
        </p:spPr>
        <p:txBody>
          <a:bodyPr wrap="none" lIns="64635" tIns="32318" rIns="64635" bIns="32318" anchor="ctr"/>
          <a:lstStyle>
            <a:defPPr>
              <a:defRPr kern="1200"/>
            </a:defPPr>
          </a:lstStyle>
          <a:p>
            <a:pPr defTabSz="1773261"/>
            <a:r>
              <a:rPr lang="en-US" sz="4400" dirty="0">
                <a:solidFill>
                  <a:schemeClr val="bg1"/>
                </a:solidFill>
                <a:latin typeface="Nunito" panose="00000500000000000000" pitchFamily="2" charset="0"/>
              </a:rPr>
              <a:t>Datasets</a:t>
            </a:r>
            <a:r>
              <a:rPr lang="en-US" sz="1697" dirty="0">
                <a:solidFill>
                  <a:schemeClr val="bg1"/>
                </a:solidFill>
                <a:latin typeface="Nunito" panose="00000500000000000000" pitchFamily="2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F8940B-4540-61EC-148B-406256054399}"/>
              </a:ext>
            </a:extLst>
          </p:cNvPr>
          <p:cNvSpPr txBox="1"/>
          <p:nvPr/>
        </p:nvSpPr>
        <p:spPr>
          <a:xfrm>
            <a:off x="8979311" y="5197499"/>
            <a:ext cx="184731" cy="288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72" dirty="0"/>
          </a:p>
        </p:txBody>
      </p:sp>
      <p:pic>
        <p:nvPicPr>
          <p:cNvPr id="42" name="Picture 41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8D290DA6-D5C3-F803-E445-C17E89574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92" y="-166246"/>
            <a:ext cx="5494002" cy="3616134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68ED585-59CB-03F5-6A14-3B452384DD30}"/>
              </a:ext>
            </a:extLst>
          </p:cNvPr>
          <p:cNvSpPr/>
          <p:nvPr/>
        </p:nvSpPr>
        <p:spPr bwMode="auto">
          <a:xfrm>
            <a:off x="1439854" y="12533676"/>
            <a:ext cx="8073274" cy="783138"/>
          </a:xfrm>
          <a:prstGeom prst="rect">
            <a:avLst/>
          </a:prstGeom>
          <a:solidFill>
            <a:srgbClr val="E9F2E9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6953" tIns="48476" rIns="96953" bIns="48476" numCol="1" rtlCol="0" anchor="ctr" anchorCtr="0" compatLnSpc="1">
            <a:prstTxWarp prst="textNoShape">
              <a:avLst/>
            </a:prstTxWarp>
          </a:bodyPr>
          <a:lstStyle/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Preprocessing datasets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FDFA5F-02F9-AC74-A64B-B0A95F9F8C48}"/>
              </a:ext>
            </a:extLst>
          </p:cNvPr>
          <p:cNvSpPr txBox="1"/>
          <p:nvPr/>
        </p:nvSpPr>
        <p:spPr>
          <a:xfrm>
            <a:off x="393729" y="4663282"/>
            <a:ext cx="9797337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Large Language Models (LLMs) are becoming a mainstream tool, project to enter every aspect of our lives. It is vital that we improve interpretability and  transparency on how they learn about various context. 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400" dirty="0">
              <a:solidFill>
                <a:srgbClr val="404040"/>
              </a:solidFill>
              <a:latin typeface="DeepSeek-CJK-patch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Emotions, key to human communication, are potentially learned by LLMs through vast text corpora, yet their black-box nature obscures how and where this learning occurs.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400" dirty="0">
              <a:solidFill>
                <a:srgbClr val="404040"/>
              </a:solidFill>
              <a:latin typeface="DeepSeek-CJK-patch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In this work I investigate 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sz="2400" b="1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emotion knowledge in transformer models (i.e.. Encoder component) QWEN/BERT/GPT-2 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using </a:t>
            </a:r>
            <a:r>
              <a:rPr lang="en-US" sz="2400" b="1" dirty="0">
                <a:solidFill>
                  <a:srgbClr val="404040"/>
                </a:solidFill>
                <a:latin typeface="DeepSeek-CJK-patch"/>
              </a:rPr>
              <a:t>classifier probing (CP) 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-&gt; The </a:t>
            </a:r>
            <a:r>
              <a:rPr lang="en-US" sz="2400" b="1" dirty="0">
                <a:solidFill>
                  <a:srgbClr val="404040"/>
                </a:solidFill>
                <a:latin typeface="DeepSeek-CJK-patch"/>
              </a:rPr>
              <a:t>objective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 is mapping emotional representations across model layers. </a:t>
            </a:r>
          </a:p>
          <a:p>
            <a:pPr algn="just"/>
            <a:endParaRPr lang="en-US" sz="2400" dirty="0">
              <a:solidFill>
                <a:srgbClr val="404040"/>
              </a:solidFill>
              <a:latin typeface="DeepSeek-CJK-patch"/>
            </a:endParaRPr>
          </a:p>
          <a:p>
            <a:pPr algn="just"/>
            <a:r>
              <a:rPr lang="en-US" sz="2400" dirty="0">
                <a:solidFill>
                  <a:srgbClr val="404040"/>
                </a:solidFill>
                <a:latin typeface="DeepSeek-CJK-patch"/>
              </a:rPr>
              <a:t>This project </a:t>
            </a:r>
            <a:r>
              <a:rPr lang="en-US" sz="2800" b="1" dirty="0">
                <a:solidFill>
                  <a:srgbClr val="404040"/>
                </a:solidFill>
                <a:latin typeface="DeepSeek-CJK-patch"/>
              </a:rPr>
              <a:t>goal 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is to</a:t>
            </a:r>
            <a:r>
              <a:rPr lang="en-US" sz="20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improve interpretability by determining the responsible layers for emotion learning in different LLMs. This means understanding: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dirty="0">
                <a:solidFill>
                  <a:srgbClr val="404040"/>
                </a:solidFill>
                <a:latin typeface="DeepSeek-CJK-patch"/>
              </a:rPr>
              <a:t>Whether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 emotions are encoded during pre-training.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b="1" dirty="0">
                <a:solidFill>
                  <a:srgbClr val="404040"/>
                </a:solidFill>
                <a:latin typeface="DeepSeek-CJK-patch"/>
              </a:rPr>
              <a:t>Which layers</a:t>
            </a: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 contribute to emotion detection.</a:t>
            </a: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89CE6410-24E7-59F5-7168-B5FE74F20014}"/>
              </a:ext>
            </a:extLst>
          </p:cNvPr>
          <p:cNvSpPr/>
          <p:nvPr/>
        </p:nvSpPr>
        <p:spPr>
          <a:xfrm>
            <a:off x="4907184" y="13399918"/>
            <a:ext cx="449797" cy="3752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C3BD0-6630-4A62-13E0-66ECFE450EC3}"/>
              </a:ext>
            </a:extLst>
          </p:cNvPr>
          <p:cNvSpPr/>
          <p:nvPr/>
        </p:nvSpPr>
        <p:spPr bwMode="auto">
          <a:xfrm>
            <a:off x="1447836" y="13883059"/>
            <a:ext cx="8154008" cy="1059152"/>
          </a:xfrm>
          <a:prstGeom prst="rect">
            <a:avLst/>
          </a:prstGeom>
          <a:solidFill>
            <a:srgbClr val="E9F2E9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6953" tIns="48476" rIns="96953" bIns="48476" numCol="1" rtlCol="0" anchor="ctr" anchorCtr="0" compatLnSpc="1">
            <a:prstTxWarp prst="textNoShape">
              <a:avLst/>
            </a:prstTxWarp>
          </a:bodyPr>
          <a:lstStyle/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Get pre-trained model</a:t>
            </a:r>
          </a:p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Extract hidden states of the model for given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37127EBD-820F-4593-1ACD-26BF43150B0C}"/>
              </a:ext>
            </a:extLst>
          </p:cNvPr>
          <p:cNvSpPr/>
          <p:nvPr/>
        </p:nvSpPr>
        <p:spPr>
          <a:xfrm>
            <a:off x="4907184" y="15127697"/>
            <a:ext cx="449797" cy="4347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EE23E5-9693-92F3-C71D-006B029557A8}"/>
              </a:ext>
            </a:extLst>
          </p:cNvPr>
          <p:cNvSpPr/>
          <p:nvPr/>
        </p:nvSpPr>
        <p:spPr bwMode="auto">
          <a:xfrm>
            <a:off x="1447836" y="15641926"/>
            <a:ext cx="8154008" cy="993051"/>
          </a:xfrm>
          <a:prstGeom prst="rect">
            <a:avLst/>
          </a:prstGeom>
          <a:solidFill>
            <a:srgbClr val="E9F2E9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6953" tIns="48476" rIns="96953" bIns="48476" numCol="1" rtlCol="0" anchor="ctr" anchorCtr="0" compatLnSpc="1">
            <a:prstTxWarp prst="textNoShape">
              <a:avLst/>
            </a:prstTxWarp>
          </a:bodyPr>
          <a:lstStyle/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Train the probe model (MLP) using the hidden states </a:t>
            </a:r>
          </a:p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Of each model</a:t>
            </a: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94969DC3-A0E8-B34B-9573-505E952BE93E}"/>
              </a:ext>
            </a:extLst>
          </p:cNvPr>
          <p:cNvSpPr/>
          <p:nvPr/>
        </p:nvSpPr>
        <p:spPr>
          <a:xfrm>
            <a:off x="4907184" y="16840812"/>
            <a:ext cx="449797" cy="4347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4547D1-2E15-B7BE-B8BA-D276201AE82A}"/>
              </a:ext>
            </a:extLst>
          </p:cNvPr>
          <p:cNvSpPr/>
          <p:nvPr/>
        </p:nvSpPr>
        <p:spPr bwMode="auto">
          <a:xfrm>
            <a:off x="1439854" y="18752948"/>
            <a:ext cx="8154008" cy="807185"/>
          </a:xfrm>
          <a:prstGeom prst="rect">
            <a:avLst/>
          </a:prstGeom>
          <a:solidFill>
            <a:srgbClr val="E9F2E9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6953" tIns="48476" rIns="96953" bIns="48476" numCol="1" rtlCol="0" anchor="ctr" anchorCtr="0" compatLnSpc="1">
            <a:prstTxWarp prst="textNoShape">
              <a:avLst/>
            </a:prstTxWarp>
          </a:bodyPr>
          <a:lstStyle/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Perform analysis of the accuracy of the prediction at </a:t>
            </a:r>
          </a:p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each hidden layer of the model 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D17FE07D-4696-459B-C883-F2522095BD8D}"/>
              </a:ext>
            </a:extLst>
          </p:cNvPr>
          <p:cNvSpPr/>
          <p:nvPr/>
        </p:nvSpPr>
        <p:spPr>
          <a:xfrm>
            <a:off x="4907183" y="19633960"/>
            <a:ext cx="449797" cy="4347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0B08FD-761C-EBB5-AA8A-9A6C542087E6}"/>
              </a:ext>
            </a:extLst>
          </p:cNvPr>
          <p:cNvSpPr/>
          <p:nvPr/>
        </p:nvSpPr>
        <p:spPr bwMode="auto">
          <a:xfrm>
            <a:off x="1439854" y="20142556"/>
            <a:ext cx="8154008" cy="1098125"/>
          </a:xfrm>
          <a:prstGeom prst="rect">
            <a:avLst/>
          </a:prstGeom>
          <a:solidFill>
            <a:srgbClr val="E9F2E9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6953" tIns="48476" rIns="96953" bIns="48476" numCol="1" rtlCol="0" anchor="ctr" anchorCtr="0" compatLnSpc="1">
            <a:prstTxWarp prst="textNoShape">
              <a:avLst/>
            </a:prstTxWarp>
          </a:bodyPr>
          <a:lstStyle/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Draw conclusion on which hidden layers are most </a:t>
            </a:r>
          </a:p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responsible for emotion learning for each model</a:t>
            </a:r>
          </a:p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211841-28CB-DB32-E33D-24917BE65279}"/>
              </a:ext>
            </a:extLst>
          </p:cNvPr>
          <p:cNvSpPr txBox="1"/>
          <p:nvPr/>
        </p:nvSpPr>
        <p:spPr>
          <a:xfrm>
            <a:off x="10523095" y="25375216"/>
            <a:ext cx="1032030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My results help understanding of emotion knowledge in the encoder of QWEN, BERT and GPT-2 :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BERT model is better than GPT2 at emotion detection. The results clearly show that the middle to later layers are better at emotion recognition.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We can also conclude that for GPT-2 Probe with 1 hidden layer performs better and Probe with 3 hidden layer has an upward trend (to be validated with more samples). 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For BERT, The probe with 3 hidden layers has the worst performance in BERT (1 hidden layer &gt; 2 hidden layer &gt; 0 hidden layer &gt; 3 hidden layers).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US" sz="2400" dirty="0"/>
              <a:t>QWEN model show poor classification and accuracy due to low number of samples the probe is trained on. </a:t>
            </a:r>
          </a:p>
          <a:p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0F1774-0182-AA3E-521D-C1337D8ED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03533"/>
              </p:ext>
            </p:extLst>
          </p:nvPr>
        </p:nvGraphicFramePr>
        <p:xfrm>
          <a:off x="1407106" y="23920125"/>
          <a:ext cx="7899747" cy="575211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33249">
                  <a:extLst>
                    <a:ext uri="{9D8B030D-6E8A-4147-A177-3AD203B41FA5}">
                      <a16:colId xmlns:a16="http://schemas.microsoft.com/office/drawing/2014/main" val="2439418960"/>
                    </a:ext>
                  </a:extLst>
                </a:gridCol>
                <a:gridCol w="2633249">
                  <a:extLst>
                    <a:ext uri="{9D8B030D-6E8A-4147-A177-3AD203B41FA5}">
                      <a16:colId xmlns:a16="http://schemas.microsoft.com/office/drawing/2014/main" val="3810546856"/>
                    </a:ext>
                  </a:extLst>
                </a:gridCol>
                <a:gridCol w="2633249">
                  <a:extLst>
                    <a:ext uri="{9D8B030D-6E8A-4147-A177-3AD203B41FA5}">
                      <a16:colId xmlns:a16="http://schemas.microsoft.com/office/drawing/2014/main" val="1833430893"/>
                    </a:ext>
                  </a:extLst>
                </a:gridCol>
              </a:tblGrid>
              <a:tr h="529095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ISEAR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Go-Emotion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8918"/>
                  </a:ext>
                </a:extLst>
              </a:tr>
              <a:tr h="529095">
                <a:tc>
                  <a:txBody>
                    <a:bodyPr/>
                    <a:lstStyle/>
                    <a:p>
                      <a:r>
                        <a:rPr lang="en-US" sz="2000" dirty="0"/>
                        <a:t>Total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54263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74586"/>
                  </a:ext>
                </a:extLst>
              </a:tr>
              <a:tr h="896506">
                <a:tc>
                  <a:txBody>
                    <a:bodyPr/>
                    <a:lstStyle/>
                    <a:p>
                      <a:r>
                        <a:rPr lang="en-US" sz="2000" dirty="0"/>
                        <a:t>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 (Joy, fear, anger, sadness, disgust, shame, guilt)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28 (27 emotions + neutral)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95659"/>
                  </a:ext>
                </a:extLst>
              </a:tr>
              <a:tr h="624838">
                <a:tc>
                  <a:txBody>
                    <a:bodyPr/>
                    <a:lstStyle/>
                    <a:p>
                      <a:r>
                        <a:rPr lang="en-US" sz="2000" dirty="0"/>
                        <a:t>Docs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Imbalanced (14k neutral, 40 grief)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741473"/>
                  </a:ext>
                </a:extLst>
              </a:tr>
              <a:tr h="624838">
                <a:tc>
                  <a:txBody>
                    <a:bodyPr/>
                    <a:lstStyle/>
                    <a:p>
                      <a:r>
                        <a:rPr lang="en-US" sz="2000" dirty="0"/>
                        <a:t>Avg. Document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1-3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1-2 sentences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51981"/>
                  </a:ext>
                </a:extLst>
              </a:tr>
              <a:tr h="529095">
                <a:tc>
                  <a:txBody>
                    <a:bodyPr/>
                    <a:lstStyle/>
                    <a:p>
                      <a:r>
                        <a:rPr lang="en-US" sz="2000" dirty="0"/>
                        <a:t>Label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Single-label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43436"/>
                  </a:ext>
                </a:extLst>
              </a:tr>
              <a:tr h="624838">
                <a:tc>
                  <a:txBody>
                    <a:bodyPr/>
                    <a:lstStyle/>
                    <a:p>
                      <a:r>
                        <a:rPr lang="en-US" sz="20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Curated personal experiences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Reddit social media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563727"/>
                  </a:ext>
                </a:extLst>
              </a:tr>
              <a:tr h="896506">
                <a:tc>
                  <a:txBody>
                    <a:bodyPr/>
                    <a:lstStyle/>
                    <a:p>
                      <a:r>
                        <a:rPr lang="en-US" sz="2000" dirty="0"/>
                        <a:t>Goal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Psychology research, emotion context analysis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NLP models for fine-grained emotion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0896"/>
                  </a:ext>
                </a:extLst>
              </a:tr>
            </a:tbl>
          </a:graphicData>
        </a:graphic>
      </p:graphicFrame>
      <p:pic>
        <p:nvPicPr>
          <p:cNvPr id="15" name="Picture 14" descr="A graph of a line graph&#10;&#10;AI-generated content may be incorrect.">
            <a:extLst>
              <a:ext uri="{FF2B5EF4-FFF2-40B4-BE49-F238E27FC236}">
                <a16:creationId xmlns:a16="http://schemas.microsoft.com/office/drawing/2014/main" id="{F155DEE5-6523-C302-0B13-D2A5AE7E8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5250" y="11979455"/>
            <a:ext cx="4124503" cy="2042978"/>
          </a:xfrm>
          <a:prstGeom prst="rect">
            <a:avLst/>
          </a:prstGeom>
        </p:spPr>
      </p:pic>
      <p:pic>
        <p:nvPicPr>
          <p:cNvPr id="19" name="Picture 18" descr="A graph with colorful lines&#10;&#10;AI-generated content may be incorrect.">
            <a:extLst>
              <a:ext uri="{FF2B5EF4-FFF2-40B4-BE49-F238E27FC236}">
                <a16:creationId xmlns:a16="http://schemas.microsoft.com/office/drawing/2014/main" id="{FA352F0A-68B0-50A4-9DFE-013E91991B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6106" y="11993453"/>
            <a:ext cx="4124503" cy="20429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33B0B0-6B68-356B-63BC-5EE22B6B2CD8}"/>
              </a:ext>
            </a:extLst>
          </p:cNvPr>
          <p:cNvSpPr txBox="1"/>
          <p:nvPr/>
        </p:nvSpPr>
        <p:spPr>
          <a:xfrm>
            <a:off x="11784811" y="1247786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ISEAR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BFB6A7-A0E6-00CA-02EB-D7AA9CDA378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5942" r="-2" b="1692"/>
          <a:stretch/>
        </p:blipFill>
        <p:spPr>
          <a:xfrm>
            <a:off x="14520113" y="15239566"/>
            <a:ext cx="2997826" cy="1792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D1B3B8-86D4-D4EE-8E6C-93739F4ECB1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7637" r="-2" b="-2"/>
          <a:stretch/>
        </p:blipFill>
        <p:spPr>
          <a:xfrm>
            <a:off x="10983461" y="15239566"/>
            <a:ext cx="2997826" cy="17929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5348E43-5FA2-8B1A-2934-55FBF58D98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4496" y="15248033"/>
            <a:ext cx="2997826" cy="17929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175F4E-E0FB-489A-6756-0C850581A087}"/>
              </a:ext>
            </a:extLst>
          </p:cNvPr>
          <p:cNvSpPr txBox="1"/>
          <p:nvPr/>
        </p:nvSpPr>
        <p:spPr>
          <a:xfrm>
            <a:off x="11186522" y="15385049"/>
            <a:ext cx="195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N_samples</a:t>
            </a:r>
            <a:r>
              <a:rPr lang="en-US" dirty="0"/>
              <a:t> = 500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6FDEE9-F089-1EF3-D8DB-E65EC36F0F56}"/>
              </a:ext>
            </a:extLst>
          </p:cNvPr>
          <p:cNvSpPr txBox="1"/>
          <p:nvPr/>
        </p:nvSpPr>
        <p:spPr>
          <a:xfrm>
            <a:off x="14743873" y="1533882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N_samples</a:t>
            </a:r>
            <a:r>
              <a:rPr lang="en-US" dirty="0"/>
              <a:t> = 1000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C9ACD1-49BE-287E-8D35-31B836A04E55}"/>
              </a:ext>
            </a:extLst>
          </p:cNvPr>
          <p:cNvSpPr txBox="1"/>
          <p:nvPr/>
        </p:nvSpPr>
        <p:spPr>
          <a:xfrm>
            <a:off x="18056765" y="15402057"/>
            <a:ext cx="379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N_samples</a:t>
            </a:r>
            <a:r>
              <a:rPr lang="en-US" dirty="0"/>
              <a:t> = 2000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CE6035-6F79-9EF0-F0AD-2BB639302F76}"/>
              </a:ext>
            </a:extLst>
          </p:cNvPr>
          <p:cNvSpPr txBox="1"/>
          <p:nvPr/>
        </p:nvSpPr>
        <p:spPr>
          <a:xfrm>
            <a:off x="10941899" y="14181968"/>
            <a:ext cx="1032030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800" b="1" dirty="0">
                <a:solidFill>
                  <a:srgbClr val="404040"/>
                </a:solidFill>
                <a:latin typeface="DeepSeek-CJK-patch"/>
              </a:rPr>
              <a:t>BERT – ISEAR: </a:t>
            </a:r>
          </a:p>
          <a:p>
            <a:pPr algn="l">
              <a:buNone/>
            </a:pPr>
            <a:r>
              <a:rPr lang="en-US" sz="2400" dirty="0">
                <a:solidFill>
                  <a:srgbClr val="404040"/>
                </a:solidFill>
                <a:latin typeface="DeepSeek-CJK-patch"/>
              </a:rPr>
              <a:t>As number of samples in training probe increases, the accuracy saturates which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644072-6A97-E71C-6D1C-43F2FF47B162}"/>
              </a:ext>
            </a:extLst>
          </p:cNvPr>
          <p:cNvSpPr/>
          <p:nvPr/>
        </p:nvSpPr>
        <p:spPr bwMode="auto">
          <a:xfrm>
            <a:off x="1447836" y="17363340"/>
            <a:ext cx="8154008" cy="807185"/>
          </a:xfrm>
          <a:prstGeom prst="rect">
            <a:avLst/>
          </a:prstGeom>
          <a:solidFill>
            <a:srgbClr val="E9F2E9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6953" tIns="48476" rIns="96953" bIns="48476" numCol="1" rtlCol="0" anchor="ctr" anchorCtr="0" compatLnSpc="1">
            <a:prstTxWarp prst="textNoShape">
              <a:avLst/>
            </a:prstTxWarp>
          </a:bodyPr>
          <a:lstStyle/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Evaluate the trained probes with the dataset </a:t>
            </a:r>
          </a:p>
          <a:p>
            <a:pPr algn="ctr" defTabSz="265976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</a:rPr>
              <a:t>by performing classification 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32434CFB-C445-8BFA-82B9-E71BA01CC017}"/>
              </a:ext>
            </a:extLst>
          </p:cNvPr>
          <p:cNvSpPr/>
          <p:nvPr/>
        </p:nvSpPr>
        <p:spPr>
          <a:xfrm>
            <a:off x="4907184" y="18244352"/>
            <a:ext cx="449797" cy="4347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0072B0-C0BE-4C5D-F400-C47C07F3FE4F}"/>
              </a:ext>
            </a:extLst>
          </p:cNvPr>
          <p:cNvSpPr txBox="1"/>
          <p:nvPr/>
        </p:nvSpPr>
        <p:spPr>
          <a:xfrm>
            <a:off x="756745" y="22644572"/>
            <a:ext cx="884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datasets are chosen to ensure representation of variety of emotions and diversity of annotation.</a:t>
            </a:r>
          </a:p>
        </p:txBody>
      </p:sp>
      <p:sp>
        <p:nvSpPr>
          <p:cNvPr id="5" name="Rectangle 167">
            <a:extLst>
              <a:ext uri="{FF2B5EF4-FFF2-40B4-BE49-F238E27FC236}">
                <a16:creationId xmlns:a16="http://schemas.microsoft.com/office/drawing/2014/main" id="{29A7C7B7-C9D7-6F61-4E90-F369B7257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055" y="8355777"/>
            <a:ext cx="9824267" cy="983274"/>
          </a:xfrm>
          <a:prstGeom prst="roundRect">
            <a:avLst/>
          </a:prstGeom>
          <a:solidFill>
            <a:srgbClr val="899574"/>
          </a:solidFill>
          <a:ln w="9525">
            <a:noFill/>
            <a:miter lim="800000"/>
          </a:ln>
        </p:spPr>
        <p:txBody>
          <a:bodyPr wrap="none" lIns="64635" tIns="32318" rIns="64635" bIns="32318" anchor="ctr"/>
          <a:lstStyle>
            <a:defPPr>
              <a:defRPr kern="1200"/>
            </a:defPPr>
          </a:lstStyle>
          <a:p>
            <a:pPr defTabSz="1773261"/>
            <a:r>
              <a:rPr lang="en-US" sz="4400" dirty="0">
                <a:solidFill>
                  <a:schemeClr val="bg1"/>
                </a:solidFill>
                <a:latin typeface="Nunito" panose="00000500000000000000" pitchFamily="2" charset="0"/>
              </a:rPr>
              <a:t>Results</a:t>
            </a:r>
          </a:p>
        </p:txBody>
      </p:sp>
      <p:sp>
        <p:nvSpPr>
          <p:cNvPr id="9" name="Rectangle 167">
            <a:extLst>
              <a:ext uri="{FF2B5EF4-FFF2-40B4-BE49-F238E27FC236}">
                <a16:creationId xmlns:a16="http://schemas.microsoft.com/office/drawing/2014/main" id="{857473A4-086E-0F07-760F-A1D80C4B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124" y="24260267"/>
            <a:ext cx="9797336" cy="880250"/>
          </a:xfrm>
          <a:prstGeom prst="roundRect">
            <a:avLst/>
          </a:prstGeom>
          <a:solidFill>
            <a:srgbClr val="899574"/>
          </a:solidFill>
          <a:ln w="9525">
            <a:noFill/>
            <a:miter lim="800000"/>
          </a:ln>
        </p:spPr>
        <p:txBody>
          <a:bodyPr wrap="none" lIns="64635" tIns="32318" rIns="64635" bIns="32318" anchor="ctr"/>
          <a:lstStyle>
            <a:defPPr>
              <a:defRPr kern="1200"/>
            </a:defPPr>
          </a:lstStyle>
          <a:p>
            <a:pPr defTabSz="1773261"/>
            <a:r>
              <a:rPr lang="en-US" sz="4400" dirty="0">
                <a:solidFill>
                  <a:schemeClr val="bg1"/>
                </a:solidFill>
                <a:latin typeface="Nunito" panose="00000500000000000000" pitchFamily="2" charset="0"/>
              </a:rPr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6561D9-00B1-1EF8-00A1-63FA8A1437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7382" y="4731042"/>
            <a:ext cx="3600450" cy="3598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CBEED1-A386-BDB1-D19E-CC5DCE1BCF5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552" r="1" b="1"/>
          <a:stretch/>
        </p:blipFill>
        <p:spPr>
          <a:xfrm>
            <a:off x="15139858" y="4759133"/>
            <a:ext cx="5677822" cy="2990497"/>
          </a:xfrm>
          <a:prstGeom prst="rect">
            <a:avLst/>
          </a:prstGeom>
        </p:spPr>
      </p:pic>
      <p:sp>
        <p:nvSpPr>
          <p:cNvPr id="18" name="Rectangle 167">
            <a:extLst>
              <a:ext uri="{FF2B5EF4-FFF2-40B4-BE49-F238E27FC236}">
                <a16:creationId xmlns:a16="http://schemas.microsoft.com/office/drawing/2014/main" id="{70DA7EDC-20CE-D274-E138-5F003A816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055" y="20780599"/>
            <a:ext cx="9797336" cy="880250"/>
          </a:xfrm>
          <a:prstGeom prst="roundRect">
            <a:avLst/>
          </a:prstGeom>
          <a:solidFill>
            <a:srgbClr val="899574"/>
          </a:solidFill>
          <a:ln w="9525">
            <a:noFill/>
            <a:miter lim="800000"/>
          </a:ln>
        </p:spPr>
        <p:txBody>
          <a:bodyPr wrap="none" lIns="64635" tIns="32318" rIns="64635" bIns="32318" anchor="ctr"/>
          <a:lstStyle>
            <a:defPPr>
              <a:defRPr kern="1200"/>
            </a:defPPr>
          </a:lstStyle>
          <a:p>
            <a:pPr defTabSz="1773261"/>
            <a:r>
              <a:rPr lang="en-US" sz="4400" dirty="0">
                <a:solidFill>
                  <a:schemeClr val="bg1"/>
                </a:solidFill>
                <a:latin typeface="Nunito" panose="00000500000000000000" pitchFamily="2" charset="0"/>
              </a:rPr>
              <a:t>Computational Limitations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E09818-031E-FC8F-2A00-A0D9AF882065}"/>
              </a:ext>
            </a:extLst>
          </p:cNvPr>
          <p:cNvSpPr txBox="1"/>
          <p:nvPr/>
        </p:nvSpPr>
        <p:spPr>
          <a:xfrm>
            <a:off x="11018260" y="21853354"/>
            <a:ext cx="969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Due to the large size of QWEN model, loading the pretrained model on personal laptop is not possible.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Extracting hidden states for this model for the go-Emotion dataset takes  4  days continuous run to complete on M3 MacBook pro.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400" dirty="0"/>
              <a:t>The large size of the hidden states  when written to disc and further loading for training probe (more than 25GB )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31D9CF-2D90-7BD2-B892-4C22EA1BC21F}"/>
              </a:ext>
            </a:extLst>
          </p:cNvPr>
          <p:cNvSpPr txBox="1"/>
          <p:nvPr/>
        </p:nvSpPr>
        <p:spPr>
          <a:xfrm>
            <a:off x="11277382" y="3422450"/>
            <a:ext cx="1161170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dirty="0">
                <a:solidFill>
                  <a:srgbClr val="404040"/>
                </a:solidFill>
                <a:latin typeface="DeepSeek-CJK-patch"/>
              </a:rPr>
              <a:t>Emotion representation in each Dataset</a:t>
            </a:r>
            <a:endParaRPr lang="en-US" sz="33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05CD32-2C3B-FC92-03C1-6897C822426A}"/>
              </a:ext>
            </a:extLst>
          </p:cNvPr>
          <p:cNvSpPr txBox="1"/>
          <p:nvPr/>
        </p:nvSpPr>
        <p:spPr>
          <a:xfrm>
            <a:off x="11346106" y="4085825"/>
            <a:ext cx="2667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Go-Emotion</a:t>
            </a:r>
            <a:endParaRPr lang="en-US" sz="2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CB4D6B-5A36-CE9C-D040-34C72F29BD1D}"/>
              </a:ext>
            </a:extLst>
          </p:cNvPr>
          <p:cNvSpPr txBox="1"/>
          <p:nvPr/>
        </p:nvSpPr>
        <p:spPr>
          <a:xfrm>
            <a:off x="15507291" y="4069976"/>
            <a:ext cx="2667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ISEAR</a:t>
            </a:r>
            <a:endParaRPr lang="en-US" sz="28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A92565-19FC-BF28-E4EF-35C657486D9F}"/>
              </a:ext>
            </a:extLst>
          </p:cNvPr>
          <p:cNvSpPr txBox="1"/>
          <p:nvPr/>
        </p:nvSpPr>
        <p:spPr>
          <a:xfrm>
            <a:off x="11346106" y="9528048"/>
            <a:ext cx="921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accuracy in each hidden layer of the model for each dataset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96A6BC6-FBA1-1024-C642-89301CC7C5F4}"/>
              </a:ext>
            </a:extLst>
          </p:cNvPr>
          <p:cNvGrpSpPr/>
          <p:nvPr/>
        </p:nvGrpSpPr>
        <p:grpSpPr>
          <a:xfrm>
            <a:off x="11346106" y="9897380"/>
            <a:ext cx="8843647" cy="2071518"/>
            <a:chOff x="11382788" y="10428852"/>
            <a:chExt cx="8843647" cy="2071518"/>
          </a:xfrm>
        </p:grpSpPr>
        <p:pic>
          <p:nvPicPr>
            <p:cNvPr id="13" name="Picture 12" descr="A graph with lines and dots&#10;&#10;AI-generated content may be incorrect.">
              <a:extLst>
                <a:ext uri="{FF2B5EF4-FFF2-40B4-BE49-F238E27FC236}">
                  <a16:creationId xmlns:a16="http://schemas.microsoft.com/office/drawing/2014/main" id="{717A4935-83A4-C652-953E-7F51DAF7E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101932" y="10457392"/>
              <a:ext cx="4124503" cy="2042978"/>
            </a:xfrm>
            <a:prstGeom prst="rect">
              <a:avLst/>
            </a:prstGeom>
          </p:spPr>
        </p:pic>
        <p:pic>
          <p:nvPicPr>
            <p:cNvPr id="17" name="Picture 16" descr="A graph with lines and numbers&#10;&#10;AI-generated content may be incorrect.">
              <a:extLst>
                <a:ext uri="{FF2B5EF4-FFF2-40B4-BE49-F238E27FC236}">
                  <a16:creationId xmlns:a16="http://schemas.microsoft.com/office/drawing/2014/main" id="{119E7E3D-261D-E595-7992-F500AEB4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1382788" y="10428852"/>
              <a:ext cx="4124503" cy="204297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867DD9-861B-5CB0-628E-D5D5E4522C5B}"/>
                </a:ext>
              </a:extLst>
            </p:cNvPr>
            <p:cNvSpPr txBox="1"/>
            <p:nvPr/>
          </p:nvSpPr>
          <p:spPr>
            <a:xfrm>
              <a:off x="16323394" y="10607749"/>
              <a:ext cx="1098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BERT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AF30AA-E5FF-499F-0820-1A2B54925245}"/>
                </a:ext>
              </a:extLst>
            </p:cNvPr>
            <p:cNvSpPr txBox="1"/>
            <p:nvPr/>
          </p:nvSpPr>
          <p:spPr>
            <a:xfrm>
              <a:off x="11801680" y="10620796"/>
              <a:ext cx="1238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GPT-2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A3B905-E4AA-8FF3-589F-07BD7D8B0302}"/>
                </a:ext>
              </a:extLst>
            </p:cNvPr>
            <p:cNvSpPr txBox="1"/>
            <p:nvPr/>
          </p:nvSpPr>
          <p:spPr>
            <a:xfrm>
              <a:off x="11801680" y="11161073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Go-Emotion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B4EB51-EEC7-DF50-521C-BD2F35AAD6BA}"/>
                </a:ext>
              </a:extLst>
            </p:cNvPr>
            <p:cNvSpPr txBox="1"/>
            <p:nvPr/>
          </p:nvSpPr>
          <p:spPr>
            <a:xfrm>
              <a:off x="16333739" y="11094665"/>
              <a:ext cx="1388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Go-Emotion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5B74AA8-D6C2-F1CA-8DD7-8D8994BC648A}"/>
              </a:ext>
            </a:extLst>
          </p:cNvPr>
          <p:cNvSpPr txBox="1"/>
          <p:nvPr/>
        </p:nvSpPr>
        <p:spPr>
          <a:xfrm>
            <a:off x="16297057" y="12031522"/>
            <a:ext cx="109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FCC2E6-B85E-6565-A1D4-44106A60F67E}"/>
              </a:ext>
            </a:extLst>
          </p:cNvPr>
          <p:cNvSpPr txBox="1"/>
          <p:nvPr/>
        </p:nvSpPr>
        <p:spPr>
          <a:xfrm>
            <a:off x="11775343" y="12044569"/>
            <a:ext cx="123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GPT-2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C8E2B6-57EE-C8A4-A220-CCBC0D8315E4}"/>
              </a:ext>
            </a:extLst>
          </p:cNvPr>
          <p:cNvSpPr txBox="1"/>
          <p:nvPr/>
        </p:nvSpPr>
        <p:spPr>
          <a:xfrm>
            <a:off x="16309921" y="1245589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3A7EA4-C8C2-8293-22A5-8F7A820C6100}"/>
              </a:ext>
            </a:extLst>
          </p:cNvPr>
          <p:cNvSpPr txBox="1"/>
          <p:nvPr/>
        </p:nvSpPr>
        <p:spPr>
          <a:xfrm>
            <a:off x="17716942" y="12193015"/>
            <a:ext cx="215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Higher accuracy in Emotion learning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25519C-916E-5816-100E-8E8E4659C480}"/>
              </a:ext>
            </a:extLst>
          </p:cNvPr>
          <p:cNvSpPr txBox="1"/>
          <p:nvPr/>
        </p:nvSpPr>
        <p:spPr>
          <a:xfrm>
            <a:off x="17685579" y="10208152"/>
            <a:ext cx="215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Higher accuracy in Emotion learning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B52378-EF32-BBB7-8BA9-58880A436643}"/>
              </a:ext>
            </a:extLst>
          </p:cNvPr>
          <p:cNvSpPr txBox="1"/>
          <p:nvPr/>
        </p:nvSpPr>
        <p:spPr>
          <a:xfrm>
            <a:off x="11018260" y="17194968"/>
            <a:ext cx="1161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04040"/>
                </a:solidFill>
                <a:latin typeface="DeepSeek-CJK-patch"/>
              </a:rPr>
              <a:t>QWEN Model – Preliminary results – still running to extract hidden states  </a:t>
            </a:r>
            <a:endParaRPr lang="en-US" sz="2400" dirty="0"/>
          </a:p>
        </p:txBody>
      </p:sp>
      <p:pic>
        <p:nvPicPr>
          <p:cNvPr id="81" name="Picture 80" descr="A chart with blue squares&#10;&#10;AI-generated content may be incorrect.">
            <a:extLst>
              <a:ext uri="{FF2B5EF4-FFF2-40B4-BE49-F238E27FC236}">
                <a16:creationId xmlns:a16="http://schemas.microsoft.com/office/drawing/2014/main" id="{70201673-6863-BA39-856B-C9E2DCBE0E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56765" y="18170525"/>
            <a:ext cx="3091833" cy="2576528"/>
          </a:xfrm>
          <a:prstGeom prst="rect">
            <a:avLst/>
          </a:prstGeom>
        </p:spPr>
      </p:pic>
      <p:pic>
        <p:nvPicPr>
          <p:cNvPr id="83" name="Picture 82" descr="A screen shot of a diagram&#10;&#10;AI-generated content may be incorrect.">
            <a:extLst>
              <a:ext uri="{FF2B5EF4-FFF2-40B4-BE49-F238E27FC236}">
                <a16:creationId xmlns:a16="http://schemas.microsoft.com/office/drawing/2014/main" id="{64800EBD-A7AE-F1DF-40B8-D1EBD67E0F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56133" y="18128916"/>
            <a:ext cx="3091833" cy="2576528"/>
          </a:xfrm>
          <a:prstGeom prst="rect">
            <a:avLst/>
          </a:prstGeom>
        </p:spPr>
      </p:pic>
      <p:pic>
        <p:nvPicPr>
          <p:cNvPr id="85" name="Picture 84" descr="A graph of a graph&#10;&#10;AI-generated content may be incorrect.">
            <a:extLst>
              <a:ext uri="{FF2B5EF4-FFF2-40B4-BE49-F238E27FC236}">
                <a16:creationId xmlns:a16="http://schemas.microsoft.com/office/drawing/2014/main" id="{CB45590E-4029-81B2-4218-312451A6ED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18837" y="17937735"/>
            <a:ext cx="3975539" cy="265035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1AAAB76-18E0-E94C-B5F0-F3FF0366A032}"/>
              </a:ext>
            </a:extLst>
          </p:cNvPr>
          <p:cNvSpPr txBox="1"/>
          <p:nvPr/>
        </p:nvSpPr>
        <p:spPr>
          <a:xfrm>
            <a:off x="18544902" y="17612518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9DE06F-1121-B211-C6E1-E18D85F48074}"/>
              </a:ext>
            </a:extLst>
          </p:cNvPr>
          <p:cNvSpPr txBox="1"/>
          <p:nvPr/>
        </p:nvSpPr>
        <p:spPr>
          <a:xfrm>
            <a:off x="14665947" y="17609133"/>
            <a:ext cx="317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dimensionality reduction for hidden states plotted with TSNE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BCA8968-7032-24B6-C7BC-81BBC470A99D}"/>
              </a:ext>
            </a:extLst>
          </p:cNvPr>
          <p:cNvSpPr txBox="1"/>
          <p:nvPr/>
        </p:nvSpPr>
        <p:spPr>
          <a:xfrm>
            <a:off x="10983461" y="17778188"/>
            <a:ext cx="386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Accuracy- F1 score and Precision</a:t>
            </a:r>
          </a:p>
        </p:txBody>
      </p:sp>
    </p:spTree>
    <p:extLst>
      <p:ext uri="{BB962C8B-B14F-4D97-AF65-F5344CB8AC3E}">
        <p14:creationId xmlns:p14="http://schemas.microsoft.com/office/powerpoint/2010/main" val="14823550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690</Words>
  <Application>Microsoft Macintosh PowerPoint</Application>
  <PresentationFormat>Custom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DeepSeek-CJK-patch</vt:lpstr>
      <vt:lpstr>Helvetica</vt:lpstr>
      <vt:lpstr>Nunito</vt:lpstr>
      <vt:lpstr>Open Sans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Marjan Famili</dc:creator>
  <cp:lastModifiedBy>Famili, Amirali</cp:lastModifiedBy>
  <cp:revision>28</cp:revision>
  <dcterms:created xsi:type="dcterms:W3CDTF">2025-04-15T09:41:08Z</dcterms:created>
  <dcterms:modified xsi:type="dcterms:W3CDTF">2025-04-16T10:34:15Z</dcterms:modified>
</cp:coreProperties>
</file>