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16"/>
  </p:notesMasterIdLst>
  <p:sldIdLst>
    <p:sldId id="256" r:id="rId2"/>
    <p:sldId id="257" r:id="rId3"/>
    <p:sldId id="281" r:id="rId4"/>
    <p:sldId id="273" r:id="rId5"/>
    <p:sldId id="275" r:id="rId6"/>
    <p:sldId id="276" r:id="rId7"/>
    <p:sldId id="261" r:id="rId8"/>
    <p:sldId id="264" r:id="rId9"/>
    <p:sldId id="267" r:id="rId10"/>
    <p:sldId id="279" r:id="rId11"/>
    <p:sldId id="265" r:id="rId12"/>
    <p:sldId id="259" r:id="rId13"/>
    <p:sldId id="258"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24"/>
    <p:restoredTop sz="79085"/>
  </p:normalViewPr>
  <p:slideViewPr>
    <p:cSldViewPr snapToGrid="0">
      <p:cViewPr varScale="1">
        <p:scale>
          <a:sx n="90" d="100"/>
          <a:sy n="90" d="100"/>
        </p:scale>
        <p:origin x="9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E9629-31C5-6148-897A-CDC2E15142F4}" type="datetimeFigureOut">
              <a:rPr lang="en-US" smtClean="0"/>
              <a:t>4/11/25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B82DE-3755-8145-906C-93BA613FCB9B}" type="slidenum">
              <a:rPr lang="en-US" smtClean="0"/>
              <a:t>‹#›</a:t>
            </a:fld>
            <a:endParaRPr lang="en-US"/>
          </a:p>
        </p:txBody>
      </p:sp>
    </p:spTree>
    <p:extLst>
      <p:ext uri="{BB962C8B-B14F-4D97-AF65-F5344CB8AC3E}">
        <p14:creationId xmlns:p14="http://schemas.microsoft.com/office/powerpoint/2010/main" val="376325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right we have the heatmap of emotion correlation (which emotions usually come together (as in describing a new emotion)), on the left we have the most associated word with each of the emotions. </a:t>
            </a:r>
          </a:p>
        </p:txBody>
      </p:sp>
      <p:sp>
        <p:nvSpPr>
          <p:cNvPr id="4" name="Slide Number Placeholder 3"/>
          <p:cNvSpPr>
            <a:spLocks noGrp="1"/>
          </p:cNvSpPr>
          <p:nvPr>
            <p:ph type="sldNum" sz="quarter" idx="5"/>
          </p:nvPr>
        </p:nvSpPr>
        <p:spPr/>
        <p:txBody>
          <a:bodyPr/>
          <a:lstStyle/>
          <a:p>
            <a:fld id="{F0EB82DE-3755-8145-906C-93BA613FCB9B}" type="slidenum">
              <a:rPr lang="en-US" smtClean="0"/>
              <a:t>4</a:t>
            </a:fld>
            <a:endParaRPr lang="en-US"/>
          </a:p>
        </p:txBody>
      </p:sp>
    </p:spTree>
    <p:extLst>
      <p:ext uri="{BB962C8B-B14F-4D97-AF65-F5344CB8AC3E}">
        <p14:creationId xmlns:p14="http://schemas.microsoft.com/office/powerpoint/2010/main" val="25222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B82DE-3755-8145-906C-93BA613FCB9B}" type="slidenum">
              <a:rPr lang="en-US" smtClean="0"/>
              <a:t>5</a:t>
            </a:fld>
            <a:endParaRPr lang="en-US"/>
          </a:p>
        </p:txBody>
      </p:sp>
    </p:spTree>
    <p:extLst>
      <p:ext uri="{BB962C8B-B14F-4D97-AF65-F5344CB8AC3E}">
        <p14:creationId xmlns:p14="http://schemas.microsoft.com/office/powerpoint/2010/main" val="1514913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B82DE-3755-8145-906C-93BA613FCB9B}" type="slidenum">
              <a:rPr lang="en-US" smtClean="0"/>
              <a:t>7</a:t>
            </a:fld>
            <a:endParaRPr lang="en-US"/>
          </a:p>
        </p:txBody>
      </p:sp>
    </p:spTree>
    <p:extLst>
      <p:ext uri="{BB962C8B-B14F-4D97-AF65-F5344CB8AC3E}">
        <p14:creationId xmlns:p14="http://schemas.microsoft.com/office/powerpoint/2010/main" val="3590322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observe that increasing the number of samples significantly improves the accuracy of the probes, given that we are getting [almost the same results] </a:t>
            </a:r>
            <a:r>
              <a:rPr lang="en-US" dirty="0" err="1"/>
              <a:t>everytime</a:t>
            </a:r>
            <a:r>
              <a:rPr lang="en-US" dirty="0"/>
              <a:t> we run this code, one can assume that their results are fixed. </a:t>
            </a:r>
            <a:br>
              <a:rPr lang="en-US" dirty="0"/>
            </a:br>
            <a:r>
              <a:rPr lang="en-US" dirty="0" err="1"/>
              <a:t>Furthuremore</a:t>
            </a:r>
            <a:r>
              <a:rPr lang="en-US" dirty="0"/>
              <a:t>, given that all probes regardless of the number of their hidden states, they are displaying similar results, it would almost proves that the probes are not overfitted with the hidden states data. </a:t>
            </a:r>
          </a:p>
        </p:txBody>
      </p:sp>
      <p:sp>
        <p:nvSpPr>
          <p:cNvPr id="4" name="Slide Number Placeholder 3"/>
          <p:cNvSpPr>
            <a:spLocks noGrp="1"/>
          </p:cNvSpPr>
          <p:nvPr>
            <p:ph type="sldNum" sz="quarter" idx="5"/>
          </p:nvPr>
        </p:nvSpPr>
        <p:spPr/>
        <p:txBody>
          <a:bodyPr/>
          <a:lstStyle/>
          <a:p>
            <a:fld id="{F0EB82DE-3755-8145-906C-93BA613FCB9B}" type="slidenum">
              <a:rPr lang="en-US" smtClean="0"/>
              <a:t>10</a:t>
            </a:fld>
            <a:endParaRPr lang="en-US"/>
          </a:p>
        </p:txBody>
      </p:sp>
    </p:spTree>
    <p:extLst>
      <p:ext uri="{BB962C8B-B14F-4D97-AF65-F5344CB8AC3E}">
        <p14:creationId xmlns:p14="http://schemas.microsoft.com/office/powerpoint/2010/main" val="3512648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the first layer in BERT is always the same while the GPT2’s first layer values are close to each other but not the same (as if BERT model is following a certain structure regardless of the input it’s taking)</a:t>
            </a:r>
            <a:br>
              <a:rPr lang="en-US" dirty="0"/>
            </a:br>
            <a:r>
              <a:rPr lang="en-US" dirty="0"/>
              <a:t>Furthermore, By observing the later layers we can see that the weight values in each layer number is extremely close in the BERT model, while this is not the case for GPT2, if we assume that there exists a domain of real numbers from -2 to 2 which represents their entire knowledge set, one might assume that default BERT model  can better stay on the main topic while successfully identifying the relevant subjects which whole around the main, question input. Which suggests why it might be better at emotion detection (a insignificant matter in a text for computer) than GPT2. </a:t>
            </a:r>
            <a:br>
              <a:rPr lang="en-US" dirty="0"/>
            </a:br>
            <a:br>
              <a:rPr lang="en-US" dirty="0"/>
            </a:br>
            <a:r>
              <a:rPr lang="en-US" dirty="0"/>
              <a:t>Please do note these are just assumptions and are not validated using explainability or machine learning techniques or any scientific resource. </a:t>
            </a:r>
            <a:br>
              <a:rPr lang="en-US" dirty="0"/>
            </a:br>
            <a:endParaRPr lang="en-US" dirty="0"/>
          </a:p>
        </p:txBody>
      </p:sp>
      <p:sp>
        <p:nvSpPr>
          <p:cNvPr id="4" name="Slide Number Placeholder 3"/>
          <p:cNvSpPr>
            <a:spLocks noGrp="1"/>
          </p:cNvSpPr>
          <p:nvPr>
            <p:ph type="sldNum" sz="quarter" idx="5"/>
          </p:nvPr>
        </p:nvSpPr>
        <p:spPr/>
        <p:txBody>
          <a:bodyPr/>
          <a:lstStyle/>
          <a:p>
            <a:fld id="{F0EB82DE-3755-8145-906C-93BA613FCB9B}" type="slidenum">
              <a:rPr lang="en-US" smtClean="0"/>
              <a:t>11</a:t>
            </a:fld>
            <a:endParaRPr lang="en-US"/>
          </a:p>
        </p:txBody>
      </p:sp>
    </p:spTree>
    <p:extLst>
      <p:ext uri="{BB962C8B-B14F-4D97-AF65-F5344CB8AC3E}">
        <p14:creationId xmlns:p14="http://schemas.microsoft.com/office/powerpoint/2010/main" val="2368083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B82DE-3755-8145-906C-93BA613FCB9B}" type="slidenum">
              <a:rPr lang="en-US" smtClean="0"/>
              <a:t>12</a:t>
            </a:fld>
            <a:endParaRPr lang="en-US"/>
          </a:p>
        </p:txBody>
      </p:sp>
    </p:spTree>
    <p:extLst>
      <p:ext uri="{BB962C8B-B14F-4D97-AF65-F5344CB8AC3E}">
        <p14:creationId xmlns:p14="http://schemas.microsoft.com/office/powerpoint/2010/main" val="103422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B82DE-3755-8145-906C-93BA613FCB9B}" type="slidenum">
              <a:rPr lang="en-US" smtClean="0"/>
              <a:t>13</a:t>
            </a:fld>
            <a:endParaRPr lang="en-US"/>
          </a:p>
        </p:txBody>
      </p:sp>
    </p:spTree>
    <p:extLst>
      <p:ext uri="{BB962C8B-B14F-4D97-AF65-F5344CB8AC3E}">
        <p14:creationId xmlns:p14="http://schemas.microsoft.com/office/powerpoint/2010/main" val="228008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4E85-F8B4-9B3C-F086-7B9C96369A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4893C34-20E7-E4AE-EBCD-2B474B927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D79CCE-28DB-A9B0-3B1F-CBC0669411EC}"/>
              </a:ext>
            </a:extLst>
          </p:cNvPr>
          <p:cNvSpPr>
            <a:spLocks noGrp="1"/>
          </p:cNvSpPr>
          <p:nvPr>
            <p:ph type="dt" sz="half" idx="10"/>
          </p:nvPr>
        </p:nvSpPr>
        <p:spPr/>
        <p:txBody>
          <a:bodyPr/>
          <a:lstStyle/>
          <a:p>
            <a:fld id="{73C3BD54-29B9-3D42-B178-776ED395AA85}" type="datetimeFigureOut">
              <a:rPr lang="en-US" smtClean="0"/>
              <a:pPr/>
              <a:t>4/11/25</a:t>
            </a:fld>
            <a:endParaRPr lang="en-US" sz="1400"/>
          </a:p>
        </p:txBody>
      </p:sp>
      <p:sp>
        <p:nvSpPr>
          <p:cNvPr id="5" name="Footer Placeholder 4">
            <a:extLst>
              <a:ext uri="{FF2B5EF4-FFF2-40B4-BE49-F238E27FC236}">
                <a16:creationId xmlns:a16="http://schemas.microsoft.com/office/drawing/2014/main" id="{C6C34BEF-6657-4795-B1E6-EAA3E60BC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367A4-0ED8-BD79-F875-4050B9A7506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1068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4805-3719-90B3-0C4B-C27167D353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1F251CF-BDAA-7E16-6A3A-E4F1C5991B8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5B2ABE-9908-1602-E234-978314F71E1E}"/>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5" name="Footer Placeholder 4">
            <a:extLst>
              <a:ext uri="{FF2B5EF4-FFF2-40B4-BE49-F238E27FC236}">
                <a16:creationId xmlns:a16="http://schemas.microsoft.com/office/drawing/2014/main" id="{04ECF2E8-65A5-D7D9-921C-4C39D87FB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D5516-4ED3-78E9-1487-A8F95F945258}"/>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7615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EDA29-49EB-7A49-E96F-C98F50D538B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BEED3D-4D32-8FFA-E748-36DC1F53F9E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ADF488-EB0A-676E-D225-412182F7C2C4}"/>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5" name="Footer Placeholder 4">
            <a:extLst>
              <a:ext uri="{FF2B5EF4-FFF2-40B4-BE49-F238E27FC236}">
                <a16:creationId xmlns:a16="http://schemas.microsoft.com/office/drawing/2014/main" id="{65B06EF0-30BD-631C-1BDD-CF6260EB7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8ABD1-B5D7-BB9D-20E3-8B239DE5D70A}"/>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7968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733B-778F-DB9C-B50E-8BC1F798C2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3D4E974-2B25-78B8-5DDC-B61747566E7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39E192-0170-7FCE-C9F7-721F4077641E}"/>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5" name="Footer Placeholder 4">
            <a:extLst>
              <a:ext uri="{FF2B5EF4-FFF2-40B4-BE49-F238E27FC236}">
                <a16:creationId xmlns:a16="http://schemas.microsoft.com/office/drawing/2014/main" id="{4BB1B0DF-0BE2-33CB-A44E-F2674637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49E1D-95B7-3A1B-6089-C0EAFC8A51C8}"/>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06420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688E-2952-721F-1619-14D77FF726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5A1ED6E-27C7-B1BA-19C6-D828E5CA77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D7FF60-49C2-C50E-CCBC-4A6EE0D11786}"/>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5" name="Footer Placeholder 4">
            <a:extLst>
              <a:ext uri="{FF2B5EF4-FFF2-40B4-BE49-F238E27FC236}">
                <a16:creationId xmlns:a16="http://schemas.microsoft.com/office/drawing/2014/main" id="{84C839BD-9697-C705-662D-4D5E9A5AD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00B3C-3638-09A3-990E-52221F837963}"/>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626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B4AF-81D3-B3A2-7F6B-9CA98B3A45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4A94C3-7FEC-EF62-D594-FF81E782DC0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34A544D-A4EE-1B67-F9D5-A9BA183A495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742F642-15FB-2678-70C1-3B2ABF792469}"/>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6" name="Footer Placeholder 5">
            <a:extLst>
              <a:ext uri="{FF2B5EF4-FFF2-40B4-BE49-F238E27FC236}">
                <a16:creationId xmlns:a16="http://schemas.microsoft.com/office/drawing/2014/main" id="{F7D24383-F2EC-D575-A870-403C530CA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F3934-84C1-7E5B-8C48-9D5C6AC079AA}"/>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39614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435B-F6C1-0E57-893E-5A5591CBAE0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8B85878-70CC-43B2-4944-55145D544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FE88C30-53FD-6384-FC61-FCA7D4D30A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ADB25D5-7358-1ADE-C17C-A7C000F12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41CBE9-4BB7-E10E-A960-C9E6C44603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B46BA79-CF72-FD2B-6140-B2FCBD48C7F3}"/>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8" name="Footer Placeholder 7">
            <a:extLst>
              <a:ext uri="{FF2B5EF4-FFF2-40B4-BE49-F238E27FC236}">
                <a16:creationId xmlns:a16="http://schemas.microsoft.com/office/drawing/2014/main" id="{80AFC415-940D-FF0D-E694-EC8BF1266A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3573F7-89ED-D969-1B32-0243ADEB586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6405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CAF6-CA5E-53CC-9499-515BBD7D576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3163171-6300-CEE8-6FCB-87D312F74AF2}"/>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4" name="Footer Placeholder 3">
            <a:extLst>
              <a:ext uri="{FF2B5EF4-FFF2-40B4-BE49-F238E27FC236}">
                <a16:creationId xmlns:a16="http://schemas.microsoft.com/office/drawing/2014/main" id="{9F0E00FC-23E1-42C8-F3E4-68B547D5A6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DE7ED-8EF9-90AC-2B27-DD7C334C855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7017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697F3E-7584-D603-0A28-A9B1BC467DD7}"/>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3" name="Footer Placeholder 2">
            <a:extLst>
              <a:ext uri="{FF2B5EF4-FFF2-40B4-BE49-F238E27FC236}">
                <a16:creationId xmlns:a16="http://schemas.microsoft.com/office/drawing/2014/main" id="{EC5D847D-CB82-6667-977B-2568D8A18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084D2-AAE1-E719-1186-AE469A70166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82176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17C-C9A8-A08E-1CE2-D98B0B8D82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4B75DD-2C2D-7063-41F9-CAF08A5E6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34135E1-55A4-C55F-A9EF-ED893AAD8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152DAB-B552-566C-535D-3D10433518A6}"/>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6" name="Footer Placeholder 5">
            <a:extLst>
              <a:ext uri="{FF2B5EF4-FFF2-40B4-BE49-F238E27FC236}">
                <a16:creationId xmlns:a16="http://schemas.microsoft.com/office/drawing/2014/main" id="{4E0FC9E4-E7F3-0037-6CCB-213741649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BB8AE-F56B-781F-5377-3A143DA9A8F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5085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E169-B7F7-B633-8F36-93E8D74951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05470E0-397F-B660-97B2-1C7A24D38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BDF460-010F-A553-BF04-0879C3FB7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700057-3BC2-C786-2B1D-37A3B32AE8E6}"/>
              </a:ext>
            </a:extLst>
          </p:cNvPr>
          <p:cNvSpPr>
            <a:spLocks noGrp="1"/>
          </p:cNvSpPr>
          <p:nvPr>
            <p:ph type="dt" sz="half" idx="10"/>
          </p:nvPr>
        </p:nvSpPr>
        <p:spPr/>
        <p:txBody>
          <a:bodyPr/>
          <a:lstStyle/>
          <a:p>
            <a:fld id="{73C3BD54-29B9-3D42-B178-776ED395AA85}" type="datetimeFigureOut">
              <a:rPr lang="en-US" smtClean="0"/>
              <a:t>4/11/25</a:t>
            </a:fld>
            <a:endParaRPr lang="en-US"/>
          </a:p>
        </p:txBody>
      </p:sp>
      <p:sp>
        <p:nvSpPr>
          <p:cNvPr id="6" name="Footer Placeholder 5">
            <a:extLst>
              <a:ext uri="{FF2B5EF4-FFF2-40B4-BE49-F238E27FC236}">
                <a16:creationId xmlns:a16="http://schemas.microsoft.com/office/drawing/2014/main" id="{F67D7054-1075-CD05-267C-DDEE7AA5D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8DFC9-4FAC-4D38-9C15-B8A143F9B134}"/>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9567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44840-293B-23E1-EB9C-DD4E3ACCB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A7CFD9-420C-F97D-D3D0-1F7C420FB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30EE83-1351-DF53-6FAE-F1833322E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C3BD54-29B9-3D42-B178-776ED395AA85}" type="datetimeFigureOut">
              <a:rPr lang="en-US" smtClean="0"/>
              <a:pPr/>
              <a:t>4/11/25</a:t>
            </a:fld>
            <a:endParaRPr lang="en-US" dirty="0"/>
          </a:p>
        </p:txBody>
      </p:sp>
      <p:sp>
        <p:nvSpPr>
          <p:cNvPr id="5" name="Footer Placeholder 4">
            <a:extLst>
              <a:ext uri="{FF2B5EF4-FFF2-40B4-BE49-F238E27FC236}">
                <a16:creationId xmlns:a16="http://schemas.microsoft.com/office/drawing/2014/main" id="{10D244F3-39D1-ABBC-16A8-ECBD7AF854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B8EFB7B3-0873-DE3D-C31A-BC210EB3A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78253106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2818-B5E8-DF15-DA07-9BA34ABB6802}"/>
              </a:ext>
            </a:extLst>
          </p:cNvPr>
          <p:cNvSpPr>
            <a:spLocks noGrp="1"/>
          </p:cNvSpPr>
          <p:nvPr>
            <p:ph type="ctrTitle"/>
          </p:nvPr>
        </p:nvSpPr>
        <p:spPr>
          <a:xfrm>
            <a:off x="797106" y="1625608"/>
            <a:ext cx="3882844" cy="2722164"/>
          </a:xfrm>
        </p:spPr>
        <p:txBody>
          <a:bodyPr>
            <a:normAutofit fontScale="90000"/>
          </a:bodyPr>
          <a:lstStyle/>
          <a:p>
            <a:pPr>
              <a:lnSpc>
                <a:spcPct val="90000"/>
              </a:lnSpc>
            </a:pPr>
            <a:r>
              <a:rPr lang="en-US" sz="4200" dirty="0"/>
              <a:t>Layers responsible for Emotion Detection in QWEN series </a:t>
            </a:r>
          </a:p>
        </p:txBody>
      </p:sp>
      <p:sp>
        <p:nvSpPr>
          <p:cNvPr id="3" name="Subtitle 2">
            <a:extLst>
              <a:ext uri="{FF2B5EF4-FFF2-40B4-BE49-F238E27FC236}">
                <a16:creationId xmlns:a16="http://schemas.microsoft.com/office/drawing/2014/main" id="{CD46078F-D3E7-2867-8498-6FB41B9B3F45}"/>
              </a:ext>
            </a:extLst>
          </p:cNvPr>
          <p:cNvSpPr>
            <a:spLocks noGrp="1"/>
          </p:cNvSpPr>
          <p:nvPr>
            <p:ph type="subTitle" idx="1"/>
          </p:nvPr>
        </p:nvSpPr>
        <p:spPr>
          <a:xfrm>
            <a:off x="797106" y="4466845"/>
            <a:ext cx="3882844" cy="882904"/>
          </a:xfrm>
        </p:spPr>
        <p:txBody>
          <a:bodyPr>
            <a:normAutofit/>
          </a:bodyPr>
          <a:lstStyle/>
          <a:p>
            <a:r>
              <a:rPr lang="en-US" dirty="0"/>
              <a:t>Amirali </a:t>
            </a:r>
            <a:r>
              <a:rPr lang="en-US" dirty="0" err="1"/>
              <a:t>Famili</a:t>
            </a:r>
            <a:endParaRPr lang="en-US" dirty="0"/>
          </a:p>
        </p:txBody>
      </p:sp>
      <p:pic>
        <p:nvPicPr>
          <p:cNvPr id="4" name="Picture 3">
            <a:extLst>
              <a:ext uri="{FF2B5EF4-FFF2-40B4-BE49-F238E27FC236}">
                <a16:creationId xmlns:a16="http://schemas.microsoft.com/office/drawing/2014/main" id="{080663A8-5B83-5606-9857-358DC633A3C5}"/>
              </a:ext>
            </a:extLst>
          </p:cNvPr>
          <p:cNvPicPr>
            <a:picLocks noChangeAspect="1"/>
          </p:cNvPicPr>
          <p:nvPr/>
        </p:nvPicPr>
        <p:blipFill>
          <a:blip r:embed="rId2"/>
          <a:srcRect l="16932" r="19568"/>
          <a:stretch/>
        </p:blipFill>
        <p:spPr>
          <a:xfrm>
            <a:off x="5224242" y="10"/>
            <a:ext cx="6967758" cy="6857990"/>
          </a:xfrm>
          <a:prstGeom prst="rect">
            <a:avLst/>
          </a:prstGeom>
        </p:spPr>
      </p:pic>
    </p:spTree>
    <p:extLst>
      <p:ext uri="{BB962C8B-B14F-4D97-AF65-F5344CB8AC3E}">
        <p14:creationId xmlns:p14="http://schemas.microsoft.com/office/powerpoint/2010/main" val="4284087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DFF7031-EEF1-7077-B18A-E382771F61EE}"/>
              </a:ext>
            </a:extLst>
          </p:cNvPr>
          <p:cNvPicPr>
            <a:picLocks noChangeAspect="1"/>
          </p:cNvPicPr>
          <p:nvPr/>
        </p:nvPicPr>
        <p:blipFill>
          <a:blip r:embed="rId3"/>
          <a:stretch>
            <a:fillRect/>
          </a:stretch>
        </p:blipFill>
        <p:spPr>
          <a:xfrm>
            <a:off x="7962346" y="4426726"/>
            <a:ext cx="3354839" cy="1997825"/>
          </a:xfrm>
          <a:prstGeom prst="rect">
            <a:avLst/>
          </a:prstGeom>
        </p:spPr>
      </p:pic>
      <p:pic>
        <p:nvPicPr>
          <p:cNvPr id="11" name="Picture 10">
            <a:extLst>
              <a:ext uri="{FF2B5EF4-FFF2-40B4-BE49-F238E27FC236}">
                <a16:creationId xmlns:a16="http://schemas.microsoft.com/office/drawing/2014/main" id="{EC2FA846-8B5F-0997-EA7E-B534829844A3}"/>
              </a:ext>
            </a:extLst>
          </p:cNvPr>
          <p:cNvPicPr>
            <a:picLocks noChangeAspect="1"/>
          </p:cNvPicPr>
          <p:nvPr/>
        </p:nvPicPr>
        <p:blipFill>
          <a:blip r:embed="rId4"/>
          <a:srcRect t="15942" r="-2" b="1692"/>
          <a:stretch/>
        </p:blipFill>
        <p:spPr>
          <a:xfrm>
            <a:off x="3943635" y="4543744"/>
            <a:ext cx="3821828" cy="1880807"/>
          </a:xfrm>
          <a:prstGeom prst="rect">
            <a:avLst/>
          </a:prstGeom>
        </p:spPr>
      </p:pic>
      <p:sp>
        <p:nvSpPr>
          <p:cNvPr id="4" name="Title 1">
            <a:extLst>
              <a:ext uri="{FF2B5EF4-FFF2-40B4-BE49-F238E27FC236}">
                <a16:creationId xmlns:a16="http://schemas.microsoft.com/office/drawing/2014/main" id="{7584F082-F1A9-F966-B04B-4D428834637D}"/>
              </a:ext>
            </a:extLst>
          </p:cNvPr>
          <p:cNvSpPr txBox="1">
            <a:spLocks/>
          </p:cNvSpPr>
          <p:nvPr/>
        </p:nvSpPr>
        <p:spPr>
          <a:xfrm>
            <a:off x="8219705" y="4118264"/>
            <a:ext cx="4114799" cy="1446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Bert, n=2000</a:t>
            </a:r>
          </a:p>
        </p:txBody>
      </p:sp>
      <p:sp>
        <p:nvSpPr>
          <p:cNvPr id="5" name="Title 1">
            <a:extLst>
              <a:ext uri="{FF2B5EF4-FFF2-40B4-BE49-F238E27FC236}">
                <a16:creationId xmlns:a16="http://schemas.microsoft.com/office/drawing/2014/main" id="{684A2AD7-C6FF-AC74-C844-EFDC239991C8}"/>
              </a:ext>
            </a:extLst>
          </p:cNvPr>
          <p:cNvSpPr txBox="1">
            <a:spLocks/>
          </p:cNvSpPr>
          <p:nvPr/>
        </p:nvSpPr>
        <p:spPr>
          <a:xfrm>
            <a:off x="4257304" y="4118264"/>
            <a:ext cx="4114799" cy="1446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Bert, n=1000</a:t>
            </a:r>
          </a:p>
        </p:txBody>
      </p:sp>
      <p:pic>
        <p:nvPicPr>
          <p:cNvPr id="13" name="Picture 12">
            <a:extLst>
              <a:ext uri="{FF2B5EF4-FFF2-40B4-BE49-F238E27FC236}">
                <a16:creationId xmlns:a16="http://schemas.microsoft.com/office/drawing/2014/main" id="{D690D8A7-A205-9582-7088-08E1CCDF8EC1}"/>
              </a:ext>
            </a:extLst>
          </p:cNvPr>
          <p:cNvPicPr>
            <a:picLocks noChangeAspect="1"/>
          </p:cNvPicPr>
          <p:nvPr/>
        </p:nvPicPr>
        <p:blipFill>
          <a:blip r:embed="rId5"/>
          <a:srcRect t="17637" r="-2" b="-2"/>
          <a:stretch/>
        </p:blipFill>
        <p:spPr>
          <a:xfrm>
            <a:off x="142503" y="4604657"/>
            <a:ext cx="3698039" cy="1819894"/>
          </a:xfrm>
          <a:prstGeom prst="rect">
            <a:avLst/>
          </a:prstGeom>
        </p:spPr>
      </p:pic>
      <p:sp>
        <p:nvSpPr>
          <p:cNvPr id="15" name="Title 1">
            <a:extLst>
              <a:ext uri="{FF2B5EF4-FFF2-40B4-BE49-F238E27FC236}">
                <a16:creationId xmlns:a16="http://schemas.microsoft.com/office/drawing/2014/main" id="{FC8C3790-DF1C-8EC9-42F0-FCF488471526}"/>
              </a:ext>
            </a:extLst>
          </p:cNvPr>
          <p:cNvSpPr txBox="1">
            <a:spLocks/>
          </p:cNvSpPr>
          <p:nvPr/>
        </p:nvSpPr>
        <p:spPr>
          <a:xfrm>
            <a:off x="490846" y="4118264"/>
            <a:ext cx="4114799" cy="1446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Bert, n=500</a:t>
            </a:r>
          </a:p>
        </p:txBody>
      </p:sp>
      <p:sp>
        <p:nvSpPr>
          <p:cNvPr id="16" name="Title 1">
            <a:extLst>
              <a:ext uri="{FF2B5EF4-FFF2-40B4-BE49-F238E27FC236}">
                <a16:creationId xmlns:a16="http://schemas.microsoft.com/office/drawing/2014/main" id="{AF17FB2E-A1B2-3EBD-35DB-9BAEEC605606}"/>
              </a:ext>
            </a:extLst>
          </p:cNvPr>
          <p:cNvSpPr>
            <a:spLocks noGrp="1"/>
          </p:cNvSpPr>
          <p:nvPr>
            <p:ph type="title"/>
          </p:nvPr>
        </p:nvSpPr>
        <p:spPr>
          <a:xfrm>
            <a:off x="490846" y="254501"/>
            <a:ext cx="9897012" cy="1446550"/>
          </a:xfrm>
        </p:spPr>
        <p:txBody>
          <a:bodyPr>
            <a:normAutofit/>
          </a:bodyPr>
          <a:lstStyle/>
          <a:p>
            <a:r>
              <a:rPr lang="en-US" dirty="0"/>
              <a:t>Emotion Learning in BERT – </a:t>
            </a:r>
            <a:r>
              <a:rPr lang="en-US" dirty="0" err="1"/>
              <a:t>Isear</a:t>
            </a:r>
            <a:r>
              <a:rPr lang="en-US" dirty="0"/>
              <a:t> Dataset</a:t>
            </a:r>
          </a:p>
        </p:txBody>
      </p:sp>
      <p:sp>
        <p:nvSpPr>
          <p:cNvPr id="17" name="Content Placeholder 2">
            <a:extLst>
              <a:ext uri="{FF2B5EF4-FFF2-40B4-BE49-F238E27FC236}">
                <a16:creationId xmlns:a16="http://schemas.microsoft.com/office/drawing/2014/main" id="{6681C345-0715-EACB-E85D-3573FA912259}"/>
              </a:ext>
            </a:extLst>
          </p:cNvPr>
          <p:cNvSpPr>
            <a:spLocks noGrp="1"/>
          </p:cNvSpPr>
          <p:nvPr>
            <p:ph idx="1"/>
          </p:nvPr>
        </p:nvSpPr>
        <p:spPr>
          <a:xfrm>
            <a:off x="490846" y="1558561"/>
            <a:ext cx="11033099" cy="2124091"/>
          </a:xfrm>
        </p:spPr>
        <p:txBody>
          <a:bodyPr>
            <a:normAutofit fontScale="92500"/>
          </a:bodyPr>
          <a:lstStyle/>
          <a:p>
            <a:r>
              <a:rPr lang="en-US" dirty="0"/>
              <a:t>Accuracy generally increases as </a:t>
            </a:r>
            <a:r>
              <a:rPr lang="en-US" dirty="0" err="1"/>
              <a:t>n_samples</a:t>
            </a:r>
            <a:r>
              <a:rPr lang="en-US" dirty="0"/>
              <a:t> increases for all Probes</a:t>
            </a:r>
          </a:p>
          <a:p>
            <a:r>
              <a:rPr lang="en-US" dirty="0"/>
              <a:t>There is a sudden increase in accuracy for BERT layers 4-5-6</a:t>
            </a:r>
          </a:p>
          <a:p>
            <a:r>
              <a:rPr lang="en-US" dirty="0"/>
              <a:t>This pattern repeats in BERT layers 10-11-12</a:t>
            </a:r>
          </a:p>
          <a:p>
            <a:r>
              <a:rPr lang="en-US" dirty="0"/>
              <a:t>As the number of samples increases the accuracy of the models saturates.</a:t>
            </a:r>
          </a:p>
          <a:p>
            <a:endParaRPr lang="en-US" dirty="0"/>
          </a:p>
        </p:txBody>
      </p:sp>
      <p:sp>
        <p:nvSpPr>
          <p:cNvPr id="19" name="TextBox 18">
            <a:extLst>
              <a:ext uri="{FF2B5EF4-FFF2-40B4-BE49-F238E27FC236}">
                <a16:creationId xmlns:a16="http://schemas.microsoft.com/office/drawing/2014/main" id="{70A7A6D5-8769-0CF2-6642-BF20BCBBA84F}"/>
              </a:ext>
            </a:extLst>
          </p:cNvPr>
          <p:cNvSpPr txBox="1"/>
          <p:nvPr/>
        </p:nvSpPr>
        <p:spPr>
          <a:xfrm>
            <a:off x="337806" y="3654216"/>
            <a:ext cx="11712232" cy="646331"/>
          </a:xfrm>
          <a:prstGeom prst="rect">
            <a:avLst/>
          </a:prstGeom>
          <a:noFill/>
        </p:spPr>
        <p:txBody>
          <a:bodyPr wrap="square">
            <a:spAutoFit/>
          </a:bodyPr>
          <a:lstStyle/>
          <a:p>
            <a:r>
              <a:rPr lang="en-US" dirty="0"/>
              <a:t>From these results we can demonstrate how middle to later layers are more likely to be responsible for emotion learning.</a:t>
            </a:r>
          </a:p>
        </p:txBody>
      </p:sp>
    </p:spTree>
    <p:extLst>
      <p:ext uri="{BB962C8B-B14F-4D97-AF65-F5344CB8AC3E}">
        <p14:creationId xmlns:p14="http://schemas.microsoft.com/office/powerpoint/2010/main" val="155954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C1E9-BA1F-F5F6-D9D3-CAFC62329762}"/>
              </a:ext>
            </a:extLst>
          </p:cNvPr>
          <p:cNvSpPr>
            <a:spLocks noGrp="1"/>
          </p:cNvSpPr>
          <p:nvPr>
            <p:ph type="title"/>
          </p:nvPr>
        </p:nvSpPr>
        <p:spPr>
          <a:xfrm>
            <a:off x="522514" y="985652"/>
            <a:ext cx="10831286" cy="2149434"/>
          </a:xfrm>
        </p:spPr>
        <p:txBody>
          <a:bodyPr>
            <a:noAutofit/>
          </a:bodyPr>
          <a:lstStyle/>
          <a:p>
            <a:r>
              <a:rPr lang="en-US" sz="3200" dirty="0"/>
              <a:t>Potential reasons for difference in the performance of GPT-2 and BERT </a:t>
            </a:r>
            <a:br>
              <a:rPr lang="en-US" sz="2400" dirty="0"/>
            </a:br>
            <a:r>
              <a:rPr lang="en-US" sz="2400" dirty="0"/>
              <a:t>- The weights for GPT-2 layers change for every sample for the first layer where BERT has the same weights for all samples </a:t>
            </a:r>
            <a:br>
              <a:rPr lang="en-US" sz="2400" dirty="0"/>
            </a:br>
            <a:br>
              <a:rPr lang="en-US" sz="2400" dirty="0"/>
            </a:br>
            <a:r>
              <a:rPr lang="en-US" sz="2400" dirty="0"/>
              <a:t>- the values of weights increase with number of layers in a more linear way for BERT model in comparison to GPT-2 which appears to be more varied</a:t>
            </a:r>
            <a:br>
              <a:rPr lang="en-US" sz="2400" dirty="0"/>
            </a:br>
            <a:br>
              <a:rPr lang="en-US" sz="2400" dirty="0"/>
            </a:br>
            <a:endParaRPr lang="en-US" sz="2400" dirty="0"/>
          </a:p>
        </p:txBody>
      </p:sp>
      <p:pic>
        <p:nvPicPr>
          <p:cNvPr id="13" name="Content Placeholder 12" descr="A screenshot of a computer&#10;&#10;AI-generated content may be incorrect.">
            <a:extLst>
              <a:ext uri="{FF2B5EF4-FFF2-40B4-BE49-F238E27FC236}">
                <a16:creationId xmlns:a16="http://schemas.microsoft.com/office/drawing/2014/main" id="{1AF44562-C7A7-136E-4520-762B3E8C0C95}"/>
              </a:ext>
            </a:extLst>
          </p:cNvPr>
          <p:cNvPicPr>
            <a:picLocks noGrp="1" noChangeAspect="1"/>
          </p:cNvPicPr>
          <p:nvPr>
            <p:ph idx="1"/>
          </p:nvPr>
        </p:nvPicPr>
        <p:blipFill>
          <a:blip r:embed="rId3"/>
          <a:stretch>
            <a:fillRect/>
          </a:stretch>
        </p:blipFill>
        <p:spPr>
          <a:xfrm>
            <a:off x="5160839" y="3167172"/>
            <a:ext cx="3224130" cy="3524171"/>
          </a:xfrm>
        </p:spPr>
      </p:pic>
      <p:pic>
        <p:nvPicPr>
          <p:cNvPr id="15" name="Picture 14" descr="A screenshot of a computer&#10;&#10;AI-generated content may be incorrect.">
            <a:extLst>
              <a:ext uri="{FF2B5EF4-FFF2-40B4-BE49-F238E27FC236}">
                <a16:creationId xmlns:a16="http://schemas.microsoft.com/office/drawing/2014/main" id="{5D55DC55-B495-F728-FD66-41B22BC4918C}"/>
              </a:ext>
            </a:extLst>
          </p:cNvPr>
          <p:cNvPicPr>
            <a:picLocks noChangeAspect="1"/>
          </p:cNvPicPr>
          <p:nvPr/>
        </p:nvPicPr>
        <p:blipFill>
          <a:blip r:embed="rId4"/>
          <a:stretch>
            <a:fillRect/>
          </a:stretch>
        </p:blipFill>
        <p:spPr>
          <a:xfrm>
            <a:off x="1554876" y="3135086"/>
            <a:ext cx="3349634" cy="3588344"/>
          </a:xfrm>
          <a:prstGeom prst="rect">
            <a:avLst/>
          </a:prstGeom>
        </p:spPr>
      </p:pic>
    </p:spTree>
    <p:extLst>
      <p:ext uri="{BB962C8B-B14F-4D97-AF65-F5344CB8AC3E}">
        <p14:creationId xmlns:p14="http://schemas.microsoft.com/office/powerpoint/2010/main" val="418178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C868-DC03-1FBA-E630-4ACD2AA2A00C}"/>
              </a:ext>
            </a:extLst>
          </p:cNvPr>
          <p:cNvSpPr>
            <a:spLocks noGrp="1"/>
          </p:cNvSpPr>
          <p:nvPr>
            <p:ph type="title"/>
          </p:nvPr>
        </p:nvSpPr>
        <p:spPr/>
        <p:txBody>
          <a:bodyPr/>
          <a:lstStyle/>
          <a:p>
            <a:r>
              <a:rPr lang="en-US" dirty="0"/>
              <a:t>Blockers</a:t>
            </a:r>
          </a:p>
        </p:txBody>
      </p:sp>
      <p:sp>
        <p:nvSpPr>
          <p:cNvPr id="3" name="Content Placeholder 2">
            <a:extLst>
              <a:ext uri="{FF2B5EF4-FFF2-40B4-BE49-F238E27FC236}">
                <a16:creationId xmlns:a16="http://schemas.microsoft.com/office/drawing/2014/main" id="{DC11D04E-35F9-D663-55D3-C7E6A0711C30}"/>
              </a:ext>
            </a:extLst>
          </p:cNvPr>
          <p:cNvSpPr>
            <a:spLocks noGrp="1"/>
          </p:cNvSpPr>
          <p:nvPr>
            <p:ph idx="1"/>
          </p:nvPr>
        </p:nvSpPr>
        <p:spPr>
          <a:xfrm>
            <a:off x="541399" y="2054431"/>
            <a:ext cx="5061927" cy="3208276"/>
          </a:xfrm>
        </p:spPr>
        <p:txBody>
          <a:bodyPr>
            <a:normAutofit fontScale="85000" lnSpcReduction="20000"/>
          </a:bodyPr>
          <a:lstStyle/>
          <a:p>
            <a:r>
              <a:rPr lang="en-US" dirty="0"/>
              <a:t>Large size of the QWEN models (specifically 7b models are ~15GB)</a:t>
            </a:r>
          </a:p>
          <a:p>
            <a:r>
              <a:rPr lang="en-US" dirty="0"/>
              <a:t>Large size of the extracted hidden states for the selected datasets (the JSON file size for all samples hidden states for Go Emotion alone is ~14GB for each of the model BERT, GPT2 and the QWEN series)</a:t>
            </a:r>
          </a:p>
          <a:p>
            <a:r>
              <a:rPr lang="en-US" dirty="0"/>
              <a:t>My personal Computer crashes when trying to  load QWEN2-7B</a:t>
            </a:r>
          </a:p>
          <a:p>
            <a:endParaRPr lang="en-US" dirty="0"/>
          </a:p>
        </p:txBody>
      </p:sp>
      <p:sp>
        <p:nvSpPr>
          <p:cNvPr id="5" name="Content Placeholder 2">
            <a:extLst>
              <a:ext uri="{FF2B5EF4-FFF2-40B4-BE49-F238E27FC236}">
                <a16:creationId xmlns:a16="http://schemas.microsoft.com/office/drawing/2014/main" id="{D9F3FAA5-4A65-3741-FB6B-511726F2EE7C}"/>
              </a:ext>
            </a:extLst>
          </p:cNvPr>
          <p:cNvSpPr txBox="1">
            <a:spLocks/>
          </p:cNvSpPr>
          <p:nvPr/>
        </p:nvSpPr>
        <p:spPr>
          <a:xfrm>
            <a:off x="7014001" y="1870015"/>
            <a:ext cx="5061927" cy="48580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Currently there is a problem with the hidden states extracted for go emotion, although the source of the error is not clear still, </a:t>
            </a:r>
            <a:r>
              <a:rPr lang="en-US" dirty="0" err="1"/>
              <a:t>i</a:t>
            </a:r>
            <a:r>
              <a:rPr lang="en-US" dirty="0"/>
              <a:t> suspect that it’s happening due to a miss match between the format of the hidden states of the different models (even though they have the same number of layers, the number of value and their consistency may vary). </a:t>
            </a:r>
          </a:p>
        </p:txBody>
      </p:sp>
      <p:sp>
        <p:nvSpPr>
          <p:cNvPr id="4" name="TextBox 3">
            <a:extLst>
              <a:ext uri="{FF2B5EF4-FFF2-40B4-BE49-F238E27FC236}">
                <a16:creationId xmlns:a16="http://schemas.microsoft.com/office/drawing/2014/main" id="{BCA168B7-A044-2E82-28A8-8C8E21BFD6A5}"/>
              </a:ext>
            </a:extLst>
          </p:cNvPr>
          <p:cNvSpPr txBox="1"/>
          <p:nvPr/>
        </p:nvSpPr>
        <p:spPr>
          <a:xfrm>
            <a:off x="688769" y="1508166"/>
            <a:ext cx="3004457" cy="369332"/>
          </a:xfrm>
          <a:prstGeom prst="rect">
            <a:avLst/>
          </a:prstGeom>
          <a:noFill/>
        </p:spPr>
        <p:txBody>
          <a:bodyPr wrap="square" rtlCol="0">
            <a:spAutoFit/>
          </a:bodyPr>
          <a:lstStyle/>
          <a:p>
            <a:r>
              <a:rPr lang="en-US" dirty="0"/>
              <a:t>Computational resources :</a:t>
            </a:r>
          </a:p>
        </p:txBody>
      </p:sp>
      <p:sp>
        <p:nvSpPr>
          <p:cNvPr id="7" name="TextBox 6">
            <a:extLst>
              <a:ext uri="{FF2B5EF4-FFF2-40B4-BE49-F238E27FC236}">
                <a16:creationId xmlns:a16="http://schemas.microsoft.com/office/drawing/2014/main" id="{D5B8D2C5-B79B-F140-6C15-D6065A5179DE}"/>
              </a:ext>
            </a:extLst>
          </p:cNvPr>
          <p:cNvSpPr txBox="1"/>
          <p:nvPr/>
        </p:nvSpPr>
        <p:spPr>
          <a:xfrm>
            <a:off x="644237" y="5626450"/>
            <a:ext cx="6097978" cy="1200329"/>
          </a:xfrm>
          <a:prstGeom prst="rect">
            <a:avLst/>
          </a:prstGeom>
          <a:noFill/>
        </p:spPr>
        <p:txBody>
          <a:bodyPr wrap="square">
            <a:spAutoFit/>
          </a:bodyPr>
          <a:lstStyle/>
          <a:p>
            <a:pPr marL="285750" indent="-285750">
              <a:buFont typeface="Arial" panose="020B0604020202020204" pitchFamily="34" charset="0"/>
              <a:buChar char="•"/>
            </a:pPr>
            <a:r>
              <a:rPr lang="en-US" sz="2400" dirty="0"/>
              <a:t>Extracting hidden states for  each batch = 16 samples on a borrowed M3 processor takes 350s</a:t>
            </a:r>
          </a:p>
        </p:txBody>
      </p:sp>
      <p:sp>
        <p:nvSpPr>
          <p:cNvPr id="8" name="TextBox 7">
            <a:extLst>
              <a:ext uri="{FF2B5EF4-FFF2-40B4-BE49-F238E27FC236}">
                <a16:creationId xmlns:a16="http://schemas.microsoft.com/office/drawing/2014/main" id="{4F0B1052-AD8E-33DE-E4CA-840693B5CB73}"/>
              </a:ext>
            </a:extLst>
          </p:cNvPr>
          <p:cNvSpPr txBox="1"/>
          <p:nvPr/>
        </p:nvSpPr>
        <p:spPr>
          <a:xfrm>
            <a:off x="688769" y="5161365"/>
            <a:ext cx="3004457" cy="369332"/>
          </a:xfrm>
          <a:prstGeom prst="rect">
            <a:avLst/>
          </a:prstGeom>
          <a:noFill/>
        </p:spPr>
        <p:txBody>
          <a:bodyPr wrap="square" rtlCol="0">
            <a:spAutoFit/>
          </a:bodyPr>
          <a:lstStyle/>
          <a:p>
            <a:r>
              <a:rPr lang="en-US" dirty="0"/>
              <a:t>Time limits: </a:t>
            </a:r>
          </a:p>
        </p:txBody>
      </p:sp>
      <p:sp>
        <p:nvSpPr>
          <p:cNvPr id="9" name="Title 1">
            <a:extLst>
              <a:ext uri="{FF2B5EF4-FFF2-40B4-BE49-F238E27FC236}">
                <a16:creationId xmlns:a16="http://schemas.microsoft.com/office/drawing/2014/main" id="{A9315087-C436-E8CB-D0AC-74EB28648ADC}"/>
              </a:ext>
            </a:extLst>
          </p:cNvPr>
          <p:cNvSpPr txBox="1">
            <a:spLocks/>
          </p:cNvSpPr>
          <p:nvPr/>
        </p:nvSpPr>
        <p:spPr>
          <a:xfrm>
            <a:off x="718952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Bugs</a:t>
            </a:r>
          </a:p>
        </p:txBody>
      </p:sp>
    </p:spTree>
    <p:extLst>
      <p:ext uri="{BB962C8B-B14F-4D97-AF65-F5344CB8AC3E}">
        <p14:creationId xmlns:p14="http://schemas.microsoft.com/office/powerpoint/2010/main" val="45348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6434-E9CA-E983-E433-E6F065C74BB8}"/>
              </a:ext>
            </a:extLst>
          </p:cNvPr>
          <p:cNvSpPr>
            <a:spLocks noGrp="1"/>
          </p:cNvSpPr>
          <p:nvPr>
            <p:ph type="title"/>
          </p:nvPr>
        </p:nvSpPr>
        <p:spPr>
          <a:xfrm>
            <a:off x="565150" y="88440"/>
            <a:ext cx="8267296" cy="1486917"/>
          </a:xfrm>
        </p:spPr>
        <p:txBody>
          <a:bodyPr/>
          <a:lstStyle/>
          <a:p>
            <a:r>
              <a:rPr lang="en-US" dirty="0"/>
              <a:t>To do and Questions:</a:t>
            </a:r>
          </a:p>
        </p:txBody>
      </p:sp>
      <p:sp>
        <p:nvSpPr>
          <p:cNvPr id="3" name="Content Placeholder 2">
            <a:extLst>
              <a:ext uri="{FF2B5EF4-FFF2-40B4-BE49-F238E27FC236}">
                <a16:creationId xmlns:a16="http://schemas.microsoft.com/office/drawing/2014/main" id="{45CD18B5-77AF-076F-601F-8E3AAD70810A}"/>
              </a:ext>
            </a:extLst>
          </p:cNvPr>
          <p:cNvSpPr>
            <a:spLocks noGrp="1"/>
          </p:cNvSpPr>
          <p:nvPr>
            <p:ph idx="1"/>
          </p:nvPr>
        </p:nvSpPr>
        <p:spPr>
          <a:xfrm>
            <a:off x="458272" y="1366076"/>
            <a:ext cx="11084544" cy="5830370"/>
          </a:xfrm>
        </p:spPr>
        <p:txBody>
          <a:bodyPr>
            <a:normAutofit/>
          </a:bodyPr>
          <a:lstStyle/>
          <a:p>
            <a:r>
              <a:rPr lang="en-US" dirty="0"/>
              <a:t>What further analysis can I use for better understanding emotion learning ?</a:t>
            </a:r>
          </a:p>
          <a:p>
            <a:r>
              <a:rPr lang="en-US" dirty="0"/>
              <a:t>Can I include less samples for QWEN series as they take significantly longer to run?</a:t>
            </a:r>
          </a:p>
          <a:p>
            <a:r>
              <a:rPr lang="en-US" dirty="0"/>
              <a:t>Do I need to validate the result with another dataset?</a:t>
            </a:r>
          </a:p>
          <a:p>
            <a:r>
              <a:rPr lang="en-US" dirty="0"/>
              <a:t>How can I identify if the models better at detecting some of the main emotions better than the other ones ? (no evidence in result)</a:t>
            </a:r>
          </a:p>
          <a:p>
            <a:r>
              <a:rPr lang="en-US" dirty="0"/>
              <a:t>For hyperparameter tuning of the probes, are there any automated techniques you recommend?</a:t>
            </a:r>
          </a:p>
          <a:p>
            <a:r>
              <a:rPr lang="en-US" dirty="0"/>
              <a:t>Are there any other explainability techniques I need to consider ?</a:t>
            </a:r>
          </a:p>
          <a:p>
            <a:r>
              <a:rPr lang="en-US" dirty="0"/>
              <a:t>Is there value in probing the attention heads?</a:t>
            </a:r>
          </a:p>
          <a:p>
            <a:endParaRPr lang="en-US" dirty="0"/>
          </a:p>
        </p:txBody>
      </p:sp>
    </p:spTree>
    <p:extLst>
      <p:ext uri="{BB962C8B-B14F-4D97-AF65-F5344CB8AC3E}">
        <p14:creationId xmlns:p14="http://schemas.microsoft.com/office/powerpoint/2010/main" val="246754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oup of colored squares&#10;&#10;AI-generated content may be incorrect.">
            <a:extLst>
              <a:ext uri="{FF2B5EF4-FFF2-40B4-BE49-F238E27FC236}">
                <a16:creationId xmlns:a16="http://schemas.microsoft.com/office/drawing/2014/main" id="{490D1519-B1BE-B53E-67A4-7DB7A68A6B57}"/>
              </a:ext>
            </a:extLst>
          </p:cNvPr>
          <p:cNvPicPr>
            <a:picLocks noGrp="1" noChangeAspect="1"/>
          </p:cNvPicPr>
          <p:nvPr>
            <p:ph idx="1"/>
          </p:nvPr>
        </p:nvPicPr>
        <p:blipFill>
          <a:blip r:embed="rId2"/>
          <a:srcRect b="6250"/>
          <a:stretch/>
        </p:blipFill>
        <p:spPr>
          <a:xfrm>
            <a:off x="5229125" y="1756224"/>
            <a:ext cx="6770113" cy="3808189"/>
          </a:xfrm>
          <a:prstGeom prst="rect">
            <a:avLst/>
          </a:prstGeom>
        </p:spPr>
      </p:pic>
      <p:sp>
        <p:nvSpPr>
          <p:cNvPr id="6" name="TextBox 5">
            <a:extLst>
              <a:ext uri="{FF2B5EF4-FFF2-40B4-BE49-F238E27FC236}">
                <a16:creationId xmlns:a16="http://schemas.microsoft.com/office/drawing/2014/main" id="{F2979521-A26A-6DF0-325C-9C60CB4CB7BE}"/>
              </a:ext>
            </a:extLst>
          </p:cNvPr>
          <p:cNvSpPr txBox="1"/>
          <p:nvPr/>
        </p:nvSpPr>
        <p:spPr>
          <a:xfrm>
            <a:off x="737945" y="1029735"/>
            <a:ext cx="8824019" cy="646331"/>
          </a:xfrm>
          <a:prstGeom prst="rect">
            <a:avLst/>
          </a:prstGeom>
          <a:noFill/>
        </p:spPr>
        <p:txBody>
          <a:bodyPr wrap="none" rtlCol="0">
            <a:spAutoFit/>
          </a:bodyPr>
          <a:lstStyle/>
          <a:p>
            <a:r>
              <a:rPr lang="en-US" dirty="0"/>
              <a:t>From The paper : </a:t>
            </a:r>
            <a:r>
              <a:rPr lang="en-GB" sz="1800" b="1" dirty="0">
                <a:effectLst/>
                <a:latin typeface="NimbusSanL"/>
              </a:rPr>
              <a:t>Probing Large Language Models from A Human Behavioural Perspective </a:t>
            </a:r>
            <a:endParaRPr lang="en-GB" dirty="0"/>
          </a:p>
          <a:p>
            <a:endParaRPr lang="en-US" dirty="0"/>
          </a:p>
        </p:txBody>
      </p:sp>
      <p:sp>
        <p:nvSpPr>
          <p:cNvPr id="3" name="TextBox 2">
            <a:extLst>
              <a:ext uri="{FF2B5EF4-FFF2-40B4-BE49-F238E27FC236}">
                <a16:creationId xmlns:a16="http://schemas.microsoft.com/office/drawing/2014/main" id="{EAA3AB42-C8FD-FBB2-5674-156B9E862501}"/>
              </a:ext>
            </a:extLst>
          </p:cNvPr>
          <p:cNvSpPr txBox="1"/>
          <p:nvPr/>
        </p:nvSpPr>
        <p:spPr>
          <a:xfrm>
            <a:off x="626423" y="310797"/>
            <a:ext cx="6097978" cy="707886"/>
          </a:xfrm>
          <a:prstGeom prst="rect">
            <a:avLst/>
          </a:prstGeom>
          <a:noFill/>
        </p:spPr>
        <p:txBody>
          <a:bodyPr wrap="square">
            <a:spAutoFit/>
          </a:bodyPr>
          <a:lstStyle/>
          <a:p>
            <a:r>
              <a:rPr lang="en-US" sz="4000" dirty="0"/>
              <a:t>More ideas</a:t>
            </a:r>
          </a:p>
        </p:txBody>
      </p:sp>
      <p:sp>
        <p:nvSpPr>
          <p:cNvPr id="4" name="TextBox 3">
            <a:extLst>
              <a:ext uri="{FF2B5EF4-FFF2-40B4-BE49-F238E27FC236}">
                <a16:creationId xmlns:a16="http://schemas.microsoft.com/office/drawing/2014/main" id="{D543E86C-861F-8811-176A-A4E2CBBE967D}"/>
              </a:ext>
            </a:extLst>
          </p:cNvPr>
          <p:cNvSpPr txBox="1"/>
          <p:nvPr/>
        </p:nvSpPr>
        <p:spPr>
          <a:xfrm>
            <a:off x="357934" y="2042555"/>
            <a:ext cx="5175967" cy="1477328"/>
          </a:xfrm>
          <a:prstGeom prst="rect">
            <a:avLst/>
          </a:prstGeom>
          <a:noFill/>
        </p:spPr>
        <p:txBody>
          <a:bodyPr wrap="square" rtlCol="0">
            <a:spAutoFit/>
          </a:bodyPr>
          <a:lstStyle/>
          <a:p>
            <a:r>
              <a:rPr lang="en-US" dirty="0"/>
              <a:t>In this paper they probe the attention heads. </a:t>
            </a:r>
          </a:p>
          <a:p>
            <a:endParaRPr lang="en-US" dirty="0"/>
          </a:p>
          <a:p>
            <a:r>
              <a:rPr lang="en-US" dirty="0"/>
              <a:t>Do you think there is any value in doing this? </a:t>
            </a:r>
          </a:p>
          <a:p>
            <a:endParaRPr lang="en-US" dirty="0"/>
          </a:p>
          <a:p>
            <a:r>
              <a:rPr lang="en-US" dirty="0"/>
              <a:t>Is it time consuming or doable in the time I have? </a:t>
            </a:r>
          </a:p>
        </p:txBody>
      </p:sp>
    </p:spTree>
    <p:extLst>
      <p:ext uri="{BB962C8B-B14F-4D97-AF65-F5344CB8AC3E}">
        <p14:creationId xmlns:p14="http://schemas.microsoft.com/office/powerpoint/2010/main" val="184667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D9D1-B825-8C9B-3C15-D326AD4F46EF}"/>
              </a:ext>
            </a:extLst>
          </p:cNvPr>
          <p:cNvSpPr>
            <a:spLocks noGrp="1"/>
          </p:cNvSpPr>
          <p:nvPr>
            <p:ph type="title"/>
          </p:nvPr>
        </p:nvSpPr>
        <p:spPr/>
        <p:txBody>
          <a:bodyPr/>
          <a:lstStyle/>
          <a:p>
            <a:r>
              <a:rPr lang="en-US" dirty="0"/>
              <a:t>Completed tasks</a:t>
            </a:r>
          </a:p>
        </p:txBody>
      </p:sp>
      <p:sp>
        <p:nvSpPr>
          <p:cNvPr id="6" name="TextBox 5">
            <a:extLst>
              <a:ext uri="{FF2B5EF4-FFF2-40B4-BE49-F238E27FC236}">
                <a16:creationId xmlns:a16="http://schemas.microsoft.com/office/drawing/2014/main" id="{4F864481-7625-7817-6E99-B331FB0FC40F}"/>
              </a:ext>
            </a:extLst>
          </p:cNvPr>
          <p:cNvSpPr txBox="1"/>
          <p:nvPr/>
        </p:nvSpPr>
        <p:spPr>
          <a:xfrm>
            <a:off x="657922" y="1758033"/>
            <a:ext cx="6099716" cy="923330"/>
          </a:xfrm>
          <a:prstGeom prst="rect">
            <a:avLst/>
          </a:prstGeom>
          <a:noFill/>
        </p:spPr>
        <p:txBody>
          <a:bodyPr wrap="square">
            <a:spAutoFit/>
          </a:bodyPr>
          <a:lstStyle/>
          <a:p>
            <a:r>
              <a:rPr lang="en-US" b="1" dirty="0"/>
              <a:t>Dataset</a:t>
            </a:r>
            <a:r>
              <a:rPr lang="en-US" dirty="0"/>
              <a:t>:</a:t>
            </a:r>
          </a:p>
          <a:p>
            <a:r>
              <a:rPr lang="en-US" dirty="0"/>
              <a:t>- Analysis and Pre-processed datasets.</a:t>
            </a:r>
          </a:p>
          <a:p>
            <a:endParaRPr lang="en-US" dirty="0"/>
          </a:p>
        </p:txBody>
      </p:sp>
      <p:sp>
        <p:nvSpPr>
          <p:cNvPr id="7" name="TextBox 6">
            <a:extLst>
              <a:ext uri="{FF2B5EF4-FFF2-40B4-BE49-F238E27FC236}">
                <a16:creationId xmlns:a16="http://schemas.microsoft.com/office/drawing/2014/main" id="{8C76C231-26BE-EA0B-295C-B17967136934}"/>
              </a:ext>
            </a:extLst>
          </p:cNvPr>
          <p:cNvSpPr txBox="1"/>
          <p:nvPr/>
        </p:nvSpPr>
        <p:spPr>
          <a:xfrm>
            <a:off x="6577360" y="1690688"/>
            <a:ext cx="5275385" cy="3139321"/>
          </a:xfrm>
          <a:prstGeom prst="rect">
            <a:avLst/>
          </a:prstGeom>
          <a:noFill/>
        </p:spPr>
        <p:txBody>
          <a:bodyPr wrap="square">
            <a:spAutoFit/>
          </a:bodyPr>
          <a:lstStyle/>
          <a:p>
            <a:r>
              <a:rPr lang="en-US" b="1" dirty="0"/>
              <a:t>Code development:</a:t>
            </a:r>
          </a:p>
          <a:p>
            <a:pPr marL="285750" indent="-285750">
              <a:buFontTx/>
              <a:buChar char="-"/>
            </a:pPr>
            <a:r>
              <a:rPr lang="en-US" dirty="0"/>
              <a:t>End-to-End pipeline which extracts and saves hidden states given model names and datasets</a:t>
            </a:r>
          </a:p>
          <a:p>
            <a:pPr marL="285750" indent="-285750">
              <a:buFontTx/>
              <a:buChar char="-"/>
            </a:pPr>
            <a:endParaRPr lang="en-US" dirty="0"/>
          </a:p>
          <a:p>
            <a:pPr marL="285750" indent="-285750">
              <a:buFontTx/>
              <a:buChar char="-"/>
            </a:pPr>
            <a:r>
              <a:rPr lang="en-US" dirty="0"/>
              <a:t>Code for training and evaluating the probes given a hidden state and dataset</a:t>
            </a:r>
          </a:p>
          <a:p>
            <a:pPr marL="285750" indent="-285750">
              <a:buFontTx/>
              <a:buChar char="-"/>
            </a:pPr>
            <a:endParaRPr lang="en-US" dirty="0"/>
          </a:p>
          <a:p>
            <a:pPr marL="285750" indent="-285750">
              <a:buFontTx/>
              <a:buChar char="-"/>
            </a:pPr>
            <a:r>
              <a:rPr lang="en-US" dirty="0"/>
              <a:t>Analysis class to analyze the hidden states</a:t>
            </a:r>
          </a:p>
          <a:p>
            <a:pPr marL="285750" indent="-285750">
              <a:buFontTx/>
              <a:buChar char="-"/>
            </a:pPr>
            <a:endParaRPr lang="en-US" dirty="0"/>
          </a:p>
          <a:p>
            <a:pPr marL="285750" indent="-285750">
              <a:buFontTx/>
              <a:buChar char="-"/>
            </a:pPr>
            <a:endParaRPr lang="en-US" dirty="0"/>
          </a:p>
          <a:p>
            <a:endParaRPr lang="en-US" b="1" dirty="0"/>
          </a:p>
        </p:txBody>
      </p:sp>
      <p:sp>
        <p:nvSpPr>
          <p:cNvPr id="8" name="TextBox 7">
            <a:extLst>
              <a:ext uri="{FF2B5EF4-FFF2-40B4-BE49-F238E27FC236}">
                <a16:creationId xmlns:a16="http://schemas.microsoft.com/office/drawing/2014/main" id="{E45B963B-01FE-34EF-0766-F6471B4D31BA}"/>
              </a:ext>
            </a:extLst>
          </p:cNvPr>
          <p:cNvSpPr txBox="1"/>
          <p:nvPr/>
        </p:nvSpPr>
        <p:spPr>
          <a:xfrm>
            <a:off x="657922" y="2783548"/>
            <a:ext cx="6099716" cy="923330"/>
          </a:xfrm>
          <a:prstGeom prst="rect">
            <a:avLst/>
          </a:prstGeom>
          <a:noFill/>
        </p:spPr>
        <p:txBody>
          <a:bodyPr wrap="square">
            <a:spAutoFit/>
          </a:bodyPr>
          <a:lstStyle/>
          <a:p>
            <a:r>
              <a:rPr lang="en-US" b="1" dirty="0"/>
              <a:t>Software Engineering:</a:t>
            </a:r>
          </a:p>
          <a:p>
            <a:r>
              <a:rPr lang="en-US" dirty="0"/>
              <a:t>- Utilized Version control </a:t>
            </a:r>
          </a:p>
          <a:p>
            <a:endParaRPr lang="en-US" dirty="0"/>
          </a:p>
        </p:txBody>
      </p:sp>
      <p:sp>
        <p:nvSpPr>
          <p:cNvPr id="10" name="TextBox 9">
            <a:extLst>
              <a:ext uri="{FF2B5EF4-FFF2-40B4-BE49-F238E27FC236}">
                <a16:creationId xmlns:a16="http://schemas.microsoft.com/office/drawing/2014/main" id="{4E18DC6C-51C6-EA8D-BB52-658BA311F0FC}"/>
              </a:ext>
            </a:extLst>
          </p:cNvPr>
          <p:cNvSpPr txBox="1"/>
          <p:nvPr/>
        </p:nvSpPr>
        <p:spPr>
          <a:xfrm>
            <a:off x="657922" y="3802169"/>
            <a:ext cx="6099716" cy="3416320"/>
          </a:xfrm>
          <a:prstGeom prst="rect">
            <a:avLst/>
          </a:prstGeom>
          <a:noFill/>
        </p:spPr>
        <p:txBody>
          <a:bodyPr wrap="square">
            <a:spAutoFit/>
          </a:bodyPr>
          <a:lstStyle/>
          <a:p>
            <a:r>
              <a:rPr lang="en-US" b="1" dirty="0"/>
              <a:t>Research:</a:t>
            </a:r>
          </a:p>
          <a:p>
            <a:pPr marL="285750" indent="-285750">
              <a:buFontTx/>
              <a:buChar char="-"/>
            </a:pPr>
            <a:r>
              <a:rPr lang="en-US" dirty="0"/>
              <a:t>Probed BERT and GPT2. </a:t>
            </a:r>
          </a:p>
          <a:p>
            <a:pPr marL="285750" indent="-285750">
              <a:buFontTx/>
              <a:buChar char="-"/>
            </a:pPr>
            <a:endParaRPr lang="en-US" dirty="0"/>
          </a:p>
          <a:p>
            <a:pPr marL="285750" indent="-285750">
              <a:buFontTx/>
              <a:buChar char="-"/>
            </a:pPr>
            <a:r>
              <a:rPr lang="en-US" dirty="0"/>
              <a:t>Probing QWEN2-7B and QWEN-7B (computational power limitation)</a:t>
            </a:r>
          </a:p>
          <a:p>
            <a:pPr marL="285750" indent="-285750">
              <a:buFontTx/>
              <a:buChar char="-"/>
            </a:pPr>
            <a:endParaRPr lang="en-US" dirty="0"/>
          </a:p>
          <a:p>
            <a:pPr marL="285750" indent="-285750">
              <a:buFontTx/>
              <a:buChar char="-"/>
            </a:pPr>
            <a:r>
              <a:rPr lang="en-US" dirty="0"/>
              <a:t>Plots for the validated probes</a:t>
            </a:r>
          </a:p>
          <a:p>
            <a:pPr marL="285750" indent="-285750">
              <a:buFontTx/>
              <a:buChar char="-"/>
            </a:pPr>
            <a:endParaRPr lang="en-US" dirty="0"/>
          </a:p>
          <a:p>
            <a:pPr marL="285750" indent="-285750">
              <a:buFontTx/>
              <a:buChar char="-"/>
            </a:pPr>
            <a:r>
              <a:rPr lang="en-US" dirty="0"/>
              <a:t>Comparison of different probes with different depth for their classifier (from logistic regression to  deep NN)</a:t>
            </a:r>
          </a:p>
          <a:p>
            <a:pPr marL="285750" indent="-285750">
              <a:buFontTx/>
              <a:buChar char="-"/>
            </a:pPr>
            <a:endParaRPr lang="en-US" dirty="0"/>
          </a:p>
          <a:p>
            <a:endParaRPr lang="en-US" b="1" dirty="0"/>
          </a:p>
        </p:txBody>
      </p:sp>
    </p:spTree>
    <p:extLst>
      <p:ext uri="{BB962C8B-B14F-4D97-AF65-F5344CB8AC3E}">
        <p14:creationId xmlns:p14="http://schemas.microsoft.com/office/powerpoint/2010/main" val="119908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C2E5-3A94-BB18-5C83-6C67B5F107D7}"/>
              </a:ext>
            </a:extLst>
          </p:cNvPr>
          <p:cNvSpPr>
            <a:spLocks noGrp="1"/>
          </p:cNvSpPr>
          <p:nvPr>
            <p:ph type="title"/>
          </p:nvPr>
        </p:nvSpPr>
        <p:spPr/>
        <p:txBody>
          <a:bodyPr/>
          <a:lstStyle/>
          <a:p>
            <a:r>
              <a:rPr lang="en-US" dirty="0"/>
              <a:t>Go-Emotion data analysis and statistics </a:t>
            </a:r>
          </a:p>
        </p:txBody>
      </p:sp>
      <p:pic>
        <p:nvPicPr>
          <p:cNvPr id="4" name="Picture 3">
            <a:extLst>
              <a:ext uri="{FF2B5EF4-FFF2-40B4-BE49-F238E27FC236}">
                <a16:creationId xmlns:a16="http://schemas.microsoft.com/office/drawing/2014/main" id="{1C514C52-70D8-F0C3-A792-283A89233237}"/>
              </a:ext>
            </a:extLst>
          </p:cNvPr>
          <p:cNvPicPr>
            <a:picLocks noChangeAspect="1"/>
          </p:cNvPicPr>
          <p:nvPr/>
        </p:nvPicPr>
        <p:blipFill>
          <a:blip r:embed="rId2"/>
          <a:stretch>
            <a:fillRect/>
          </a:stretch>
        </p:blipFill>
        <p:spPr>
          <a:xfrm>
            <a:off x="599048" y="2141536"/>
            <a:ext cx="4719253" cy="4716463"/>
          </a:xfrm>
          <a:prstGeom prst="rect">
            <a:avLst/>
          </a:prstGeom>
        </p:spPr>
      </p:pic>
      <p:pic>
        <p:nvPicPr>
          <p:cNvPr id="5" name="Picture 4">
            <a:extLst>
              <a:ext uri="{FF2B5EF4-FFF2-40B4-BE49-F238E27FC236}">
                <a16:creationId xmlns:a16="http://schemas.microsoft.com/office/drawing/2014/main" id="{E7AD1A4A-9C04-32D2-5D63-40E1E1C2B1CD}"/>
              </a:ext>
            </a:extLst>
          </p:cNvPr>
          <p:cNvPicPr>
            <a:picLocks noChangeAspect="1"/>
          </p:cNvPicPr>
          <p:nvPr/>
        </p:nvPicPr>
        <p:blipFill>
          <a:blip r:embed="rId3"/>
          <a:stretch>
            <a:fillRect/>
          </a:stretch>
        </p:blipFill>
        <p:spPr>
          <a:xfrm>
            <a:off x="6462938" y="4594230"/>
            <a:ext cx="3559822" cy="2263770"/>
          </a:xfrm>
          <a:prstGeom prst="rect">
            <a:avLst/>
          </a:prstGeom>
        </p:spPr>
      </p:pic>
      <p:pic>
        <p:nvPicPr>
          <p:cNvPr id="6" name="Picture 5">
            <a:extLst>
              <a:ext uri="{FF2B5EF4-FFF2-40B4-BE49-F238E27FC236}">
                <a16:creationId xmlns:a16="http://schemas.microsoft.com/office/drawing/2014/main" id="{98414BA4-A604-4BB5-383A-18035523A7D8}"/>
              </a:ext>
            </a:extLst>
          </p:cNvPr>
          <p:cNvPicPr>
            <a:picLocks noChangeAspect="1"/>
          </p:cNvPicPr>
          <p:nvPr/>
        </p:nvPicPr>
        <p:blipFill>
          <a:blip r:embed="rId4"/>
          <a:stretch>
            <a:fillRect/>
          </a:stretch>
        </p:blipFill>
        <p:spPr>
          <a:xfrm>
            <a:off x="6266329" y="2273152"/>
            <a:ext cx="4115019" cy="2586582"/>
          </a:xfrm>
          <a:prstGeom prst="rect">
            <a:avLst/>
          </a:prstGeom>
        </p:spPr>
      </p:pic>
      <p:sp>
        <p:nvSpPr>
          <p:cNvPr id="7" name="TextBox 6">
            <a:extLst>
              <a:ext uri="{FF2B5EF4-FFF2-40B4-BE49-F238E27FC236}">
                <a16:creationId xmlns:a16="http://schemas.microsoft.com/office/drawing/2014/main" id="{142E2CB4-D664-3BEB-F6C9-72CC941461BA}"/>
              </a:ext>
            </a:extLst>
          </p:cNvPr>
          <p:cNvSpPr txBox="1"/>
          <p:nvPr/>
        </p:nvSpPr>
        <p:spPr>
          <a:xfrm>
            <a:off x="1111623" y="1786492"/>
            <a:ext cx="4052047" cy="369332"/>
          </a:xfrm>
          <a:prstGeom prst="rect">
            <a:avLst/>
          </a:prstGeom>
          <a:noFill/>
        </p:spPr>
        <p:txBody>
          <a:bodyPr wrap="square" rtlCol="0">
            <a:spAutoFit/>
          </a:bodyPr>
          <a:lstStyle/>
          <a:p>
            <a:r>
              <a:rPr lang="en-US" dirty="0"/>
              <a:t>Distribution of data for various emotion</a:t>
            </a:r>
          </a:p>
        </p:txBody>
      </p:sp>
      <p:sp>
        <p:nvSpPr>
          <p:cNvPr id="8" name="TextBox 7">
            <a:extLst>
              <a:ext uri="{FF2B5EF4-FFF2-40B4-BE49-F238E27FC236}">
                <a16:creationId xmlns:a16="http://schemas.microsoft.com/office/drawing/2014/main" id="{781A2EAD-4FE9-9C03-4516-0F59E33D97F9}"/>
              </a:ext>
            </a:extLst>
          </p:cNvPr>
          <p:cNvSpPr txBox="1"/>
          <p:nvPr/>
        </p:nvSpPr>
        <p:spPr>
          <a:xfrm>
            <a:off x="6463913" y="1772204"/>
            <a:ext cx="4052047" cy="369332"/>
          </a:xfrm>
          <a:prstGeom prst="rect">
            <a:avLst/>
          </a:prstGeom>
          <a:noFill/>
        </p:spPr>
        <p:txBody>
          <a:bodyPr wrap="square" rtlCol="0">
            <a:spAutoFit/>
          </a:bodyPr>
          <a:lstStyle/>
          <a:p>
            <a:r>
              <a:rPr lang="en-US" dirty="0"/>
              <a:t>Sentiment score distribution</a:t>
            </a:r>
          </a:p>
        </p:txBody>
      </p:sp>
    </p:spTree>
    <p:extLst>
      <p:ext uri="{BB962C8B-B14F-4D97-AF65-F5344CB8AC3E}">
        <p14:creationId xmlns:p14="http://schemas.microsoft.com/office/powerpoint/2010/main" val="223130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EDD05E-CE29-2B46-E252-A3E329A252CD}"/>
              </a:ext>
            </a:extLst>
          </p:cNvPr>
          <p:cNvPicPr>
            <a:picLocks noChangeAspect="1"/>
          </p:cNvPicPr>
          <p:nvPr/>
        </p:nvPicPr>
        <p:blipFill>
          <a:blip r:embed="rId3"/>
          <a:stretch>
            <a:fillRect/>
          </a:stretch>
        </p:blipFill>
        <p:spPr>
          <a:xfrm>
            <a:off x="6491289" y="1587728"/>
            <a:ext cx="5700711" cy="5233931"/>
          </a:xfrm>
          <a:prstGeom prst="rect">
            <a:avLst/>
          </a:prstGeom>
        </p:spPr>
      </p:pic>
      <p:pic>
        <p:nvPicPr>
          <p:cNvPr id="5" name="Picture 4">
            <a:extLst>
              <a:ext uri="{FF2B5EF4-FFF2-40B4-BE49-F238E27FC236}">
                <a16:creationId xmlns:a16="http://schemas.microsoft.com/office/drawing/2014/main" id="{64576A42-A442-58BF-0ADE-41F915E9F902}"/>
              </a:ext>
            </a:extLst>
          </p:cNvPr>
          <p:cNvPicPr>
            <a:picLocks noChangeAspect="1"/>
          </p:cNvPicPr>
          <p:nvPr/>
        </p:nvPicPr>
        <p:blipFill>
          <a:blip r:embed="rId4"/>
          <a:stretch>
            <a:fillRect/>
          </a:stretch>
        </p:blipFill>
        <p:spPr>
          <a:xfrm>
            <a:off x="0" y="1436566"/>
            <a:ext cx="6491289" cy="5421434"/>
          </a:xfrm>
          <a:prstGeom prst="rect">
            <a:avLst/>
          </a:prstGeom>
        </p:spPr>
      </p:pic>
      <p:sp>
        <p:nvSpPr>
          <p:cNvPr id="6" name="Title 1">
            <a:extLst>
              <a:ext uri="{FF2B5EF4-FFF2-40B4-BE49-F238E27FC236}">
                <a16:creationId xmlns:a16="http://schemas.microsoft.com/office/drawing/2014/main" id="{8C61F980-DCCC-F36A-4913-0AA47ED0EE6F}"/>
              </a:ext>
            </a:extLst>
          </p:cNvPr>
          <p:cNvSpPr>
            <a:spLocks noGrp="1"/>
          </p:cNvSpPr>
          <p:nvPr>
            <p:ph type="title"/>
          </p:nvPr>
        </p:nvSpPr>
        <p:spPr>
          <a:xfrm>
            <a:off x="838200" y="365125"/>
            <a:ext cx="10515600" cy="1325563"/>
          </a:xfrm>
        </p:spPr>
        <p:txBody>
          <a:bodyPr>
            <a:normAutofit/>
          </a:bodyPr>
          <a:lstStyle/>
          <a:p>
            <a:r>
              <a:rPr lang="en-US" sz="2800" dirty="0"/>
              <a:t>Words association with emotions 			Emotion correlation </a:t>
            </a:r>
          </a:p>
        </p:txBody>
      </p:sp>
    </p:spTree>
    <p:extLst>
      <p:ext uri="{BB962C8B-B14F-4D97-AF65-F5344CB8AC3E}">
        <p14:creationId xmlns:p14="http://schemas.microsoft.com/office/powerpoint/2010/main" val="314848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9C30-CD8E-E841-2B4D-ECE694E34E4C}"/>
              </a:ext>
            </a:extLst>
          </p:cNvPr>
          <p:cNvSpPr>
            <a:spLocks noGrp="1"/>
          </p:cNvSpPr>
          <p:nvPr>
            <p:ph type="title"/>
          </p:nvPr>
        </p:nvSpPr>
        <p:spPr>
          <a:xfrm>
            <a:off x="6597444" y="1204721"/>
            <a:ext cx="5029395" cy="1446550"/>
          </a:xfrm>
        </p:spPr>
        <p:txBody>
          <a:bodyPr>
            <a:normAutofit/>
          </a:bodyPr>
          <a:lstStyle/>
          <a:p>
            <a:r>
              <a:rPr lang="en-US" dirty="0"/>
              <a:t>Sentiment analysis</a:t>
            </a:r>
          </a:p>
        </p:txBody>
      </p:sp>
      <p:sp>
        <p:nvSpPr>
          <p:cNvPr id="3" name="Content Placeholder 2">
            <a:extLst>
              <a:ext uri="{FF2B5EF4-FFF2-40B4-BE49-F238E27FC236}">
                <a16:creationId xmlns:a16="http://schemas.microsoft.com/office/drawing/2014/main" id="{37BB2C6F-CB3A-69F5-CE34-EFDD1F87914A}"/>
              </a:ext>
            </a:extLst>
          </p:cNvPr>
          <p:cNvSpPr>
            <a:spLocks noGrp="1"/>
          </p:cNvSpPr>
          <p:nvPr>
            <p:ph idx="1"/>
          </p:nvPr>
        </p:nvSpPr>
        <p:spPr>
          <a:xfrm>
            <a:off x="6597444" y="3254767"/>
            <a:ext cx="5029395" cy="1903925"/>
          </a:xfrm>
        </p:spPr>
        <p:txBody>
          <a:bodyPr>
            <a:normAutofit/>
          </a:bodyPr>
          <a:lstStyle/>
          <a:p>
            <a:r>
              <a:rPr lang="en-US" dirty="0"/>
              <a:t>We can observe the difference in emotions expressed over social media and a lab environment. </a:t>
            </a:r>
          </a:p>
        </p:txBody>
      </p:sp>
      <p:pic>
        <p:nvPicPr>
          <p:cNvPr id="6" name="Picture 5">
            <a:extLst>
              <a:ext uri="{FF2B5EF4-FFF2-40B4-BE49-F238E27FC236}">
                <a16:creationId xmlns:a16="http://schemas.microsoft.com/office/drawing/2014/main" id="{8305AD63-7152-4E44-B983-A846A2AE0365}"/>
              </a:ext>
            </a:extLst>
          </p:cNvPr>
          <p:cNvPicPr>
            <a:picLocks noChangeAspect="1"/>
          </p:cNvPicPr>
          <p:nvPr/>
        </p:nvPicPr>
        <p:blipFill>
          <a:blip r:embed="rId3"/>
          <a:srcRect t="1552" r="1" b="1"/>
          <a:stretch/>
        </p:blipFill>
        <p:spPr>
          <a:xfrm>
            <a:off x="565147" y="1096771"/>
            <a:ext cx="5467134" cy="2879528"/>
          </a:xfrm>
          <a:prstGeom prst="rect">
            <a:avLst/>
          </a:prstGeom>
        </p:spPr>
      </p:pic>
      <p:pic>
        <p:nvPicPr>
          <p:cNvPr id="7" name="Picture 6">
            <a:extLst>
              <a:ext uri="{FF2B5EF4-FFF2-40B4-BE49-F238E27FC236}">
                <a16:creationId xmlns:a16="http://schemas.microsoft.com/office/drawing/2014/main" id="{81F61804-A756-F7D7-4F1B-E71FB9A68161}"/>
              </a:ext>
            </a:extLst>
          </p:cNvPr>
          <p:cNvPicPr>
            <a:picLocks noChangeAspect="1"/>
          </p:cNvPicPr>
          <p:nvPr/>
        </p:nvPicPr>
        <p:blipFill>
          <a:blip r:embed="rId4"/>
          <a:srcRect t="17380" r="1" b="1"/>
          <a:stretch/>
        </p:blipFill>
        <p:spPr>
          <a:xfrm>
            <a:off x="565153" y="3978467"/>
            <a:ext cx="5467133" cy="2879533"/>
          </a:xfrm>
          <a:prstGeom prst="rect">
            <a:avLst/>
          </a:prstGeom>
        </p:spPr>
      </p:pic>
      <p:sp>
        <p:nvSpPr>
          <p:cNvPr id="4" name="Title 1">
            <a:extLst>
              <a:ext uri="{FF2B5EF4-FFF2-40B4-BE49-F238E27FC236}">
                <a16:creationId xmlns:a16="http://schemas.microsoft.com/office/drawing/2014/main" id="{AE79EDA5-8AEC-DC26-6375-22AB47F4D767}"/>
              </a:ext>
            </a:extLst>
          </p:cNvPr>
          <p:cNvSpPr txBox="1">
            <a:spLocks/>
          </p:cNvSpPr>
          <p:nvPr/>
        </p:nvSpPr>
        <p:spPr>
          <a:xfrm>
            <a:off x="883433" y="-127294"/>
            <a:ext cx="5029395" cy="1446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Isear</a:t>
            </a:r>
            <a:r>
              <a:rPr lang="en-US" dirty="0"/>
              <a:t> Dataset</a:t>
            </a:r>
          </a:p>
        </p:txBody>
      </p:sp>
    </p:spTree>
    <p:extLst>
      <p:ext uri="{BB962C8B-B14F-4D97-AF65-F5344CB8AC3E}">
        <p14:creationId xmlns:p14="http://schemas.microsoft.com/office/powerpoint/2010/main" val="69200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FBF67B-AA86-20B0-508B-159686BC5D7D}"/>
              </a:ext>
            </a:extLst>
          </p:cNvPr>
          <p:cNvPicPr>
            <a:picLocks noChangeAspect="1"/>
          </p:cNvPicPr>
          <p:nvPr/>
        </p:nvPicPr>
        <p:blipFill>
          <a:blip r:embed="rId2"/>
          <a:stretch>
            <a:fillRect/>
          </a:stretch>
        </p:blipFill>
        <p:spPr>
          <a:xfrm>
            <a:off x="458221" y="1035380"/>
            <a:ext cx="10351325" cy="5822620"/>
          </a:xfrm>
          <a:prstGeom prst="rect">
            <a:avLst/>
          </a:prstGeom>
        </p:spPr>
      </p:pic>
      <p:sp>
        <p:nvSpPr>
          <p:cNvPr id="4" name="Title 1">
            <a:extLst>
              <a:ext uri="{FF2B5EF4-FFF2-40B4-BE49-F238E27FC236}">
                <a16:creationId xmlns:a16="http://schemas.microsoft.com/office/drawing/2014/main" id="{97754820-FE8C-B691-A97F-80D1127E3B66}"/>
              </a:ext>
            </a:extLst>
          </p:cNvPr>
          <p:cNvSpPr txBox="1">
            <a:spLocks/>
          </p:cNvSpPr>
          <p:nvPr/>
        </p:nvSpPr>
        <p:spPr>
          <a:xfrm>
            <a:off x="565160" y="0"/>
            <a:ext cx="11626840" cy="1446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Words used when expressing an emotion</a:t>
            </a:r>
          </a:p>
        </p:txBody>
      </p:sp>
    </p:spTree>
    <p:extLst>
      <p:ext uri="{BB962C8B-B14F-4D97-AF65-F5344CB8AC3E}">
        <p14:creationId xmlns:p14="http://schemas.microsoft.com/office/powerpoint/2010/main" val="395815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D679-64D5-14E7-773D-1FF706E90E89}"/>
              </a:ext>
            </a:extLst>
          </p:cNvPr>
          <p:cNvSpPr>
            <a:spLocks noGrp="1"/>
          </p:cNvSpPr>
          <p:nvPr>
            <p:ph type="title"/>
          </p:nvPr>
        </p:nvSpPr>
        <p:spPr>
          <a:xfrm>
            <a:off x="434520" y="349697"/>
            <a:ext cx="4114799" cy="1446550"/>
          </a:xfrm>
        </p:spPr>
        <p:txBody>
          <a:bodyPr>
            <a:normAutofit/>
          </a:bodyPr>
          <a:lstStyle/>
          <a:p>
            <a:r>
              <a:rPr lang="en-US" dirty="0"/>
              <a:t>Logistic Regression </a:t>
            </a:r>
          </a:p>
        </p:txBody>
      </p:sp>
      <p:sp>
        <p:nvSpPr>
          <p:cNvPr id="3" name="Content Placeholder 2">
            <a:extLst>
              <a:ext uri="{FF2B5EF4-FFF2-40B4-BE49-F238E27FC236}">
                <a16:creationId xmlns:a16="http://schemas.microsoft.com/office/drawing/2014/main" id="{1A87D2FE-D5F5-6441-3E2B-6EE049B96061}"/>
              </a:ext>
            </a:extLst>
          </p:cNvPr>
          <p:cNvSpPr>
            <a:spLocks noGrp="1"/>
          </p:cNvSpPr>
          <p:nvPr>
            <p:ph idx="1"/>
          </p:nvPr>
        </p:nvSpPr>
        <p:spPr>
          <a:xfrm>
            <a:off x="367866" y="2032466"/>
            <a:ext cx="3365584" cy="1494608"/>
          </a:xfrm>
        </p:spPr>
        <p:txBody>
          <a:bodyPr>
            <a:normAutofit fontScale="92500"/>
          </a:bodyPr>
          <a:lstStyle/>
          <a:p>
            <a:r>
              <a:rPr lang="en-US" sz="2000" dirty="0"/>
              <a:t>From the results of the first 532 samples, we can demonstrate that BERT model is better at detecting emotions than GPT2</a:t>
            </a:r>
          </a:p>
        </p:txBody>
      </p:sp>
      <p:pic>
        <p:nvPicPr>
          <p:cNvPr id="7" name="Picture 6">
            <a:extLst>
              <a:ext uri="{FF2B5EF4-FFF2-40B4-BE49-F238E27FC236}">
                <a16:creationId xmlns:a16="http://schemas.microsoft.com/office/drawing/2014/main" id="{6D15A9EE-38DD-373B-2B80-C435EFAD3387}"/>
              </a:ext>
            </a:extLst>
          </p:cNvPr>
          <p:cNvPicPr>
            <a:picLocks noChangeAspect="1"/>
          </p:cNvPicPr>
          <p:nvPr/>
        </p:nvPicPr>
        <p:blipFill>
          <a:blip r:embed="rId3"/>
          <a:stretch>
            <a:fillRect/>
          </a:stretch>
        </p:blipFill>
        <p:spPr>
          <a:xfrm>
            <a:off x="8136836" y="3620336"/>
            <a:ext cx="3969436" cy="2510668"/>
          </a:xfrm>
          <a:prstGeom prst="rect">
            <a:avLst/>
          </a:prstGeom>
        </p:spPr>
      </p:pic>
      <p:pic>
        <p:nvPicPr>
          <p:cNvPr id="5" name="Picture 4">
            <a:extLst>
              <a:ext uri="{FF2B5EF4-FFF2-40B4-BE49-F238E27FC236}">
                <a16:creationId xmlns:a16="http://schemas.microsoft.com/office/drawing/2014/main" id="{11F26C72-06E8-79EC-3E9F-A1E31D558026}"/>
              </a:ext>
            </a:extLst>
          </p:cNvPr>
          <p:cNvPicPr>
            <a:picLocks noChangeAspect="1"/>
          </p:cNvPicPr>
          <p:nvPr/>
        </p:nvPicPr>
        <p:blipFill>
          <a:blip r:embed="rId4"/>
          <a:stretch>
            <a:fillRect/>
          </a:stretch>
        </p:blipFill>
        <p:spPr>
          <a:xfrm>
            <a:off x="4154143" y="3606048"/>
            <a:ext cx="3969431" cy="2540435"/>
          </a:xfrm>
          <a:prstGeom prst="rect">
            <a:avLst/>
          </a:prstGeom>
        </p:spPr>
      </p:pic>
      <p:pic>
        <p:nvPicPr>
          <p:cNvPr id="6" name="Picture 5">
            <a:extLst>
              <a:ext uri="{FF2B5EF4-FFF2-40B4-BE49-F238E27FC236}">
                <a16:creationId xmlns:a16="http://schemas.microsoft.com/office/drawing/2014/main" id="{E7A1FDED-F5E2-65EB-4DE8-F052DF8255E2}"/>
              </a:ext>
            </a:extLst>
          </p:cNvPr>
          <p:cNvPicPr>
            <a:picLocks noChangeAspect="1"/>
          </p:cNvPicPr>
          <p:nvPr/>
        </p:nvPicPr>
        <p:blipFill>
          <a:blip r:embed="rId5"/>
          <a:stretch>
            <a:fillRect/>
          </a:stretch>
        </p:blipFill>
        <p:spPr>
          <a:xfrm>
            <a:off x="8136836" y="936050"/>
            <a:ext cx="3969436" cy="2490821"/>
          </a:xfrm>
          <a:prstGeom prst="rect">
            <a:avLst/>
          </a:prstGeom>
        </p:spPr>
      </p:pic>
      <p:pic>
        <p:nvPicPr>
          <p:cNvPr id="4" name="Picture 3">
            <a:extLst>
              <a:ext uri="{FF2B5EF4-FFF2-40B4-BE49-F238E27FC236}">
                <a16:creationId xmlns:a16="http://schemas.microsoft.com/office/drawing/2014/main" id="{3E84B9B2-D44E-7897-9785-9670F39A49A8}"/>
              </a:ext>
            </a:extLst>
          </p:cNvPr>
          <p:cNvPicPr>
            <a:picLocks noChangeAspect="1"/>
          </p:cNvPicPr>
          <p:nvPr/>
        </p:nvPicPr>
        <p:blipFill>
          <a:blip r:embed="rId6"/>
          <a:stretch>
            <a:fillRect/>
          </a:stretch>
        </p:blipFill>
        <p:spPr>
          <a:xfrm>
            <a:off x="4167405" y="936050"/>
            <a:ext cx="3969430" cy="2540436"/>
          </a:xfrm>
          <a:prstGeom prst="rect">
            <a:avLst/>
          </a:prstGeom>
        </p:spPr>
      </p:pic>
      <p:sp>
        <p:nvSpPr>
          <p:cNvPr id="8" name="Title 1">
            <a:extLst>
              <a:ext uri="{FF2B5EF4-FFF2-40B4-BE49-F238E27FC236}">
                <a16:creationId xmlns:a16="http://schemas.microsoft.com/office/drawing/2014/main" id="{B9523CBE-3CF6-101B-93B1-F5E9B5ADEB80}"/>
              </a:ext>
            </a:extLst>
          </p:cNvPr>
          <p:cNvSpPr txBox="1">
            <a:spLocks/>
          </p:cNvSpPr>
          <p:nvPr/>
        </p:nvSpPr>
        <p:spPr>
          <a:xfrm>
            <a:off x="5585283" y="-168965"/>
            <a:ext cx="4114799" cy="1446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Bert</a:t>
            </a:r>
          </a:p>
        </p:txBody>
      </p:sp>
      <p:sp>
        <p:nvSpPr>
          <p:cNvPr id="9" name="Title 1">
            <a:extLst>
              <a:ext uri="{FF2B5EF4-FFF2-40B4-BE49-F238E27FC236}">
                <a16:creationId xmlns:a16="http://schemas.microsoft.com/office/drawing/2014/main" id="{8677C48D-DDFE-89F7-36E2-A122CAB5353E}"/>
              </a:ext>
            </a:extLst>
          </p:cNvPr>
          <p:cNvSpPr txBox="1">
            <a:spLocks/>
          </p:cNvSpPr>
          <p:nvPr/>
        </p:nvSpPr>
        <p:spPr>
          <a:xfrm>
            <a:off x="9467683" y="-190637"/>
            <a:ext cx="4114799" cy="1446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GPT-2</a:t>
            </a:r>
          </a:p>
        </p:txBody>
      </p:sp>
      <p:sp>
        <p:nvSpPr>
          <p:cNvPr id="10" name="Content Placeholder 2">
            <a:extLst>
              <a:ext uri="{FF2B5EF4-FFF2-40B4-BE49-F238E27FC236}">
                <a16:creationId xmlns:a16="http://schemas.microsoft.com/office/drawing/2014/main" id="{156E5E4A-E7E0-12C8-FC4A-0D2306921AE3}"/>
              </a:ext>
            </a:extLst>
          </p:cNvPr>
          <p:cNvSpPr txBox="1">
            <a:spLocks/>
          </p:cNvSpPr>
          <p:nvPr/>
        </p:nvSpPr>
        <p:spPr>
          <a:xfrm>
            <a:off x="407996" y="3763293"/>
            <a:ext cx="3732885" cy="173680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Solver = ‘liblinear’</a:t>
            </a:r>
          </a:p>
          <a:p>
            <a:r>
              <a:rPr lang="en-US"/>
              <a:t>max_iter = 1000</a:t>
            </a:r>
          </a:p>
          <a:p>
            <a:r>
              <a:rPr lang="en-US"/>
              <a:t>Random_state = 42</a:t>
            </a:r>
          </a:p>
          <a:p>
            <a:r>
              <a:rPr lang="en-US"/>
              <a:t>532 samples </a:t>
            </a:r>
            <a:endParaRPr lang="en-US" dirty="0"/>
          </a:p>
        </p:txBody>
      </p:sp>
    </p:spTree>
    <p:extLst>
      <p:ext uri="{BB962C8B-B14F-4D97-AF65-F5344CB8AC3E}">
        <p14:creationId xmlns:p14="http://schemas.microsoft.com/office/powerpoint/2010/main" val="187692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EB31-2EFF-B395-142D-8F72946F19A8}"/>
              </a:ext>
            </a:extLst>
          </p:cNvPr>
          <p:cNvSpPr>
            <a:spLocks noGrp="1"/>
          </p:cNvSpPr>
          <p:nvPr>
            <p:ph type="title"/>
          </p:nvPr>
        </p:nvSpPr>
        <p:spPr>
          <a:xfrm>
            <a:off x="565150" y="1204721"/>
            <a:ext cx="3449210" cy="1337124"/>
          </a:xfrm>
        </p:spPr>
        <p:txBody>
          <a:bodyPr>
            <a:normAutofit/>
          </a:bodyPr>
          <a:lstStyle/>
          <a:p>
            <a:endParaRPr lang="en-US" dirty="0"/>
          </a:p>
        </p:txBody>
      </p:sp>
      <p:sp>
        <p:nvSpPr>
          <p:cNvPr id="3" name="Content Placeholder 2">
            <a:extLst>
              <a:ext uri="{FF2B5EF4-FFF2-40B4-BE49-F238E27FC236}">
                <a16:creationId xmlns:a16="http://schemas.microsoft.com/office/drawing/2014/main" id="{71258164-E5B9-6ED9-3CBE-6DA3F8830E8A}"/>
              </a:ext>
            </a:extLst>
          </p:cNvPr>
          <p:cNvSpPr>
            <a:spLocks noGrp="1"/>
          </p:cNvSpPr>
          <p:nvPr>
            <p:ph idx="1"/>
          </p:nvPr>
        </p:nvSpPr>
        <p:spPr>
          <a:xfrm>
            <a:off x="565151" y="2691638"/>
            <a:ext cx="3449210" cy="2947382"/>
          </a:xfrm>
        </p:spPr>
        <p:txBody>
          <a:bodyPr>
            <a:normAutofit/>
          </a:bodyPr>
          <a:lstStyle/>
          <a:p>
            <a:endParaRPr lang="en-US" dirty="0"/>
          </a:p>
        </p:txBody>
      </p:sp>
      <p:pic>
        <p:nvPicPr>
          <p:cNvPr id="5" name="Picture 4">
            <a:extLst>
              <a:ext uri="{FF2B5EF4-FFF2-40B4-BE49-F238E27FC236}">
                <a16:creationId xmlns:a16="http://schemas.microsoft.com/office/drawing/2014/main" id="{CE0BE97E-648C-28EB-7DDD-579CEAD044A3}"/>
              </a:ext>
            </a:extLst>
          </p:cNvPr>
          <p:cNvPicPr>
            <a:picLocks noChangeAspect="1"/>
          </p:cNvPicPr>
          <p:nvPr/>
        </p:nvPicPr>
        <p:blipFill>
          <a:blip r:embed="rId2"/>
          <a:stretch>
            <a:fillRect/>
          </a:stretch>
        </p:blipFill>
        <p:spPr>
          <a:xfrm>
            <a:off x="6462892" y="3374327"/>
            <a:ext cx="5647791" cy="3388673"/>
          </a:xfrm>
          <a:prstGeom prst="rect">
            <a:avLst/>
          </a:prstGeom>
        </p:spPr>
      </p:pic>
      <p:pic>
        <p:nvPicPr>
          <p:cNvPr id="6" name="Picture 5">
            <a:extLst>
              <a:ext uri="{FF2B5EF4-FFF2-40B4-BE49-F238E27FC236}">
                <a16:creationId xmlns:a16="http://schemas.microsoft.com/office/drawing/2014/main" id="{EC5CD750-9051-DA38-A5CC-981FDE60FE28}"/>
              </a:ext>
            </a:extLst>
          </p:cNvPr>
          <p:cNvPicPr>
            <a:picLocks noChangeAspect="1"/>
          </p:cNvPicPr>
          <p:nvPr/>
        </p:nvPicPr>
        <p:blipFill>
          <a:blip r:embed="rId3"/>
          <a:stretch>
            <a:fillRect/>
          </a:stretch>
        </p:blipFill>
        <p:spPr>
          <a:xfrm>
            <a:off x="271945" y="40332"/>
            <a:ext cx="5647784" cy="3388668"/>
          </a:xfrm>
          <a:prstGeom prst="rect">
            <a:avLst/>
          </a:prstGeom>
        </p:spPr>
      </p:pic>
      <p:pic>
        <p:nvPicPr>
          <p:cNvPr id="7" name="Picture 6">
            <a:extLst>
              <a:ext uri="{FF2B5EF4-FFF2-40B4-BE49-F238E27FC236}">
                <a16:creationId xmlns:a16="http://schemas.microsoft.com/office/drawing/2014/main" id="{BB2966EC-ACB3-AA13-6E13-912FB927FAB9}"/>
              </a:ext>
            </a:extLst>
          </p:cNvPr>
          <p:cNvPicPr>
            <a:picLocks noChangeAspect="1"/>
          </p:cNvPicPr>
          <p:nvPr/>
        </p:nvPicPr>
        <p:blipFill>
          <a:blip r:embed="rId4"/>
          <a:stretch>
            <a:fillRect/>
          </a:stretch>
        </p:blipFill>
        <p:spPr>
          <a:xfrm>
            <a:off x="271945" y="3374326"/>
            <a:ext cx="5647791" cy="3388673"/>
          </a:xfrm>
          <a:prstGeom prst="rect">
            <a:avLst/>
          </a:prstGeom>
        </p:spPr>
      </p:pic>
      <p:pic>
        <p:nvPicPr>
          <p:cNvPr id="4" name="Picture 3">
            <a:extLst>
              <a:ext uri="{FF2B5EF4-FFF2-40B4-BE49-F238E27FC236}">
                <a16:creationId xmlns:a16="http://schemas.microsoft.com/office/drawing/2014/main" id="{433069B6-1CEF-68BE-8F70-606062B9E90C}"/>
              </a:ext>
            </a:extLst>
          </p:cNvPr>
          <p:cNvPicPr>
            <a:picLocks noChangeAspect="1"/>
          </p:cNvPicPr>
          <p:nvPr/>
        </p:nvPicPr>
        <p:blipFill>
          <a:blip r:embed="rId5"/>
          <a:stretch>
            <a:fillRect/>
          </a:stretch>
        </p:blipFill>
        <p:spPr>
          <a:xfrm>
            <a:off x="6428575" y="40331"/>
            <a:ext cx="5647782" cy="3388669"/>
          </a:xfrm>
          <a:prstGeom prst="rect">
            <a:avLst/>
          </a:prstGeom>
        </p:spPr>
      </p:pic>
      <p:sp>
        <p:nvSpPr>
          <p:cNvPr id="8" name="Title 1">
            <a:extLst>
              <a:ext uri="{FF2B5EF4-FFF2-40B4-BE49-F238E27FC236}">
                <a16:creationId xmlns:a16="http://schemas.microsoft.com/office/drawing/2014/main" id="{822D2439-4B12-6D6F-A478-7C55E0F1FCD5}"/>
              </a:ext>
            </a:extLst>
          </p:cNvPr>
          <p:cNvSpPr txBox="1">
            <a:spLocks/>
          </p:cNvSpPr>
          <p:nvPr/>
        </p:nvSpPr>
        <p:spPr>
          <a:xfrm>
            <a:off x="4523206" y="0"/>
            <a:ext cx="4114799" cy="1446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Bert</a:t>
            </a:r>
          </a:p>
        </p:txBody>
      </p:sp>
      <p:sp>
        <p:nvSpPr>
          <p:cNvPr id="9" name="Title 1">
            <a:extLst>
              <a:ext uri="{FF2B5EF4-FFF2-40B4-BE49-F238E27FC236}">
                <a16:creationId xmlns:a16="http://schemas.microsoft.com/office/drawing/2014/main" id="{C81A25A9-F93A-0A24-F3B5-FB89E46257F7}"/>
              </a:ext>
            </a:extLst>
          </p:cNvPr>
          <p:cNvSpPr txBox="1">
            <a:spLocks/>
          </p:cNvSpPr>
          <p:nvPr/>
        </p:nvSpPr>
        <p:spPr>
          <a:xfrm>
            <a:off x="10134600" y="40327"/>
            <a:ext cx="4114799" cy="14465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GPT-2</a:t>
            </a:r>
          </a:p>
        </p:txBody>
      </p:sp>
    </p:spTree>
    <p:extLst>
      <p:ext uri="{BB962C8B-B14F-4D97-AF65-F5344CB8AC3E}">
        <p14:creationId xmlns:p14="http://schemas.microsoft.com/office/powerpoint/2010/main" val="237706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1197-173F-E38E-B325-86F1DAE1C9CB}"/>
              </a:ext>
            </a:extLst>
          </p:cNvPr>
          <p:cNvSpPr>
            <a:spLocks noGrp="1"/>
          </p:cNvSpPr>
          <p:nvPr>
            <p:ph type="title"/>
          </p:nvPr>
        </p:nvSpPr>
        <p:spPr>
          <a:xfrm>
            <a:off x="565150" y="146321"/>
            <a:ext cx="11626850" cy="1446550"/>
          </a:xfrm>
        </p:spPr>
        <p:txBody>
          <a:bodyPr>
            <a:normAutofit/>
          </a:bodyPr>
          <a:lstStyle/>
          <a:p>
            <a:r>
              <a:rPr lang="en-US" dirty="0"/>
              <a:t>Multi Layer Perceptron with 0 (logistic regression), 1, 2 and 3 hidden layers</a:t>
            </a:r>
          </a:p>
        </p:txBody>
      </p:sp>
      <p:sp>
        <p:nvSpPr>
          <p:cNvPr id="3" name="Content Placeholder 2">
            <a:extLst>
              <a:ext uri="{FF2B5EF4-FFF2-40B4-BE49-F238E27FC236}">
                <a16:creationId xmlns:a16="http://schemas.microsoft.com/office/drawing/2014/main" id="{8A01917E-70C2-2EDB-BF96-C10648439F07}"/>
              </a:ext>
            </a:extLst>
          </p:cNvPr>
          <p:cNvSpPr>
            <a:spLocks noGrp="1"/>
          </p:cNvSpPr>
          <p:nvPr>
            <p:ph idx="1"/>
          </p:nvPr>
        </p:nvSpPr>
        <p:spPr>
          <a:xfrm>
            <a:off x="464574" y="1836615"/>
            <a:ext cx="6000242" cy="2628508"/>
          </a:xfrm>
        </p:spPr>
        <p:txBody>
          <a:bodyPr>
            <a:normAutofit/>
          </a:bodyPr>
          <a:lstStyle/>
          <a:p>
            <a:r>
              <a:rPr lang="en-US" sz="1800" dirty="0"/>
              <a:t>BERT model is better than GPT2 at emotion detection </a:t>
            </a:r>
          </a:p>
          <a:p>
            <a:r>
              <a:rPr lang="en-US" sz="1800" dirty="0"/>
              <a:t>Middle to later layers are better at emotion recognition </a:t>
            </a:r>
          </a:p>
          <a:p>
            <a:r>
              <a:rPr lang="en-US" sz="1800" dirty="0"/>
              <a:t>From analyzing these plots and each probe individually:</a:t>
            </a:r>
          </a:p>
        </p:txBody>
      </p:sp>
      <p:pic>
        <p:nvPicPr>
          <p:cNvPr id="5" name="Picture 4">
            <a:extLst>
              <a:ext uri="{FF2B5EF4-FFF2-40B4-BE49-F238E27FC236}">
                <a16:creationId xmlns:a16="http://schemas.microsoft.com/office/drawing/2014/main" id="{A895166E-8517-D117-14E1-48F3BEC23142}"/>
              </a:ext>
            </a:extLst>
          </p:cNvPr>
          <p:cNvPicPr>
            <a:picLocks noChangeAspect="1"/>
          </p:cNvPicPr>
          <p:nvPr/>
        </p:nvPicPr>
        <p:blipFill>
          <a:blip r:embed="rId2"/>
          <a:srcRect l="8395" r="3762" b="-2"/>
          <a:stretch/>
        </p:blipFill>
        <p:spPr>
          <a:xfrm>
            <a:off x="7494071" y="1096771"/>
            <a:ext cx="4233350" cy="2879528"/>
          </a:xfrm>
          <a:prstGeom prst="rect">
            <a:avLst/>
          </a:prstGeom>
        </p:spPr>
      </p:pic>
      <p:pic>
        <p:nvPicPr>
          <p:cNvPr id="4" name="Picture 3">
            <a:extLst>
              <a:ext uri="{FF2B5EF4-FFF2-40B4-BE49-F238E27FC236}">
                <a16:creationId xmlns:a16="http://schemas.microsoft.com/office/drawing/2014/main" id="{7DD6CD36-DBFC-EA20-429A-DBD88949E8B6}"/>
              </a:ext>
            </a:extLst>
          </p:cNvPr>
          <p:cNvPicPr>
            <a:picLocks noChangeAspect="1"/>
          </p:cNvPicPr>
          <p:nvPr/>
        </p:nvPicPr>
        <p:blipFill>
          <a:blip r:embed="rId3"/>
          <a:srcRect l="12159" r="-2" b="-2"/>
          <a:stretch/>
        </p:blipFill>
        <p:spPr>
          <a:xfrm>
            <a:off x="7494077" y="3978467"/>
            <a:ext cx="4233349" cy="2879533"/>
          </a:xfrm>
          <a:prstGeom prst="rect">
            <a:avLst/>
          </a:prstGeom>
        </p:spPr>
      </p:pic>
      <p:sp>
        <p:nvSpPr>
          <p:cNvPr id="7" name="TextBox 6">
            <a:extLst>
              <a:ext uri="{FF2B5EF4-FFF2-40B4-BE49-F238E27FC236}">
                <a16:creationId xmlns:a16="http://schemas.microsoft.com/office/drawing/2014/main" id="{22907678-C8C4-2F7F-4266-73FF51D879BE}"/>
              </a:ext>
            </a:extLst>
          </p:cNvPr>
          <p:cNvSpPr txBox="1"/>
          <p:nvPr/>
        </p:nvSpPr>
        <p:spPr>
          <a:xfrm>
            <a:off x="106877" y="3150869"/>
            <a:ext cx="6133604" cy="3046988"/>
          </a:xfrm>
          <a:prstGeom prst="rect">
            <a:avLst/>
          </a:prstGeom>
          <a:noFill/>
        </p:spPr>
        <p:txBody>
          <a:bodyPr wrap="square">
            <a:spAutoFit/>
          </a:bodyPr>
          <a:lstStyle/>
          <a:p>
            <a:pPr lvl="1"/>
            <a:r>
              <a:rPr lang="en-US" dirty="0"/>
              <a:t>For GPT-2 </a:t>
            </a:r>
          </a:p>
          <a:p>
            <a:pPr marL="742950" lvl="1" indent="-285750">
              <a:buFont typeface="Arial" panose="020B0604020202020204" pitchFamily="34" charset="0"/>
              <a:buChar char="•"/>
            </a:pPr>
            <a:r>
              <a:rPr lang="en-US" dirty="0"/>
              <a:t>Probe with 1 hidden layer performs better</a:t>
            </a:r>
          </a:p>
          <a:p>
            <a:pPr marL="742950" lvl="1" indent="-285750">
              <a:buFont typeface="Arial" panose="020B0604020202020204" pitchFamily="34" charset="0"/>
              <a:buChar char="•"/>
            </a:pPr>
            <a:r>
              <a:rPr lang="en-US" dirty="0"/>
              <a:t>Probe with 3 hidden layer has an upward trend (to be validated with more samples)</a:t>
            </a:r>
          </a:p>
          <a:p>
            <a:pPr lvl="1"/>
            <a:r>
              <a:rPr lang="en-US" sz="1400" dirty="0"/>
              <a:t>Question to answer : Why does Logistic Regression have accuracy close to the probe with 1 hidden layer  since emotions are not likely linearly separable (need more data)</a:t>
            </a:r>
          </a:p>
          <a:p>
            <a:pPr lvl="1"/>
            <a:r>
              <a:rPr lang="en-US" dirty="0"/>
              <a:t>For BERT: </a:t>
            </a:r>
          </a:p>
          <a:p>
            <a:pPr marL="742950" lvl="1" indent="-285750">
              <a:buFont typeface="Arial" panose="020B0604020202020204" pitchFamily="34" charset="0"/>
              <a:buChar char="•"/>
            </a:pPr>
            <a:r>
              <a:rPr lang="en-US" dirty="0"/>
              <a:t>The probe with 3 hidden layers has the worst performance in BERT (1 hidden layer &gt; 2 hidden layer &gt; 0 hidden layer &gt; 3 hidden layers)</a:t>
            </a:r>
          </a:p>
        </p:txBody>
      </p:sp>
    </p:spTree>
    <p:extLst>
      <p:ext uri="{BB962C8B-B14F-4D97-AF65-F5344CB8AC3E}">
        <p14:creationId xmlns:p14="http://schemas.microsoft.com/office/powerpoint/2010/main" val="3483337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2943</TotalTime>
  <Words>1093</Words>
  <Application>Microsoft Macintosh PowerPoint</Application>
  <PresentationFormat>Widescreen</PresentationFormat>
  <Paragraphs>94</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NimbusSanL</vt:lpstr>
      <vt:lpstr>Office Theme</vt:lpstr>
      <vt:lpstr>Layers responsible for Emotion Detection in QWEN series </vt:lpstr>
      <vt:lpstr>Completed tasks</vt:lpstr>
      <vt:lpstr>Go-Emotion data analysis and statistics </vt:lpstr>
      <vt:lpstr>Words association with emotions    Emotion correlation </vt:lpstr>
      <vt:lpstr>Sentiment analysis</vt:lpstr>
      <vt:lpstr>PowerPoint Presentation</vt:lpstr>
      <vt:lpstr>Logistic Regression </vt:lpstr>
      <vt:lpstr>PowerPoint Presentation</vt:lpstr>
      <vt:lpstr>Multi Layer Perceptron with 0 (logistic regression), 1, 2 and 3 hidden layers</vt:lpstr>
      <vt:lpstr>Emotion Learning in BERT – Isear Dataset</vt:lpstr>
      <vt:lpstr>Potential reasons for difference in the performance of GPT-2 and BERT  - The weights for GPT-2 layers change for every sample for the first layer where BERT has the same weights for all samples   - the values of weights increase with number of layers in a more linear way for BERT model in comparison to GPT-2 which appears to be more varied  </vt:lpstr>
      <vt:lpstr>Blockers</vt:lpstr>
      <vt:lpstr>To do and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Famili, Amirali</dc:creator>
  <cp:lastModifiedBy>Famili, Amirali</cp:lastModifiedBy>
  <cp:revision>14</cp:revision>
  <dcterms:created xsi:type="dcterms:W3CDTF">2025-04-09T10:23:47Z</dcterms:created>
  <dcterms:modified xsi:type="dcterms:W3CDTF">2025-04-11T12:22:15Z</dcterms:modified>
</cp:coreProperties>
</file>