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5" d="100"/>
          <a:sy n="115" d="100"/>
        </p:scale>
        <p:origin x="43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B2341F-660A-420A-BCFD-BC0DF69DB203}"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n-US"/>
        </a:p>
      </dgm:t>
    </dgm:pt>
    <dgm:pt modelId="{D12BC7DB-DA74-4C98-85AD-7640BD8B8AA0}">
      <dgm:prSet custT="1"/>
      <dgm:spPr/>
      <dgm:t>
        <a:bodyPr/>
        <a:lstStyle/>
        <a:p>
          <a:r>
            <a:rPr lang="en-US" sz="3600">
              <a:latin typeface="Times New Roman" panose="02020603050405020304"/>
            </a:rPr>
            <a:t>Employee Performance Analysis Using Excel</a:t>
          </a:r>
        </a:p>
      </dgm:t>
    </dgm:pt>
    <dgm:pt modelId="{ADE3B32D-0790-4BA3-8D88-49A3EB7A9836}" type="parTrans" cxnId="{155E25FE-6D86-4067-B731-1019D0538274}">
      <dgm:prSet/>
      <dgm:spPr/>
      <dgm:t>
        <a:bodyPr/>
        <a:lstStyle/>
        <a:p>
          <a:endParaRPr lang="en-US"/>
        </a:p>
      </dgm:t>
    </dgm:pt>
    <dgm:pt modelId="{4239E1FD-5E03-442F-BD2A-3DE824B0F208}" type="sibTrans" cxnId="{155E25FE-6D86-4067-B731-1019D0538274}">
      <dgm:prSet/>
      <dgm:spPr/>
      <dgm:t>
        <a:bodyPr/>
        <a:lstStyle/>
        <a:p>
          <a:endParaRPr lang="en-US"/>
        </a:p>
      </dgm:t>
    </dgm:pt>
    <dgm:pt modelId="{3AAFCA47-C0DE-48AD-B404-94F8257DDC50}" type="pres">
      <dgm:prSet presAssocID="{01B2341F-660A-420A-BCFD-BC0DF69DB203}" presName="Name0" presStyleCnt="0">
        <dgm:presLayoutVars>
          <dgm:chMax val="7"/>
          <dgm:dir/>
          <dgm:animLvl val="lvl"/>
          <dgm:resizeHandles val="exact"/>
        </dgm:presLayoutVars>
      </dgm:prSet>
      <dgm:spPr/>
    </dgm:pt>
    <dgm:pt modelId="{C1EEDF7A-88FD-4FF4-B0BF-FAA26F928297}" type="pres">
      <dgm:prSet presAssocID="{D12BC7DB-DA74-4C98-85AD-7640BD8B8AA0}" presName="circle1" presStyleLbl="node1" presStyleIdx="0" presStyleCnt="1"/>
      <dgm:spPr/>
    </dgm:pt>
    <dgm:pt modelId="{1D44C9C1-EE53-423D-8B7E-498819AD7E73}" type="pres">
      <dgm:prSet presAssocID="{D12BC7DB-DA74-4C98-85AD-7640BD8B8AA0}" presName="space" presStyleCnt="0"/>
      <dgm:spPr/>
    </dgm:pt>
    <dgm:pt modelId="{220E02D8-68AA-4C0E-BF51-BA594B8BAF6D}" type="pres">
      <dgm:prSet presAssocID="{D12BC7DB-DA74-4C98-85AD-7640BD8B8AA0}" presName="rect1" presStyleLbl="alignAcc1" presStyleIdx="0" presStyleCnt="1"/>
      <dgm:spPr/>
    </dgm:pt>
    <dgm:pt modelId="{4D50A400-A1F8-49CD-B33C-C5376B2701F1}" type="pres">
      <dgm:prSet presAssocID="{D12BC7DB-DA74-4C98-85AD-7640BD8B8AA0}" presName="rect1ParTxNoCh" presStyleLbl="alignAcc1" presStyleIdx="0" presStyleCnt="1">
        <dgm:presLayoutVars>
          <dgm:chMax val="1"/>
          <dgm:bulletEnabled val="1"/>
        </dgm:presLayoutVars>
      </dgm:prSet>
      <dgm:spPr/>
    </dgm:pt>
  </dgm:ptLst>
  <dgm:cxnLst>
    <dgm:cxn modelId="{C49155D8-A494-4385-9E37-F7648B0D637D}" type="presOf" srcId="{D12BC7DB-DA74-4C98-85AD-7640BD8B8AA0}" destId="{220E02D8-68AA-4C0E-BF51-BA594B8BAF6D}" srcOrd="0" destOrd="0" presId="urn:microsoft.com/office/officeart/2005/8/layout/target3"/>
    <dgm:cxn modelId="{787A2EE2-F54B-429C-937D-DBC8D42E9222}" type="presOf" srcId="{01B2341F-660A-420A-BCFD-BC0DF69DB203}" destId="{3AAFCA47-C0DE-48AD-B404-94F8257DDC50}" srcOrd="0" destOrd="0" presId="urn:microsoft.com/office/officeart/2005/8/layout/target3"/>
    <dgm:cxn modelId="{557C28E6-D16A-447F-820C-B6F228743AA2}" type="presOf" srcId="{D12BC7DB-DA74-4C98-85AD-7640BD8B8AA0}" destId="{4D50A400-A1F8-49CD-B33C-C5376B2701F1}" srcOrd="1" destOrd="0" presId="urn:microsoft.com/office/officeart/2005/8/layout/target3"/>
    <dgm:cxn modelId="{155E25FE-6D86-4067-B731-1019D0538274}" srcId="{01B2341F-660A-420A-BCFD-BC0DF69DB203}" destId="{D12BC7DB-DA74-4C98-85AD-7640BD8B8AA0}" srcOrd="0" destOrd="0" parTransId="{ADE3B32D-0790-4BA3-8D88-49A3EB7A9836}" sibTransId="{4239E1FD-5E03-442F-BD2A-3DE824B0F208}"/>
    <dgm:cxn modelId="{DE824B9D-282E-47A2-A74E-10466A67A541}" type="presParOf" srcId="{3AAFCA47-C0DE-48AD-B404-94F8257DDC50}" destId="{C1EEDF7A-88FD-4FF4-B0BF-FAA26F928297}" srcOrd="0" destOrd="0" presId="urn:microsoft.com/office/officeart/2005/8/layout/target3"/>
    <dgm:cxn modelId="{0C7A2BE7-7E74-4177-AEEC-0AF05913F459}" type="presParOf" srcId="{3AAFCA47-C0DE-48AD-B404-94F8257DDC50}" destId="{1D44C9C1-EE53-423D-8B7E-498819AD7E73}" srcOrd="1" destOrd="0" presId="urn:microsoft.com/office/officeart/2005/8/layout/target3"/>
    <dgm:cxn modelId="{9BE453F2-DDFB-4C14-8EB9-35395451BA2E}" type="presParOf" srcId="{3AAFCA47-C0DE-48AD-B404-94F8257DDC50}" destId="{220E02D8-68AA-4C0E-BF51-BA594B8BAF6D}" srcOrd="2" destOrd="0" presId="urn:microsoft.com/office/officeart/2005/8/layout/target3"/>
    <dgm:cxn modelId="{D64F14F2-9B6B-4D57-AE30-10021370C853}" type="presParOf" srcId="{3AAFCA47-C0DE-48AD-B404-94F8257DDC50}" destId="{4D50A400-A1F8-49CD-B33C-C5376B2701F1}" srcOrd="3"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EEDF7A-88FD-4FF4-B0BF-FAA26F928297}">
      <dsp:nvSpPr>
        <dsp:cNvPr id="0" name=""/>
        <dsp:cNvSpPr/>
      </dsp:nvSpPr>
      <dsp:spPr>
        <a:xfrm>
          <a:off x="0" y="0"/>
          <a:ext cx="1200329" cy="1200329"/>
        </a:xfrm>
        <a:prstGeom prst="pie">
          <a:avLst>
            <a:gd name="adj1" fmla="val 5400000"/>
            <a:gd name="adj2" fmla="val 162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0E02D8-68AA-4C0E-BF51-BA594B8BAF6D}">
      <dsp:nvSpPr>
        <dsp:cNvPr id="0" name=""/>
        <dsp:cNvSpPr/>
      </dsp:nvSpPr>
      <dsp:spPr>
        <a:xfrm>
          <a:off x="600164" y="0"/>
          <a:ext cx="6768044" cy="1200329"/>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a:latin typeface="Times New Roman" panose="02020603050405020304"/>
            </a:rPr>
            <a:t>Employee Performance Analysis Using Excel</a:t>
          </a:r>
        </a:p>
      </dsp:txBody>
      <dsp:txXfrm>
        <a:off x="600164" y="0"/>
        <a:ext cx="6768044" cy="1200329"/>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3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8/30/2024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8/30/2024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8/30/2024</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8/30/2024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 /><Relationship Id="rId2" Type="http://schemas.openxmlformats.org/officeDocument/2006/relationships/diagramData" Target="../diagrams/data1.xml" /><Relationship Id="rId1" Type="http://schemas.openxmlformats.org/officeDocument/2006/relationships/slideLayout" Target="../slideLayouts/slideLayout3.xml" /><Relationship Id="rId6" Type="http://schemas.microsoft.com/office/2007/relationships/diagramDrawing" Target="../diagrams/drawing1.xml" /><Relationship Id="rId5" Type="http://schemas.openxmlformats.org/officeDocument/2006/relationships/diagramColors" Target="../diagrams/colors1.xml" /><Relationship Id="rId4" Type="http://schemas.openxmlformats.org/officeDocument/2006/relationships/diagramQuickStyle" Target="../diagrams/quickStyle1.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8CF63-4909-4556-9E24-7A2F9A3A72DC}"/>
              </a:ext>
            </a:extLst>
          </p:cNvPr>
          <p:cNvSpPr>
            <a:spLocks noGrp="1"/>
          </p:cNvSpPr>
          <p:nvPr>
            <p:ph type="ctrTitle"/>
          </p:nvPr>
        </p:nvSpPr>
        <p:spPr>
          <a:xfrm>
            <a:off x="1175763" y="549229"/>
            <a:ext cx="7766936" cy="1646302"/>
          </a:xfrm>
        </p:spPr>
        <p:txBody>
          <a:bodyPr/>
          <a:lstStyle/>
          <a:p>
            <a:pPr algn="l"/>
            <a:r>
              <a:rPr lang="en-US" sz="3600" b="1" dirty="0">
                <a:solidFill>
                  <a:schemeClr val="tx1"/>
                </a:solidFill>
                <a:latin typeface="Times New Roman" panose="02020603050405020304" pitchFamily="18" charset="0"/>
                <a:cs typeface="Times New Roman" panose="02020603050405020304" pitchFamily="18" charset="0"/>
              </a:rPr>
              <a:t>Employee Performance Analysis Using Excel</a:t>
            </a:r>
          </a:p>
        </p:txBody>
      </p:sp>
      <p:sp>
        <p:nvSpPr>
          <p:cNvPr id="4" name="TextBox 3">
            <a:extLst>
              <a:ext uri="{FF2B5EF4-FFF2-40B4-BE49-F238E27FC236}">
                <a16:creationId xmlns:a16="http://schemas.microsoft.com/office/drawing/2014/main" id="{76C0DC77-6FCD-4E97-8B20-7DFFCCC886B8}"/>
              </a:ext>
            </a:extLst>
          </p:cNvPr>
          <p:cNvSpPr txBox="1"/>
          <p:nvPr/>
        </p:nvSpPr>
        <p:spPr>
          <a:xfrm>
            <a:off x="2273905" y="3265714"/>
            <a:ext cx="7619999" cy="2308324"/>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PRESENTED B</a:t>
            </a:r>
            <a:r>
              <a:rPr lang="en-IN" sz="2400" dirty="0">
                <a:latin typeface="Times New Roman" panose="02020603050405020304" pitchFamily="18" charset="0"/>
                <a:cs typeface="Times New Roman" panose="02020603050405020304" pitchFamily="18" charset="0"/>
              </a:rPr>
              <a:t>Y: </a:t>
            </a:r>
            <a:r>
              <a:rPr lang="en-US" sz="2400" dirty="0">
                <a:latin typeface="Times New Roman" panose="02020603050405020304" pitchFamily="18" charset="0"/>
                <a:cs typeface="Times New Roman" panose="02020603050405020304" pitchFamily="18" charset="0"/>
              </a:rPr>
              <a:t> A F  AMIRAA NASIM </a:t>
            </a:r>
          </a:p>
          <a:p>
            <a:r>
              <a:rPr lang="en-US" sz="2400" dirty="0">
                <a:latin typeface="Times New Roman" panose="02020603050405020304" pitchFamily="18" charset="0"/>
                <a:cs typeface="Times New Roman" panose="02020603050405020304" pitchFamily="18" charset="0"/>
              </a:rPr>
              <a:t>REGISTERNO: 312214761</a:t>
            </a:r>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USERNAME:</a:t>
            </a:r>
            <a:r>
              <a:rPr lang="en-US" sz="2400" dirty="0">
                <a:latin typeface="Times New Roman" panose="02020603050405020304" pitchFamily="18" charset="0"/>
                <a:cs typeface="Times New Roman" panose="02020603050405020304" pitchFamily="18" charset="0"/>
              </a:rPr>
              <a:t>asunm1475312214761</a:t>
            </a:r>
          </a:p>
          <a:p>
            <a:r>
              <a:rPr lang="en-US" sz="2400" dirty="0">
                <a:latin typeface="Times New Roman" panose="02020603050405020304" pitchFamily="18" charset="0"/>
                <a:cs typeface="Times New Roman" panose="02020603050405020304" pitchFamily="18" charset="0"/>
              </a:rPr>
              <a:t>DEPARTMENT:</a:t>
            </a:r>
            <a:r>
              <a:rPr lang="en-GB" sz="2400" dirty="0">
                <a:latin typeface="Times New Roman" panose="02020603050405020304" pitchFamily="18" charset="0"/>
                <a:cs typeface="Times New Roman" panose="02020603050405020304" pitchFamily="18" charset="0"/>
              </a:rPr>
              <a:t>COMMERCE</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COLLEGE:</a:t>
            </a:r>
            <a:r>
              <a:rPr lang="en-IN" sz="2400" dirty="0">
                <a:latin typeface="Times New Roman" panose="02020603050405020304" pitchFamily="18" charset="0"/>
                <a:cs typeface="Times New Roman" panose="02020603050405020304" pitchFamily="18" charset="0"/>
              </a:rPr>
              <a:t> SRI KANYAKA PARAMESWARI ARTS&amp; SCIENCE COLLEGE FOR WOMENS</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47243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971A61-1921-4D79-8305-570547918C79}"/>
              </a:ext>
            </a:extLst>
          </p:cNvPr>
          <p:cNvSpPr txBox="1"/>
          <p:nvPr/>
        </p:nvSpPr>
        <p:spPr>
          <a:xfrm>
            <a:off x="583095" y="598509"/>
            <a:ext cx="6944140" cy="584775"/>
          </a:xfrm>
          <a:prstGeom prst="rect">
            <a:avLst/>
          </a:prstGeom>
          <a:noFill/>
        </p:spPr>
        <p:txBody>
          <a:bodyPr wrap="square" rtlCol="0">
            <a:spAutoFit/>
          </a:bodyPr>
          <a:lstStyle/>
          <a:p>
            <a:r>
              <a:rPr lang="en-US" sz="3200" b="1" dirty="0">
                <a:latin typeface="Times New Roman" panose="02020603050405020304"/>
              </a:rPr>
              <a:t>RESULTS</a:t>
            </a:r>
          </a:p>
        </p:txBody>
      </p:sp>
      <p:pic>
        <p:nvPicPr>
          <p:cNvPr id="7" name="Picture 6">
            <a:extLst>
              <a:ext uri="{FF2B5EF4-FFF2-40B4-BE49-F238E27FC236}">
                <a16:creationId xmlns:a16="http://schemas.microsoft.com/office/drawing/2014/main" id="{18152684-3491-E3A6-C5D8-180F5B788966}"/>
              </a:ext>
            </a:extLst>
          </p:cNvPr>
          <p:cNvPicPr>
            <a:picLocks noChangeAspect="1"/>
          </p:cNvPicPr>
          <p:nvPr/>
        </p:nvPicPr>
        <p:blipFill>
          <a:blip r:embed="rId2"/>
          <a:stretch>
            <a:fillRect/>
          </a:stretch>
        </p:blipFill>
        <p:spPr>
          <a:xfrm>
            <a:off x="1970077" y="1313386"/>
            <a:ext cx="7347857" cy="4790278"/>
          </a:xfrm>
          <a:prstGeom prst="rect">
            <a:avLst/>
          </a:prstGeom>
        </p:spPr>
      </p:pic>
    </p:spTree>
    <p:extLst>
      <p:ext uri="{BB962C8B-B14F-4D97-AF65-F5344CB8AC3E}">
        <p14:creationId xmlns:p14="http://schemas.microsoft.com/office/powerpoint/2010/main" val="2334637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E153F82-799B-4002-ABF4-BE71AAF75CE4}"/>
              </a:ext>
            </a:extLst>
          </p:cNvPr>
          <p:cNvSpPr txBox="1"/>
          <p:nvPr/>
        </p:nvSpPr>
        <p:spPr>
          <a:xfrm>
            <a:off x="596348" y="437321"/>
            <a:ext cx="5658678"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CONCLUSION</a:t>
            </a:r>
          </a:p>
        </p:txBody>
      </p:sp>
      <p:sp>
        <p:nvSpPr>
          <p:cNvPr id="4" name="TextBox 3">
            <a:extLst>
              <a:ext uri="{FF2B5EF4-FFF2-40B4-BE49-F238E27FC236}">
                <a16:creationId xmlns:a16="http://schemas.microsoft.com/office/drawing/2014/main" id="{E9278CFD-CC5E-9063-D4B2-22892078463F}"/>
              </a:ext>
            </a:extLst>
          </p:cNvPr>
          <p:cNvSpPr txBox="1"/>
          <p:nvPr/>
        </p:nvSpPr>
        <p:spPr>
          <a:xfrm>
            <a:off x="1297213" y="1509769"/>
            <a:ext cx="7858881" cy="3170099"/>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In conclusion, conducting an employee performance analysis using Excel provides a structured and efficient way to evaluate and track performance metrics. Excel's versatile functions and tools, such as pivot tables, charts, and conditional formatting, allow for clear data visualization and analysis, facilitating informed decision-making. By systematically analyzing performance data, management can identify trends, strengths, and areas for improvement, enabling targeted interventions and fostering a culture of continuous improvement. Regular updates and reviews of this data ensure that performance management remains dynamic and aligned with organizational goals.</a:t>
            </a:r>
          </a:p>
        </p:txBody>
      </p:sp>
    </p:spTree>
    <p:extLst>
      <p:ext uri="{BB962C8B-B14F-4D97-AF65-F5344CB8AC3E}">
        <p14:creationId xmlns:p14="http://schemas.microsoft.com/office/powerpoint/2010/main" val="3712912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9AACD40-77A2-453C-9FE7-D0F1EE96C215}"/>
              </a:ext>
            </a:extLst>
          </p:cNvPr>
          <p:cNvSpPr txBox="1"/>
          <p:nvPr/>
        </p:nvSpPr>
        <p:spPr>
          <a:xfrm>
            <a:off x="799758" y="1354982"/>
            <a:ext cx="5499652" cy="646331"/>
          </a:xfrm>
          <a:prstGeom prst="rect">
            <a:avLst/>
          </a:prstGeom>
          <a:noFill/>
        </p:spPr>
        <p:txBody>
          <a:bodyPr wrap="square" rtlCol="0">
            <a:spAutoFit/>
          </a:bodyPr>
          <a:lstStyle/>
          <a:p>
            <a:r>
              <a:rPr lang="en-US" sz="3600" dirty="0">
                <a:latin typeface="Times New Roman" panose="02020603050405020304"/>
              </a:rPr>
              <a:t>REFERENCE</a:t>
            </a:r>
          </a:p>
        </p:txBody>
      </p:sp>
      <p:sp>
        <p:nvSpPr>
          <p:cNvPr id="4" name="TextBox 3">
            <a:extLst>
              <a:ext uri="{FF2B5EF4-FFF2-40B4-BE49-F238E27FC236}">
                <a16:creationId xmlns:a16="http://schemas.microsoft.com/office/drawing/2014/main" id="{6FBC5584-7857-087C-6995-27CEB99AE294}"/>
              </a:ext>
            </a:extLst>
          </p:cNvPr>
          <p:cNvSpPr txBox="1"/>
          <p:nvPr/>
        </p:nvSpPr>
        <p:spPr>
          <a:xfrm>
            <a:off x="1307759" y="2644170"/>
            <a:ext cx="9354288" cy="1938992"/>
          </a:xfrm>
          <a:prstGeom prst="rect">
            <a:avLst/>
          </a:prstGeom>
          <a:noFill/>
        </p:spPr>
        <p:txBody>
          <a:bodyPr wrap="square">
            <a:spAutoFit/>
          </a:bodyPr>
          <a:lstStyle/>
          <a:p>
            <a:r>
              <a:rPr lang="en-GB" sz="2400" dirty="0">
                <a:latin typeface="Times New Roman" panose="02020603050405020304"/>
              </a:rPr>
              <a:t>N</a:t>
            </a:r>
            <a:r>
              <a:rPr lang="en-IN" sz="2400" dirty="0">
                <a:latin typeface="Times New Roman" panose="02020603050405020304"/>
              </a:rPr>
              <a:t> </a:t>
            </a:r>
            <a:r>
              <a:rPr lang="en-IN" sz="2400" dirty="0" err="1">
                <a:latin typeface="Times New Roman" panose="02020603050405020304"/>
              </a:rPr>
              <a:t>Tamilnadu</a:t>
            </a:r>
            <a:r>
              <a:rPr lang="en-IN" sz="2400" dirty="0">
                <a:latin typeface="Times New Roman" panose="02020603050405020304"/>
              </a:rPr>
              <a:t> </a:t>
            </a:r>
            <a:r>
              <a:rPr lang="en-GB" sz="2400" dirty="0">
                <a:latin typeface="Times New Roman" panose="02020603050405020304"/>
              </a:rPr>
              <a:t>P </a:t>
            </a:r>
          </a:p>
          <a:p>
            <a:r>
              <a:rPr lang="en-GB" sz="2400" dirty="0">
                <a:latin typeface="Times New Roman" panose="02020603050405020304"/>
              </a:rPr>
              <a:t>Assistant Professor</a:t>
            </a:r>
            <a:endParaRPr lang="en-IN" sz="2400" dirty="0">
              <a:latin typeface="Times New Roman" panose="02020603050405020304"/>
            </a:endParaRPr>
          </a:p>
          <a:p>
            <a:r>
              <a:rPr lang="en-IN" sz="2400" dirty="0">
                <a:latin typeface="Times New Roman" panose="02020603050405020304"/>
              </a:rPr>
              <a:t>SRI KANYAKA PARAMESWARI ARTS &amp; SCIENCE COLLEGE FOR WOMENS</a:t>
            </a:r>
          </a:p>
          <a:p>
            <a:r>
              <a:rPr lang="en-IN" sz="2400" dirty="0">
                <a:latin typeface="Times New Roman" panose="02020603050405020304"/>
              </a:rPr>
              <a:t> </a:t>
            </a:r>
            <a:r>
              <a:rPr lang="en-US" sz="2400" dirty="0">
                <a:latin typeface="Times New Roman" panose="02020603050405020304"/>
              </a:rPr>
              <a:t>C</a:t>
            </a:r>
            <a:r>
              <a:rPr lang="en-IN" sz="2400" dirty="0">
                <a:latin typeface="Times New Roman" panose="02020603050405020304"/>
              </a:rPr>
              <a:t>HENNAI, TAMILNADU </a:t>
            </a:r>
            <a:endParaRPr lang="en-US" sz="2400" dirty="0">
              <a:latin typeface="Times New Roman" panose="02020603050405020304"/>
            </a:endParaRPr>
          </a:p>
        </p:txBody>
      </p:sp>
    </p:spTree>
    <p:extLst>
      <p:ext uri="{BB962C8B-B14F-4D97-AF65-F5344CB8AC3E}">
        <p14:creationId xmlns:p14="http://schemas.microsoft.com/office/powerpoint/2010/main" val="372956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EA975-0899-40E1-9413-7C506C055759}"/>
              </a:ext>
            </a:extLst>
          </p:cNvPr>
          <p:cNvSpPr>
            <a:spLocks noGrp="1"/>
          </p:cNvSpPr>
          <p:nvPr>
            <p:ph type="title"/>
          </p:nvPr>
        </p:nvSpPr>
        <p:spPr>
          <a:xfrm>
            <a:off x="452047" y="715617"/>
            <a:ext cx="8596668" cy="896353"/>
          </a:xfrm>
        </p:spPr>
        <p:txBody>
          <a:bodyPr>
            <a:noAutofit/>
          </a:bodyPr>
          <a:lstStyle/>
          <a:p>
            <a:r>
              <a:rPr lang="en-US" sz="4400" b="1" dirty="0">
                <a:solidFill>
                  <a:schemeClr val="tx1"/>
                </a:solidFill>
                <a:latin typeface="Times New Roman" panose="02020603050405020304" pitchFamily="18" charset="0"/>
                <a:cs typeface="Times New Roman" panose="02020603050405020304" pitchFamily="18" charset="0"/>
              </a:rPr>
              <a:t>PROJECT TITLE</a:t>
            </a:r>
          </a:p>
        </p:txBody>
      </p:sp>
      <p:graphicFrame>
        <p:nvGraphicFramePr>
          <p:cNvPr id="5" name="Diagram 4">
            <a:extLst>
              <a:ext uri="{FF2B5EF4-FFF2-40B4-BE49-F238E27FC236}">
                <a16:creationId xmlns:a16="http://schemas.microsoft.com/office/drawing/2014/main" id="{4E5EB0A6-F07D-4593-8357-94CDB9D84C4F}"/>
              </a:ext>
            </a:extLst>
          </p:cNvPr>
          <p:cNvGraphicFramePr/>
          <p:nvPr>
            <p:extLst>
              <p:ext uri="{D42A27DB-BD31-4B8C-83A1-F6EECF244321}">
                <p14:modId xmlns:p14="http://schemas.microsoft.com/office/powerpoint/2010/main" val="3257717553"/>
              </p:ext>
            </p:extLst>
          </p:nvPr>
        </p:nvGraphicFramePr>
        <p:xfrm>
          <a:off x="702365" y="2623930"/>
          <a:ext cx="7368209" cy="12003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40277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301E9-FC28-4A1F-948D-0BC35DF32D14}"/>
              </a:ext>
            </a:extLst>
          </p:cNvPr>
          <p:cNvSpPr>
            <a:spLocks noGrp="1"/>
          </p:cNvSpPr>
          <p:nvPr>
            <p:ph type="title"/>
          </p:nvPr>
        </p:nvSpPr>
        <p:spPr>
          <a:xfrm>
            <a:off x="491805" y="795130"/>
            <a:ext cx="8596668" cy="620035"/>
          </a:xfrm>
        </p:spPr>
        <p:txBody>
          <a:bodyPr>
            <a:normAutofit/>
          </a:bodyPr>
          <a:lstStyle/>
          <a:p>
            <a:r>
              <a:rPr lang="en-US" sz="3200" b="1" dirty="0">
                <a:solidFill>
                  <a:schemeClr val="tx1"/>
                </a:solidFill>
                <a:latin typeface="Times New Roman" panose="02020603050405020304" pitchFamily="18" charset="0"/>
                <a:cs typeface="Times New Roman" panose="02020603050405020304" pitchFamily="18" charset="0"/>
              </a:rPr>
              <a:t>AGENDA</a:t>
            </a:r>
          </a:p>
        </p:txBody>
      </p:sp>
      <p:sp>
        <p:nvSpPr>
          <p:cNvPr id="3" name="Text Placeholder 2">
            <a:extLst>
              <a:ext uri="{FF2B5EF4-FFF2-40B4-BE49-F238E27FC236}">
                <a16:creationId xmlns:a16="http://schemas.microsoft.com/office/drawing/2014/main" id="{A91D123A-1F5E-4065-BB7E-E533E9B525AF}"/>
              </a:ext>
            </a:extLst>
          </p:cNvPr>
          <p:cNvSpPr>
            <a:spLocks noGrp="1"/>
          </p:cNvSpPr>
          <p:nvPr>
            <p:ph type="body" idx="1"/>
          </p:nvPr>
        </p:nvSpPr>
        <p:spPr>
          <a:xfrm>
            <a:off x="1905688" y="2021709"/>
            <a:ext cx="5551186" cy="3203454"/>
          </a:xfrm>
        </p:spPr>
        <p:txBody>
          <a:bodyPr>
            <a:noAutofit/>
          </a:bodyPr>
          <a:lstStyle/>
          <a:p>
            <a:r>
              <a:rPr lang="en-US" dirty="0">
                <a:solidFill>
                  <a:schemeClr val="tx1"/>
                </a:solidFill>
                <a:latin typeface="Times New Roman" panose="02020603050405020304" pitchFamily="18" charset="0"/>
                <a:cs typeface="Times New Roman" panose="02020603050405020304" pitchFamily="18" charset="0"/>
              </a:rPr>
              <a:t>1.Problem Statement</a:t>
            </a:r>
          </a:p>
          <a:p>
            <a:r>
              <a:rPr lang="en-US" dirty="0">
                <a:solidFill>
                  <a:schemeClr val="tx1"/>
                </a:solidFill>
                <a:latin typeface="Times New Roman" panose="02020603050405020304" pitchFamily="18" charset="0"/>
                <a:cs typeface="Times New Roman" panose="02020603050405020304" pitchFamily="18" charset="0"/>
              </a:rPr>
              <a:t>2. Project Overview</a:t>
            </a:r>
          </a:p>
          <a:p>
            <a:r>
              <a:rPr lang="en-US" dirty="0">
                <a:solidFill>
                  <a:schemeClr val="tx1"/>
                </a:solidFill>
                <a:latin typeface="Times New Roman" panose="02020603050405020304" pitchFamily="18" charset="0"/>
                <a:cs typeface="Times New Roman" panose="02020603050405020304" pitchFamily="18" charset="0"/>
              </a:rPr>
              <a:t>3.End Users</a:t>
            </a:r>
          </a:p>
          <a:p>
            <a:r>
              <a:rPr lang="en-US" dirty="0">
                <a:solidFill>
                  <a:schemeClr val="tx1"/>
                </a:solidFill>
                <a:latin typeface="Times New Roman" panose="02020603050405020304" pitchFamily="18" charset="0"/>
                <a:cs typeface="Times New Roman" panose="02020603050405020304" pitchFamily="18" charset="0"/>
              </a:rPr>
              <a:t>4.Our Solution and Proposition</a:t>
            </a:r>
          </a:p>
          <a:p>
            <a:r>
              <a:rPr lang="en-US" dirty="0">
                <a:solidFill>
                  <a:schemeClr val="tx1"/>
                </a:solidFill>
                <a:latin typeface="Times New Roman" panose="02020603050405020304" pitchFamily="18" charset="0"/>
                <a:cs typeface="Times New Roman" panose="02020603050405020304" pitchFamily="18" charset="0"/>
              </a:rPr>
              <a:t>5. Dataset Description</a:t>
            </a:r>
          </a:p>
          <a:p>
            <a:r>
              <a:rPr lang="en-US" dirty="0">
                <a:solidFill>
                  <a:schemeClr val="tx1"/>
                </a:solidFill>
                <a:latin typeface="Times New Roman" panose="02020603050405020304" pitchFamily="18" charset="0"/>
                <a:cs typeface="Times New Roman" panose="02020603050405020304" pitchFamily="18" charset="0"/>
              </a:rPr>
              <a:t>6. Modelling Approach</a:t>
            </a:r>
          </a:p>
          <a:p>
            <a:r>
              <a:rPr lang="en-US" dirty="0">
                <a:solidFill>
                  <a:schemeClr val="tx1"/>
                </a:solidFill>
                <a:latin typeface="Times New Roman" panose="02020603050405020304" pitchFamily="18" charset="0"/>
                <a:cs typeface="Times New Roman" panose="02020603050405020304" pitchFamily="18" charset="0"/>
              </a:rPr>
              <a:t>7. Results and Discussion</a:t>
            </a:r>
          </a:p>
          <a:p>
            <a:r>
              <a:rPr lang="en-US" dirty="0">
                <a:solidFill>
                  <a:schemeClr val="tx1"/>
                </a:solidFill>
                <a:latin typeface="Times New Roman" panose="02020603050405020304" pitchFamily="18" charset="0"/>
                <a:cs typeface="Times New Roman" panose="02020603050405020304" pitchFamily="18" charset="0"/>
              </a:rPr>
              <a:t>8.Conclusion</a:t>
            </a:r>
          </a:p>
        </p:txBody>
      </p:sp>
      <p:cxnSp>
        <p:nvCxnSpPr>
          <p:cNvPr id="8" name="Straight Connector 7">
            <a:extLst>
              <a:ext uri="{FF2B5EF4-FFF2-40B4-BE49-F238E27FC236}">
                <a16:creationId xmlns:a16="http://schemas.microsoft.com/office/drawing/2014/main" id="{C8D1232B-4206-4CDB-8CD4-62D9F62B4B9C}"/>
              </a:ext>
            </a:extLst>
          </p:cNvPr>
          <p:cNvCxnSpPr>
            <a:cxnSpLocks/>
          </p:cNvCxnSpPr>
          <p:nvPr/>
        </p:nvCxnSpPr>
        <p:spPr>
          <a:xfrm flipV="1">
            <a:off x="1789043" y="196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11" name="Straight Connector 10">
            <a:extLst>
              <a:ext uri="{FF2B5EF4-FFF2-40B4-BE49-F238E27FC236}">
                <a16:creationId xmlns:a16="http://schemas.microsoft.com/office/drawing/2014/main" id="{97826FE1-CA3D-4FC7-A097-320CF74FC5FE}"/>
              </a:ext>
            </a:extLst>
          </p:cNvPr>
          <p:cNvCxnSpPr>
            <a:cxnSpLocks/>
          </p:cNvCxnSpPr>
          <p:nvPr/>
        </p:nvCxnSpPr>
        <p:spPr>
          <a:xfrm flipV="1">
            <a:off x="1789043" y="577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13" name="Straight Connector 12">
            <a:extLst>
              <a:ext uri="{FF2B5EF4-FFF2-40B4-BE49-F238E27FC236}">
                <a16:creationId xmlns:a16="http://schemas.microsoft.com/office/drawing/2014/main" id="{41808149-5223-4262-A253-876333913399}"/>
              </a:ext>
            </a:extLst>
          </p:cNvPr>
          <p:cNvCxnSpPr>
            <a:cxnSpLocks/>
          </p:cNvCxnSpPr>
          <p:nvPr/>
        </p:nvCxnSpPr>
        <p:spPr>
          <a:xfrm>
            <a:off x="1789043" y="1963151"/>
            <a:ext cx="0" cy="3810000"/>
          </a:xfrm>
          <a:prstGeom prst="line">
            <a:avLst/>
          </a:prstGeom>
        </p:spPr>
        <p:style>
          <a:lnRef idx="3">
            <a:schemeClr val="accent1"/>
          </a:lnRef>
          <a:fillRef idx="0">
            <a:schemeClr val="accent1"/>
          </a:fillRef>
          <a:effectRef idx="2">
            <a:schemeClr val="accent1"/>
          </a:effectRef>
          <a:fontRef idx="minor">
            <a:schemeClr val="tx1"/>
          </a:fontRef>
        </p:style>
      </p:cxnSp>
      <p:cxnSp>
        <p:nvCxnSpPr>
          <p:cNvPr id="18" name="Straight Connector 17">
            <a:extLst>
              <a:ext uri="{FF2B5EF4-FFF2-40B4-BE49-F238E27FC236}">
                <a16:creationId xmlns:a16="http://schemas.microsoft.com/office/drawing/2014/main" id="{C556CFB6-1042-4311-AB8A-5E0D9B0FAF82}"/>
              </a:ext>
            </a:extLst>
          </p:cNvPr>
          <p:cNvCxnSpPr>
            <a:cxnSpLocks/>
          </p:cNvCxnSpPr>
          <p:nvPr/>
        </p:nvCxnSpPr>
        <p:spPr>
          <a:xfrm>
            <a:off x="6506817" y="1963151"/>
            <a:ext cx="0" cy="381000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045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1FDAD-BB8C-476B-B26C-45CF7C037F95}"/>
              </a:ext>
            </a:extLst>
          </p:cNvPr>
          <p:cNvSpPr>
            <a:spLocks noGrp="1"/>
          </p:cNvSpPr>
          <p:nvPr>
            <p:ph type="title"/>
          </p:nvPr>
        </p:nvSpPr>
        <p:spPr>
          <a:xfrm>
            <a:off x="438796" y="609752"/>
            <a:ext cx="8596668" cy="860400"/>
          </a:xfrm>
        </p:spPr>
        <p:txBody>
          <a:bodyPr>
            <a:noAutofit/>
          </a:bodyPr>
          <a:lstStyle/>
          <a:p>
            <a:r>
              <a:rPr lang="en-US" sz="3200" b="1" dirty="0">
                <a:solidFill>
                  <a:schemeClr val="tx1"/>
                </a:solidFill>
                <a:latin typeface="Times New Roman" panose="02020603050405020304" pitchFamily="18" charset="0"/>
                <a:cs typeface="Times New Roman" panose="02020603050405020304" pitchFamily="18" charset="0"/>
              </a:rPr>
              <a:t>PROBLEM STATEMENT</a:t>
            </a:r>
          </a:p>
        </p:txBody>
      </p:sp>
      <p:sp>
        <p:nvSpPr>
          <p:cNvPr id="4" name="Text Placeholder 3"/>
          <p:cNvSpPr>
            <a:spLocks noGrp="1"/>
          </p:cNvSpPr>
          <p:nvPr>
            <p:ph type="body" idx="1"/>
          </p:nvPr>
        </p:nvSpPr>
        <p:spPr>
          <a:xfrm>
            <a:off x="1028097" y="1959429"/>
            <a:ext cx="8596668" cy="3367943"/>
          </a:xfrm>
        </p:spPr>
        <p:txBody>
          <a:bodyPr>
            <a:noAutofit/>
          </a:bodyPr>
          <a:lstStyle/>
          <a:p>
            <a:pPr algn="just"/>
            <a:r>
              <a:rPr lang="en-GB" sz="2400" dirty="0">
                <a:solidFill>
                  <a:schemeClr val="tx1"/>
                </a:solidFill>
                <a:latin typeface="Times New Roman" panose="02020603050405020304" pitchFamily="18" charset="0"/>
                <a:cs typeface="Times New Roman" panose="02020603050405020304" pitchFamily="18" charset="0"/>
              </a:rPr>
              <a:t>The problem is to identify the  Human Resources (HR) department of XYZ Corporation aims to evaluate and improve employee performance across various departments. Currently, performance data is collected, but it is not systematically analysed to provide actionable insights. The HR team needs a comprehensive analysis of employee performance metrics to identify top performers, underperformers, and trends over time.</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1255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18CFE5-0653-4482-B62E-94211AAB30DA}"/>
              </a:ext>
            </a:extLst>
          </p:cNvPr>
          <p:cNvSpPr txBox="1"/>
          <p:nvPr/>
        </p:nvSpPr>
        <p:spPr>
          <a:xfrm>
            <a:off x="601961" y="453669"/>
            <a:ext cx="7142922"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PROJECT OVERVIEW</a:t>
            </a:r>
          </a:p>
        </p:txBody>
      </p:sp>
      <p:sp>
        <p:nvSpPr>
          <p:cNvPr id="4" name="TextBox 3">
            <a:extLst>
              <a:ext uri="{FF2B5EF4-FFF2-40B4-BE49-F238E27FC236}">
                <a16:creationId xmlns:a16="http://schemas.microsoft.com/office/drawing/2014/main" id="{C39EC9FA-689A-74F5-88EF-3CF75FFC1C0D}"/>
              </a:ext>
            </a:extLst>
          </p:cNvPr>
          <p:cNvSpPr txBox="1"/>
          <p:nvPr/>
        </p:nvSpPr>
        <p:spPr>
          <a:xfrm>
            <a:off x="1356810" y="1273316"/>
            <a:ext cx="7678333" cy="4893647"/>
          </a:xfrm>
          <a:prstGeom prst="rect">
            <a:avLst/>
          </a:prstGeom>
          <a:noFill/>
        </p:spPr>
        <p:txBody>
          <a:bodyPr wrap="square" anchor="t">
            <a:spAutoFit/>
          </a:bodyPr>
          <a:lstStyle/>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Analyze employee performance metrics to identify strengths, areas for improvement, and overall trends.</a:t>
            </a:r>
            <a:endParaRPr lang="en-GB"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Implement PivotTables to summarize and categorize performance data.</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Compare individual employee performance against benchmarks or targets.   </a:t>
            </a:r>
            <a:endParaRPr lang="en-GB"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Analyze seasonal or project-specific performance variations. . </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Design dashboards for easy visualization of performance metrics.</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Share analysis results with management for decision-making. </a:t>
            </a:r>
            <a:endParaRPr lang="en-GB"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5785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17BB780-F307-40F6-ABEF-1D33C56CEFD3}"/>
              </a:ext>
            </a:extLst>
          </p:cNvPr>
          <p:cNvSpPr txBox="1"/>
          <p:nvPr/>
        </p:nvSpPr>
        <p:spPr>
          <a:xfrm>
            <a:off x="515573" y="790397"/>
            <a:ext cx="8865705"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WHO ARE THE END USERS?</a:t>
            </a:r>
          </a:p>
        </p:txBody>
      </p:sp>
      <p:sp>
        <p:nvSpPr>
          <p:cNvPr id="4" name="TextBox 3">
            <a:extLst>
              <a:ext uri="{FF2B5EF4-FFF2-40B4-BE49-F238E27FC236}">
                <a16:creationId xmlns:a16="http://schemas.microsoft.com/office/drawing/2014/main" id="{4F1E65C1-43C3-4A20-7CDC-2BD82637C473}"/>
              </a:ext>
            </a:extLst>
          </p:cNvPr>
          <p:cNvSpPr txBox="1"/>
          <p:nvPr/>
        </p:nvSpPr>
        <p:spPr>
          <a:xfrm>
            <a:off x="2174119" y="1212404"/>
            <a:ext cx="6292548" cy="7109639"/>
          </a:xfrm>
          <a:prstGeom prst="rect">
            <a:avLst/>
          </a:prstGeom>
          <a:noFill/>
        </p:spPr>
        <p:txBody>
          <a:bodyPr wrap="square" anchor="t">
            <a:spAutoFit/>
          </a:bodyPr>
          <a:lstStyle/>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Human Resources Team</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Managers</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Executives</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Training and Development Teams</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Compensation and Benefits Teams </a:t>
            </a:r>
          </a:p>
          <a:p>
            <a:r>
              <a:rPr lang="en-GB" sz="2400" dirty="0">
                <a:latin typeface="Times New Roman" panose="02020603050405020304" pitchFamily="18" charset="0"/>
                <a:cs typeface="Times New Roman" panose="02020603050405020304" pitchFamily="18" charset="0"/>
              </a:rPr>
              <a:t>                                                                                                                         6.    Performance Review Committees</a:t>
            </a: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sz="24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8E4D9BF-366B-F998-4205-1C1048F7148B}"/>
              </a:ext>
            </a:extLst>
          </p:cNvPr>
          <p:cNvSpPr txBox="1"/>
          <p:nvPr/>
        </p:nvSpPr>
        <p:spPr>
          <a:xfrm>
            <a:off x="5187647" y="2514600"/>
            <a:ext cx="1828800" cy="1828800"/>
          </a:xfrm>
          <a:prstGeom prst="rect">
            <a:avLst/>
          </a:prstGeom>
          <a:noFill/>
        </p:spPr>
        <p:txBody>
          <a:bodyPr wrap="square" rtlCol="0">
            <a:spAutoFit/>
          </a:bodyPr>
          <a:lstStyle/>
          <a:p>
            <a:pPr algn="l"/>
            <a:endParaRPr lang="en-US" dirty="0"/>
          </a:p>
        </p:txBody>
      </p:sp>
    </p:spTree>
    <p:extLst>
      <p:ext uri="{BB962C8B-B14F-4D97-AF65-F5344CB8AC3E}">
        <p14:creationId xmlns:p14="http://schemas.microsoft.com/office/powerpoint/2010/main" val="2435675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1BCA9C-8236-4147-BF6C-F5298B94D063}"/>
              </a:ext>
            </a:extLst>
          </p:cNvPr>
          <p:cNvSpPr txBox="1"/>
          <p:nvPr/>
        </p:nvSpPr>
        <p:spPr>
          <a:xfrm>
            <a:off x="225287" y="291548"/>
            <a:ext cx="9037983"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OUR SOLUTION AND ITS VALUE PROPOSITION</a:t>
            </a:r>
          </a:p>
        </p:txBody>
      </p:sp>
      <p:sp>
        <p:nvSpPr>
          <p:cNvPr id="10" name="TextBox 9">
            <a:extLst>
              <a:ext uri="{FF2B5EF4-FFF2-40B4-BE49-F238E27FC236}">
                <a16:creationId xmlns:a16="http://schemas.microsoft.com/office/drawing/2014/main" id="{BB03D5C5-94F5-7D91-FF0F-3B46F8BBB261}"/>
              </a:ext>
            </a:extLst>
          </p:cNvPr>
          <p:cNvSpPr txBox="1"/>
          <p:nvPr/>
        </p:nvSpPr>
        <p:spPr>
          <a:xfrm>
            <a:off x="1182229" y="1164460"/>
            <a:ext cx="7393293" cy="5016758"/>
          </a:xfrm>
          <a:prstGeom prst="rect">
            <a:avLst/>
          </a:prstGeom>
          <a:noFill/>
        </p:spPr>
        <p:txBody>
          <a:bodyPr wrap="square" anchor="t">
            <a:spAutoFit/>
          </a:bodyPr>
          <a:lstStyle/>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F</a:t>
            </a:r>
            <a:r>
              <a:rPr lang="en-GB" sz="2000" dirty="0">
                <a:latin typeface="Times New Roman" panose="02020603050405020304" pitchFamily="18" charset="0"/>
                <a:cs typeface="Times New Roman" panose="02020603050405020304" pitchFamily="18" charset="0"/>
              </a:rPr>
              <a:t>l</a:t>
            </a:r>
            <a:r>
              <a:rPr lang="en-US" sz="2000" dirty="0" err="1">
                <a:latin typeface="Times New Roman" panose="02020603050405020304" pitchFamily="18" charset="0"/>
                <a:cs typeface="Times New Roman" panose="02020603050405020304" pitchFamily="18" charset="0"/>
              </a:rPr>
              <a:t>exibility</a:t>
            </a:r>
            <a:r>
              <a:rPr lang="en-US" sz="2000" dirty="0">
                <a:latin typeface="Times New Roman" panose="02020603050405020304" pitchFamily="18" charset="0"/>
                <a:cs typeface="Times New Roman" panose="02020603050405020304" pitchFamily="18" charset="0"/>
              </a:rPr>
              <a:t> to adapt the analysis to different roles, departments, or performance criteria, ensuring relevance and accuracy in evaluations</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Solution Data-driven analysis that support performance reviews, promotions, compensation decisions, and targeted training.</a:t>
            </a:r>
            <a:endParaRPr lang="en-GB" sz="2000" dirty="0">
              <a:latin typeface="Times New Roman" panose="02020603050405020304" pitchFamily="18" charset="0"/>
              <a:cs typeface="Times New Roman" panose="02020603050405020304" pitchFamily="18" charset="0"/>
            </a:endParaRPr>
          </a:p>
          <a:p>
            <a:pPr algn="just"/>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Solutions The ability to analyze both current and historical performance data, with periodic updates to keep information.</a:t>
            </a:r>
            <a:endParaRPr lang="en-GB"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Value Proposition Saves time and reduces the risk of human error, ensuring consistent and reliable reporting across the organization.</a:t>
            </a:r>
            <a:endParaRPr lang="en-GB"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Value Proposition Ensures the tool evolves with the organization's needs, staying relevant and effective in a dynamic work environment.</a:t>
            </a:r>
          </a:p>
        </p:txBody>
      </p:sp>
    </p:spTree>
    <p:extLst>
      <p:ext uri="{BB962C8B-B14F-4D97-AF65-F5344CB8AC3E}">
        <p14:creationId xmlns:p14="http://schemas.microsoft.com/office/powerpoint/2010/main" val="2118910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FC406E-B70B-4880-897A-54BCA87C4898}"/>
              </a:ext>
            </a:extLst>
          </p:cNvPr>
          <p:cNvSpPr txBox="1"/>
          <p:nvPr/>
        </p:nvSpPr>
        <p:spPr>
          <a:xfrm>
            <a:off x="417759" y="627374"/>
            <a:ext cx="8004314" cy="584775"/>
          </a:xfrm>
          <a:prstGeom prst="rect">
            <a:avLst/>
          </a:prstGeom>
          <a:noFill/>
        </p:spPr>
        <p:txBody>
          <a:bodyPr wrap="square" rtlCol="0">
            <a:spAutoFit/>
          </a:bodyPr>
          <a:lstStyle/>
          <a:p>
            <a:r>
              <a:rPr lang="en-US" sz="3200" b="1" dirty="0">
                <a:latin typeface="Times New Roman" panose="02020603050405020304"/>
              </a:rPr>
              <a:t>DATASET DESCRIPTION</a:t>
            </a:r>
          </a:p>
        </p:txBody>
      </p:sp>
      <p:sp>
        <p:nvSpPr>
          <p:cNvPr id="3" name="TextBox 2">
            <a:extLst>
              <a:ext uri="{FF2B5EF4-FFF2-40B4-BE49-F238E27FC236}">
                <a16:creationId xmlns:a16="http://schemas.microsoft.com/office/drawing/2014/main" id="{763B5082-0A41-445E-9740-6C8E96B1D281}"/>
              </a:ext>
            </a:extLst>
          </p:cNvPr>
          <p:cNvSpPr txBox="1"/>
          <p:nvPr/>
        </p:nvSpPr>
        <p:spPr>
          <a:xfrm>
            <a:off x="1012844" y="1603513"/>
            <a:ext cx="7699514" cy="3785652"/>
          </a:xfrm>
          <a:prstGeom prst="rect">
            <a:avLst/>
          </a:prstGeom>
          <a:noFill/>
        </p:spPr>
        <p:txBody>
          <a:bodyPr wrap="square" rtlCol="0">
            <a:spAutoFit/>
          </a:bodyPr>
          <a:lstStyle/>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EMPLOYEE ID</a:t>
            </a:r>
            <a:r>
              <a:rPr lang="en-US" sz="2000" dirty="0">
                <a:latin typeface="Times New Roman" panose="02020603050405020304" pitchFamily="18" charset="0"/>
                <a:cs typeface="Times New Roman" panose="02020603050405020304" pitchFamily="18" charset="0"/>
              </a:rPr>
              <a:t>: Unique identifier for each employee in the    organization.</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FIRST NAME</a:t>
            </a:r>
            <a:r>
              <a:rPr lang="en-US" sz="2000" dirty="0">
                <a:latin typeface="Times New Roman" panose="02020603050405020304" pitchFamily="18" charset="0"/>
                <a:cs typeface="Times New Roman" panose="02020603050405020304" pitchFamily="18" charset="0"/>
              </a:rPr>
              <a:t>: The first name of the employee.</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PAY ZONE</a:t>
            </a:r>
            <a:r>
              <a:rPr lang="en-US" sz="2000" dirty="0">
                <a:latin typeface="Times New Roman" panose="02020603050405020304" pitchFamily="18" charset="0"/>
                <a:cs typeface="Times New Roman" panose="02020603050405020304" pitchFamily="18" charset="0"/>
              </a:rPr>
              <a:t>: The pay zone or salary band to which the employee's compensation falls.</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DEPARTMENT TYPE</a:t>
            </a:r>
            <a:r>
              <a:rPr lang="en-US" sz="2000" dirty="0">
                <a:latin typeface="Times New Roman" panose="02020603050405020304" pitchFamily="18" charset="0"/>
                <a:cs typeface="Times New Roman" panose="02020603050405020304" pitchFamily="18" charset="0"/>
              </a:rPr>
              <a:t>: The broader category or type of department the employee's work is associated with.</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CURRENT EMPLOYEE RATING</a:t>
            </a:r>
            <a:r>
              <a:rPr lang="en-US" sz="2000" dirty="0">
                <a:latin typeface="Times New Roman" panose="02020603050405020304" pitchFamily="18" charset="0"/>
                <a:cs typeface="Times New Roman" panose="02020603050405020304" pitchFamily="18" charset="0"/>
              </a:rPr>
              <a:t>: The current rating or evaluation of the employee's overall performance.</a:t>
            </a:r>
          </a:p>
        </p:txBody>
      </p:sp>
    </p:spTree>
    <p:extLst>
      <p:ext uri="{BB962C8B-B14F-4D97-AF65-F5344CB8AC3E}">
        <p14:creationId xmlns:p14="http://schemas.microsoft.com/office/powerpoint/2010/main" val="2668970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22B2DF1-83AA-4207-BD42-5AFF1EB4E4B2}"/>
              </a:ext>
            </a:extLst>
          </p:cNvPr>
          <p:cNvSpPr txBox="1"/>
          <p:nvPr/>
        </p:nvSpPr>
        <p:spPr>
          <a:xfrm>
            <a:off x="543338" y="320213"/>
            <a:ext cx="6520070" cy="584775"/>
          </a:xfrm>
          <a:prstGeom prst="rect">
            <a:avLst/>
          </a:prstGeom>
          <a:noFill/>
        </p:spPr>
        <p:txBody>
          <a:bodyPr wrap="square" rtlCol="0">
            <a:spAutoFit/>
          </a:bodyPr>
          <a:lstStyle/>
          <a:p>
            <a:r>
              <a:rPr lang="en-US" sz="3200" b="1" dirty="0">
                <a:latin typeface="Times New Roman" panose="02020603050405020304"/>
              </a:rPr>
              <a:t>MODELLING</a:t>
            </a:r>
          </a:p>
        </p:txBody>
      </p:sp>
      <p:sp>
        <p:nvSpPr>
          <p:cNvPr id="5" name="TextBox 4">
            <a:extLst>
              <a:ext uri="{FF2B5EF4-FFF2-40B4-BE49-F238E27FC236}">
                <a16:creationId xmlns:a16="http://schemas.microsoft.com/office/drawing/2014/main" id="{33BE2C00-253F-A799-10A9-039BCAB0D1BB}"/>
              </a:ext>
            </a:extLst>
          </p:cNvPr>
          <p:cNvSpPr txBox="1"/>
          <p:nvPr/>
        </p:nvSpPr>
        <p:spPr>
          <a:xfrm>
            <a:off x="1303262" y="1166842"/>
            <a:ext cx="7538355" cy="4524315"/>
          </a:xfrm>
          <a:prstGeom prst="rect">
            <a:avLst/>
          </a:prstGeom>
          <a:noFill/>
        </p:spPr>
        <p:txBody>
          <a:bodyPr wrap="square">
            <a:spAutoFit/>
          </a:bodyPr>
          <a:lstStyle/>
          <a:p>
            <a:pPr algn="just"/>
            <a:r>
              <a:rPr lang="en-US" sz="2400" dirty="0">
                <a:latin typeface="Times New Roman" panose="02020603050405020304"/>
              </a:rPr>
              <a:t>DATA SET</a:t>
            </a:r>
            <a:r>
              <a:rPr lang="en-GB" sz="2400" dirty="0">
                <a:latin typeface="Times New Roman" panose="02020603050405020304"/>
              </a:rPr>
              <a:t>:</a:t>
            </a:r>
            <a:r>
              <a:rPr lang="en-US" sz="2400" dirty="0">
                <a:latin typeface="Times New Roman" panose="02020603050405020304"/>
              </a:rPr>
              <a:t> </a:t>
            </a:r>
            <a:r>
              <a:rPr lang="en-US" sz="2400" dirty="0" err="1">
                <a:latin typeface="Times New Roman" panose="02020603050405020304"/>
              </a:rPr>
              <a:t>Kaggle</a:t>
            </a:r>
            <a:r>
              <a:rPr lang="en-US" sz="2400" dirty="0">
                <a:latin typeface="Times New Roman" panose="02020603050405020304"/>
              </a:rPr>
              <a:t>, Employee dataset </a:t>
            </a:r>
            <a:endParaRPr lang="en-GB" sz="2400" dirty="0">
              <a:latin typeface="Times New Roman" panose="02020603050405020304"/>
            </a:endParaRPr>
          </a:p>
          <a:p>
            <a:pPr algn="just"/>
            <a:endParaRPr lang="en-GB" sz="2400" dirty="0">
              <a:latin typeface="Times New Roman" panose="02020603050405020304"/>
            </a:endParaRPr>
          </a:p>
          <a:p>
            <a:pPr algn="just"/>
            <a:r>
              <a:rPr lang="en-GB" sz="2400" dirty="0">
                <a:latin typeface="Times New Roman" panose="02020603050405020304"/>
              </a:rPr>
              <a:t>FEATURE </a:t>
            </a:r>
            <a:r>
              <a:rPr lang="en-US" sz="2400" dirty="0">
                <a:latin typeface="Times New Roman" panose="02020603050405020304"/>
              </a:rPr>
              <a:t>SELECTION: Slicer, Conditional Formatting, </a:t>
            </a:r>
            <a:r>
              <a:rPr lang="en-US" sz="2400" dirty="0" err="1">
                <a:latin typeface="Times New Roman" panose="02020603050405020304"/>
              </a:rPr>
              <a:t>Designin</a:t>
            </a:r>
            <a:r>
              <a:rPr lang="en-GB" sz="2400" dirty="0">
                <a:latin typeface="Times New Roman" panose="02020603050405020304"/>
              </a:rPr>
              <a:t>g</a:t>
            </a:r>
          </a:p>
          <a:p>
            <a:pPr algn="just"/>
            <a:r>
              <a:rPr lang="en-US" sz="2400" dirty="0">
                <a:latin typeface="Times New Roman" panose="02020603050405020304"/>
              </a:rPr>
              <a:t> </a:t>
            </a:r>
            <a:endParaRPr lang="en-GB" sz="2400" dirty="0">
              <a:latin typeface="Times New Roman" panose="02020603050405020304"/>
            </a:endParaRPr>
          </a:p>
          <a:p>
            <a:pPr algn="just"/>
            <a:r>
              <a:rPr lang="en-US" sz="2400" dirty="0">
                <a:latin typeface="Times New Roman" panose="02020603050405020304"/>
              </a:rPr>
              <a:t>DATA CLEANING Missing values, Irrelevant data, Correct Errors, Remove Unnecessary Columns and Rows </a:t>
            </a:r>
            <a:endParaRPr lang="en-GB" sz="2400" dirty="0">
              <a:latin typeface="Times New Roman" panose="02020603050405020304"/>
            </a:endParaRPr>
          </a:p>
          <a:p>
            <a:pPr algn="just"/>
            <a:endParaRPr lang="en-GB" sz="2400" dirty="0">
              <a:latin typeface="Times New Roman" panose="02020603050405020304"/>
            </a:endParaRPr>
          </a:p>
          <a:p>
            <a:pPr algn="just"/>
            <a:r>
              <a:rPr lang="en-US" sz="2400" dirty="0">
                <a:latin typeface="Times New Roman" panose="02020603050405020304"/>
              </a:rPr>
              <a:t>PIVOT TABLE: Employee ID, First Name, Performance Score.</a:t>
            </a:r>
            <a:endParaRPr lang="en-GB" sz="2400" dirty="0">
              <a:latin typeface="Times New Roman" panose="02020603050405020304"/>
            </a:endParaRPr>
          </a:p>
          <a:p>
            <a:pPr algn="just"/>
            <a:endParaRPr lang="en-GB" sz="2400" dirty="0">
              <a:latin typeface="Times New Roman" panose="02020603050405020304"/>
            </a:endParaRPr>
          </a:p>
          <a:p>
            <a:pPr algn="just"/>
            <a:r>
              <a:rPr lang="en-US" sz="2400" dirty="0">
                <a:latin typeface="Times New Roman" panose="02020603050405020304"/>
              </a:rPr>
              <a:t> CHART: Report of Employee Performance based on their Current Ratings is resented as Column Chart</a:t>
            </a:r>
          </a:p>
        </p:txBody>
      </p:sp>
    </p:spTree>
    <p:extLst>
      <p:ext uri="{BB962C8B-B14F-4D97-AF65-F5344CB8AC3E}">
        <p14:creationId xmlns:p14="http://schemas.microsoft.com/office/powerpoint/2010/main" val="391770635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326</TotalTime>
  <Words>182</Words>
  <Application>Microsoft Office PowerPoint</Application>
  <PresentationFormat>Widescreen</PresentationFormat>
  <Paragraphs>41</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Facet</vt:lpstr>
      <vt:lpstr>Employee Performance Analysis Using Excel</vt:lpstr>
      <vt:lpstr>PROJECT TITLE</vt:lpstr>
      <vt:lpstr>AGENDA</vt:lpstr>
      <vt:lpstr>PROBLEM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amiraanasim24@gmail.com</cp:lastModifiedBy>
  <cp:revision>38</cp:revision>
  <dcterms:created xsi:type="dcterms:W3CDTF">2024-08-21T00:32:52Z</dcterms:created>
  <dcterms:modified xsi:type="dcterms:W3CDTF">2024-08-30T09:02:42Z</dcterms:modified>
</cp:coreProperties>
</file>