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  <p:sldId id="265" r:id="rId5"/>
    <p:sldId id="257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2A52F-9F3B-6482-CFC9-9E470CF3B536}" v="47" dt="2024-12-12T19:51:25.888"/>
    <p1510:client id="{AC14F762-756A-3AED-3170-ECF54513F731}" v="65" dt="2024-12-12T17:19:14.244"/>
    <p1510:client id="{D220B366-91B8-BFC8-57F1-6AF13A75E24E}" v="1298" dt="2024-12-11T22:30:20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82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9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3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9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7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emanticscholar.org/CorpusID:55949362" TargetMode="External"/><Relationship Id="rId2" Type="http://schemas.openxmlformats.org/officeDocument/2006/relationships/hyperlink" Target="https://doi.org/10.1109/ICNN.1996.54911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semanticscholar.org/CorpusID:55415889" TargetMode="External"/><Relationship Id="rId4" Type="http://schemas.openxmlformats.org/officeDocument/2006/relationships/hyperlink" Target="https://doi.org/10.24432/C5DW2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66F6-79B9-4654-735D-2EEA8319F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0C64-41BA-1B09-4468-E27B21285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Josh Ascher and Seyed Amir Mohammad Bagheri</a:t>
            </a:r>
          </a:p>
        </p:txBody>
      </p:sp>
    </p:spTree>
    <p:extLst>
      <p:ext uri="{BB962C8B-B14F-4D97-AF65-F5344CB8AC3E}">
        <p14:creationId xmlns:p14="http://schemas.microsoft.com/office/powerpoint/2010/main" val="208774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F7F-2A34-CACC-CF0B-E97A5A8B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62FD-B8C3-D057-3C8F-1DE8FBBE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Clr>
                <a:srgbClr val="262626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prstClr val="black">
                  <a:lumMod val="85000"/>
                  <a:lumOff val="15000"/>
                </a:prstClr>
              </a:buClr>
            </a:pPr>
            <a:r>
              <a:rPr lang="en-US">
                <a:ea typeface="+mn-lt"/>
                <a:cs typeface="+mn-lt"/>
              </a:rPr>
              <a:t>Choong, P. L., &amp; de Silva, C. J. S. (1996). A comparison of maximum entropy estimation and multivariate logistic regression in the prediction of axillary lymph node metastasis in early breast cancer patients. </a:t>
            </a:r>
            <a:r>
              <a:rPr lang="en-US" i="1">
                <a:ea typeface="+mn-lt"/>
                <a:cs typeface="+mn-lt"/>
              </a:rPr>
              <a:t>Proceedings of International Conference on Neural Networks (ICNN’96)</a:t>
            </a:r>
            <a:r>
              <a:rPr lang="en-US">
                <a:ea typeface="+mn-lt"/>
                <a:cs typeface="+mn-lt"/>
              </a:rPr>
              <a:t>, 3, 1468–1473. </a:t>
            </a:r>
            <a:r>
              <a:rPr lang="en-US" dirty="0">
                <a:ea typeface="+mn-lt"/>
                <a:cs typeface="+mn-lt"/>
                <a:hlinkClick r:id="rId2"/>
              </a:rPr>
              <a:t>https://doi.org/10.1109/ICNN.1996.549116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Pan, J., Yiang, H., Liu, X.-L., Chen, Z., &amp; Yan, Z. (2016). Bagging-based logistic regression with Spark: A medical data mining method. </a:t>
            </a:r>
            <a:r>
              <a:rPr lang="en-US" i="1">
                <a:ea typeface="+mn-lt"/>
                <a:cs typeface="+mn-lt"/>
              </a:rPr>
              <a:t>Proceedings of the International Conference on Computing, Networking and Communications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3"/>
              </a:rPr>
              <a:t>https://api.semanticscholar.org/CorpusID:55949362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Vapnik</a:t>
            </a:r>
            <a:r>
              <a:rPr lang="en-US" dirty="0">
                <a:ea typeface="+mn-lt"/>
                <a:cs typeface="+mn-lt"/>
              </a:rPr>
              <a:t>, V. (1995). </a:t>
            </a:r>
            <a:r>
              <a:rPr lang="en-US" i="1" dirty="0">
                <a:ea typeface="+mn-lt"/>
                <a:cs typeface="+mn-lt"/>
              </a:rPr>
              <a:t>The nature of statistical learning theory</a:t>
            </a:r>
            <a:r>
              <a:rPr lang="en-US" dirty="0">
                <a:ea typeface="+mn-lt"/>
                <a:cs typeface="+mn-lt"/>
              </a:rPr>
              <a:t>. Springer.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Wolberg, W., Mangasarian, O., Street, N., &amp; Street, W. (1993). Breast Cancer Wisconsin (Diagnostic). </a:t>
            </a:r>
            <a:r>
              <a:rPr lang="en-US" i="1" dirty="0">
                <a:ea typeface="+mn-lt"/>
                <a:cs typeface="+mn-lt"/>
              </a:rPr>
              <a:t>UCI Machine Learning Repository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4"/>
              </a:rPr>
              <a:t>https://doi.org/10.24432/C5DW2B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Li, Y., Hu, Z., Cai, Y., &amp; Zhang, W. (2005). Support vector-based prototype selection method for nearest neighbor rules. </a:t>
            </a:r>
            <a:r>
              <a:rPr lang="en-US" i="1">
                <a:ea typeface="+mn-lt"/>
                <a:cs typeface="+mn-lt"/>
              </a:rPr>
              <a:t>Proceedings of the International Conference on Computing, Networking and Communications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Gupta, M. D., &amp; Huang, T. S. (2008). Bregman distance to L1 regularized logistic regression. </a:t>
            </a:r>
            <a:r>
              <a:rPr lang="en-US" i="1">
                <a:ea typeface="+mn-lt"/>
                <a:cs typeface="+mn-lt"/>
              </a:rPr>
              <a:t>Proceedings of the 19th International Conference on Pattern Recognition</a:t>
            </a:r>
            <a:r>
              <a:rPr lang="en-US">
                <a:ea typeface="+mn-lt"/>
                <a:cs typeface="+mn-lt"/>
              </a:rPr>
              <a:t>, 1–4.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Utkin, L. V., Zhuk, Y. A., &amp; Chekh, A. I. (2013). An ensemble-based feature selection algorithm using a combination of support vector machine and filter methods for solving classification problems. </a:t>
            </a:r>
            <a:r>
              <a:rPr lang="en-US" i="1" dirty="0">
                <a:ea typeface="+mn-lt"/>
                <a:cs typeface="+mn-lt"/>
              </a:rPr>
              <a:t>Proceedings of the International Conference on Computing, Networking and Communications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5"/>
              </a:rPr>
              <a:t>https://api.semanticscholar.org/CorpusID:55415889</a:t>
            </a:r>
            <a:endParaRPr lang="en-US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A3E3-11E2-A95F-0B16-1FB27789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7661-9A1B-F326-F4D1-E46AB377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5" y="1618211"/>
            <a:ext cx="10059400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indent="0">
              <a:buClr>
                <a:prstClr val="black">
                  <a:lumMod val="85000"/>
                  <a:lumOff val="15000"/>
                </a:prstClr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Prevalence of Breast Cancer:</a:t>
            </a:r>
            <a:endParaRPr lang="en-US" dirty="0"/>
          </a:p>
          <a:p>
            <a:pPr marL="560070" lvl="1" indent="-285750">
              <a:buClr>
                <a:srgbClr val="262626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Breast cancer is the most common cancer among women globally</a:t>
            </a:r>
          </a:p>
          <a:p>
            <a:pPr marL="560070" lvl="1" indent="-285750">
              <a:buClr>
                <a:srgbClr val="262626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Early and accurate detection is crucial for improving survival rates and quality of life.</a:t>
            </a:r>
          </a:p>
          <a:p>
            <a:pPr>
              <a:buClr>
                <a:srgbClr val="262626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Traditional diagnostic methods like biopsies are invasive and time-consuming.</a:t>
            </a:r>
            <a:endParaRPr lang="en-US" dirty="0"/>
          </a:p>
          <a:p>
            <a:pPr>
              <a:buClr>
                <a:srgbClr val="262626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Impact of Accurate Classification:</a:t>
            </a:r>
            <a:endParaRPr lang="en-US" dirty="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Reducing false negatives is critical—missing a malignant tumor can have severe consequences.</a:t>
            </a:r>
            <a:endParaRPr lang="en-US" dirty="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Reducing false positives can minimize unnecessary procedures, reducing patient stress and healthcare costs.</a:t>
            </a:r>
          </a:p>
          <a:p>
            <a:pPr>
              <a:buClr>
                <a:srgbClr val="262626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Public Health Implications:</a:t>
            </a:r>
            <a:endParaRPr lang="en-US" dirty="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Empowering healthcare systems, especially in resource-limited settings, with cost-effective diagnostic tools.</a:t>
            </a:r>
            <a:endParaRPr lang="en-US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Contributing to global efforts in cancer screening and prevention strategies.</a:t>
            </a:r>
          </a:p>
          <a:p>
            <a:pPr>
              <a:buClr>
                <a:srgbClr val="262626"/>
              </a:buCl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6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40A1-B7DD-3235-5DE4-6164E68F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and Related Work: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3ABF2-9849-EF5B-AB3A-19C552C1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6497"/>
            <a:ext cx="10058400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Machine learning based classifiers have been used for decades for biological problems</a:t>
            </a:r>
          </a:p>
          <a:p>
            <a:pPr marL="617220" lvl="1" indent="-342900" algn="just">
              <a:buClr>
                <a:srgbClr val="262626"/>
              </a:buClr>
              <a:buFont typeface="Courier New" panose="020B0604020202020204" pitchFamily="34" charset="0"/>
              <a:buChar char="o"/>
            </a:pPr>
            <a:r>
              <a:rPr lang="en-US" sz="2000" dirty="0"/>
              <a:t>Logistic regression used since at least early 90s (</a:t>
            </a:r>
            <a:r>
              <a:rPr lang="en-US" sz="2000" dirty="0">
                <a:ea typeface="+mn-lt"/>
                <a:cs typeface="+mn-lt"/>
              </a:rPr>
              <a:t>Poh Lian Choong and de Silva 1996)</a:t>
            </a:r>
          </a:p>
          <a:p>
            <a:pPr lvl="2" algn="just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Several papers used our logistic regression on our dataset (Mithun Das Gupta and Thomas S. Huang 2008, Jian Pan et al. 2016, etc.)</a:t>
            </a:r>
          </a:p>
          <a:p>
            <a:pPr marL="617220" lvl="1" indent="-342900" algn="just">
              <a:buClr>
                <a:srgbClr val="262626"/>
              </a:buClr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SVM became widely used in 90s after invention of kernel trick (</a:t>
            </a:r>
            <a:r>
              <a:rPr lang="en-US" sz="2000" dirty="0" err="1">
                <a:ea typeface="+mn-lt"/>
                <a:cs typeface="+mn-lt"/>
              </a:rPr>
              <a:t>Vapnik</a:t>
            </a:r>
            <a:r>
              <a:rPr lang="en-US" sz="2000" dirty="0">
                <a:ea typeface="+mn-lt"/>
                <a:cs typeface="+mn-lt"/>
              </a:rPr>
              <a:t> 1995)</a:t>
            </a:r>
          </a:p>
          <a:p>
            <a:pPr marL="891540" lvl="2" indent="-342900" algn="just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Also tested multiple times on our dataset (Li et al. 2005, Utkin et al. 2013, etc.)</a:t>
            </a:r>
          </a:p>
          <a:p>
            <a:pPr marL="0" indent="0" algn="just">
              <a:buClr>
                <a:srgbClr val="262626"/>
              </a:buClr>
              <a:buNone/>
            </a:pP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08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F6D2A-DECF-0407-6DB0-DF5DCF3D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FB3-C11C-DD44-6A31-F330E0B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and Literature Review: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641EC-FFAC-71B9-9313-F98F3EE5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3486"/>
            <a:ext cx="10058400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b="1" dirty="0"/>
              <a:t>Breast Cancer Classification Using Machine Learning Algorithms by D. Dua and C. Graff</a:t>
            </a:r>
            <a:br>
              <a:rPr lang="en-US" dirty="0"/>
            </a:br>
            <a:r>
              <a:rPr lang="en-US" dirty="0"/>
              <a:t>• Performed classification of breast cancer using the Wisconsin Breast Cancer Dataset</a:t>
            </a:r>
            <a:br>
              <a:rPr lang="en-US" dirty="0"/>
            </a:br>
            <a:r>
              <a:rPr lang="en-US" dirty="0"/>
              <a:t>• Used K-Nearest Neighbors (KNN), Naïve Bayes (NB), and Decision Trees (DT)</a:t>
            </a:r>
            <a:br>
              <a:rPr lang="en-US" dirty="0"/>
            </a:br>
            <a:r>
              <a:rPr lang="en-US" dirty="0"/>
              <a:t>• Accuracy: 97%, 94%, and 96%</a:t>
            </a:r>
          </a:p>
          <a:p>
            <a:pPr marL="342900" indent="-342900"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b="1" dirty="0"/>
              <a:t>Feature Selection for Breast Cancer Classification Using Genetic Algorithms by M. Smith et al.</a:t>
            </a:r>
            <a:br>
              <a:rPr lang="en-US" dirty="0"/>
            </a:br>
            <a:r>
              <a:rPr lang="en-US" dirty="0"/>
              <a:t>• Emphasized reducing the dimensionality of datasets to improve model performance</a:t>
            </a:r>
            <a:br>
              <a:rPr lang="en-US" dirty="0"/>
            </a:br>
            <a:r>
              <a:rPr lang="en-US" dirty="0"/>
              <a:t>• Combined Genetic Algorithm with KNN and SVM</a:t>
            </a:r>
            <a:br>
              <a:rPr lang="en-US" dirty="0"/>
            </a:br>
            <a:r>
              <a:rPr lang="en-US" dirty="0"/>
              <a:t>• Accuracy after feature selection: 94%, SVM 95%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9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B0DB6D-E516-E5C2-4CFD-D1D25603261A}"/>
              </a:ext>
            </a:extLst>
          </p:cNvPr>
          <p:cNvSpPr txBox="1">
            <a:spLocks/>
          </p:cNvSpPr>
          <p:nvPr/>
        </p:nvSpPr>
        <p:spPr>
          <a:xfrm>
            <a:off x="838200" y="283378"/>
            <a:ext cx="9144000" cy="145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Approach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520514-8D1C-574B-A28D-C44E7DAB3FD9}"/>
              </a:ext>
            </a:extLst>
          </p:cNvPr>
          <p:cNvSpPr/>
          <p:nvPr/>
        </p:nvSpPr>
        <p:spPr>
          <a:xfrm>
            <a:off x="5555493" y="2213521"/>
            <a:ext cx="2564877" cy="1229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EAD03-C865-D4AE-1B75-9A150F0FE6DC}"/>
              </a:ext>
            </a:extLst>
          </p:cNvPr>
          <p:cNvSpPr txBox="1"/>
          <p:nvPr/>
        </p:nvSpPr>
        <p:spPr>
          <a:xfrm>
            <a:off x="5562241" y="2371992"/>
            <a:ext cx="2564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Split data set into train and test data (cross validation)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D7D836-E501-B980-CB9E-77F80A0D0B9D}"/>
              </a:ext>
            </a:extLst>
          </p:cNvPr>
          <p:cNvSpPr/>
          <p:nvPr/>
        </p:nvSpPr>
        <p:spPr>
          <a:xfrm>
            <a:off x="1748779" y="2224910"/>
            <a:ext cx="2564877" cy="1229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FDAE3-9935-98C8-E153-BFA83D1803E9}"/>
              </a:ext>
            </a:extLst>
          </p:cNvPr>
          <p:cNvSpPr txBox="1"/>
          <p:nvPr/>
        </p:nvSpPr>
        <p:spPr>
          <a:xfrm>
            <a:off x="1769381" y="2369526"/>
            <a:ext cx="2564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Pre-processing: drop IDs, z-scoring, shuffling etc.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1D0393-2409-EF5E-5126-F5E6D0E5C093}"/>
              </a:ext>
            </a:extLst>
          </p:cNvPr>
          <p:cNvSpPr/>
          <p:nvPr/>
        </p:nvSpPr>
        <p:spPr>
          <a:xfrm>
            <a:off x="5592132" y="4212937"/>
            <a:ext cx="2564877" cy="1229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25BA2-427B-65BB-283F-F21EDB942342}"/>
              </a:ext>
            </a:extLst>
          </p:cNvPr>
          <p:cNvSpPr txBox="1"/>
          <p:nvPr/>
        </p:nvSpPr>
        <p:spPr>
          <a:xfrm>
            <a:off x="5605626" y="4252667"/>
            <a:ext cx="256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Regression, SVM, and </a:t>
            </a:r>
            <a:r>
              <a:rPr lang="en-US" dirty="0" err="1"/>
              <a:t>AdaBoosting</a:t>
            </a:r>
            <a:r>
              <a:rPr lang="en-US" dirty="0"/>
              <a:t> (Ensemble Method)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BA20C-99D1-9689-C792-72D14BD81A18}"/>
              </a:ext>
            </a:extLst>
          </p:cNvPr>
          <p:cNvSpPr/>
          <p:nvPr/>
        </p:nvSpPr>
        <p:spPr>
          <a:xfrm>
            <a:off x="1783595" y="4199082"/>
            <a:ext cx="2564877" cy="1229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5521D-C4C9-086F-DBEC-04F1F929217D}"/>
              </a:ext>
            </a:extLst>
          </p:cNvPr>
          <p:cNvSpPr txBox="1"/>
          <p:nvPr/>
        </p:nvSpPr>
        <p:spPr>
          <a:xfrm>
            <a:off x="1790343" y="4377001"/>
            <a:ext cx="2564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Compute metrics: Accuracy, Precision, Recall, and F1-Score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1F40EE-6ADE-C560-0439-6B28E6780E5B}"/>
              </a:ext>
            </a:extLst>
          </p:cNvPr>
          <p:cNvSpPr/>
          <p:nvPr/>
        </p:nvSpPr>
        <p:spPr>
          <a:xfrm rot="5400000">
            <a:off x="6650181" y="3643745"/>
            <a:ext cx="484909" cy="387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FD949C-057C-9034-15C4-565CD59473DE}"/>
              </a:ext>
            </a:extLst>
          </p:cNvPr>
          <p:cNvSpPr/>
          <p:nvPr/>
        </p:nvSpPr>
        <p:spPr>
          <a:xfrm rot="10680000">
            <a:off x="4710544" y="4627417"/>
            <a:ext cx="484909" cy="387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CDC475B-188A-DBE3-B722-5C2F012B7DFA}"/>
              </a:ext>
            </a:extLst>
          </p:cNvPr>
          <p:cNvSpPr/>
          <p:nvPr/>
        </p:nvSpPr>
        <p:spPr>
          <a:xfrm>
            <a:off x="4710544" y="2646217"/>
            <a:ext cx="484909" cy="387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FB7-0839-14DE-DAC8-4F9E77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0012-2777-6874-41B4-7F9BC6E4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>
                <a:ea typeface="+mn-lt"/>
                <a:cs typeface="+mn-lt"/>
              </a:rPr>
              <a:t>Source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800" dirty="0">
                <a:ea typeface="+mn-lt"/>
                <a:cs typeface="+mn-lt"/>
              </a:rPr>
              <a:t>Diagnostic Breast Cancer Wisconsin Dataset (Wolberg 1993)</a:t>
            </a:r>
            <a:endParaRPr lang="en-US" sz="1800" dirty="0"/>
          </a:p>
          <a:p>
            <a:pPr lvl="2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 dirty="0">
                <a:ea typeface="+mn-lt"/>
                <a:cs typeface="+mn-lt"/>
              </a:rPr>
              <a:t>Available on UCI Machine Learning Repository</a:t>
            </a:r>
            <a:endParaRPr lang="en-US" sz="160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Details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800" dirty="0">
                <a:ea typeface="+mn-lt"/>
                <a:cs typeface="+mn-lt"/>
              </a:rPr>
              <a:t>569 observations, 30 features</a:t>
            </a:r>
            <a:endParaRPr lang="en-US">
              <a:ea typeface="+mn-lt"/>
              <a:cs typeface="+mn-lt"/>
            </a:endParaRP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800" dirty="0">
                <a:ea typeface="+mn-lt"/>
                <a:cs typeface="+mn-lt"/>
              </a:rPr>
              <a:t>Features are from images of fine needle aspirate of breast mass</a:t>
            </a:r>
            <a:endParaRPr lang="en-US"/>
          </a:p>
          <a:p>
            <a:pPr lvl="2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 dirty="0">
                <a:ea typeface="+mn-lt"/>
                <a:cs typeface="+mn-lt"/>
              </a:rPr>
              <a:t>Tumor characteristics: Area, texture, concavity, etc.</a:t>
            </a:r>
            <a:endParaRPr lang="en-US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800" dirty="0">
                <a:ea typeface="+mn-lt"/>
                <a:cs typeface="+mn-lt"/>
              </a:rPr>
              <a:t>Class imbalance</a:t>
            </a:r>
            <a:endParaRPr lang="en-US">
              <a:ea typeface="+mn-lt"/>
              <a:cs typeface="+mn-lt"/>
            </a:endParaRPr>
          </a:p>
          <a:p>
            <a:pPr lvl="2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 dirty="0">
                <a:ea typeface="+mn-lt"/>
                <a:cs typeface="+mn-lt"/>
              </a:rPr>
              <a:t>(62.7%) benign,  (37.3%) malignant</a:t>
            </a:r>
            <a:endParaRPr lang="en-US">
              <a:ea typeface="+mn-lt"/>
              <a:cs typeface="+mn-lt"/>
            </a:endParaRP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800" dirty="0">
                <a:ea typeface="+mn-lt"/>
                <a:cs typeface="+mn-lt"/>
              </a:rPr>
              <a:t>Binary classification of masses as benign or malignant</a:t>
            </a:r>
            <a:endParaRPr lang="en-US" dirty="0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endParaRPr lang="en-US" sz="2000" dirty="0">
              <a:latin typeface="Century Gothi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31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AFD-FDDA-E28B-59B7-DE3141E8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9C71-A662-752D-AAD9-4793C16C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en-US" sz="2000" dirty="0"/>
              <a:t>Logistic regression</a:t>
            </a:r>
            <a:endParaRPr lang="en-US" dirty="0"/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800" dirty="0"/>
              <a:t>Tuning: </a:t>
            </a:r>
            <a:r>
              <a:rPr lang="en-US" dirty="0"/>
              <a:t>number</a:t>
            </a:r>
            <a:r>
              <a:rPr lang="en-US" sz="1600" dirty="0"/>
              <a:t> of epochs,</a:t>
            </a:r>
            <a:r>
              <a:rPr lang="en-US" dirty="0"/>
              <a:t> </a:t>
            </a:r>
            <a:r>
              <a:rPr lang="en-US" sz="1600" dirty="0"/>
              <a:t>learning rate</a:t>
            </a:r>
            <a:endParaRPr lang="en-US" dirty="0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/>
              <a:t>Support vector machines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800" dirty="0"/>
              <a:t>Kernels</a:t>
            </a:r>
          </a:p>
          <a:p>
            <a:pPr lvl="2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 dirty="0"/>
              <a:t>Linear, polynomial with varying degree, RBF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/>
              <a:t>AdaBoost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/>
              <a:t>S-folds Cross validation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000" dirty="0"/>
              <a:t>Oversampling</a:t>
            </a:r>
          </a:p>
        </p:txBody>
      </p:sp>
    </p:spTree>
    <p:extLst>
      <p:ext uri="{BB962C8B-B14F-4D97-AF65-F5344CB8AC3E}">
        <p14:creationId xmlns:p14="http://schemas.microsoft.com/office/powerpoint/2010/main" val="75762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291F-F4C2-404B-7EAB-96E7650C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790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/>
              <a:t>Results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9B08AF-8912-F4AD-A000-DD35E7CED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782589"/>
              </p:ext>
            </p:extLst>
          </p:nvPr>
        </p:nvGraphicFramePr>
        <p:xfrm>
          <a:off x="845127" y="1330036"/>
          <a:ext cx="10099943" cy="5085376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717678">
                  <a:extLst>
                    <a:ext uri="{9D8B030D-6E8A-4147-A177-3AD203B41FA5}">
                      <a16:colId xmlns:a16="http://schemas.microsoft.com/office/drawing/2014/main" val="123850239"/>
                    </a:ext>
                  </a:extLst>
                </a:gridCol>
                <a:gridCol w="1676453">
                  <a:extLst>
                    <a:ext uri="{9D8B030D-6E8A-4147-A177-3AD203B41FA5}">
                      <a16:colId xmlns:a16="http://schemas.microsoft.com/office/drawing/2014/main" val="3466258698"/>
                    </a:ext>
                  </a:extLst>
                </a:gridCol>
                <a:gridCol w="1676453">
                  <a:extLst>
                    <a:ext uri="{9D8B030D-6E8A-4147-A177-3AD203B41FA5}">
                      <a16:colId xmlns:a16="http://schemas.microsoft.com/office/drawing/2014/main" val="2872687316"/>
                    </a:ext>
                  </a:extLst>
                </a:gridCol>
                <a:gridCol w="1676453">
                  <a:extLst>
                    <a:ext uri="{9D8B030D-6E8A-4147-A177-3AD203B41FA5}">
                      <a16:colId xmlns:a16="http://schemas.microsoft.com/office/drawing/2014/main" val="3958586974"/>
                    </a:ext>
                  </a:extLst>
                </a:gridCol>
                <a:gridCol w="1676453">
                  <a:extLst>
                    <a:ext uri="{9D8B030D-6E8A-4147-A177-3AD203B41FA5}">
                      <a16:colId xmlns:a16="http://schemas.microsoft.com/office/drawing/2014/main" val="4097507010"/>
                    </a:ext>
                  </a:extLst>
                </a:gridCol>
                <a:gridCol w="1676453">
                  <a:extLst>
                    <a:ext uri="{9D8B030D-6E8A-4147-A177-3AD203B41FA5}">
                      <a16:colId xmlns:a16="http://schemas.microsoft.com/office/drawing/2014/main" val="2432248927"/>
                    </a:ext>
                  </a:extLst>
                </a:gridCol>
              </a:tblGrid>
              <a:tr h="587571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693126"/>
                  </a:ext>
                </a:extLst>
              </a:tr>
              <a:tr h="58757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13247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r>
                        <a:rPr lang="en-US" dirty="0"/>
                        <a:t>SVM (Linear)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646145"/>
                  </a:ext>
                </a:extLst>
              </a:tr>
              <a:tr h="676984">
                <a:tc>
                  <a:txBody>
                    <a:bodyPr/>
                    <a:lstStyle/>
                    <a:p>
                      <a:r>
                        <a:rPr lang="en-US" dirty="0"/>
                        <a:t>SVM (</a:t>
                      </a:r>
                      <a:r>
                        <a:rPr lang="en-US" dirty="0" err="1"/>
                        <a:t>polyn</a:t>
                      </a:r>
                      <a:r>
                        <a:rPr lang="en-US" dirty="0"/>
                        <a:t>., p=2)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16287"/>
                  </a:ext>
                </a:extLst>
              </a:tr>
              <a:tr h="676984">
                <a:tc>
                  <a:txBody>
                    <a:bodyPr/>
                    <a:lstStyle/>
                    <a:p>
                      <a:r>
                        <a:rPr lang="en-US" dirty="0"/>
                        <a:t>SVM (p=5)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933888"/>
                  </a:ext>
                </a:extLst>
              </a:tr>
              <a:tr h="676984">
                <a:tc>
                  <a:txBody>
                    <a:bodyPr/>
                    <a:lstStyle/>
                    <a:p>
                      <a:r>
                        <a:rPr lang="en-US" dirty="0"/>
                        <a:t>SVM (p=15)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65638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r>
                        <a:rPr lang="en-US" dirty="0"/>
                        <a:t>SVM (RBF)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50167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r>
                        <a:rPr lang="en-US" dirty="0"/>
                        <a:t>Ensemble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0.9539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0.9322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9483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9402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919396"/>
                  </a:ext>
                </a:extLst>
              </a:tr>
              <a:tr h="676984">
                <a:tc>
                  <a:txBody>
                    <a:bodyPr/>
                    <a:lstStyle/>
                    <a:p>
                      <a:r>
                        <a:rPr lang="en-US" dirty="0"/>
                        <a:t>Ensemble (</a:t>
                      </a:r>
                      <a:r>
                        <a:rPr lang="en-US" dirty="0" err="1"/>
                        <a:t>oversamp</a:t>
                      </a:r>
                      <a:r>
                        <a:rPr lang="en-US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0.9276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8556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9565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9032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02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82C7-CA7E-3AA5-390F-06ECBE3F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5351-B529-D97E-26EC-E4F90C4A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/>
              <a:t>Each classifier performed well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SVM with RBF kernel was best (highest recall)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SVM with linear kernel had near perfect precision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/>
              <a:t>AdaBoost did not help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Likely because SVM had high training accuracy and small number of models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Oversampling had insignificant effect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/>
              <a:t>Future work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Better hyperparameter tuning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Use of models with other diseases</a:t>
            </a:r>
          </a:p>
          <a:p>
            <a:pPr lvl="1">
              <a:buClr>
                <a:srgbClr val="262626"/>
              </a:buClr>
              <a:buFont typeface="Courier New" pitchFamily="18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76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175</TotalTime>
  <Words>934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</vt:lpstr>
      <vt:lpstr>Breast Cancer Classification</vt:lpstr>
      <vt:lpstr>Problem</vt:lpstr>
      <vt:lpstr>Prior and Related Work:</vt:lpstr>
      <vt:lpstr>Background and Literature Review:</vt:lpstr>
      <vt:lpstr>PowerPoint Presentation</vt:lpstr>
      <vt:lpstr>Data</vt:lpstr>
      <vt:lpstr>Methods</vt:lpstr>
      <vt:lpstr>Results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MSI</dc:creator>
  <cp:lastModifiedBy>MSI</cp:lastModifiedBy>
  <cp:revision>480</cp:revision>
  <dcterms:created xsi:type="dcterms:W3CDTF">2024-11-16T20:59:43Z</dcterms:created>
  <dcterms:modified xsi:type="dcterms:W3CDTF">2024-12-12T19:51:47Z</dcterms:modified>
</cp:coreProperties>
</file>