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3" r:id="rId15"/>
    <p:sldId id="275" r:id="rId16"/>
    <p:sldId id="276"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0777C1D-FE78-4B29-BC10-AF2801CF005D}" type="datetimeFigureOut">
              <a:rPr lang="en-IN" smtClean="0"/>
              <a:t>18-05-2024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93A095-86E3-4962-9722-97D1058CAA3E}" type="slidenum">
              <a:rPr lang="en-IN" smtClean="0"/>
              <a:t>‹#›</a:t>
            </a:fld>
            <a:endParaRPr lang="en-IN"/>
          </a:p>
        </p:txBody>
      </p:sp>
    </p:spTree>
    <p:extLst>
      <p:ext uri="{BB962C8B-B14F-4D97-AF65-F5344CB8AC3E}">
        <p14:creationId xmlns:p14="http://schemas.microsoft.com/office/powerpoint/2010/main" val="39403124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77C1D-FE78-4B29-BC10-AF2801CF005D}"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93A095-86E3-4962-9722-97D1058CAA3E}" type="slidenum">
              <a:rPr lang="en-IN" smtClean="0"/>
              <a:t>‹#›</a:t>
            </a:fld>
            <a:endParaRPr lang="en-IN"/>
          </a:p>
        </p:txBody>
      </p:sp>
    </p:spTree>
    <p:extLst>
      <p:ext uri="{BB962C8B-B14F-4D97-AF65-F5344CB8AC3E}">
        <p14:creationId xmlns:p14="http://schemas.microsoft.com/office/powerpoint/2010/main" val="244576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77C1D-FE78-4B29-BC10-AF2801CF005D}"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93A095-86E3-4962-9722-97D1058CAA3E}" type="slidenum">
              <a:rPr lang="en-IN" smtClean="0"/>
              <a:t>‹#›</a:t>
            </a:fld>
            <a:endParaRPr lang="en-IN"/>
          </a:p>
        </p:txBody>
      </p:sp>
    </p:spTree>
    <p:extLst>
      <p:ext uri="{BB962C8B-B14F-4D97-AF65-F5344CB8AC3E}">
        <p14:creationId xmlns:p14="http://schemas.microsoft.com/office/powerpoint/2010/main" val="211647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777C1D-FE78-4B29-BC10-AF2801CF005D}" type="datetimeFigureOut">
              <a:rPr lang="en-IN" smtClean="0"/>
              <a:t>18-05-2024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93A095-86E3-4962-9722-97D1058CAA3E}" type="slidenum">
              <a:rPr lang="en-IN" smtClean="0"/>
              <a:t>‹#›</a:t>
            </a:fld>
            <a:endParaRPr lang="en-IN"/>
          </a:p>
        </p:txBody>
      </p:sp>
    </p:spTree>
    <p:extLst>
      <p:ext uri="{BB962C8B-B14F-4D97-AF65-F5344CB8AC3E}">
        <p14:creationId xmlns:p14="http://schemas.microsoft.com/office/powerpoint/2010/main" val="2257750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0777C1D-FE78-4B29-BC10-AF2801CF005D}" type="datetimeFigureOut">
              <a:rPr lang="en-IN" smtClean="0"/>
              <a:t>18-05-2024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93A095-86E3-4962-9722-97D1058CAA3E}" type="slidenum">
              <a:rPr lang="en-IN" smtClean="0"/>
              <a:t>‹#›</a:t>
            </a:fld>
            <a:endParaRPr lang="en-IN"/>
          </a:p>
        </p:txBody>
      </p:sp>
    </p:spTree>
    <p:extLst>
      <p:ext uri="{BB962C8B-B14F-4D97-AF65-F5344CB8AC3E}">
        <p14:creationId xmlns:p14="http://schemas.microsoft.com/office/powerpoint/2010/main" val="7950982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0777C1D-FE78-4B29-BC10-AF2801CF005D}" type="datetimeFigureOut">
              <a:rPr lang="en-IN" smtClean="0"/>
              <a:t>18-05-2024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E93A095-86E3-4962-9722-97D1058CAA3E}" type="slidenum">
              <a:rPr lang="en-IN" smtClean="0"/>
              <a:t>‹#›</a:t>
            </a:fld>
            <a:endParaRPr lang="en-IN"/>
          </a:p>
        </p:txBody>
      </p:sp>
    </p:spTree>
    <p:extLst>
      <p:ext uri="{BB962C8B-B14F-4D97-AF65-F5344CB8AC3E}">
        <p14:creationId xmlns:p14="http://schemas.microsoft.com/office/powerpoint/2010/main" val="612968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0777C1D-FE78-4B29-BC10-AF2801CF005D}" type="datetimeFigureOut">
              <a:rPr lang="en-IN" smtClean="0"/>
              <a:t>18-05-2024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93A095-86E3-4962-9722-97D1058CAA3E}"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6115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777C1D-FE78-4B29-BC10-AF2801CF005D}" type="datetimeFigureOut">
              <a:rPr lang="en-IN" smtClean="0"/>
              <a:t>18-05-2024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93A095-86E3-4962-9722-97D1058CAA3E}" type="slidenum">
              <a:rPr lang="en-IN" smtClean="0"/>
              <a:t>‹#›</a:t>
            </a:fld>
            <a:endParaRPr lang="en-IN"/>
          </a:p>
        </p:txBody>
      </p:sp>
    </p:spTree>
    <p:extLst>
      <p:ext uri="{BB962C8B-B14F-4D97-AF65-F5344CB8AC3E}">
        <p14:creationId xmlns:p14="http://schemas.microsoft.com/office/powerpoint/2010/main" val="3858379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77C1D-FE78-4B29-BC10-AF2801CF005D}" type="datetimeFigureOut">
              <a:rPr lang="en-IN" smtClean="0"/>
              <a:t>18-05-2024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93A095-86E3-4962-9722-97D1058CAA3E}" type="slidenum">
              <a:rPr lang="en-IN" smtClean="0"/>
              <a:t>‹#›</a:t>
            </a:fld>
            <a:endParaRPr lang="en-IN"/>
          </a:p>
        </p:txBody>
      </p:sp>
    </p:spTree>
    <p:extLst>
      <p:ext uri="{BB962C8B-B14F-4D97-AF65-F5344CB8AC3E}">
        <p14:creationId xmlns:p14="http://schemas.microsoft.com/office/powerpoint/2010/main" val="2006781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0777C1D-FE78-4B29-BC10-AF2801CF005D}" type="datetimeFigureOut">
              <a:rPr lang="en-IN" smtClean="0"/>
              <a:t>18-05-2024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EE93A095-86E3-4962-9722-97D1058CAA3E}" type="slidenum">
              <a:rPr lang="en-IN" smtClean="0"/>
              <a:t>‹#›</a:t>
            </a:fld>
            <a:endParaRPr lang="en-IN"/>
          </a:p>
        </p:txBody>
      </p:sp>
    </p:spTree>
    <p:extLst>
      <p:ext uri="{BB962C8B-B14F-4D97-AF65-F5344CB8AC3E}">
        <p14:creationId xmlns:p14="http://schemas.microsoft.com/office/powerpoint/2010/main" val="256054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0777C1D-FE78-4B29-BC10-AF2801CF005D}" type="datetimeFigureOut">
              <a:rPr lang="en-IN" smtClean="0"/>
              <a:t>18-05-2024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EE93A095-86E3-4962-9722-97D1058CAA3E}" type="slidenum">
              <a:rPr lang="en-IN" smtClean="0"/>
              <a:t>‹#›</a:t>
            </a:fld>
            <a:endParaRPr lang="en-IN"/>
          </a:p>
        </p:txBody>
      </p:sp>
    </p:spTree>
    <p:extLst>
      <p:ext uri="{BB962C8B-B14F-4D97-AF65-F5344CB8AC3E}">
        <p14:creationId xmlns:p14="http://schemas.microsoft.com/office/powerpoint/2010/main" val="4275488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0777C1D-FE78-4B29-BC10-AF2801CF005D}" type="datetimeFigureOut">
              <a:rPr lang="en-IN" smtClean="0"/>
              <a:t>18-05-2024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E93A095-86E3-4962-9722-97D1058CAA3E}" type="slidenum">
              <a:rPr lang="en-IN" smtClean="0"/>
              <a:t>‹#›</a:t>
            </a:fld>
            <a:endParaRPr lang="en-IN"/>
          </a:p>
        </p:txBody>
      </p:sp>
    </p:spTree>
    <p:extLst>
      <p:ext uri="{BB962C8B-B14F-4D97-AF65-F5344CB8AC3E}">
        <p14:creationId xmlns:p14="http://schemas.microsoft.com/office/powerpoint/2010/main" val="20468556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irjet.ne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ijceit.org/" TargetMode="External"/><Relationship Id="rId2" Type="http://schemas.openxmlformats.org/officeDocument/2006/relationships/hyperlink" Target="https://doi.org/10.1145/3151759.315182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6FB4-894D-215E-F9CD-D3B5DACE0FA0}"/>
              </a:ext>
            </a:extLst>
          </p:cNvPr>
          <p:cNvSpPr>
            <a:spLocks noGrp="1"/>
          </p:cNvSpPr>
          <p:nvPr>
            <p:ph type="ctrTitle"/>
          </p:nvPr>
        </p:nvSpPr>
        <p:spPr/>
        <p:txBody>
          <a:bodyPr/>
          <a:lstStyle/>
          <a:p>
            <a:r>
              <a:rPr lang="en-US" dirty="0"/>
              <a:t>SKINCARE PRODUCT RECOMMENDATION SYSTEM</a:t>
            </a:r>
            <a:endParaRPr lang="en-IN" dirty="0"/>
          </a:p>
        </p:txBody>
      </p:sp>
      <p:sp>
        <p:nvSpPr>
          <p:cNvPr id="3" name="Subtitle 2">
            <a:extLst>
              <a:ext uri="{FF2B5EF4-FFF2-40B4-BE49-F238E27FC236}">
                <a16:creationId xmlns:a16="http://schemas.microsoft.com/office/drawing/2014/main" id="{2EA23756-F0BD-0EEB-C944-4E8C5825EC12}"/>
              </a:ext>
            </a:extLst>
          </p:cNvPr>
          <p:cNvSpPr>
            <a:spLocks noGrp="1"/>
          </p:cNvSpPr>
          <p:nvPr>
            <p:ph type="subTitle" idx="1"/>
          </p:nvPr>
        </p:nvSpPr>
        <p:spPr>
          <a:xfrm>
            <a:off x="6764694" y="4862682"/>
            <a:ext cx="3827106" cy="1105864"/>
          </a:xfrm>
        </p:spPr>
        <p:txBody>
          <a:bodyPr/>
          <a:lstStyle/>
          <a:p>
            <a:r>
              <a:rPr lang="en-US" dirty="0"/>
              <a:t>ADHARSHINI C (210701014)</a:t>
            </a:r>
          </a:p>
          <a:p>
            <a:r>
              <a:rPr lang="en-US" dirty="0"/>
              <a:t>AMIRDHA M (210701026)</a:t>
            </a:r>
            <a:endParaRPr lang="en-IN" dirty="0"/>
          </a:p>
        </p:txBody>
      </p:sp>
      <p:pic>
        <p:nvPicPr>
          <p:cNvPr id="4" name="Picture 3">
            <a:extLst>
              <a:ext uri="{FF2B5EF4-FFF2-40B4-BE49-F238E27FC236}">
                <a16:creationId xmlns:a16="http://schemas.microsoft.com/office/drawing/2014/main" id="{421C56AA-EFC3-3901-6B86-3BB766526D51}"/>
              </a:ext>
            </a:extLst>
          </p:cNvPr>
          <p:cNvPicPr>
            <a:picLocks noChangeAspect="1"/>
          </p:cNvPicPr>
          <p:nvPr/>
        </p:nvPicPr>
        <p:blipFill>
          <a:blip r:embed="rId2"/>
          <a:stretch>
            <a:fillRect/>
          </a:stretch>
        </p:blipFill>
        <p:spPr>
          <a:xfrm>
            <a:off x="0" y="0"/>
            <a:ext cx="2526445" cy="821094"/>
          </a:xfrm>
          <a:prstGeom prst="rect">
            <a:avLst/>
          </a:prstGeom>
        </p:spPr>
      </p:pic>
      <p:pic>
        <p:nvPicPr>
          <p:cNvPr id="5" name="Picture 4">
            <a:extLst>
              <a:ext uri="{FF2B5EF4-FFF2-40B4-BE49-F238E27FC236}">
                <a16:creationId xmlns:a16="http://schemas.microsoft.com/office/drawing/2014/main" id="{1701B451-B5E0-A0BA-1A40-D04F9035970A}"/>
              </a:ext>
            </a:extLst>
          </p:cNvPr>
          <p:cNvPicPr>
            <a:picLocks noChangeAspect="1"/>
          </p:cNvPicPr>
          <p:nvPr/>
        </p:nvPicPr>
        <p:blipFill>
          <a:blip r:embed="rId3"/>
          <a:stretch>
            <a:fillRect/>
          </a:stretch>
        </p:blipFill>
        <p:spPr>
          <a:xfrm>
            <a:off x="11192169" y="0"/>
            <a:ext cx="999831" cy="1140051"/>
          </a:xfrm>
          <a:prstGeom prst="rect">
            <a:avLst/>
          </a:prstGeom>
        </p:spPr>
      </p:pic>
      <p:sp>
        <p:nvSpPr>
          <p:cNvPr id="7" name="TextBox 6">
            <a:extLst>
              <a:ext uri="{FF2B5EF4-FFF2-40B4-BE49-F238E27FC236}">
                <a16:creationId xmlns:a16="http://schemas.microsoft.com/office/drawing/2014/main" id="{6FCDCBAD-3437-73BB-228F-6E1738C10881}"/>
              </a:ext>
            </a:extLst>
          </p:cNvPr>
          <p:cNvSpPr txBox="1"/>
          <p:nvPr/>
        </p:nvSpPr>
        <p:spPr>
          <a:xfrm>
            <a:off x="2905557" y="1014942"/>
            <a:ext cx="6785811" cy="369332"/>
          </a:xfrm>
          <a:prstGeom prst="rect">
            <a:avLst/>
          </a:prstGeom>
          <a:noFill/>
        </p:spPr>
        <p:txBody>
          <a:bodyPr wrap="square">
            <a:spAutoFit/>
          </a:bodyPr>
          <a:lstStyle/>
          <a:p>
            <a:pPr algn="ctr"/>
            <a:r>
              <a:rPr lang="en-IN" sz="1800" b="1" dirty="0">
                <a:latin typeface="Verdana" panose="020B0604030504040204" pitchFamily="34" charset="0"/>
                <a:ea typeface="+mn-ea"/>
                <a:cs typeface="+mn-cs"/>
              </a:rPr>
              <a:t>Department of Computer Science and Engineering</a:t>
            </a:r>
          </a:p>
        </p:txBody>
      </p:sp>
      <p:sp>
        <p:nvSpPr>
          <p:cNvPr id="8" name="TextBox 7">
            <a:extLst>
              <a:ext uri="{FF2B5EF4-FFF2-40B4-BE49-F238E27FC236}">
                <a16:creationId xmlns:a16="http://schemas.microsoft.com/office/drawing/2014/main" id="{EE2C07CC-D026-CA2F-59C1-724DAA24BA20}"/>
              </a:ext>
            </a:extLst>
          </p:cNvPr>
          <p:cNvSpPr txBox="1"/>
          <p:nvPr/>
        </p:nvSpPr>
        <p:spPr>
          <a:xfrm>
            <a:off x="2803471" y="1516177"/>
            <a:ext cx="6989982" cy="369332"/>
          </a:xfrm>
          <a:prstGeom prst="rect">
            <a:avLst/>
          </a:prstGeom>
          <a:noFill/>
        </p:spPr>
        <p:txBody>
          <a:bodyPr wrap="square">
            <a:spAutoFit/>
          </a:bodyPr>
          <a:lstStyle/>
          <a:p>
            <a:pPr algn="ctr"/>
            <a:r>
              <a:rPr lang="en-IN" sz="1800" b="1" dirty="0">
                <a:latin typeface="Verdana" panose="020B0604030504040204" pitchFamily="34" charset="0"/>
                <a:ea typeface="+mn-ea"/>
                <a:cs typeface="+mn-cs"/>
              </a:rPr>
              <a:t>CS19643 – FOUNDATIONS OF MACHINE LEARNING</a:t>
            </a:r>
          </a:p>
        </p:txBody>
      </p:sp>
      <p:sp>
        <p:nvSpPr>
          <p:cNvPr id="10" name="TextBox 9">
            <a:extLst>
              <a:ext uri="{FF2B5EF4-FFF2-40B4-BE49-F238E27FC236}">
                <a16:creationId xmlns:a16="http://schemas.microsoft.com/office/drawing/2014/main" id="{067D8587-62BB-88CA-ADEE-CEC94B353258}"/>
              </a:ext>
            </a:extLst>
          </p:cNvPr>
          <p:cNvSpPr txBox="1"/>
          <p:nvPr/>
        </p:nvSpPr>
        <p:spPr>
          <a:xfrm>
            <a:off x="1600200" y="5061671"/>
            <a:ext cx="2523931" cy="707886"/>
          </a:xfrm>
          <a:prstGeom prst="rect">
            <a:avLst/>
          </a:prstGeom>
          <a:noFill/>
        </p:spPr>
        <p:txBody>
          <a:bodyPr wrap="square">
            <a:spAutoFit/>
          </a:bodyPr>
          <a:lstStyle/>
          <a:p>
            <a:pPr>
              <a:spcBef>
                <a:spcPct val="0"/>
              </a:spcBef>
              <a:buClrTx/>
              <a:buFontTx/>
              <a:buNone/>
            </a:pPr>
            <a:r>
              <a:rPr lang="en-IN" altLang="en-US" sz="2000" b="1" dirty="0" err="1"/>
              <a:t>Dr.S</a:t>
            </a:r>
            <a:r>
              <a:rPr lang="en-IN" altLang="en-US" sz="2000" b="1" dirty="0"/>
              <a:t>. </a:t>
            </a:r>
            <a:r>
              <a:rPr lang="en-IN" altLang="en-US" sz="2000" b="1" dirty="0" err="1"/>
              <a:t>Vinodkumar</a:t>
            </a:r>
            <a:endParaRPr lang="en-IN" altLang="en-US" sz="2000" b="1" dirty="0"/>
          </a:p>
          <a:p>
            <a:pPr>
              <a:spcBef>
                <a:spcPct val="0"/>
              </a:spcBef>
              <a:buClrTx/>
              <a:buFontTx/>
              <a:buNone/>
            </a:pPr>
            <a:r>
              <a:rPr lang="en-IN" altLang="en-US" sz="2000" b="1" dirty="0"/>
              <a:t>Professor</a:t>
            </a:r>
          </a:p>
        </p:txBody>
      </p:sp>
    </p:spTree>
    <p:extLst>
      <p:ext uri="{BB962C8B-B14F-4D97-AF65-F5344CB8AC3E}">
        <p14:creationId xmlns:p14="http://schemas.microsoft.com/office/powerpoint/2010/main" val="1003590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F9B2-14A8-2AE0-FDE0-AF3E461A58F4}"/>
              </a:ext>
            </a:extLst>
          </p:cNvPr>
          <p:cNvSpPr>
            <a:spLocks noGrp="1"/>
          </p:cNvSpPr>
          <p:nvPr>
            <p:ph type="title"/>
          </p:nvPr>
        </p:nvSpPr>
        <p:spPr>
          <a:xfrm>
            <a:off x="0" y="0"/>
            <a:ext cx="12192000" cy="962526"/>
          </a:xfrm>
        </p:spPr>
        <p:txBody>
          <a:bodyPr/>
          <a:lstStyle/>
          <a:p>
            <a:r>
              <a:rPr lang="en-IN" b="1" dirty="0"/>
              <a:t>FEATURE ENGINEERING MODULE</a:t>
            </a:r>
          </a:p>
        </p:txBody>
      </p:sp>
      <p:sp>
        <p:nvSpPr>
          <p:cNvPr id="3" name="Content Placeholder 2">
            <a:extLst>
              <a:ext uri="{FF2B5EF4-FFF2-40B4-BE49-F238E27FC236}">
                <a16:creationId xmlns:a16="http://schemas.microsoft.com/office/drawing/2014/main" id="{B8CD496E-6369-402A-DB7E-4887D4E05D49}"/>
              </a:ext>
            </a:extLst>
          </p:cNvPr>
          <p:cNvSpPr>
            <a:spLocks noGrp="1"/>
          </p:cNvSpPr>
          <p:nvPr>
            <p:ph idx="1"/>
          </p:nvPr>
        </p:nvSpPr>
        <p:spPr>
          <a:xfrm>
            <a:off x="-1" y="962525"/>
            <a:ext cx="12191999" cy="5895475"/>
          </a:xfrm>
        </p:spPr>
        <p:txBody>
          <a:bodyPr>
            <a:noAutofit/>
          </a:bodyPr>
          <a:lstStyle/>
          <a:p>
            <a:r>
              <a:rPr lang="en-IN" sz="2000" b="1" dirty="0">
                <a:latin typeface="Times New Roman" panose="02020603050405020304" pitchFamily="18" charset="0"/>
                <a:cs typeface="Times New Roman" panose="02020603050405020304" pitchFamily="18" charset="0"/>
              </a:rPr>
              <a:t>Overview:</a:t>
            </a:r>
          </a:p>
          <a:p>
            <a:r>
              <a:rPr lang="en-US" sz="2000" dirty="0">
                <a:latin typeface="Times New Roman" panose="02020603050405020304" pitchFamily="18" charset="0"/>
                <a:cs typeface="Times New Roman" panose="02020603050405020304" pitchFamily="18" charset="0"/>
              </a:rPr>
              <a:t>Extracts informative features from the dataset to accurately represent user preferences and product characteristics for skincare recommendations.</a:t>
            </a:r>
          </a:p>
          <a:p>
            <a:r>
              <a:rPr lang="en-US" sz="2000" b="1" dirty="0">
                <a:latin typeface="Times New Roman" panose="02020603050405020304" pitchFamily="18" charset="0"/>
                <a:cs typeface="Times New Roman" panose="02020603050405020304" pitchFamily="18" charset="0"/>
              </a:rPr>
              <a:t>Functionality:</a:t>
            </a:r>
          </a:p>
          <a:p>
            <a:r>
              <a:rPr lang="en-US" sz="2000" dirty="0">
                <a:latin typeface="Times New Roman" panose="02020603050405020304" pitchFamily="18" charset="0"/>
                <a:cs typeface="Times New Roman" panose="02020603050405020304" pitchFamily="18" charset="0"/>
              </a:rPr>
              <a:t>Domain Knowledge Integration: Utilizes skincare domain expertise to identify relevant features for recommendations.</a:t>
            </a:r>
          </a:p>
          <a:p>
            <a:r>
              <a:rPr lang="en-US" sz="2000" dirty="0">
                <a:latin typeface="Times New Roman" panose="02020603050405020304" pitchFamily="18" charset="0"/>
                <a:cs typeface="Times New Roman" panose="02020603050405020304" pitchFamily="18" charset="0"/>
              </a:rPr>
              <a:t>Feature Selection: Employs statistical and correlation analysis to retain significant features, removing redundant or irrelevant ones.</a:t>
            </a:r>
          </a:p>
          <a:p>
            <a:r>
              <a:rPr lang="en-US" sz="2000" dirty="0">
                <a:latin typeface="Times New Roman" panose="02020603050405020304" pitchFamily="18" charset="0"/>
                <a:cs typeface="Times New Roman" panose="02020603050405020304" pitchFamily="18" charset="0"/>
              </a:rPr>
              <a:t>Textual Feature Extraction: Uses NLP techniques like tokenization, stemming, lemmatization, and sentiment analysis to capture semantic information from product descriptions, ingredient lists, and reviews.</a:t>
            </a:r>
          </a:p>
          <a:p>
            <a:r>
              <a:rPr lang="en-US" sz="2000" dirty="0">
                <a:latin typeface="Times New Roman" panose="02020603050405020304" pitchFamily="18" charset="0"/>
                <a:cs typeface="Times New Roman" panose="02020603050405020304" pitchFamily="18" charset="0"/>
              </a:rPr>
              <a:t>Numerical Feature Engineering: Enhances predictive power of ratings, prices, and user engagement metrics through binning, scaling, and aggregation.</a:t>
            </a:r>
          </a:p>
          <a:p>
            <a:r>
              <a:rPr lang="en-US" sz="2000" dirty="0">
                <a:latin typeface="Times New Roman" panose="02020603050405020304" pitchFamily="18" charset="0"/>
                <a:cs typeface="Times New Roman" panose="02020603050405020304" pitchFamily="18" charset="0"/>
              </a:rPr>
              <a:t>Categorical Feature Encoding: Converts categorical variables (e.g., product categories, brands) into numerical form using one-hot, label, and target encoding.</a:t>
            </a:r>
          </a:p>
          <a:p>
            <a:r>
              <a:rPr lang="en-US" sz="2000" dirty="0">
                <a:latin typeface="Times New Roman" panose="02020603050405020304" pitchFamily="18" charset="0"/>
                <a:cs typeface="Times New Roman" panose="02020603050405020304" pitchFamily="18" charset="0"/>
              </a:rPr>
              <a:t>Feature Combination and Interaction: Creates new features by combining or interacting with existing ones, including interaction terms and polynomial features.</a:t>
            </a:r>
          </a:p>
        </p:txBody>
      </p:sp>
    </p:spTree>
    <p:extLst>
      <p:ext uri="{BB962C8B-B14F-4D97-AF65-F5344CB8AC3E}">
        <p14:creationId xmlns:p14="http://schemas.microsoft.com/office/powerpoint/2010/main" val="1693516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F9B2-14A8-2AE0-FDE0-AF3E461A58F4}"/>
              </a:ext>
            </a:extLst>
          </p:cNvPr>
          <p:cNvSpPr>
            <a:spLocks noGrp="1"/>
          </p:cNvSpPr>
          <p:nvPr>
            <p:ph type="title"/>
          </p:nvPr>
        </p:nvSpPr>
        <p:spPr>
          <a:xfrm>
            <a:off x="0" y="0"/>
            <a:ext cx="12192000" cy="962526"/>
          </a:xfrm>
        </p:spPr>
        <p:txBody>
          <a:bodyPr/>
          <a:lstStyle/>
          <a:p>
            <a:r>
              <a:rPr lang="en-IN" b="1" dirty="0"/>
              <a:t>MACHINE LEARNING MODELS MODULE</a:t>
            </a:r>
          </a:p>
        </p:txBody>
      </p:sp>
      <p:sp>
        <p:nvSpPr>
          <p:cNvPr id="3" name="Content Placeholder 2">
            <a:extLst>
              <a:ext uri="{FF2B5EF4-FFF2-40B4-BE49-F238E27FC236}">
                <a16:creationId xmlns:a16="http://schemas.microsoft.com/office/drawing/2014/main" id="{B8CD496E-6369-402A-DB7E-4887D4E05D49}"/>
              </a:ext>
            </a:extLst>
          </p:cNvPr>
          <p:cNvSpPr>
            <a:spLocks noGrp="1"/>
          </p:cNvSpPr>
          <p:nvPr>
            <p:ph idx="1"/>
          </p:nvPr>
        </p:nvSpPr>
        <p:spPr>
          <a:xfrm>
            <a:off x="-1" y="962525"/>
            <a:ext cx="12191999" cy="5895475"/>
          </a:xfrm>
        </p:spPr>
        <p:txBody>
          <a:bodyPr>
            <a:noAutofit/>
          </a:bodyPr>
          <a:lstStyle/>
          <a:p>
            <a:r>
              <a:rPr lang="en-IN" sz="2000" b="1" dirty="0">
                <a:latin typeface="Times New Roman" panose="02020603050405020304" pitchFamily="18" charset="0"/>
                <a:cs typeface="Times New Roman" panose="02020603050405020304" pitchFamily="18" charset="0"/>
              </a:rPr>
              <a:t>Overview:</a:t>
            </a:r>
          </a:p>
          <a:p>
            <a:r>
              <a:rPr lang="en-US" sz="2000" dirty="0">
                <a:latin typeface="Times New Roman" panose="02020603050405020304" pitchFamily="18" charset="0"/>
                <a:cs typeface="Times New Roman" panose="02020603050405020304" pitchFamily="18" charset="0"/>
              </a:rPr>
              <a:t>Uses various algorithms to learn patterns from the pre-processed dataset and provide personalized skincare recommendations.</a:t>
            </a:r>
          </a:p>
          <a:p>
            <a:r>
              <a:rPr lang="en-US" sz="2000" b="1" dirty="0">
                <a:latin typeface="Times New Roman" panose="02020603050405020304" pitchFamily="18" charset="0"/>
                <a:cs typeface="Times New Roman" panose="02020603050405020304" pitchFamily="18" charset="0"/>
              </a:rPr>
              <a:t>Functionality:</a:t>
            </a:r>
          </a:p>
          <a:p>
            <a:r>
              <a:rPr lang="en-US" sz="2000" dirty="0">
                <a:latin typeface="Times New Roman" panose="02020603050405020304" pitchFamily="18" charset="0"/>
                <a:cs typeface="Times New Roman" panose="02020603050405020304" pitchFamily="18" charset="0"/>
              </a:rPr>
              <a:t>Model Selection:</a:t>
            </a:r>
          </a:p>
          <a:p>
            <a:r>
              <a:rPr lang="en-US" sz="2000" dirty="0">
                <a:latin typeface="Times New Roman" panose="02020603050405020304" pitchFamily="18" charset="0"/>
                <a:cs typeface="Times New Roman" panose="02020603050405020304" pitchFamily="18" charset="0"/>
              </a:rPr>
              <a:t>Collaborative Filtering: Analyzes user-item interactions to find similar users or products for recommendations.</a:t>
            </a:r>
          </a:p>
          <a:p>
            <a:r>
              <a:rPr lang="en-US" sz="2000" dirty="0">
                <a:latin typeface="Times New Roman" panose="02020603050405020304" pitchFamily="18" charset="0"/>
                <a:cs typeface="Times New Roman" panose="02020603050405020304" pitchFamily="18" charset="0"/>
              </a:rPr>
              <a:t>Content-Based Filtering: Recommends products similar to those the user has interacted with, based on product attributes and user profiles.</a:t>
            </a:r>
          </a:p>
          <a:p>
            <a:r>
              <a:rPr lang="en-US" sz="2000" dirty="0">
                <a:latin typeface="Times New Roman" panose="02020603050405020304" pitchFamily="18" charset="0"/>
                <a:cs typeface="Times New Roman" panose="02020603050405020304" pitchFamily="18" charset="0"/>
              </a:rPr>
              <a:t>Matrix Factorization: Decomposes the user-item interaction matrix to capture latent factors influencing preferences.</a:t>
            </a:r>
          </a:p>
          <a:p>
            <a:r>
              <a:rPr lang="en-US" sz="2000" dirty="0">
                <a:latin typeface="Times New Roman" panose="02020603050405020304" pitchFamily="18" charset="0"/>
                <a:cs typeface="Times New Roman" panose="02020603050405020304" pitchFamily="18" charset="0"/>
              </a:rPr>
              <a:t>Ensemble Methods: Combines multiple recommendation strategies to enhance accuracy.</a:t>
            </a:r>
          </a:p>
          <a:p>
            <a:r>
              <a:rPr lang="en-US" sz="2000" dirty="0">
                <a:latin typeface="Times New Roman" panose="02020603050405020304" pitchFamily="18" charset="0"/>
                <a:cs typeface="Times New Roman" panose="02020603050405020304" pitchFamily="18" charset="0"/>
              </a:rPr>
              <a:t>Model Training: Trains models on pre-processed data, integrating user preferences, product attributes, and past interactions.</a:t>
            </a:r>
          </a:p>
          <a:p>
            <a:r>
              <a:rPr lang="en-US" sz="2000" dirty="0">
                <a:latin typeface="Times New Roman" panose="02020603050405020304" pitchFamily="18" charset="0"/>
                <a:cs typeface="Times New Roman" panose="02020603050405020304" pitchFamily="18" charset="0"/>
              </a:rPr>
              <a:t>Evaluation and Validation: Assesses model performance using metrics like accuracy, precision, recall, and F1 score. Utilizes holdout validation and cross-validation for robustness. Hyperparameter tuning optimizes model parameters to avoid overfitting.</a:t>
            </a:r>
          </a:p>
        </p:txBody>
      </p:sp>
    </p:spTree>
    <p:extLst>
      <p:ext uri="{BB962C8B-B14F-4D97-AF65-F5344CB8AC3E}">
        <p14:creationId xmlns:p14="http://schemas.microsoft.com/office/powerpoint/2010/main" val="337291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F9B2-14A8-2AE0-FDE0-AF3E461A58F4}"/>
              </a:ext>
            </a:extLst>
          </p:cNvPr>
          <p:cNvSpPr>
            <a:spLocks noGrp="1"/>
          </p:cNvSpPr>
          <p:nvPr>
            <p:ph type="title"/>
          </p:nvPr>
        </p:nvSpPr>
        <p:spPr>
          <a:xfrm>
            <a:off x="0" y="0"/>
            <a:ext cx="12192000" cy="962526"/>
          </a:xfrm>
        </p:spPr>
        <p:txBody>
          <a:bodyPr/>
          <a:lstStyle/>
          <a:p>
            <a:r>
              <a:rPr lang="en-IN" b="1" dirty="0"/>
              <a:t>USER INTERFACE MODULE</a:t>
            </a:r>
          </a:p>
        </p:txBody>
      </p:sp>
      <p:sp>
        <p:nvSpPr>
          <p:cNvPr id="3" name="Content Placeholder 2">
            <a:extLst>
              <a:ext uri="{FF2B5EF4-FFF2-40B4-BE49-F238E27FC236}">
                <a16:creationId xmlns:a16="http://schemas.microsoft.com/office/drawing/2014/main" id="{B8CD496E-6369-402A-DB7E-4887D4E05D49}"/>
              </a:ext>
            </a:extLst>
          </p:cNvPr>
          <p:cNvSpPr>
            <a:spLocks noGrp="1"/>
          </p:cNvSpPr>
          <p:nvPr>
            <p:ph idx="1"/>
          </p:nvPr>
        </p:nvSpPr>
        <p:spPr>
          <a:xfrm>
            <a:off x="-1" y="962525"/>
            <a:ext cx="12191999" cy="5895475"/>
          </a:xfrm>
        </p:spPr>
        <p:txBody>
          <a:bodyPr>
            <a:noAutofit/>
          </a:bodyPr>
          <a:lstStyle/>
          <a:p>
            <a:r>
              <a:rPr lang="en-IN" sz="2000" b="1" dirty="0">
                <a:latin typeface="Times New Roman" panose="02020603050405020304" pitchFamily="18" charset="0"/>
                <a:cs typeface="Times New Roman" panose="02020603050405020304" pitchFamily="18" charset="0"/>
              </a:rPr>
              <a:t>Overview:</a:t>
            </a:r>
          </a:p>
          <a:p>
            <a:r>
              <a:rPr lang="en-US" sz="2000" dirty="0">
                <a:latin typeface="Times New Roman" panose="02020603050405020304" pitchFamily="18" charset="0"/>
                <a:cs typeface="Times New Roman" panose="02020603050405020304" pitchFamily="18" charset="0"/>
              </a:rPr>
              <a:t>An interactive platform enabling users to input skincare preferences and receive personalized product recommendations.</a:t>
            </a:r>
          </a:p>
          <a:p>
            <a:r>
              <a:rPr lang="en-US" sz="2000" b="1" dirty="0">
                <a:latin typeface="Times New Roman" panose="02020603050405020304" pitchFamily="18" charset="0"/>
                <a:cs typeface="Times New Roman" panose="02020603050405020304" pitchFamily="18" charset="0"/>
              </a:rPr>
              <a:t>Functionality:</a:t>
            </a:r>
          </a:p>
          <a:p>
            <a:r>
              <a:rPr lang="en-US" sz="2000" dirty="0">
                <a:latin typeface="Times New Roman" panose="02020603050405020304" pitchFamily="18" charset="0"/>
                <a:cs typeface="Times New Roman" panose="02020603050405020304" pitchFamily="18" charset="0"/>
              </a:rPr>
              <a:t>Interface Design: Creates a user-friendly interface with intuitive forms, dropdown menus, and interactive widgets for easy input of skincare preferences.</a:t>
            </a:r>
          </a:p>
          <a:p>
            <a:r>
              <a:rPr lang="en-US" sz="2000" dirty="0">
                <a:latin typeface="Times New Roman" panose="02020603050405020304" pitchFamily="18" charset="0"/>
                <a:cs typeface="Times New Roman" panose="02020603050405020304" pitchFamily="18" charset="0"/>
              </a:rPr>
              <a:t>Product Display: Presents recommended skincare products from the Sephora dataset in a visually appealing manner, showcasing detailed product information, ratings, reviews, and purchase options.</a:t>
            </a:r>
          </a:p>
          <a:p>
            <a:r>
              <a:rPr lang="en-US" sz="2000" dirty="0">
                <a:latin typeface="Times New Roman" panose="02020603050405020304" pitchFamily="18" charset="0"/>
                <a:cs typeface="Times New Roman" panose="02020603050405020304" pitchFamily="18" charset="0"/>
              </a:rPr>
              <a:t>Integration: Seamlessly integrates with the recommendation engine to deliver personalized suggestions and ensures a consistent user experience across devices.</a:t>
            </a:r>
          </a:p>
        </p:txBody>
      </p:sp>
    </p:spTree>
    <p:extLst>
      <p:ext uri="{BB962C8B-B14F-4D97-AF65-F5344CB8AC3E}">
        <p14:creationId xmlns:p14="http://schemas.microsoft.com/office/powerpoint/2010/main" val="4066447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F9B2-14A8-2AE0-FDE0-AF3E461A58F4}"/>
              </a:ext>
            </a:extLst>
          </p:cNvPr>
          <p:cNvSpPr>
            <a:spLocks noGrp="1"/>
          </p:cNvSpPr>
          <p:nvPr>
            <p:ph type="title"/>
          </p:nvPr>
        </p:nvSpPr>
        <p:spPr>
          <a:xfrm>
            <a:off x="0" y="0"/>
            <a:ext cx="12192000" cy="962526"/>
          </a:xfrm>
        </p:spPr>
        <p:txBody>
          <a:bodyPr/>
          <a:lstStyle/>
          <a:p>
            <a:r>
              <a:rPr lang="en-US" b="1" dirty="0"/>
              <a:t>IMPLEMENTATION</a:t>
            </a:r>
            <a:endParaRPr lang="en-IN" b="1" dirty="0"/>
          </a:p>
        </p:txBody>
      </p:sp>
      <p:sp>
        <p:nvSpPr>
          <p:cNvPr id="3" name="Content Placeholder 2">
            <a:extLst>
              <a:ext uri="{FF2B5EF4-FFF2-40B4-BE49-F238E27FC236}">
                <a16:creationId xmlns:a16="http://schemas.microsoft.com/office/drawing/2014/main" id="{B8CD496E-6369-402A-DB7E-4887D4E05D49}"/>
              </a:ext>
            </a:extLst>
          </p:cNvPr>
          <p:cNvSpPr>
            <a:spLocks noGrp="1"/>
          </p:cNvSpPr>
          <p:nvPr>
            <p:ph idx="1"/>
          </p:nvPr>
        </p:nvSpPr>
        <p:spPr>
          <a:xfrm>
            <a:off x="-1" y="962525"/>
            <a:ext cx="12191999" cy="5895475"/>
          </a:xfrm>
        </p:spPr>
        <p:txBody>
          <a:bodyPr>
            <a:noAutofit/>
          </a:bodyPr>
          <a:lstStyle/>
          <a:p>
            <a:r>
              <a:rPr lang="en-US" sz="2000" dirty="0">
                <a:latin typeface="Times New Roman" panose="02020603050405020304" pitchFamily="18" charset="0"/>
                <a:cs typeface="Times New Roman" panose="02020603050405020304" pitchFamily="18" charset="0"/>
              </a:rPr>
              <a:t>IMPORTING DATASET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9ECD707-43CC-EBF0-998A-AC0C401FA47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955" t="14335" r="16862" b="6551"/>
          <a:stretch/>
        </p:blipFill>
        <p:spPr bwMode="auto">
          <a:xfrm>
            <a:off x="417095" y="1620253"/>
            <a:ext cx="11389894" cy="49890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5545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F9B2-14A8-2AE0-FDE0-AF3E461A58F4}"/>
              </a:ext>
            </a:extLst>
          </p:cNvPr>
          <p:cNvSpPr>
            <a:spLocks noGrp="1"/>
          </p:cNvSpPr>
          <p:nvPr>
            <p:ph type="title"/>
          </p:nvPr>
        </p:nvSpPr>
        <p:spPr>
          <a:xfrm>
            <a:off x="0" y="0"/>
            <a:ext cx="12192000" cy="962526"/>
          </a:xfrm>
        </p:spPr>
        <p:txBody>
          <a:bodyPr/>
          <a:lstStyle/>
          <a:p>
            <a:r>
              <a:rPr lang="en-US" b="1" dirty="0"/>
              <a:t>IMPLEMENTATION</a:t>
            </a:r>
            <a:endParaRPr lang="en-IN" b="1" dirty="0"/>
          </a:p>
        </p:txBody>
      </p:sp>
      <p:sp>
        <p:nvSpPr>
          <p:cNvPr id="3" name="Content Placeholder 2">
            <a:extLst>
              <a:ext uri="{FF2B5EF4-FFF2-40B4-BE49-F238E27FC236}">
                <a16:creationId xmlns:a16="http://schemas.microsoft.com/office/drawing/2014/main" id="{B8CD496E-6369-402A-DB7E-4887D4E05D49}"/>
              </a:ext>
            </a:extLst>
          </p:cNvPr>
          <p:cNvSpPr>
            <a:spLocks noGrp="1"/>
          </p:cNvSpPr>
          <p:nvPr>
            <p:ph idx="1"/>
          </p:nvPr>
        </p:nvSpPr>
        <p:spPr>
          <a:xfrm>
            <a:off x="-1" y="962525"/>
            <a:ext cx="12191999" cy="5895475"/>
          </a:xfrm>
        </p:spPr>
        <p:txBody>
          <a:bodyPr>
            <a:noAutofit/>
          </a:bodyPr>
          <a:lstStyle/>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9263EE1-3FB4-CD2E-B2B7-70446C27D6A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796" t="43932" r="49306" b="24326"/>
          <a:stretch/>
        </p:blipFill>
        <p:spPr bwMode="auto">
          <a:xfrm>
            <a:off x="401053" y="1251284"/>
            <a:ext cx="2727157" cy="188419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88EFA1D9-7F35-F862-5449-82061FEF1F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552" t="43202" r="51421" b="22922"/>
          <a:stretch/>
        </p:blipFill>
        <p:spPr bwMode="auto">
          <a:xfrm>
            <a:off x="4331368" y="1384149"/>
            <a:ext cx="2454441" cy="1751330"/>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CEA49841-F4A8-9C86-5D2A-C255E0E415C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787" t="43202" r="50183" b="22922"/>
          <a:stretch/>
        </p:blipFill>
        <p:spPr bwMode="auto">
          <a:xfrm>
            <a:off x="8101263" y="1384149"/>
            <a:ext cx="2727157" cy="175133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C3AF34B-94FF-2EF6-A298-33B1DE453525}"/>
              </a:ext>
            </a:extLst>
          </p:cNvPr>
          <p:cNvPicPr>
            <a:picLocks noChangeAspect="1"/>
          </p:cNvPicPr>
          <p:nvPr/>
        </p:nvPicPr>
        <p:blipFill rotWithShape="1">
          <a:blip r:embed="rId4"/>
          <a:srcRect l="5971" r="45571"/>
          <a:stretch/>
        </p:blipFill>
        <p:spPr>
          <a:xfrm>
            <a:off x="272715" y="4248824"/>
            <a:ext cx="2983832" cy="2017951"/>
          </a:xfrm>
          <a:prstGeom prst="rect">
            <a:avLst/>
          </a:prstGeom>
        </p:spPr>
      </p:pic>
      <p:pic>
        <p:nvPicPr>
          <p:cNvPr id="9" name="Picture 8">
            <a:extLst>
              <a:ext uri="{FF2B5EF4-FFF2-40B4-BE49-F238E27FC236}">
                <a16:creationId xmlns:a16="http://schemas.microsoft.com/office/drawing/2014/main" id="{A37D9843-BDD7-4C20-8F0D-38ADA6A5B151}"/>
              </a:ext>
            </a:extLst>
          </p:cNvPr>
          <p:cNvPicPr>
            <a:picLocks noChangeAspect="1"/>
          </p:cNvPicPr>
          <p:nvPr/>
        </p:nvPicPr>
        <p:blipFill rotWithShape="1">
          <a:blip r:embed="rId5"/>
          <a:srcRect l="7898" r="50000"/>
          <a:stretch/>
        </p:blipFill>
        <p:spPr>
          <a:xfrm>
            <a:off x="4331368" y="4166520"/>
            <a:ext cx="2566737" cy="2182557"/>
          </a:xfrm>
          <a:prstGeom prst="rect">
            <a:avLst/>
          </a:prstGeom>
        </p:spPr>
      </p:pic>
      <p:pic>
        <p:nvPicPr>
          <p:cNvPr id="10" name="Picture 9">
            <a:extLst>
              <a:ext uri="{FF2B5EF4-FFF2-40B4-BE49-F238E27FC236}">
                <a16:creationId xmlns:a16="http://schemas.microsoft.com/office/drawing/2014/main" id="{62FCA955-818A-ABFB-E0DA-E890DC93293F}"/>
              </a:ext>
            </a:extLst>
          </p:cNvPr>
          <p:cNvPicPr>
            <a:picLocks noChangeAspect="1"/>
          </p:cNvPicPr>
          <p:nvPr/>
        </p:nvPicPr>
        <p:blipFill rotWithShape="1">
          <a:blip r:embed="rId6"/>
          <a:srcRect l="8315" r="50000"/>
          <a:stretch/>
        </p:blipFill>
        <p:spPr>
          <a:xfrm>
            <a:off x="8181472" y="4248824"/>
            <a:ext cx="2566737" cy="2036240"/>
          </a:xfrm>
          <a:prstGeom prst="rect">
            <a:avLst/>
          </a:prstGeom>
        </p:spPr>
      </p:pic>
    </p:spTree>
    <p:extLst>
      <p:ext uri="{BB962C8B-B14F-4D97-AF65-F5344CB8AC3E}">
        <p14:creationId xmlns:p14="http://schemas.microsoft.com/office/powerpoint/2010/main" val="2077793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D97FB-447C-38F2-39B5-20E2688AAAEF}"/>
              </a:ext>
            </a:extLst>
          </p:cNvPr>
          <p:cNvSpPr>
            <a:spLocks noGrp="1"/>
          </p:cNvSpPr>
          <p:nvPr>
            <p:ph type="title"/>
          </p:nvPr>
        </p:nvSpPr>
        <p:spPr/>
        <p:txBody>
          <a:bodyPr/>
          <a:lstStyle/>
          <a:p>
            <a:r>
              <a:rPr lang="en-US" dirty="0"/>
              <a:t>IMPLEMENTATION</a:t>
            </a:r>
            <a:endParaRPr lang="en-IN" dirty="0"/>
          </a:p>
        </p:txBody>
      </p:sp>
      <p:pic>
        <p:nvPicPr>
          <p:cNvPr id="5" name="Content Placeholder 4">
            <a:extLst>
              <a:ext uri="{FF2B5EF4-FFF2-40B4-BE49-F238E27FC236}">
                <a16:creationId xmlns:a16="http://schemas.microsoft.com/office/drawing/2014/main" id="{014F6654-6952-3DC6-59B2-90456B06C0B4}"/>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15959" t="56943" r="16845" b="24004"/>
          <a:stretch/>
        </p:blipFill>
        <p:spPr bwMode="auto">
          <a:xfrm>
            <a:off x="2174507" y="2264664"/>
            <a:ext cx="7786357" cy="1540417"/>
          </a:xfrm>
          <a:prstGeom prst="rect">
            <a:avLst/>
          </a:prstGeom>
          <a:ln>
            <a:noFill/>
          </a:ln>
          <a:extLst>
            <a:ext uri="{53640926-AAD7-44D8-BBD7-CCE9431645EC}">
              <a14:shadowObscured xmlns:a14="http://schemas.microsoft.com/office/drawing/2010/main"/>
            </a:ext>
          </a:extLst>
        </p:spPr>
      </p:pic>
      <p:pic>
        <p:nvPicPr>
          <p:cNvPr id="6" name="Content Placeholder 5">
            <a:extLst>
              <a:ext uri="{FF2B5EF4-FFF2-40B4-BE49-F238E27FC236}">
                <a16:creationId xmlns:a16="http://schemas.microsoft.com/office/drawing/2014/main" id="{F05D3E4F-AA07-565D-F3CD-4FE1CDD1E5C0}"/>
              </a:ext>
            </a:extLst>
          </p:cNvPr>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15844" t="55862" r="16878" b="18158"/>
          <a:stretch/>
        </p:blipFill>
        <p:spPr bwMode="auto">
          <a:xfrm>
            <a:off x="2231136" y="4399387"/>
            <a:ext cx="7939559" cy="20174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8467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D97FB-447C-38F2-39B5-20E2688AAAEF}"/>
              </a:ext>
            </a:extLst>
          </p:cNvPr>
          <p:cNvSpPr>
            <a:spLocks noGrp="1"/>
          </p:cNvSpPr>
          <p:nvPr>
            <p:ph type="title"/>
          </p:nvPr>
        </p:nvSpPr>
        <p:spPr/>
        <p:txBody>
          <a:bodyPr/>
          <a:lstStyle/>
          <a:p>
            <a:r>
              <a:rPr lang="en-US" dirty="0"/>
              <a:t>IMPLEMENTATION</a:t>
            </a:r>
            <a:endParaRPr lang="en-IN" dirty="0"/>
          </a:p>
        </p:txBody>
      </p:sp>
      <p:pic>
        <p:nvPicPr>
          <p:cNvPr id="9" name="Picture 8">
            <a:extLst>
              <a:ext uri="{FF2B5EF4-FFF2-40B4-BE49-F238E27FC236}">
                <a16:creationId xmlns:a16="http://schemas.microsoft.com/office/drawing/2014/main" id="{3F823214-6BFD-72D4-766F-B9CD67E391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200" t="35084" r="17020" b="26168"/>
          <a:stretch/>
        </p:blipFill>
        <p:spPr bwMode="auto">
          <a:xfrm>
            <a:off x="2231136" y="2330982"/>
            <a:ext cx="8019769" cy="41500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095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F9B2-14A8-2AE0-FDE0-AF3E461A58F4}"/>
              </a:ext>
            </a:extLst>
          </p:cNvPr>
          <p:cNvSpPr>
            <a:spLocks noGrp="1"/>
          </p:cNvSpPr>
          <p:nvPr>
            <p:ph type="title"/>
          </p:nvPr>
        </p:nvSpPr>
        <p:spPr>
          <a:xfrm>
            <a:off x="0" y="0"/>
            <a:ext cx="12192000" cy="962526"/>
          </a:xfrm>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B8CD496E-6369-402A-DB7E-4887D4E05D49}"/>
              </a:ext>
            </a:extLst>
          </p:cNvPr>
          <p:cNvSpPr>
            <a:spLocks noGrp="1"/>
          </p:cNvSpPr>
          <p:nvPr>
            <p:ph idx="1"/>
          </p:nvPr>
        </p:nvSpPr>
        <p:spPr>
          <a:xfrm>
            <a:off x="-1" y="962525"/>
            <a:ext cx="12191999" cy="5895475"/>
          </a:xfrm>
        </p:spPr>
        <p:txBody>
          <a:bodyPr>
            <a:noAutofit/>
          </a:bodyPr>
          <a:lstStyle/>
          <a:p>
            <a:pPr algn="just">
              <a:lnSpc>
                <a:spcPct val="150000"/>
              </a:lnSpc>
            </a:pPr>
            <a:r>
              <a:rPr lang="en-US" sz="2350" dirty="0">
                <a:latin typeface="Times New Roman" panose="02020603050405020304" pitchFamily="18" charset="0"/>
                <a:cs typeface="Times New Roman" panose="02020603050405020304" pitchFamily="18" charset="0"/>
              </a:rPr>
              <a:t>In conclusion, the Skincare Product Recommendation System represents a significant advancement in personalized skincare solutions. By integrating state-of-the-art machine learning algorithms, meticulous data preprocessing techniques, and intuitive user interface design, the system effectively navigates the vast landscape of skincare products. It provides consumers with tailored recommendations based on their unique skincare requirements and preferences, leveraging insights from user input, product attributes, and previous interactions. This project addresses common challenges such as information overload and decision paralysis, offering a streamlined platform for skincare research and purchases. With its robust architecture and user-centric design, the system showcases the transformative potential of data-driven technologies in revolutionizing the skincare industry, enhancing user satisfaction, and facilitating informed decision-making in skincare routines.</a:t>
            </a:r>
          </a:p>
        </p:txBody>
      </p:sp>
    </p:spTree>
    <p:extLst>
      <p:ext uri="{BB962C8B-B14F-4D97-AF65-F5344CB8AC3E}">
        <p14:creationId xmlns:p14="http://schemas.microsoft.com/office/powerpoint/2010/main" val="175763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F9B2-14A8-2AE0-FDE0-AF3E461A58F4}"/>
              </a:ext>
            </a:extLst>
          </p:cNvPr>
          <p:cNvSpPr>
            <a:spLocks noGrp="1"/>
          </p:cNvSpPr>
          <p:nvPr>
            <p:ph type="title"/>
          </p:nvPr>
        </p:nvSpPr>
        <p:spPr>
          <a:xfrm>
            <a:off x="0" y="0"/>
            <a:ext cx="12192000" cy="962526"/>
          </a:xfrm>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B8CD496E-6369-402A-DB7E-4887D4E05D49}"/>
              </a:ext>
            </a:extLst>
          </p:cNvPr>
          <p:cNvSpPr>
            <a:spLocks noGrp="1"/>
          </p:cNvSpPr>
          <p:nvPr>
            <p:ph idx="1"/>
          </p:nvPr>
        </p:nvSpPr>
        <p:spPr>
          <a:xfrm>
            <a:off x="-1" y="962525"/>
            <a:ext cx="12191999" cy="5895475"/>
          </a:xfrm>
        </p:spPr>
        <p:txBody>
          <a:bodyPr>
            <a:noAutofit/>
          </a:bodyPr>
          <a:lstStyle/>
          <a:p>
            <a:pPr algn="just"/>
            <a:r>
              <a:rPr lang="en-IN" sz="2000" dirty="0"/>
              <a:t>[1] Shlomo </a:t>
            </a:r>
            <a:r>
              <a:rPr lang="en-IN" sz="2000" dirty="0" err="1"/>
              <a:t>Berkovsky</a:t>
            </a:r>
            <a:r>
              <a:rPr lang="en-IN" sz="2000" dirty="0"/>
              <a:t> and Jill </a:t>
            </a:r>
            <a:r>
              <a:rPr lang="en-IN" sz="2000" dirty="0" err="1"/>
              <a:t>Freyne</a:t>
            </a:r>
            <a:r>
              <a:rPr lang="en-IN" sz="2000" dirty="0"/>
              <a:t>. 2015. Web Personalization and Recommender Systems. Proceedings of the 21th ACM SIGKDD International Conference on Knowledge Discovery and Data Mining (Aug. 2015). https://doi.org/10.1145/2783258. 2789995</a:t>
            </a:r>
          </a:p>
          <a:p>
            <a:pPr algn="just"/>
            <a:r>
              <a:rPr lang="en-IN" sz="2000" dirty="0"/>
              <a:t> [2] </a:t>
            </a:r>
            <a:r>
              <a:rPr lang="en-IN" sz="2000" dirty="0" err="1"/>
              <a:t>Ahiza</a:t>
            </a:r>
            <a:r>
              <a:rPr lang="en-IN" sz="2000" dirty="0"/>
              <a:t> Garcia. 2019. The skincare industry is booming, </a:t>
            </a:r>
            <a:r>
              <a:rPr lang="en-IN" sz="2000" dirty="0" err="1"/>
              <a:t>fueled</a:t>
            </a:r>
            <a:r>
              <a:rPr lang="en-IN" sz="2000" dirty="0"/>
              <a:t> by informed consumers and social </a:t>
            </a:r>
            <a:r>
              <a:rPr lang="en-IN" sz="2000" dirty="0" err="1"/>
              <a:t>media.https</a:t>
            </a:r>
            <a:r>
              <a:rPr lang="en-IN" sz="2000" dirty="0"/>
              <a:t>://www.cnn.com/2019/05/10/business/skincareindustry-trends-beauty-socialmedia/index.html </a:t>
            </a:r>
          </a:p>
          <a:p>
            <a:pPr algn="just"/>
            <a:r>
              <a:rPr lang="en-IN" sz="2000" dirty="0"/>
              <a:t>[3] Linda Hansson. 2015. Product Recommendations in E-commerce Systems using Content-based Clustering and Collaborative Filtering. Master’s thesis. Lund University, Lund, Sweden. </a:t>
            </a:r>
          </a:p>
          <a:p>
            <a:pPr algn="just"/>
            <a:r>
              <a:rPr lang="en-IN" sz="2000" dirty="0"/>
              <a:t>[4] </a:t>
            </a:r>
            <a:r>
              <a:rPr lang="en-IN" sz="2000" dirty="0" err="1"/>
              <a:t>Hirotoshi</a:t>
            </a:r>
            <a:r>
              <a:rPr lang="en-IN" sz="2000" dirty="0"/>
              <a:t> </a:t>
            </a:r>
            <a:r>
              <a:rPr lang="en-IN" sz="2000" dirty="0" err="1"/>
              <a:t>Honma</a:t>
            </a:r>
            <a:r>
              <a:rPr lang="en-IN" sz="2000" dirty="0"/>
              <a:t>, Yoko Nakajima, and Haruka </a:t>
            </a:r>
            <a:r>
              <a:rPr lang="en-IN" sz="2000" dirty="0" err="1"/>
              <a:t>Aoshima</a:t>
            </a:r>
            <a:r>
              <a:rPr lang="en-IN" sz="2000" dirty="0"/>
              <a:t>. [n.d.]. Recommender System for Cosmetics Based on User Evaluation and Ingredients Information. Technical Report. https://www.jtnews.jp </a:t>
            </a:r>
          </a:p>
          <a:p>
            <a:pPr algn="just"/>
            <a:r>
              <a:rPr lang="en-IN" sz="2000" dirty="0"/>
              <a:t>[5] </a:t>
            </a:r>
            <a:r>
              <a:rPr lang="en-IN" sz="2000" dirty="0" err="1"/>
              <a:t>Ndengabaganizi</a:t>
            </a:r>
            <a:r>
              <a:rPr lang="en-IN" sz="2000" dirty="0"/>
              <a:t> </a:t>
            </a:r>
            <a:r>
              <a:rPr lang="en-IN" sz="2000" dirty="0" err="1"/>
              <a:t>Tonny</a:t>
            </a:r>
            <a:r>
              <a:rPr lang="en-IN" sz="2000" dirty="0"/>
              <a:t> James and K. Rajkumar. 2017. Product Recommendation Systems based on Hybrid Approach Technology. International Research Journal of Engineering and Technology 4, 8 (Aug. 2017). </a:t>
            </a:r>
            <a:r>
              <a:rPr lang="en-IN" sz="2000" dirty="0">
                <a:hlinkClick r:id="rId2"/>
              </a:rPr>
              <a:t>www.irjet.net</a:t>
            </a:r>
            <a:endParaRPr lang="en-IN" sz="2000" dirty="0"/>
          </a:p>
          <a:p>
            <a:pPr algn="just"/>
            <a:r>
              <a:rPr lang="en-IN" sz="2000" dirty="0"/>
              <a:t>[6] </a:t>
            </a:r>
            <a:r>
              <a:rPr lang="en-IN" sz="2000" dirty="0" err="1"/>
              <a:t>Jiwon</a:t>
            </a:r>
            <a:r>
              <a:rPr lang="en-IN" sz="2000" dirty="0"/>
              <a:t> Jeong. 2018. For Your Skin Beauty: Mapping Cosmetic Items with Bokeh. https://towardsdatascience.com/for-your-skin-beauty-mappingcosmetic-items-with-bokehaf7523ca68e5 </a:t>
            </a:r>
          </a:p>
          <a:p>
            <a:pPr algn="just"/>
            <a:r>
              <a:rPr lang="en-IN" sz="2000" dirty="0"/>
              <a:t>[7] Kismet K. [n.d.]. Netflix: Recommendations Worth a Million. https://rpubs.com/ </a:t>
            </a:r>
            <a:r>
              <a:rPr lang="en-IN" sz="2000" dirty="0" err="1"/>
              <a:t>kismetk</a:t>
            </a:r>
            <a:r>
              <a:rPr lang="en-IN" sz="2000" dirty="0"/>
              <a:t>/Netflix-recommendation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352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F9B2-14A8-2AE0-FDE0-AF3E461A58F4}"/>
              </a:ext>
            </a:extLst>
          </p:cNvPr>
          <p:cNvSpPr>
            <a:spLocks noGrp="1"/>
          </p:cNvSpPr>
          <p:nvPr>
            <p:ph type="title"/>
          </p:nvPr>
        </p:nvSpPr>
        <p:spPr>
          <a:xfrm>
            <a:off x="0" y="0"/>
            <a:ext cx="12192000" cy="962526"/>
          </a:xfrm>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B8CD496E-6369-402A-DB7E-4887D4E05D49}"/>
              </a:ext>
            </a:extLst>
          </p:cNvPr>
          <p:cNvSpPr>
            <a:spLocks noGrp="1"/>
          </p:cNvSpPr>
          <p:nvPr>
            <p:ph idx="1"/>
          </p:nvPr>
        </p:nvSpPr>
        <p:spPr>
          <a:xfrm>
            <a:off x="-1" y="962525"/>
            <a:ext cx="12191999" cy="5895475"/>
          </a:xfrm>
        </p:spPr>
        <p:txBody>
          <a:bodyPr>
            <a:noAutofit/>
          </a:bodyPr>
          <a:lstStyle/>
          <a:p>
            <a:pPr algn="just"/>
            <a:r>
              <a:rPr lang="en-IN" sz="1950" dirty="0"/>
              <a:t>[8] </a:t>
            </a:r>
            <a:r>
              <a:rPr lang="en-IN" sz="1950" dirty="0" err="1"/>
              <a:t>Jiahui</a:t>
            </a:r>
            <a:r>
              <a:rPr lang="en-IN" sz="1950" dirty="0"/>
              <a:t> Liu, Peter Dolan, and Elin </a:t>
            </a:r>
            <a:r>
              <a:rPr lang="en-IN" sz="1950" dirty="0" err="1"/>
              <a:t>Rønby</a:t>
            </a:r>
            <a:r>
              <a:rPr lang="en-IN" sz="1950" dirty="0"/>
              <a:t> Pedersen. 2010. Personalized news recommendation based on click </a:t>
            </a:r>
            <a:r>
              <a:rPr lang="en-IN" sz="1950" dirty="0" err="1"/>
              <a:t>behavior</a:t>
            </a:r>
            <a:r>
              <a:rPr lang="en-IN" sz="1950" dirty="0"/>
              <a:t>. Proceedings of the 15th international conference on Intelligent user interfaces (Feb. 2010). https://doi.org/10.1145/ 1719970.1719976.</a:t>
            </a:r>
          </a:p>
          <a:p>
            <a:pPr algn="just"/>
            <a:r>
              <a:rPr lang="en-IN" sz="1950" dirty="0"/>
              <a:t>[9] Yuki </a:t>
            </a:r>
            <a:r>
              <a:rPr lang="en-IN" sz="1950" dirty="0" err="1"/>
              <a:t>Matsunami</a:t>
            </a:r>
            <a:r>
              <a:rPr lang="en-IN" sz="1950" dirty="0"/>
              <a:t>, Asami Okuda, Mayumi Ueda, and </a:t>
            </a:r>
            <a:r>
              <a:rPr lang="en-IN" sz="1950" dirty="0" err="1"/>
              <a:t>Shinsuke</a:t>
            </a:r>
            <a:r>
              <a:rPr lang="en-IN" sz="1950" dirty="0"/>
              <a:t> Nakajima. 2017. User Similarity Calculating Method for Cosmetic Review Recommender System. In Proceedings of the International </a:t>
            </a:r>
            <a:r>
              <a:rPr lang="en-IN" sz="1950" dirty="0" err="1"/>
              <a:t>MultiConference</a:t>
            </a:r>
            <a:r>
              <a:rPr lang="en-IN" sz="1950" dirty="0"/>
              <a:t> of Engineers and Computer Scientists, Vol. 1.</a:t>
            </a:r>
          </a:p>
          <a:p>
            <a:pPr algn="just"/>
            <a:r>
              <a:rPr lang="en-IN" sz="1950" dirty="0"/>
              <a:t> [10] Asami Okuda, Yuki </a:t>
            </a:r>
            <a:r>
              <a:rPr lang="en-IN" sz="1950" dirty="0" err="1"/>
              <a:t>Matsunami</a:t>
            </a:r>
            <a:r>
              <a:rPr lang="en-IN" sz="1950" dirty="0"/>
              <a:t>, Mayumi Ueda, and </a:t>
            </a:r>
            <a:r>
              <a:rPr lang="en-IN" sz="1950" dirty="0" err="1"/>
              <a:t>Shinsuke</a:t>
            </a:r>
            <a:r>
              <a:rPr lang="en-IN" sz="1950" dirty="0"/>
              <a:t> Nakajima. 2017. Finding Similar Users Based on Their Preferences against Cosmetic Item Clusters. (2017). </a:t>
            </a:r>
            <a:r>
              <a:rPr lang="en-IN" sz="1950" dirty="0">
                <a:hlinkClick r:id="rId2"/>
              </a:rPr>
              <a:t>https://doi.org/10.1145/3151759.3151829</a:t>
            </a:r>
            <a:endParaRPr lang="en-IN" sz="1950" dirty="0"/>
          </a:p>
          <a:p>
            <a:pPr algn="just"/>
            <a:r>
              <a:rPr lang="en-IN" sz="1950" dirty="0"/>
              <a:t> [11] Joanna Cristy Patty, </a:t>
            </a:r>
            <a:r>
              <a:rPr lang="en-IN" sz="1950" dirty="0" err="1"/>
              <a:t>Elika</a:t>
            </a:r>
            <a:r>
              <a:rPr lang="en-IN" sz="1950" dirty="0"/>
              <a:t> Thea Kirana, and Made Sandra Diamond </a:t>
            </a:r>
            <a:r>
              <a:rPr lang="en-IN" sz="1950" dirty="0" err="1"/>
              <a:t>Khrismayanti</a:t>
            </a:r>
            <a:r>
              <a:rPr lang="en-IN" sz="1950" dirty="0"/>
              <a:t> Giri. 2018. Recommendations System for Purchase of Cosmetics Using </a:t>
            </a:r>
            <a:r>
              <a:rPr lang="en-IN" sz="1950" dirty="0" err="1"/>
              <a:t>ContentBased</a:t>
            </a:r>
            <a:r>
              <a:rPr lang="en-IN" sz="1950" dirty="0"/>
              <a:t> Filtering. International Journal of Computer Engineering and Information Technology 10, 1 (Jan. 2018), 1–5. </a:t>
            </a:r>
            <a:r>
              <a:rPr lang="en-IN" sz="1950" dirty="0">
                <a:hlinkClick r:id="rId3"/>
              </a:rPr>
              <a:t>www.ijceit.org</a:t>
            </a:r>
            <a:endParaRPr lang="en-IN" sz="1950" dirty="0"/>
          </a:p>
          <a:p>
            <a:pPr algn="just"/>
            <a:r>
              <a:rPr lang="en-IN" sz="1950" dirty="0"/>
              <a:t> [12] </a:t>
            </a:r>
            <a:r>
              <a:rPr lang="en-IN" sz="1950" dirty="0" err="1"/>
              <a:t>Villia</a:t>
            </a:r>
            <a:r>
              <a:rPr lang="en-IN" sz="1950" dirty="0"/>
              <a:t> </a:t>
            </a:r>
            <a:r>
              <a:rPr lang="en-IN" sz="1950" dirty="0" err="1"/>
              <a:t>Putriany</a:t>
            </a:r>
            <a:r>
              <a:rPr lang="en-IN" sz="1950" dirty="0"/>
              <a:t>, </a:t>
            </a:r>
            <a:r>
              <a:rPr lang="en-IN" sz="1950" dirty="0" err="1"/>
              <a:t>Jaidan</a:t>
            </a:r>
            <a:r>
              <a:rPr lang="en-IN" sz="1950" dirty="0"/>
              <a:t> </a:t>
            </a:r>
            <a:r>
              <a:rPr lang="en-IN" sz="1950" dirty="0" err="1"/>
              <a:t>Jauhari</a:t>
            </a:r>
            <a:r>
              <a:rPr lang="en-IN" sz="1950" dirty="0"/>
              <a:t>, and Rahmat </a:t>
            </a:r>
            <a:r>
              <a:rPr lang="en-IN" sz="1950" dirty="0" err="1"/>
              <a:t>Izwan</a:t>
            </a:r>
            <a:r>
              <a:rPr lang="en-IN" sz="1950" dirty="0"/>
              <a:t> </a:t>
            </a:r>
            <a:r>
              <a:rPr lang="en-IN" sz="1950" dirty="0" err="1"/>
              <a:t>Heroza</a:t>
            </a:r>
            <a:r>
              <a:rPr lang="en-IN" sz="1950" dirty="0"/>
              <a:t>. 2019. Item Clustering as An Input for Skin Care Product Recommended System using Content Based Filtering. Journal of Physics: Conference Series (2019).</a:t>
            </a:r>
          </a:p>
          <a:p>
            <a:pPr algn="just"/>
            <a:r>
              <a:rPr lang="en-IN" sz="1950" dirty="0"/>
              <a:t>[13] X Ren. 2016. SKII Recommender System Design. http://xren615.github.io/post/ sk2_rs/ </a:t>
            </a:r>
          </a:p>
          <a:p>
            <a:pPr algn="just"/>
            <a:r>
              <a:rPr lang="en-IN" sz="1950" dirty="0"/>
              <a:t>[14] Tae Sato, Masanori Fujita, Minoru Kobayashi, and Koji Ito. 2013. Recommender System By Grasping Individual Preference and Influence from other users. In IEEE/ACM International Conference on Advances in Social Networks Analysis and Mining. </a:t>
            </a:r>
            <a:endParaRPr lang="en-US" sz="19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8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7A94-BE03-290D-286E-0E7397DF1F71}"/>
              </a:ext>
            </a:extLst>
          </p:cNvPr>
          <p:cNvSpPr>
            <a:spLocks noGrp="1"/>
          </p:cNvSpPr>
          <p:nvPr>
            <p:ph type="title"/>
          </p:nvPr>
        </p:nvSpPr>
        <p:spPr>
          <a:xfrm>
            <a:off x="0" y="0"/>
            <a:ext cx="12192000" cy="976403"/>
          </a:xfrm>
        </p:spPr>
        <p:txBody>
          <a:bodyPr/>
          <a:lstStyle/>
          <a:p>
            <a:pPr algn="l"/>
            <a:r>
              <a:rPr lang="en-US" b="1" dirty="0"/>
              <a:t>ABSTRACT</a:t>
            </a:r>
            <a:endParaRPr lang="en-IN" b="1" dirty="0"/>
          </a:p>
        </p:txBody>
      </p:sp>
      <p:sp>
        <p:nvSpPr>
          <p:cNvPr id="3" name="Content Placeholder 2">
            <a:extLst>
              <a:ext uri="{FF2B5EF4-FFF2-40B4-BE49-F238E27FC236}">
                <a16:creationId xmlns:a16="http://schemas.microsoft.com/office/drawing/2014/main" id="{1C1B60B5-1AB4-15C5-1A17-D7E34DED0D5C}"/>
              </a:ext>
            </a:extLst>
          </p:cNvPr>
          <p:cNvSpPr>
            <a:spLocks noGrp="1"/>
          </p:cNvSpPr>
          <p:nvPr>
            <p:ph idx="1"/>
          </p:nvPr>
        </p:nvSpPr>
        <p:spPr>
          <a:xfrm>
            <a:off x="0" y="976403"/>
            <a:ext cx="12191998" cy="5881597"/>
          </a:xfrm>
        </p:spPr>
        <p:txBody>
          <a:bodyPr>
            <a:normAutofit fontScale="92500" lnSpcReduction="20000"/>
          </a:bodyPr>
          <a:lstStyle/>
          <a:p>
            <a:pPr algn="just">
              <a:lnSpc>
                <a:spcPct val="150000"/>
              </a:lnSpc>
            </a:pPr>
            <a:r>
              <a:rPr lang="en-US" sz="2800" dirty="0">
                <a:latin typeface="Times New Roman" panose="02020603050405020304" pitchFamily="18" charset="0"/>
                <a:cs typeface="Times New Roman" panose="02020603050405020304" pitchFamily="18" charset="0"/>
              </a:rPr>
              <a:t>In the vast skincare industry, choosing the right products can be challenging. Our Skincare Product Recommendation System combines machine learning and natural language processing to offer personalized recommendations. By analyzing product descriptions, reviews, and ingredient lists, our system considers user-specific factors like skin type, tone, eye color, and hair color. Insights from category analysis and user demographics enhance the accuracy of suggestions. We use text preprocessing and visualizations like word clouds to identify review trends. Machine learning models, including Naive Bayes, Logistic Regression, and SGD Classifier, ensure recommendation accuracy. Content-based filtering further refines suggestions based on user ratings and ingredient similarity, empowering consumers to make informed skincare choices for optimal results.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309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895C-709F-8322-C309-23E2F1582947}"/>
              </a:ext>
            </a:extLst>
          </p:cNvPr>
          <p:cNvSpPr>
            <a:spLocks noGrp="1"/>
          </p:cNvSpPr>
          <p:nvPr>
            <p:ph type="title"/>
          </p:nvPr>
        </p:nvSpPr>
        <p:spPr>
          <a:xfrm>
            <a:off x="0" y="0"/>
            <a:ext cx="12192000" cy="978568"/>
          </a:xfrm>
        </p:spPr>
        <p:txBody>
          <a:bodyPr/>
          <a:lstStyle/>
          <a:p>
            <a:pPr algn="l"/>
            <a:r>
              <a:rPr lang="en-US" b="1" dirty="0"/>
              <a:t>EXISTING SYSTEM</a:t>
            </a:r>
            <a:endParaRPr lang="en-IN" b="1" dirty="0"/>
          </a:p>
        </p:txBody>
      </p:sp>
      <p:sp>
        <p:nvSpPr>
          <p:cNvPr id="3" name="Content Placeholder 2">
            <a:extLst>
              <a:ext uri="{FF2B5EF4-FFF2-40B4-BE49-F238E27FC236}">
                <a16:creationId xmlns:a16="http://schemas.microsoft.com/office/drawing/2014/main" id="{9271B633-CBE8-9CC2-3BFE-5A1033FD37B9}"/>
              </a:ext>
            </a:extLst>
          </p:cNvPr>
          <p:cNvSpPr>
            <a:spLocks noGrp="1"/>
          </p:cNvSpPr>
          <p:nvPr>
            <p:ph idx="1"/>
          </p:nvPr>
        </p:nvSpPr>
        <p:spPr>
          <a:xfrm>
            <a:off x="0" y="978568"/>
            <a:ext cx="12192000" cy="5879432"/>
          </a:xfrm>
        </p:spPr>
        <p:txBody>
          <a:bodyPr>
            <a:normAutofit/>
          </a:bodyPr>
          <a:lstStyle/>
          <a:p>
            <a:pPr algn="just"/>
            <a:r>
              <a:rPr lang="en-US" sz="2600" dirty="0">
                <a:latin typeface="Times New Roman" panose="02020603050405020304" pitchFamily="18" charset="0"/>
                <a:cs typeface="Times New Roman" panose="02020603050405020304" pitchFamily="18" charset="0"/>
              </a:rPr>
              <a:t>Consumers in the skincare sector often rely on manual selection methods, recommendations from friends, or trial-and-error experiences. Online platforms offer numerous products with descriptions, reviews, and ratings, aiding informed decisions. Professional consultations from dermatologists and estheticians provide tailored advice but can be costly and inaccessible. Beauty subscription services use personalized questionnaires to curate products, while mobile apps and virtual try-on tools offer digital testing and recommendations. Despite these options, existing systems often lack the customization and data-driven insights needed to meet consumers' diverse needs effectively.</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4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F467E-F869-E2D1-62D7-2F4D052F47F4}"/>
              </a:ext>
            </a:extLst>
          </p:cNvPr>
          <p:cNvSpPr>
            <a:spLocks noGrp="1"/>
          </p:cNvSpPr>
          <p:nvPr>
            <p:ph type="title"/>
          </p:nvPr>
        </p:nvSpPr>
        <p:spPr>
          <a:xfrm>
            <a:off x="0" y="0"/>
            <a:ext cx="12192000" cy="898358"/>
          </a:xfrm>
        </p:spPr>
        <p:txBody>
          <a:bodyPr/>
          <a:lstStyle/>
          <a:p>
            <a:pPr algn="l"/>
            <a:r>
              <a:rPr lang="en-US" b="1" dirty="0"/>
              <a:t>PROPOSED SYSTEM</a:t>
            </a:r>
            <a:endParaRPr lang="en-IN" b="1" dirty="0"/>
          </a:p>
        </p:txBody>
      </p:sp>
      <p:sp>
        <p:nvSpPr>
          <p:cNvPr id="3" name="Content Placeholder 2">
            <a:extLst>
              <a:ext uri="{FF2B5EF4-FFF2-40B4-BE49-F238E27FC236}">
                <a16:creationId xmlns:a16="http://schemas.microsoft.com/office/drawing/2014/main" id="{EF92325E-DDF2-8795-D97B-7C7F5A66017D}"/>
              </a:ext>
            </a:extLst>
          </p:cNvPr>
          <p:cNvSpPr>
            <a:spLocks noGrp="1"/>
          </p:cNvSpPr>
          <p:nvPr>
            <p:ph idx="1"/>
          </p:nvPr>
        </p:nvSpPr>
        <p:spPr>
          <a:xfrm>
            <a:off x="-1" y="898358"/>
            <a:ext cx="12191999" cy="5959642"/>
          </a:xfrm>
        </p:spPr>
        <p:txBody>
          <a:bodyPr/>
          <a:lstStyle/>
          <a:p>
            <a:r>
              <a:rPr lang="en-US" sz="2400" dirty="0">
                <a:latin typeface="Times New Roman" panose="02020603050405020304" pitchFamily="18" charset="0"/>
                <a:cs typeface="Times New Roman" panose="02020603050405020304" pitchFamily="18" charset="0"/>
              </a:rPr>
              <a:t>Overview: Revolutionizes skincare product selection using machine learning and natural language processing.</a:t>
            </a:r>
          </a:p>
          <a:p>
            <a:r>
              <a:rPr lang="en-US" sz="2400" dirty="0">
                <a:latin typeface="Times New Roman" panose="02020603050405020304" pitchFamily="18" charset="0"/>
                <a:cs typeface="Times New Roman" panose="02020603050405020304" pitchFamily="18" charset="0"/>
              </a:rPr>
              <a:t>Data Processing:</a:t>
            </a:r>
          </a:p>
          <a:p>
            <a:r>
              <a:rPr lang="en-US" sz="2400" dirty="0">
                <a:latin typeface="Times New Roman" panose="02020603050405020304" pitchFamily="18" charset="0"/>
                <a:cs typeface="Times New Roman" panose="02020603050405020304" pitchFamily="18" charset="0"/>
              </a:rPr>
              <a:t>Preprocesses and analyzes product descriptions, reviews, and user demographics.</a:t>
            </a:r>
          </a:p>
          <a:p>
            <a:r>
              <a:rPr lang="en-US" sz="2400" dirty="0">
                <a:latin typeface="Times New Roman" panose="02020603050405020304" pitchFamily="18" charset="0"/>
                <a:cs typeface="Times New Roman" panose="02020603050405020304" pitchFamily="18" charset="0"/>
              </a:rPr>
              <a:t>Uses techniques like cleaning, tokenization, and TF-IDF feature extraction.</a:t>
            </a:r>
          </a:p>
          <a:p>
            <a:r>
              <a:rPr lang="en-US" sz="2400" dirty="0">
                <a:latin typeface="Times New Roman" panose="02020603050405020304" pitchFamily="18" charset="0"/>
                <a:cs typeface="Times New Roman" panose="02020603050405020304" pitchFamily="18" charset="0"/>
              </a:rPr>
              <a:t>Algorithms:</a:t>
            </a:r>
          </a:p>
          <a:p>
            <a:r>
              <a:rPr lang="en-US" sz="2400" dirty="0">
                <a:latin typeface="Times New Roman" panose="02020603050405020304" pitchFamily="18" charset="0"/>
                <a:cs typeface="Times New Roman" panose="02020603050405020304" pitchFamily="18" charset="0"/>
              </a:rPr>
              <a:t>Employs Naive Bayes, Logistic Regression, and SGD Classifier.</a:t>
            </a:r>
          </a:p>
          <a:p>
            <a:r>
              <a:rPr lang="en-US" sz="2400" dirty="0">
                <a:latin typeface="Times New Roman" panose="02020603050405020304" pitchFamily="18" charset="0"/>
                <a:cs typeface="Times New Roman" panose="02020603050405020304" pitchFamily="18" charset="0"/>
              </a:rPr>
              <a:t>Forecasts skincare categories and identifies desirable ingredients.</a:t>
            </a:r>
          </a:p>
          <a:p>
            <a:r>
              <a:rPr lang="en-US" sz="2400" dirty="0">
                <a:latin typeface="Times New Roman" panose="02020603050405020304" pitchFamily="18" charset="0"/>
                <a:cs typeface="Times New Roman" panose="02020603050405020304" pitchFamily="18" charset="0"/>
              </a:rPr>
              <a:t>Personalization:</a:t>
            </a:r>
          </a:p>
          <a:p>
            <a:r>
              <a:rPr lang="en-US" sz="2400" dirty="0">
                <a:latin typeface="Times New Roman" panose="02020603050405020304" pitchFamily="18" charset="0"/>
                <a:cs typeface="Times New Roman" panose="02020603050405020304" pitchFamily="18" charset="0"/>
              </a:rPr>
              <a:t>Integrates user characteristics such as skin type, tone, eye color, and hair color.</a:t>
            </a:r>
          </a:p>
          <a:p>
            <a:r>
              <a:rPr lang="en-US" sz="2400" dirty="0">
                <a:latin typeface="Times New Roman" panose="02020603050405020304" pitchFamily="18" charset="0"/>
                <a:cs typeface="Times New Roman" panose="02020603050405020304" pitchFamily="18" charset="0"/>
              </a:rPr>
              <a:t>Enhances recommendation relevance and accuracy.</a:t>
            </a:r>
          </a:p>
          <a:p>
            <a:pPr marL="0" indent="0">
              <a:buNone/>
            </a:pPr>
            <a:endParaRPr lang="en-IN" dirty="0"/>
          </a:p>
        </p:txBody>
      </p:sp>
    </p:spTree>
    <p:extLst>
      <p:ext uri="{BB962C8B-B14F-4D97-AF65-F5344CB8AC3E}">
        <p14:creationId xmlns:p14="http://schemas.microsoft.com/office/powerpoint/2010/main" val="1868515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F467E-F869-E2D1-62D7-2F4D052F47F4}"/>
              </a:ext>
            </a:extLst>
          </p:cNvPr>
          <p:cNvSpPr>
            <a:spLocks noGrp="1"/>
          </p:cNvSpPr>
          <p:nvPr>
            <p:ph type="title"/>
          </p:nvPr>
        </p:nvSpPr>
        <p:spPr>
          <a:xfrm>
            <a:off x="0" y="0"/>
            <a:ext cx="12192000" cy="898358"/>
          </a:xfrm>
        </p:spPr>
        <p:txBody>
          <a:bodyPr/>
          <a:lstStyle/>
          <a:p>
            <a:pPr algn="l"/>
            <a:r>
              <a:rPr lang="en-US" b="1" dirty="0"/>
              <a:t>PROPOSED SYSTEM</a:t>
            </a:r>
            <a:endParaRPr lang="en-IN" b="1" dirty="0"/>
          </a:p>
        </p:txBody>
      </p:sp>
      <p:sp>
        <p:nvSpPr>
          <p:cNvPr id="3" name="Content Placeholder 2">
            <a:extLst>
              <a:ext uri="{FF2B5EF4-FFF2-40B4-BE49-F238E27FC236}">
                <a16:creationId xmlns:a16="http://schemas.microsoft.com/office/drawing/2014/main" id="{EF92325E-DDF2-8795-D97B-7C7F5A66017D}"/>
              </a:ext>
            </a:extLst>
          </p:cNvPr>
          <p:cNvSpPr>
            <a:spLocks noGrp="1"/>
          </p:cNvSpPr>
          <p:nvPr>
            <p:ph idx="1"/>
          </p:nvPr>
        </p:nvSpPr>
        <p:spPr>
          <a:xfrm>
            <a:off x="-1" y="898358"/>
            <a:ext cx="12191999" cy="5959642"/>
          </a:xfrm>
        </p:spPr>
        <p:txBody>
          <a:bodyPr>
            <a:normAutofit/>
          </a:bodyPr>
          <a:lstStyle/>
          <a:p>
            <a:r>
              <a:rPr lang="en-US" sz="2400" dirty="0">
                <a:latin typeface="Times New Roman" panose="02020603050405020304" pitchFamily="18" charset="0"/>
                <a:cs typeface="Times New Roman" panose="02020603050405020304" pitchFamily="18" charset="0"/>
              </a:rPr>
              <a:t>Evaluation:</a:t>
            </a:r>
          </a:p>
          <a:p>
            <a:r>
              <a:rPr lang="en-US" sz="2400" dirty="0">
                <a:latin typeface="Times New Roman" panose="02020603050405020304" pitchFamily="18" charset="0"/>
                <a:cs typeface="Times New Roman" panose="02020603050405020304" pitchFamily="18" charset="0"/>
              </a:rPr>
              <a:t>Uses precision, recall, and F1-score to ensure recommendation accuracy.</a:t>
            </a:r>
          </a:p>
          <a:p>
            <a:r>
              <a:rPr lang="en-US" sz="2400" dirty="0">
                <a:latin typeface="Times New Roman" panose="02020603050405020304" pitchFamily="18" charset="0"/>
                <a:cs typeface="Times New Roman" panose="02020603050405020304" pitchFamily="18" charset="0"/>
              </a:rPr>
              <a:t>Development Environment:</a:t>
            </a:r>
          </a:p>
          <a:p>
            <a:r>
              <a:rPr lang="en-US" sz="2400" dirty="0">
                <a:latin typeface="Times New Roman" panose="02020603050405020304" pitchFamily="18" charset="0"/>
                <a:cs typeface="Times New Roman" panose="02020603050405020304" pitchFamily="18" charset="0"/>
              </a:rPr>
              <a:t>Built in Python with libraries like Scikit-learn, NLTK, and Pandas.</a:t>
            </a:r>
          </a:p>
          <a:p>
            <a:r>
              <a:rPr lang="en-US" sz="2400" dirty="0">
                <a:latin typeface="Times New Roman" panose="02020603050405020304" pitchFamily="18" charset="0"/>
                <a:cs typeface="Times New Roman" panose="02020603050405020304" pitchFamily="18" charset="0"/>
              </a:rPr>
              <a:t>Runs in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 for interactive model development and evaluation.</a:t>
            </a:r>
          </a:p>
          <a:p>
            <a:r>
              <a:rPr lang="en-US" sz="2400" dirty="0">
                <a:latin typeface="Times New Roman" panose="02020603050405020304" pitchFamily="18" charset="0"/>
                <a:cs typeface="Times New Roman" panose="02020603050405020304" pitchFamily="18" charset="0"/>
              </a:rPr>
              <a:t>Scalability:</a:t>
            </a:r>
          </a:p>
          <a:p>
            <a:r>
              <a:rPr lang="en-US" sz="2400" dirty="0">
                <a:latin typeface="Times New Roman" panose="02020603050405020304" pitchFamily="18" charset="0"/>
                <a:cs typeface="Times New Roman" panose="02020603050405020304" pitchFamily="18" charset="0"/>
              </a:rPr>
              <a:t>Designed for scalability and adaptability.</a:t>
            </a:r>
          </a:p>
          <a:p>
            <a:r>
              <a:rPr lang="en-US" sz="2400" dirty="0">
                <a:latin typeface="Times New Roman" panose="02020603050405020304" pitchFamily="18" charset="0"/>
                <a:cs typeface="Times New Roman" panose="02020603050405020304" pitchFamily="18" charset="0"/>
              </a:rPr>
              <a:t>Can be deployed as a web application or integrated into existing skincare platforms.</a:t>
            </a:r>
          </a:p>
          <a:p>
            <a:r>
              <a:rPr lang="en-US" sz="2400" dirty="0">
                <a:latin typeface="Times New Roman" panose="02020603050405020304" pitchFamily="18" charset="0"/>
                <a:cs typeface="Times New Roman" panose="02020603050405020304" pitchFamily="18" charset="0"/>
              </a:rPr>
              <a:t>Benefits: Provides seamless, personalized skincare advice across multiple devices and platforms.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13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A2E40-8D0E-E464-E8BC-05D1AC30B9E0}"/>
              </a:ext>
            </a:extLst>
          </p:cNvPr>
          <p:cNvSpPr>
            <a:spLocks noGrp="1"/>
          </p:cNvSpPr>
          <p:nvPr>
            <p:ph type="title"/>
          </p:nvPr>
        </p:nvSpPr>
        <p:spPr>
          <a:xfrm>
            <a:off x="0" y="0"/>
            <a:ext cx="12192000" cy="1188720"/>
          </a:xfrm>
        </p:spPr>
        <p:txBody>
          <a:bodyPr/>
          <a:lstStyle/>
          <a:p>
            <a:r>
              <a:rPr lang="en-US" b="1" dirty="0"/>
              <a:t>SYSTEM ARCHITECTURE</a:t>
            </a:r>
            <a:endParaRPr lang="en-IN" b="1" dirty="0"/>
          </a:p>
        </p:txBody>
      </p:sp>
      <p:pic>
        <p:nvPicPr>
          <p:cNvPr id="4" name="Content Placeholder 3">
            <a:extLst>
              <a:ext uri="{FF2B5EF4-FFF2-40B4-BE49-F238E27FC236}">
                <a16:creationId xmlns:a16="http://schemas.microsoft.com/office/drawing/2014/main" id="{ED2EFEA9-362E-F317-3AF6-E238F3E6D1E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172"/>
          <a:stretch/>
        </p:blipFill>
        <p:spPr bwMode="auto">
          <a:xfrm>
            <a:off x="192505" y="1379621"/>
            <a:ext cx="11790948" cy="524576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5852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9BE5-3593-97B8-00F2-436B97AA5AD0}"/>
              </a:ext>
            </a:extLst>
          </p:cNvPr>
          <p:cNvSpPr>
            <a:spLocks noGrp="1"/>
          </p:cNvSpPr>
          <p:nvPr>
            <p:ph type="title"/>
          </p:nvPr>
        </p:nvSpPr>
        <p:spPr>
          <a:xfrm>
            <a:off x="0" y="0"/>
            <a:ext cx="12192000" cy="946484"/>
          </a:xfrm>
        </p:spPr>
        <p:txBody>
          <a:bodyPr/>
          <a:lstStyle/>
          <a:p>
            <a:r>
              <a:rPr lang="en-US" b="1" dirty="0"/>
              <a:t>LIST OF MODULES</a:t>
            </a:r>
            <a:endParaRPr lang="en-IN" b="1" dirty="0"/>
          </a:p>
        </p:txBody>
      </p:sp>
      <p:sp>
        <p:nvSpPr>
          <p:cNvPr id="3" name="Content Placeholder 2">
            <a:extLst>
              <a:ext uri="{FF2B5EF4-FFF2-40B4-BE49-F238E27FC236}">
                <a16:creationId xmlns:a16="http://schemas.microsoft.com/office/drawing/2014/main" id="{951E1DB4-7691-1794-7950-52F6EFAD2360}"/>
              </a:ext>
            </a:extLst>
          </p:cNvPr>
          <p:cNvSpPr>
            <a:spLocks noGrp="1"/>
          </p:cNvSpPr>
          <p:nvPr>
            <p:ph idx="1"/>
          </p:nvPr>
        </p:nvSpPr>
        <p:spPr>
          <a:xfrm>
            <a:off x="657726" y="1588168"/>
            <a:ext cx="9303138" cy="4151859"/>
          </a:xfrm>
        </p:spPr>
        <p:txBody>
          <a:bodyPr>
            <a:normAutofit/>
          </a:bodyPr>
          <a:lstStyle/>
          <a:p>
            <a:r>
              <a:rPr lang="en-IN" sz="2800" dirty="0">
                <a:latin typeface="Times New Roman" panose="02020603050405020304" pitchFamily="18" charset="0"/>
                <a:cs typeface="Times New Roman" panose="02020603050405020304" pitchFamily="18" charset="0"/>
              </a:rPr>
              <a:t>DATA COLLECTION MODULE</a:t>
            </a:r>
          </a:p>
          <a:p>
            <a:r>
              <a:rPr lang="en-IN" sz="2800" dirty="0">
                <a:latin typeface="Times New Roman" panose="02020603050405020304" pitchFamily="18" charset="0"/>
                <a:cs typeface="Times New Roman" panose="02020603050405020304" pitchFamily="18" charset="0"/>
              </a:rPr>
              <a:t>DATA PREPROCESSING MODULE</a:t>
            </a:r>
          </a:p>
          <a:p>
            <a:r>
              <a:rPr lang="en-IN" sz="2800" dirty="0">
                <a:latin typeface="Times New Roman" panose="02020603050405020304" pitchFamily="18" charset="0"/>
                <a:cs typeface="Times New Roman" panose="02020603050405020304" pitchFamily="18" charset="0"/>
              </a:rPr>
              <a:t>FEATURE ENGINEERING MODULE</a:t>
            </a:r>
          </a:p>
          <a:p>
            <a:r>
              <a:rPr lang="en-IN" sz="2800" dirty="0">
                <a:latin typeface="Times New Roman" panose="02020603050405020304" pitchFamily="18" charset="0"/>
                <a:cs typeface="Times New Roman" panose="02020603050405020304" pitchFamily="18" charset="0"/>
              </a:rPr>
              <a:t>MACHINE LEARNING MODELS MODULE</a:t>
            </a:r>
          </a:p>
          <a:p>
            <a:r>
              <a:rPr lang="en-IN" sz="2800" dirty="0">
                <a:latin typeface="Times New Roman" panose="02020603050405020304" pitchFamily="18" charset="0"/>
                <a:cs typeface="Times New Roman" panose="02020603050405020304" pitchFamily="18" charset="0"/>
              </a:rPr>
              <a:t>USER INTERFACE MODULE</a:t>
            </a:r>
          </a:p>
        </p:txBody>
      </p:sp>
    </p:spTree>
    <p:extLst>
      <p:ext uri="{BB962C8B-B14F-4D97-AF65-F5344CB8AC3E}">
        <p14:creationId xmlns:p14="http://schemas.microsoft.com/office/powerpoint/2010/main" val="2880326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F9B2-14A8-2AE0-FDE0-AF3E461A58F4}"/>
              </a:ext>
            </a:extLst>
          </p:cNvPr>
          <p:cNvSpPr>
            <a:spLocks noGrp="1"/>
          </p:cNvSpPr>
          <p:nvPr>
            <p:ph type="title"/>
          </p:nvPr>
        </p:nvSpPr>
        <p:spPr>
          <a:xfrm>
            <a:off x="0" y="0"/>
            <a:ext cx="12192000" cy="962526"/>
          </a:xfrm>
        </p:spPr>
        <p:txBody>
          <a:bodyPr/>
          <a:lstStyle/>
          <a:p>
            <a:r>
              <a:rPr lang="en-US" b="1" dirty="0"/>
              <a:t>DATA COLLECTION MODULE</a:t>
            </a:r>
            <a:endParaRPr lang="en-IN" b="1" dirty="0"/>
          </a:p>
        </p:txBody>
      </p:sp>
      <p:sp>
        <p:nvSpPr>
          <p:cNvPr id="3" name="Content Placeholder 2">
            <a:extLst>
              <a:ext uri="{FF2B5EF4-FFF2-40B4-BE49-F238E27FC236}">
                <a16:creationId xmlns:a16="http://schemas.microsoft.com/office/drawing/2014/main" id="{B8CD496E-6369-402A-DB7E-4887D4E05D49}"/>
              </a:ext>
            </a:extLst>
          </p:cNvPr>
          <p:cNvSpPr>
            <a:spLocks noGrp="1"/>
          </p:cNvSpPr>
          <p:nvPr>
            <p:ph idx="1"/>
          </p:nvPr>
        </p:nvSpPr>
        <p:spPr>
          <a:xfrm>
            <a:off x="-1" y="962525"/>
            <a:ext cx="12191999" cy="5895475"/>
          </a:xfrm>
        </p:spPr>
        <p:txBody>
          <a:bodyPr>
            <a:noAutofit/>
          </a:bodyPr>
          <a:lstStyle/>
          <a:p>
            <a:r>
              <a:rPr lang="en-IN" sz="2400" b="1" dirty="0">
                <a:latin typeface="Times New Roman" panose="02020603050405020304" pitchFamily="18" charset="0"/>
                <a:cs typeface="Times New Roman" panose="02020603050405020304" pitchFamily="18" charset="0"/>
              </a:rPr>
              <a:t>Overview:</a:t>
            </a:r>
          </a:p>
          <a:p>
            <a:r>
              <a:rPr lang="en-IN" sz="2000" dirty="0">
                <a:latin typeface="Times New Roman" panose="02020603050405020304" pitchFamily="18" charset="0"/>
                <a:cs typeface="Times New Roman" panose="02020603050405020304" pitchFamily="18" charset="0"/>
              </a:rPr>
              <a:t>Accesses and retrieves skincare product data from the Sephora dataset in formats like CSV, JSON, and APIs.</a:t>
            </a:r>
          </a:p>
          <a:p>
            <a:r>
              <a:rPr lang="en-IN" sz="2000" dirty="0">
                <a:latin typeface="Times New Roman" panose="02020603050405020304" pitchFamily="18" charset="0"/>
                <a:cs typeface="Times New Roman" panose="02020603050405020304" pitchFamily="18" charset="0"/>
              </a:rPr>
              <a:t>Includes understanding dataset structure, storing data in memory, and performing exploratory data analysis (EDA).</a:t>
            </a:r>
          </a:p>
          <a:p>
            <a:r>
              <a:rPr lang="en-US" sz="2400" b="1" dirty="0">
                <a:latin typeface="Times New Roman" panose="02020603050405020304" pitchFamily="18" charset="0"/>
                <a:cs typeface="Times New Roman" panose="02020603050405020304" pitchFamily="18" charset="0"/>
              </a:rPr>
              <a:t>Functionality:</a:t>
            </a:r>
          </a:p>
          <a:p>
            <a:r>
              <a:rPr lang="en-US" sz="2000" b="1" dirty="0">
                <a:latin typeface="Times New Roman" panose="02020603050405020304" pitchFamily="18" charset="0"/>
                <a:cs typeface="Times New Roman" panose="02020603050405020304" pitchFamily="18" charset="0"/>
              </a:rPr>
              <a:t>Dataset Access</a:t>
            </a:r>
            <a:r>
              <a:rPr lang="en-US" sz="2000" dirty="0">
                <a:latin typeface="Times New Roman" panose="02020603050405020304" pitchFamily="18" charset="0"/>
                <a:cs typeface="Times New Roman" panose="02020603050405020304" pitchFamily="18" charset="0"/>
              </a:rPr>
              <a:t>: Connects to the Sephora dataset, manages authentication, authorization, and data retrieval for secure and efficient access.</a:t>
            </a:r>
          </a:p>
          <a:p>
            <a:r>
              <a:rPr lang="en-US" sz="2000" b="1" dirty="0">
                <a:latin typeface="Times New Roman" panose="02020603050405020304" pitchFamily="18" charset="0"/>
                <a:cs typeface="Times New Roman" panose="02020603050405020304" pitchFamily="18" charset="0"/>
              </a:rPr>
              <a:t>Data Retrieval</a:t>
            </a:r>
            <a:r>
              <a:rPr lang="en-US" sz="2000" dirty="0">
                <a:latin typeface="Times New Roman" panose="02020603050405020304" pitchFamily="18" charset="0"/>
                <a:cs typeface="Times New Roman" panose="02020603050405020304" pitchFamily="18" charset="0"/>
              </a:rPr>
              <a:t>: Retrieves product information, querying attributes like product names, descriptions, ingredient lists, prices, user reviews, and ratings.</a:t>
            </a:r>
          </a:p>
          <a:p>
            <a:r>
              <a:rPr lang="en-US" sz="2000" b="1" dirty="0">
                <a:latin typeface="Times New Roman" panose="02020603050405020304" pitchFamily="18" charset="0"/>
                <a:cs typeface="Times New Roman" panose="02020603050405020304" pitchFamily="18" charset="0"/>
              </a:rPr>
              <a:t>Web Scraping: </a:t>
            </a:r>
            <a:r>
              <a:rPr lang="en-US" sz="2000" dirty="0">
                <a:latin typeface="Times New Roman" panose="02020603050405020304" pitchFamily="18" charset="0"/>
                <a:cs typeface="Times New Roman" panose="02020603050405020304" pitchFamily="18" charset="0"/>
              </a:rPr>
              <a:t>Uses web scraping to gather data when APIs are unavailable, parsing HTML pages and extracting relevant sections.</a:t>
            </a:r>
          </a:p>
          <a:p>
            <a:r>
              <a:rPr lang="en-US" sz="2000" b="1" dirty="0">
                <a:latin typeface="Times New Roman" panose="02020603050405020304" pitchFamily="18" charset="0"/>
                <a:cs typeface="Times New Roman" panose="02020603050405020304" pitchFamily="18" charset="0"/>
              </a:rPr>
              <a:t>Data Parsing and Transformation: </a:t>
            </a:r>
            <a:r>
              <a:rPr lang="en-US" sz="2000" dirty="0">
                <a:latin typeface="Times New Roman" panose="02020603050405020304" pitchFamily="18" charset="0"/>
                <a:cs typeface="Times New Roman" panose="02020603050405020304" pitchFamily="18" charset="0"/>
              </a:rPr>
              <a:t>Parses and transforms retrieved data into structured formats (e.g., pandas </a:t>
            </a:r>
            <a:r>
              <a:rPr lang="en-US" sz="2000" dirty="0" err="1">
                <a:latin typeface="Times New Roman" panose="02020603050405020304" pitchFamily="18" charset="0"/>
                <a:cs typeface="Times New Roman" panose="02020603050405020304" pitchFamily="18" charset="0"/>
              </a:rPr>
              <a:t>DataFrames</a:t>
            </a:r>
            <a:r>
              <a:rPr lang="en-US" sz="2000" dirty="0">
                <a:latin typeface="Times New Roman" panose="02020603050405020304" pitchFamily="18" charset="0"/>
                <a:cs typeface="Times New Roman" panose="02020603050405020304" pitchFamily="18" charset="0"/>
              </a:rPr>
              <a:t>) for analysis and modeling.</a:t>
            </a:r>
          </a:p>
          <a:p>
            <a:r>
              <a:rPr lang="en-US" sz="2000" b="1" dirty="0">
                <a:latin typeface="Times New Roman" panose="02020603050405020304" pitchFamily="18" charset="0"/>
                <a:cs typeface="Times New Roman" panose="02020603050405020304" pitchFamily="18" charset="0"/>
              </a:rPr>
              <a:t>Exploratory Data Analysis (EDA</a:t>
            </a:r>
            <a:r>
              <a:rPr lang="en-US" sz="2000" dirty="0">
                <a:latin typeface="Times New Roman" panose="02020603050405020304" pitchFamily="18" charset="0"/>
                <a:cs typeface="Times New Roman" panose="02020603050405020304" pitchFamily="18" charset="0"/>
              </a:rPr>
              <a:t>): Summarizes statistics, displays data distributions, identifies patterns or trends, and detects data quality issues.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8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F9B2-14A8-2AE0-FDE0-AF3E461A58F4}"/>
              </a:ext>
            </a:extLst>
          </p:cNvPr>
          <p:cNvSpPr>
            <a:spLocks noGrp="1"/>
          </p:cNvSpPr>
          <p:nvPr>
            <p:ph type="title"/>
          </p:nvPr>
        </p:nvSpPr>
        <p:spPr>
          <a:xfrm>
            <a:off x="0" y="0"/>
            <a:ext cx="12192000" cy="962526"/>
          </a:xfrm>
        </p:spPr>
        <p:txBody>
          <a:bodyPr/>
          <a:lstStyle/>
          <a:p>
            <a:r>
              <a:rPr lang="en-IN" b="1" dirty="0"/>
              <a:t>DATA PREPROCESSING MODULE</a:t>
            </a:r>
          </a:p>
        </p:txBody>
      </p:sp>
      <p:sp>
        <p:nvSpPr>
          <p:cNvPr id="3" name="Content Placeholder 2">
            <a:extLst>
              <a:ext uri="{FF2B5EF4-FFF2-40B4-BE49-F238E27FC236}">
                <a16:creationId xmlns:a16="http://schemas.microsoft.com/office/drawing/2014/main" id="{B8CD496E-6369-402A-DB7E-4887D4E05D49}"/>
              </a:ext>
            </a:extLst>
          </p:cNvPr>
          <p:cNvSpPr>
            <a:spLocks noGrp="1"/>
          </p:cNvSpPr>
          <p:nvPr>
            <p:ph idx="1"/>
          </p:nvPr>
        </p:nvSpPr>
        <p:spPr>
          <a:xfrm>
            <a:off x="-1" y="962525"/>
            <a:ext cx="12191999" cy="5895475"/>
          </a:xfrm>
        </p:spPr>
        <p:txBody>
          <a:bodyPr>
            <a:noAutofit/>
          </a:bodyPr>
          <a:lstStyle/>
          <a:p>
            <a:r>
              <a:rPr lang="en-IN" sz="2000" b="1" dirty="0">
                <a:latin typeface="Times New Roman" panose="02020603050405020304" pitchFamily="18" charset="0"/>
                <a:cs typeface="Times New Roman" panose="02020603050405020304" pitchFamily="18" charset="0"/>
              </a:rPr>
              <a:t>Overview:</a:t>
            </a:r>
          </a:p>
          <a:p>
            <a:r>
              <a:rPr lang="en-US" sz="2000" dirty="0">
                <a:latin typeface="Times New Roman" panose="02020603050405020304" pitchFamily="18" charset="0"/>
                <a:cs typeface="Times New Roman" panose="02020603050405020304" pitchFamily="18" charset="0"/>
              </a:rPr>
              <a:t>Cleans, transforms, and prepares raw data for analysis and model training, ensuring data quality, consistency, and usability.</a:t>
            </a:r>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Functionality:</a:t>
            </a:r>
          </a:p>
          <a:p>
            <a:r>
              <a:rPr lang="en-US" sz="2000" b="1" dirty="0">
                <a:latin typeface="Times New Roman" panose="02020603050405020304" pitchFamily="18" charset="0"/>
                <a:cs typeface="Times New Roman" panose="02020603050405020304" pitchFamily="18" charset="0"/>
              </a:rPr>
              <a:t>Handling Missing Values</a:t>
            </a:r>
            <a:r>
              <a:rPr lang="en-US" sz="2000" dirty="0">
                <a:latin typeface="Times New Roman" panose="02020603050405020304" pitchFamily="18" charset="0"/>
                <a:cs typeface="Times New Roman" panose="02020603050405020304" pitchFamily="18" charset="0"/>
              </a:rPr>
              <a:t>: Identifies and addresses missing data using imputation (mean, median, mode, KNN) or deletion methods.</a:t>
            </a:r>
          </a:p>
          <a:p>
            <a:r>
              <a:rPr lang="en-US" sz="2000" b="1" dirty="0">
                <a:latin typeface="Times New Roman" panose="02020603050405020304" pitchFamily="18" charset="0"/>
                <a:cs typeface="Times New Roman" panose="02020603050405020304" pitchFamily="18" charset="0"/>
              </a:rPr>
              <a:t>Data Cleaning</a:t>
            </a:r>
            <a:r>
              <a:rPr lang="en-US" sz="2000" dirty="0">
                <a:latin typeface="Times New Roman" panose="02020603050405020304" pitchFamily="18" charset="0"/>
                <a:cs typeface="Times New Roman" panose="02020603050405020304" pitchFamily="18" charset="0"/>
              </a:rPr>
              <a:t>: Removes duplicates, corrects inconsistencies, and filters out erroneous data points.</a:t>
            </a:r>
          </a:p>
          <a:p>
            <a:r>
              <a:rPr lang="en-US" sz="2000" b="1" dirty="0">
                <a:latin typeface="Times New Roman" panose="02020603050405020304" pitchFamily="18" charset="0"/>
                <a:cs typeface="Times New Roman" panose="02020603050405020304" pitchFamily="18" charset="0"/>
              </a:rPr>
              <a:t>Normalization and Standardization</a:t>
            </a:r>
            <a:r>
              <a:rPr lang="en-US" sz="2000" dirty="0">
                <a:latin typeface="Times New Roman" panose="02020603050405020304" pitchFamily="18" charset="0"/>
                <a:cs typeface="Times New Roman" panose="02020603050405020304" pitchFamily="18" charset="0"/>
              </a:rPr>
              <a:t>: Scales numerical features to a common range or adjusts them to have a mean of 0 and standard deviation of 1 for better model performance.</a:t>
            </a:r>
          </a:p>
          <a:p>
            <a:r>
              <a:rPr lang="en-US" sz="2000" b="1" dirty="0">
                <a:latin typeface="Times New Roman" panose="02020603050405020304" pitchFamily="18" charset="0"/>
                <a:cs typeface="Times New Roman" panose="02020603050405020304" pitchFamily="18" charset="0"/>
              </a:rPr>
              <a:t>Text Preprocessing</a:t>
            </a:r>
            <a:r>
              <a:rPr lang="en-US" sz="2000" dirty="0">
                <a:latin typeface="Times New Roman" panose="02020603050405020304" pitchFamily="18" charset="0"/>
                <a:cs typeface="Times New Roman" panose="02020603050405020304" pitchFamily="18" charset="0"/>
              </a:rPr>
              <a:t>: Standardizes text formats, removes special characters and stop words, tokenizes text, and applies stemming and lemmatization.</a:t>
            </a:r>
          </a:p>
          <a:p>
            <a:r>
              <a:rPr lang="en-US" sz="2000" b="1" dirty="0">
                <a:latin typeface="Times New Roman" panose="02020603050405020304" pitchFamily="18" charset="0"/>
                <a:cs typeface="Times New Roman" panose="02020603050405020304" pitchFamily="18" charset="0"/>
              </a:rPr>
              <a:t>Encoding Categorical Variables</a:t>
            </a:r>
            <a:r>
              <a:rPr lang="en-US" sz="2000" dirty="0">
                <a:latin typeface="Times New Roman" panose="02020603050405020304" pitchFamily="18" charset="0"/>
                <a:cs typeface="Times New Roman" panose="02020603050405020304" pitchFamily="18" charset="0"/>
              </a:rPr>
              <a:t>: Converts categorical data (e.g., product categories, brands) into numerical representations using one-hot, label, or ordinal encoding.</a:t>
            </a:r>
          </a:p>
          <a:p>
            <a:r>
              <a:rPr lang="en-US" sz="2000" b="1" dirty="0">
                <a:latin typeface="Times New Roman" panose="02020603050405020304" pitchFamily="18" charset="0"/>
                <a:cs typeface="Times New Roman" panose="02020603050405020304" pitchFamily="18" charset="0"/>
              </a:rPr>
              <a:t>Quality Assurance</a:t>
            </a:r>
            <a:r>
              <a:rPr lang="en-US" sz="2000" dirty="0">
                <a:latin typeface="Times New Roman" panose="02020603050405020304" pitchFamily="18" charset="0"/>
                <a:cs typeface="Times New Roman" panose="02020603050405020304" pitchFamily="18" charset="0"/>
              </a:rPr>
              <a:t>: Ensures data quality and integrity through validation, consistency checks, and data profiling.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14648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82</TotalTime>
  <Words>1891</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Gill Sans MT</vt:lpstr>
      <vt:lpstr>Times New Roman</vt:lpstr>
      <vt:lpstr>Verdana</vt:lpstr>
      <vt:lpstr>Parcel</vt:lpstr>
      <vt:lpstr>SKINCARE PRODUCT RECOMMENDATION SYSTEM</vt:lpstr>
      <vt:lpstr>ABSTRACT</vt:lpstr>
      <vt:lpstr>EXISTING SYSTEM</vt:lpstr>
      <vt:lpstr>PROPOSED SYSTEM</vt:lpstr>
      <vt:lpstr>PROPOSED SYSTEM</vt:lpstr>
      <vt:lpstr>SYSTEM ARCHITECTURE</vt:lpstr>
      <vt:lpstr>LIST OF MODULES</vt:lpstr>
      <vt:lpstr>DATA COLLECTION MODULE</vt:lpstr>
      <vt:lpstr>DATA PREPROCESSING MODULE</vt:lpstr>
      <vt:lpstr>FEATURE ENGINEERING MODULE</vt:lpstr>
      <vt:lpstr>MACHINE LEARNING MODELS MODULE</vt:lpstr>
      <vt:lpstr>USER INTERFACE MODULE</vt:lpstr>
      <vt:lpstr>IMPLEMENTATION</vt:lpstr>
      <vt:lpstr>IMPLEMENTATION</vt:lpstr>
      <vt:lpstr>IMPLEMENTATION</vt:lpstr>
      <vt:lpstr>IMPLEMENTATION</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SKINCARE PRODUCT RECOMMENDATION SYSTEM</dc:title>
  <dc:creator>Adharshini chandrasekar</dc:creator>
  <cp:lastModifiedBy>Adharshini chandrasekar</cp:lastModifiedBy>
  <cp:revision>2</cp:revision>
  <dcterms:created xsi:type="dcterms:W3CDTF">2024-05-17T11:00:24Z</dcterms:created>
  <dcterms:modified xsi:type="dcterms:W3CDTF">2024-05-18T03:42:24Z</dcterms:modified>
</cp:coreProperties>
</file>