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304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870276" y="801936"/>
            <a:ext cx="13447059" cy="1388745"/>
          </a:xfrm>
          <a:prstGeom prst="rect">
            <a:avLst/>
          </a:prstGeom>
          <a:noFill/>
          <a:ln/>
        </p:spPr>
        <p:txBody>
          <a:bodyPr wrap="square" rtlCol="0" anchor="t"/>
          <a:lstStyle/>
          <a:p>
            <a:pPr marL="0" indent="0">
              <a:lnSpc>
                <a:spcPts val="5468"/>
              </a:lnSpc>
              <a:buNone/>
            </a:pPr>
            <a:r>
              <a:rPr lang="en-US" sz="6600" b="1" dirty="0">
                <a:solidFill>
                  <a:srgbClr val="484237"/>
                </a:solidFill>
                <a:latin typeface="Gelasio" pitchFamily="34" charset="0"/>
                <a:ea typeface="Gelasio" pitchFamily="34" charset="-122"/>
                <a:cs typeface="Gelasio" pitchFamily="34" charset="-120"/>
              </a:rPr>
              <a:t>CS19P11 - INTERNET OF THINGS ESSENTIALS</a:t>
            </a:r>
            <a:endParaRPr lang="en-US" sz="6600" dirty="0"/>
          </a:p>
        </p:txBody>
      </p:sp>
      <p:sp>
        <p:nvSpPr>
          <p:cNvPr id="5" name="Text 3"/>
          <p:cNvSpPr/>
          <p:nvPr/>
        </p:nvSpPr>
        <p:spPr>
          <a:xfrm>
            <a:off x="870276" y="2766180"/>
            <a:ext cx="8526017" cy="1536235"/>
          </a:xfrm>
          <a:prstGeom prst="rect">
            <a:avLst/>
          </a:prstGeom>
          <a:noFill/>
          <a:ln/>
        </p:spPr>
        <p:txBody>
          <a:bodyPr wrap="square" rtlCol="0" anchor="t"/>
          <a:lstStyle/>
          <a:p>
            <a:pPr marL="0" indent="0">
              <a:lnSpc>
                <a:spcPts val="3281"/>
              </a:lnSpc>
              <a:buNone/>
            </a:pPr>
            <a:r>
              <a:rPr lang="en-US" sz="5400" b="1" dirty="0">
                <a:solidFill>
                  <a:srgbClr val="484237"/>
                </a:solidFill>
                <a:latin typeface="Gelasio" pitchFamily="34" charset="0"/>
                <a:ea typeface="Gelasio" pitchFamily="34" charset="-122"/>
                <a:cs typeface="Gelasio" pitchFamily="34" charset="-120"/>
              </a:rPr>
              <a:t>AUTOMATED DUSTBIN </a:t>
            </a:r>
          </a:p>
          <a:p>
            <a:pPr marL="0" indent="0">
              <a:lnSpc>
                <a:spcPts val="3281"/>
              </a:lnSpc>
              <a:buNone/>
            </a:pPr>
            <a:endParaRPr lang="en-US" sz="5400" b="1" dirty="0">
              <a:solidFill>
                <a:srgbClr val="484237"/>
              </a:solidFill>
              <a:latin typeface="Gelasio" pitchFamily="34" charset="0"/>
              <a:ea typeface="Gelasio" pitchFamily="34" charset="-122"/>
              <a:cs typeface="Gelasio" pitchFamily="34" charset="-120"/>
            </a:endParaRPr>
          </a:p>
          <a:p>
            <a:pPr marL="0" indent="0">
              <a:lnSpc>
                <a:spcPts val="3281"/>
              </a:lnSpc>
              <a:buNone/>
            </a:pPr>
            <a:r>
              <a:rPr lang="en-US" sz="5400" b="1" dirty="0">
                <a:solidFill>
                  <a:srgbClr val="484237"/>
                </a:solidFill>
                <a:latin typeface="Gelasio" pitchFamily="34" charset="0"/>
                <a:ea typeface="Gelasio" pitchFamily="34" charset="-122"/>
                <a:cs typeface="Gelasio" pitchFamily="34" charset="-120"/>
              </a:rPr>
              <a:t>SYSTEM</a:t>
            </a:r>
            <a:endParaRPr lang="en-US" sz="5400" dirty="0"/>
          </a:p>
        </p:txBody>
      </p:sp>
      <p:sp>
        <p:nvSpPr>
          <p:cNvPr id="6" name="Text 4"/>
          <p:cNvSpPr/>
          <p:nvPr/>
        </p:nvSpPr>
        <p:spPr>
          <a:xfrm>
            <a:off x="2037993" y="4764881"/>
            <a:ext cx="5006221" cy="355402"/>
          </a:xfrm>
          <a:prstGeom prst="rect">
            <a:avLst/>
          </a:prstGeom>
          <a:noFill/>
          <a:ln/>
        </p:spPr>
        <p:txBody>
          <a:bodyPr wrap="none" rtlCol="0" anchor="t"/>
          <a:lstStyle/>
          <a:p>
            <a:pPr marL="0" indent="0">
              <a:lnSpc>
                <a:spcPts val="2799"/>
              </a:lnSpc>
              <a:buNone/>
            </a:pPr>
            <a:endParaRPr lang="en-US" sz="1750" dirty="0"/>
          </a:p>
        </p:txBody>
      </p:sp>
      <p:sp>
        <p:nvSpPr>
          <p:cNvPr id="7" name="Text 5"/>
          <p:cNvSpPr/>
          <p:nvPr/>
        </p:nvSpPr>
        <p:spPr>
          <a:xfrm>
            <a:off x="870276" y="5405048"/>
            <a:ext cx="5006221" cy="355402"/>
          </a:xfrm>
          <a:prstGeom prst="rect">
            <a:avLst/>
          </a:prstGeom>
          <a:noFill/>
          <a:ln/>
        </p:spPr>
        <p:txBody>
          <a:bodyPr wrap="none" rtlCol="0" anchor="t"/>
          <a:lstStyle/>
          <a:p>
            <a:pPr marL="0" indent="0">
              <a:lnSpc>
                <a:spcPts val="2799"/>
              </a:lnSpc>
              <a:buNone/>
            </a:pPr>
            <a:r>
              <a:rPr lang="en-US" sz="2800" dirty="0">
                <a:solidFill>
                  <a:srgbClr val="746558"/>
                </a:solidFill>
                <a:latin typeface="Gelasio" pitchFamily="34" charset="0"/>
                <a:ea typeface="Gelasio" pitchFamily="34" charset="-122"/>
                <a:cs typeface="Gelasio" pitchFamily="34" charset="-120"/>
              </a:rPr>
              <a:t>Mr. S.Suresh Kumar M.E.,(Ph.D.)</a:t>
            </a:r>
            <a:endParaRPr lang="en-US" sz="2800" dirty="0"/>
          </a:p>
        </p:txBody>
      </p:sp>
      <p:sp>
        <p:nvSpPr>
          <p:cNvPr id="8" name="Text 6"/>
          <p:cNvSpPr/>
          <p:nvPr/>
        </p:nvSpPr>
        <p:spPr>
          <a:xfrm>
            <a:off x="7593806" y="3687485"/>
            <a:ext cx="5006221" cy="355402"/>
          </a:xfrm>
          <a:prstGeom prst="rect">
            <a:avLst/>
          </a:prstGeom>
          <a:noFill/>
          <a:ln/>
        </p:spPr>
        <p:txBody>
          <a:bodyPr wrap="none" rtlCol="0" anchor="t"/>
          <a:lstStyle/>
          <a:p>
            <a:pPr marL="0" indent="0">
              <a:lnSpc>
                <a:spcPts val="2799"/>
              </a:lnSpc>
              <a:buNone/>
            </a:pPr>
            <a:endParaRPr lang="en-US" sz="1750" dirty="0"/>
          </a:p>
        </p:txBody>
      </p:sp>
      <p:sp>
        <p:nvSpPr>
          <p:cNvPr id="9" name="Text 7"/>
          <p:cNvSpPr/>
          <p:nvPr/>
        </p:nvSpPr>
        <p:spPr>
          <a:xfrm>
            <a:off x="7593806" y="4242792"/>
            <a:ext cx="5006221" cy="355402"/>
          </a:xfrm>
          <a:prstGeom prst="rect">
            <a:avLst/>
          </a:prstGeom>
          <a:noFill/>
          <a:ln/>
        </p:spPr>
        <p:txBody>
          <a:bodyPr wrap="none" rtlCol="0" anchor="t"/>
          <a:lstStyle/>
          <a:p>
            <a:pPr marL="0" indent="0">
              <a:lnSpc>
                <a:spcPts val="2799"/>
              </a:lnSpc>
              <a:buNone/>
            </a:pPr>
            <a:endParaRPr lang="en-US" sz="1750" dirty="0"/>
          </a:p>
        </p:txBody>
      </p:sp>
      <p:sp>
        <p:nvSpPr>
          <p:cNvPr id="10" name="Text 8"/>
          <p:cNvSpPr/>
          <p:nvPr/>
        </p:nvSpPr>
        <p:spPr>
          <a:xfrm>
            <a:off x="9110633" y="5305086"/>
            <a:ext cx="5006221" cy="355402"/>
          </a:xfrm>
          <a:prstGeom prst="rect">
            <a:avLst/>
          </a:prstGeom>
          <a:noFill/>
          <a:ln/>
        </p:spPr>
        <p:txBody>
          <a:bodyPr wrap="none" rtlCol="0" anchor="t"/>
          <a:lstStyle/>
          <a:p>
            <a:pPr marL="0" indent="0">
              <a:lnSpc>
                <a:spcPts val="2799"/>
              </a:lnSpc>
              <a:buNone/>
            </a:pPr>
            <a:r>
              <a:rPr lang="en-US" sz="2400" dirty="0">
                <a:solidFill>
                  <a:srgbClr val="746558"/>
                </a:solidFill>
                <a:latin typeface="Gelasio" pitchFamily="34" charset="0"/>
                <a:ea typeface="Gelasio" pitchFamily="34" charset="-122"/>
                <a:cs typeface="Gelasio" pitchFamily="34" charset="-120"/>
              </a:rPr>
              <a:t>- AKALYA G (210701021)</a:t>
            </a:r>
            <a:endParaRPr lang="en-US" sz="2400" dirty="0"/>
          </a:p>
        </p:txBody>
      </p:sp>
      <p:sp>
        <p:nvSpPr>
          <p:cNvPr id="11" name="Text 9"/>
          <p:cNvSpPr/>
          <p:nvPr/>
        </p:nvSpPr>
        <p:spPr>
          <a:xfrm>
            <a:off x="9110634" y="5861219"/>
            <a:ext cx="5006221" cy="355402"/>
          </a:xfrm>
          <a:prstGeom prst="rect">
            <a:avLst/>
          </a:prstGeom>
          <a:noFill/>
          <a:ln/>
        </p:spPr>
        <p:txBody>
          <a:bodyPr wrap="none" rtlCol="0" anchor="t"/>
          <a:lstStyle/>
          <a:p>
            <a:pPr marL="0" indent="0">
              <a:lnSpc>
                <a:spcPts val="2799"/>
              </a:lnSpc>
              <a:buNone/>
            </a:pPr>
            <a:r>
              <a:rPr lang="en-US" sz="2400" dirty="0">
                <a:solidFill>
                  <a:srgbClr val="746558"/>
                </a:solidFill>
                <a:latin typeface="Gelasio" pitchFamily="34" charset="0"/>
                <a:ea typeface="Gelasio" pitchFamily="34" charset="-122"/>
                <a:cs typeface="Gelasio" pitchFamily="34" charset="-120"/>
              </a:rPr>
              <a:t>- AKSHITHAA B K (210701024)</a:t>
            </a:r>
            <a:endParaRPr lang="en-US" sz="2400" dirty="0"/>
          </a:p>
        </p:txBody>
      </p:sp>
      <p:sp>
        <p:nvSpPr>
          <p:cNvPr id="12" name="Text 10"/>
          <p:cNvSpPr/>
          <p:nvPr/>
        </p:nvSpPr>
        <p:spPr>
          <a:xfrm>
            <a:off x="9110635" y="6417352"/>
            <a:ext cx="5006221" cy="355402"/>
          </a:xfrm>
          <a:prstGeom prst="rect">
            <a:avLst/>
          </a:prstGeom>
          <a:noFill/>
          <a:ln/>
        </p:spPr>
        <p:txBody>
          <a:bodyPr wrap="none" rtlCol="0" anchor="t"/>
          <a:lstStyle/>
          <a:p>
            <a:pPr marL="0" indent="0">
              <a:lnSpc>
                <a:spcPts val="2799"/>
              </a:lnSpc>
              <a:buNone/>
            </a:pPr>
            <a:r>
              <a:rPr lang="en-US" sz="2400" dirty="0">
                <a:solidFill>
                  <a:srgbClr val="746558"/>
                </a:solidFill>
                <a:latin typeface="Gelasio" pitchFamily="34" charset="0"/>
                <a:ea typeface="Gelasio" pitchFamily="34" charset="-122"/>
                <a:cs typeface="Gelasio" pitchFamily="34" charset="-120"/>
              </a:rPr>
              <a:t>- AMIRDHA M (210701026)</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9F6F0">
              <a:alpha val="85000"/>
            </a:srgbClr>
          </a:solidFill>
          <a:ln/>
        </p:spPr>
      </p:sp>
      <p:sp>
        <p:nvSpPr>
          <p:cNvPr id="6" name="Text 3"/>
          <p:cNvSpPr/>
          <p:nvPr/>
        </p:nvSpPr>
        <p:spPr>
          <a:xfrm>
            <a:off x="2037993" y="1717000"/>
            <a:ext cx="10462022"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Conclusion and Future Enhancements</a:t>
            </a:r>
            <a:endParaRPr lang="en-US" sz="4374" dirty="0"/>
          </a:p>
        </p:txBody>
      </p:sp>
      <p:sp>
        <p:nvSpPr>
          <p:cNvPr id="7" name="Shape 4"/>
          <p:cNvSpPr/>
          <p:nvPr/>
        </p:nvSpPr>
        <p:spPr>
          <a:xfrm>
            <a:off x="2037993" y="2744629"/>
            <a:ext cx="3370064" cy="4032689"/>
          </a:xfrm>
          <a:prstGeom prst="roundRect">
            <a:avLst>
              <a:gd name="adj" fmla="val 3956"/>
            </a:avLst>
          </a:prstGeom>
          <a:solidFill>
            <a:srgbClr val="EFE7D6"/>
          </a:solidFill>
          <a:ln/>
        </p:spPr>
      </p:sp>
      <p:sp>
        <p:nvSpPr>
          <p:cNvPr id="8" name="Text 5"/>
          <p:cNvSpPr/>
          <p:nvPr/>
        </p:nvSpPr>
        <p:spPr>
          <a:xfrm>
            <a:off x="2260163" y="2966799"/>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Conclusion</a:t>
            </a:r>
            <a:endParaRPr lang="en-US" sz="2187" dirty="0"/>
          </a:p>
        </p:txBody>
      </p:sp>
      <p:sp>
        <p:nvSpPr>
          <p:cNvPr id="9" name="Text 6"/>
          <p:cNvSpPr/>
          <p:nvPr/>
        </p:nvSpPr>
        <p:spPr>
          <a:xfrm>
            <a:off x="2260163" y="3447217"/>
            <a:ext cx="2925723" cy="284321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Automated Dustbin System, powered by ultrasonic sensor technology, offers a innovative and efficient solution to waste management, delivering hands-free convenience and improved hygiene.</a:t>
            </a:r>
            <a:endParaRPr lang="en-US" sz="1750" dirty="0"/>
          </a:p>
        </p:txBody>
      </p:sp>
      <p:sp>
        <p:nvSpPr>
          <p:cNvPr id="10" name="Shape 7"/>
          <p:cNvSpPr/>
          <p:nvPr/>
        </p:nvSpPr>
        <p:spPr>
          <a:xfrm>
            <a:off x="5630228" y="2744629"/>
            <a:ext cx="3370064" cy="4032689"/>
          </a:xfrm>
          <a:prstGeom prst="roundRect">
            <a:avLst>
              <a:gd name="adj" fmla="val 3956"/>
            </a:avLst>
          </a:prstGeom>
          <a:solidFill>
            <a:srgbClr val="EFE7D6"/>
          </a:solidFill>
          <a:ln/>
        </p:spPr>
      </p:sp>
      <p:sp>
        <p:nvSpPr>
          <p:cNvPr id="11" name="Text 8"/>
          <p:cNvSpPr/>
          <p:nvPr/>
        </p:nvSpPr>
        <p:spPr>
          <a:xfrm>
            <a:off x="5852398" y="2966799"/>
            <a:ext cx="2925723"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Future Enhancements</a:t>
            </a:r>
            <a:endParaRPr lang="en-US" sz="2187" dirty="0"/>
          </a:p>
        </p:txBody>
      </p:sp>
      <p:sp>
        <p:nvSpPr>
          <p:cNvPr id="12" name="Text 9"/>
          <p:cNvSpPr/>
          <p:nvPr/>
        </p:nvSpPr>
        <p:spPr>
          <a:xfrm>
            <a:off x="5852398" y="3794403"/>
            <a:ext cx="2925723" cy="2487811"/>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Potential future enhancements may include integration with smart home systems, the ability to monitor waste levels, and the incorporation of recycling capabilities.</a:t>
            </a:r>
            <a:endParaRPr lang="en-US" sz="1750" dirty="0"/>
          </a:p>
        </p:txBody>
      </p:sp>
      <p:sp>
        <p:nvSpPr>
          <p:cNvPr id="13" name="Shape 10"/>
          <p:cNvSpPr/>
          <p:nvPr/>
        </p:nvSpPr>
        <p:spPr>
          <a:xfrm>
            <a:off x="9222462" y="2744629"/>
            <a:ext cx="3370064" cy="4032689"/>
          </a:xfrm>
          <a:prstGeom prst="roundRect">
            <a:avLst>
              <a:gd name="adj" fmla="val 3956"/>
            </a:avLst>
          </a:prstGeom>
          <a:solidFill>
            <a:srgbClr val="EFE7D6"/>
          </a:solidFill>
          <a:ln/>
        </p:spPr>
      </p:sp>
      <p:sp>
        <p:nvSpPr>
          <p:cNvPr id="14" name="Text 11"/>
          <p:cNvSpPr/>
          <p:nvPr/>
        </p:nvSpPr>
        <p:spPr>
          <a:xfrm>
            <a:off x="9444633" y="2966799"/>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Positive Impact</a:t>
            </a:r>
            <a:endParaRPr lang="en-US" sz="2187" dirty="0"/>
          </a:p>
        </p:txBody>
      </p:sp>
      <p:sp>
        <p:nvSpPr>
          <p:cNvPr id="15" name="Text 12"/>
          <p:cNvSpPr/>
          <p:nvPr/>
        </p:nvSpPr>
        <p:spPr>
          <a:xfrm>
            <a:off x="9444633" y="3447217"/>
            <a:ext cx="2925723" cy="284321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system's automated features and efficient waste disposal process contribute to a cleaner, more sustainable environment, making it a valuable asset for both residential and commercial applications.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622346"/>
            <a:ext cx="7477601" cy="2874645"/>
          </a:xfrm>
          <a:prstGeom prst="rect">
            <a:avLst/>
          </a:prstGeom>
          <a:noFill/>
          <a:ln/>
        </p:spPr>
        <p:txBody>
          <a:bodyPr wrap="square" rtlCol="0" anchor="t"/>
          <a:lstStyle/>
          <a:p>
            <a:pPr marL="0" indent="0">
              <a:lnSpc>
                <a:spcPts val="7545"/>
              </a:lnSpc>
              <a:buNone/>
            </a:pPr>
            <a:r>
              <a:rPr lang="en-US" sz="6036" b="1" dirty="0">
                <a:solidFill>
                  <a:srgbClr val="484237"/>
                </a:solidFill>
                <a:latin typeface="Gelasio" pitchFamily="34" charset="0"/>
                <a:ea typeface="Gelasio" pitchFamily="34" charset="-122"/>
                <a:cs typeface="Gelasio" pitchFamily="34" charset="-120"/>
              </a:rPr>
              <a:t>Introduction to the Automated Dustbin System</a:t>
            </a:r>
            <a:endParaRPr lang="en-US" sz="6036" dirty="0"/>
          </a:p>
        </p:txBody>
      </p:sp>
      <p:sp>
        <p:nvSpPr>
          <p:cNvPr id="6" name="Text 3"/>
          <p:cNvSpPr/>
          <p:nvPr/>
        </p:nvSpPr>
        <p:spPr>
          <a:xfrm>
            <a:off x="6319599" y="4830247"/>
            <a:ext cx="7477601"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Automated Dustbin System is an innovative waste management solution that utilizes advanced sensor technology to enhance efficiency and convenience. By integrating an ultrasonic sensor, the system automatically detects nearby objects and responds by opening the dustbin lid, streamlining the waste disposal process.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215628"/>
            <a:ext cx="10554414"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Objectives of the Automated Dustbin System</a:t>
            </a:r>
            <a:endParaRPr lang="en-US" sz="4374" dirty="0"/>
          </a:p>
        </p:txBody>
      </p:sp>
      <p:sp>
        <p:nvSpPr>
          <p:cNvPr id="5" name="Text 3"/>
          <p:cNvSpPr/>
          <p:nvPr/>
        </p:nvSpPr>
        <p:spPr>
          <a:xfrm>
            <a:off x="2037993" y="3159800"/>
            <a:ext cx="3156347"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Hands-Free Convenience</a:t>
            </a:r>
            <a:endParaRPr lang="en-US" sz="2187" dirty="0"/>
          </a:p>
        </p:txBody>
      </p:sp>
      <p:sp>
        <p:nvSpPr>
          <p:cNvPr id="6" name="Text 4"/>
          <p:cNvSpPr/>
          <p:nvPr/>
        </p:nvSpPr>
        <p:spPr>
          <a:xfrm>
            <a:off x="2037993" y="3820001"/>
            <a:ext cx="3156347" cy="2132409"/>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system eliminates the need for manual lid opening, allowing users to simply approach the dustbin and discard waste without interruption.</a:t>
            </a:r>
            <a:endParaRPr lang="en-US" sz="1750" dirty="0"/>
          </a:p>
        </p:txBody>
      </p:sp>
      <p:sp>
        <p:nvSpPr>
          <p:cNvPr id="7" name="Text 5"/>
          <p:cNvSpPr/>
          <p:nvPr/>
        </p:nvSpPr>
        <p:spPr>
          <a:xfrm>
            <a:off x="5743932" y="3159800"/>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Improved Hygiene</a:t>
            </a:r>
            <a:endParaRPr lang="en-US" sz="2187" dirty="0"/>
          </a:p>
        </p:txBody>
      </p:sp>
      <p:sp>
        <p:nvSpPr>
          <p:cNvPr id="8" name="Text 6"/>
          <p:cNvSpPr/>
          <p:nvPr/>
        </p:nvSpPr>
        <p:spPr>
          <a:xfrm>
            <a:off x="5743932" y="3729157"/>
            <a:ext cx="3156347"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By automating the lid movement, the system reduces the spread of germs and promotes a more sanitary waste disposal environment.</a:t>
            </a:r>
            <a:endParaRPr lang="en-US" sz="1750" dirty="0"/>
          </a:p>
        </p:txBody>
      </p:sp>
      <p:sp>
        <p:nvSpPr>
          <p:cNvPr id="9" name="Text 7"/>
          <p:cNvSpPr/>
          <p:nvPr/>
        </p:nvSpPr>
        <p:spPr>
          <a:xfrm>
            <a:off x="9449872" y="3159800"/>
            <a:ext cx="279142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Enhanced Efficiency</a:t>
            </a:r>
            <a:endParaRPr lang="en-US" sz="2187" dirty="0"/>
          </a:p>
        </p:txBody>
      </p:sp>
      <p:sp>
        <p:nvSpPr>
          <p:cNvPr id="10" name="Text 8"/>
          <p:cNvSpPr/>
          <p:nvPr/>
        </p:nvSpPr>
        <p:spPr>
          <a:xfrm>
            <a:off x="9449872" y="3729157"/>
            <a:ext cx="3156347" cy="2132409"/>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automated mechanism ensures the lid is open only when necessary, optimizing the disposal process and minimizing energy consumption.</a:t>
            </a:r>
            <a:endParaRPr lang="en-US" sz="1750" dirty="0"/>
          </a:p>
        </p:txBody>
      </p:sp>
      <p:sp>
        <p:nvSpPr>
          <p:cNvPr id="11" name="Text 9"/>
          <p:cNvSpPr/>
          <p:nvPr/>
        </p:nvSpPr>
        <p:spPr>
          <a:xfrm>
            <a:off x="2037993" y="6658570"/>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935236"/>
            <a:ext cx="10554414"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Ultrasonic Sensor Technology for Object Detection</a:t>
            </a:r>
            <a:endParaRPr lang="en-US" sz="4374" dirty="0"/>
          </a:p>
        </p:txBody>
      </p:sp>
      <p:sp>
        <p:nvSpPr>
          <p:cNvPr id="5" name="Shape 3"/>
          <p:cNvSpPr/>
          <p:nvPr/>
        </p:nvSpPr>
        <p:spPr>
          <a:xfrm>
            <a:off x="2037993" y="2941915"/>
            <a:ext cx="499943" cy="499943"/>
          </a:xfrm>
          <a:prstGeom prst="roundRect">
            <a:avLst>
              <a:gd name="adj" fmla="val 26667"/>
            </a:avLst>
          </a:prstGeom>
          <a:solidFill>
            <a:srgbClr val="EFE7D6"/>
          </a:solidFill>
          <a:ln/>
        </p:spPr>
      </p:sp>
      <p:sp>
        <p:nvSpPr>
          <p:cNvPr id="6" name="Text 4"/>
          <p:cNvSpPr/>
          <p:nvPr/>
        </p:nvSpPr>
        <p:spPr>
          <a:xfrm>
            <a:off x="2209324" y="2983587"/>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3018234"/>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Precision Sensing</a:t>
            </a:r>
            <a:endParaRPr lang="en-US" sz="2187" dirty="0"/>
          </a:p>
        </p:txBody>
      </p:sp>
      <p:sp>
        <p:nvSpPr>
          <p:cNvPr id="8" name="Text 6"/>
          <p:cNvSpPr/>
          <p:nvPr/>
        </p:nvSpPr>
        <p:spPr>
          <a:xfrm>
            <a:off x="2760107" y="3498652"/>
            <a:ext cx="4444008"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ultrasonic sensor accurately detects the presence of objects within a defined range, triggering the lid opening mechanism.</a:t>
            </a:r>
            <a:endParaRPr lang="en-US" sz="1750" dirty="0"/>
          </a:p>
        </p:txBody>
      </p:sp>
      <p:sp>
        <p:nvSpPr>
          <p:cNvPr id="9" name="Shape 7"/>
          <p:cNvSpPr/>
          <p:nvPr/>
        </p:nvSpPr>
        <p:spPr>
          <a:xfrm>
            <a:off x="7426285" y="2941915"/>
            <a:ext cx="499943" cy="499943"/>
          </a:xfrm>
          <a:prstGeom prst="roundRect">
            <a:avLst>
              <a:gd name="adj" fmla="val 26667"/>
            </a:avLst>
          </a:prstGeom>
          <a:solidFill>
            <a:srgbClr val="EFE7D6"/>
          </a:solidFill>
          <a:ln/>
        </p:spPr>
      </p:sp>
      <p:sp>
        <p:nvSpPr>
          <p:cNvPr id="10" name="Text 8"/>
          <p:cNvSpPr/>
          <p:nvPr/>
        </p:nvSpPr>
        <p:spPr>
          <a:xfrm>
            <a:off x="7575233" y="2983587"/>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8148399" y="3018234"/>
            <a:ext cx="2973348"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Reliable Performance</a:t>
            </a:r>
            <a:endParaRPr lang="en-US" sz="2187" dirty="0"/>
          </a:p>
        </p:txBody>
      </p:sp>
      <p:sp>
        <p:nvSpPr>
          <p:cNvPr id="12" name="Text 10"/>
          <p:cNvSpPr/>
          <p:nvPr/>
        </p:nvSpPr>
        <p:spPr>
          <a:xfrm>
            <a:off x="8148399" y="3498652"/>
            <a:ext cx="4444008"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Ultrasonic technology provides a robust and reliable solution for object detection, ensuring consistent and dependable operation.</a:t>
            </a:r>
            <a:endParaRPr lang="en-US" sz="1750" dirty="0"/>
          </a:p>
        </p:txBody>
      </p:sp>
      <p:sp>
        <p:nvSpPr>
          <p:cNvPr id="13" name="Shape 11"/>
          <p:cNvSpPr/>
          <p:nvPr/>
        </p:nvSpPr>
        <p:spPr>
          <a:xfrm>
            <a:off x="2037993" y="5316022"/>
            <a:ext cx="499943" cy="499943"/>
          </a:xfrm>
          <a:prstGeom prst="roundRect">
            <a:avLst>
              <a:gd name="adj" fmla="val 26667"/>
            </a:avLst>
          </a:prstGeom>
          <a:solidFill>
            <a:srgbClr val="EFE7D6"/>
          </a:solidFill>
          <a:ln/>
        </p:spPr>
      </p:sp>
      <p:sp>
        <p:nvSpPr>
          <p:cNvPr id="14" name="Text 12"/>
          <p:cNvSpPr/>
          <p:nvPr/>
        </p:nvSpPr>
        <p:spPr>
          <a:xfrm>
            <a:off x="2187535" y="5357693"/>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15" name="Text 13"/>
          <p:cNvSpPr/>
          <p:nvPr/>
        </p:nvSpPr>
        <p:spPr>
          <a:xfrm>
            <a:off x="2760107" y="5392341"/>
            <a:ext cx="2964537"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Versatile Deployment</a:t>
            </a:r>
            <a:endParaRPr lang="en-US" sz="2187" dirty="0"/>
          </a:p>
        </p:txBody>
      </p:sp>
      <p:sp>
        <p:nvSpPr>
          <p:cNvPr id="16" name="Text 14"/>
          <p:cNvSpPr/>
          <p:nvPr/>
        </p:nvSpPr>
        <p:spPr>
          <a:xfrm>
            <a:off x="2760107" y="5872758"/>
            <a:ext cx="4444008"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sensor can be strategically positioned to cover the desired area, adapting to various dustbin sizes and environments.</a:t>
            </a:r>
            <a:endParaRPr lang="en-US" sz="1750" dirty="0"/>
          </a:p>
        </p:txBody>
      </p:sp>
      <p:sp>
        <p:nvSpPr>
          <p:cNvPr id="17" name="Shape 15"/>
          <p:cNvSpPr/>
          <p:nvPr/>
        </p:nvSpPr>
        <p:spPr>
          <a:xfrm>
            <a:off x="7426285" y="5316022"/>
            <a:ext cx="499943" cy="499943"/>
          </a:xfrm>
          <a:prstGeom prst="roundRect">
            <a:avLst>
              <a:gd name="adj" fmla="val 26667"/>
            </a:avLst>
          </a:prstGeom>
          <a:solidFill>
            <a:srgbClr val="EFE7D6"/>
          </a:solidFill>
          <a:ln/>
        </p:spPr>
      </p:sp>
      <p:sp>
        <p:nvSpPr>
          <p:cNvPr id="18" name="Text 16"/>
          <p:cNvSpPr/>
          <p:nvPr/>
        </p:nvSpPr>
        <p:spPr>
          <a:xfrm>
            <a:off x="7572256" y="5357693"/>
            <a:ext cx="207883"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4</a:t>
            </a:r>
            <a:endParaRPr lang="en-US" sz="2624" dirty="0"/>
          </a:p>
        </p:txBody>
      </p:sp>
      <p:sp>
        <p:nvSpPr>
          <p:cNvPr id="19" name="Text 17"/>
          <p:cNvSpPr/>
          <p:nvPr/>
        </p:nvSpPr>
        <p:spPr>
          <a:xfrm>
            <a:off x="8148399" y="5392341"/>
            <a:ext cx="3253383"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Energy-Efficient Design</a:t>
            </a:r>
            <a:endParaRPr lang="en-US" sz="2187" dirty="0"/>
          </a:p>
        </p:txBody>
      </p:sp>
      <p:sp>
        <p:nvSpPr>
          <p:cNvPr id="20" name="Text 18"/>
          <p:cNvSpPr/>
          <p:nvPr/>
        </p:nvSpPr>
        <p:spPr>
          <a:xfrm>
            <a:off x="8148399" y="5872758"/>
            <a:ext cx="4444008"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low-power ultrasonic sensor minimizes energy consumption, contributing to the system's overall energy-efficient performance.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rotWithShape="1">
          <a:blip r:embed="rId3"/>
          <a:srcRect r="-208"/>
          <a:stretch/>
        </p:blipFill>
        <p:spPr>
          <a:xfrm>
            <a:off x="10980420" y="0"/>
            <a:ext cx="3657600" cy="8229600"/>
          </a:xfrm>
          <a:prstGeom prst="rect">
            <a:avLst/>
          </a:prstGeom>
        </p:spPr>
      </p:pic>
      <p:sp>
        <p:nvSpPr>
          <p:cNvPr id="5" name="Text 2"/>
          <p:cNvSpPr/>
          <p:nvPr/>
        </p:nvSpPr>
        <p:spPr>
          <a:xfrm>
            <a:off x="826294" y="607576"/>
            <a:ext cx="9320213" cy="1377077"/>
          </a:xfrm>
          <a:prstGeom prst="rect">
            <a:avLst/>
          </a:prstGeom>
          <a:noFill/>
          <a:ln/>
        </p:spPr>
        <p:txBody>
          <a:bodyPr wrap="square" rtlCol="0" anchor="t"/>
          <a:lstStyle/>
          <a:p>
            <a:pPr marL="0" indent="0">
              <a:lnSpc>
                <a:spcPts val="5422"/>
              </a:lnSpc>
              <a:buNone/>
            </a:pPr>
            <a:r>
              <a:rPr lang="en-US" sz="4338" b="1" dirty="0">
                <a:solidFill>
                  <a:srgbClr val="484237"/>
                </a:solidFill>
                <a:latin typeface="Gelasio" pitchFamily="34" charset="0"/>
                <a:ea typeface="Gelasio" pitchFamily="34" charset="-122"/>
                <a:cs typeface="Gelasio" pitchFamily="34" charset="-120"/>
              </a:rPr>
              <a:t>Automated Lid Opening and Closing Mechanism</a:t>
            </a:r>
            <a:endParaRPr lang="en-US" sz="4338" dirty="0"/>
          </a:p>
        </p:txBody>
      </p:sp>
      <p:sp>
        <p:nvSpPr>
          <p:cNvPr id="6" name="Shape 3"/>
          <p:cNvSpPr/>
          <p:nvPr/>
        </p:nvSpPr>
        <p:spPr>
          <a:xfrm>
            <a:off x="1134785" y="2315170"/>
            <a:ext cx="44053" cy="5306854"/>
          </a:xfrm>
          <a:prstGeom prst="rect">
            <a:avLst/>
          </a:prstGeom>
          <a:solidFill>
            <a:srgbClr val="D2CCC5"/>
          </a:solidFill>
          <a:ln/>
        </p:spPr>
      </p:sp>
      <p:sp>
        <p:nvSpPr>
          <p:cNvPr id="7" name="Shape 4"/>
          <p:cNvSpPr/>
          <p:nvPr/>
        </p:nvSpPr>
        <p:spPr>
          <a:xfrm>
            <a:off x="1404699" y="2713077"/>
            <a:ext cx="771168" cy="44053"/>
          </a:xfrm>
          <a:prstGeom prst="rect">
            <a:avLst/>
          </a:prstGeom>
          <a:solidFill>
            <a:srgbClr val="D2CCC5"/>
          </a:solidFill>
          <a:ln/>
        </p:spPr>
      </p:sp>
      <p:sp>
        <p:nvSpPr>
          <p:cNvPr id="8" name="Shape 5"/>
          <p:cNvSpPr/>
          <p:nvPr/>
        </p:nvSpPr>
        <p:spPr>
          <a:xfrm>
            <a:off x="908923" y="2487335"/>
            <a:ext cx="495776" cy="495776"/>
          </a:xfrm>
          <a:prstGeom prst="roundRect">
            <a:avLst>
              <a:gd name="adj" fmla="val 26669"/>
            </a:avLst>
          </a:prstGeom>
          <a:solidFill>
            <a:srgbClr val="EFE7D6"/>
          </a:solidFill>
          <a:ln/>
        </p:spPr>
      </p:sp>
      <p:sp>
        <p:nvSpPr>
          <p:cNvPr id="9" name="Text 6"/>
          <p:cNvSpPr/>
          <p:nvPr/>
        </p:nvSpPr>
        <p:spPr>
          <a:xfrm>
            <a:off x="1078825" y="2528649"/>
            <a:ext cx="155853" cy="413147"/>
          </a:xfrm>
          <a:prstGeom prst="rect">
            <a:avLst/>
          </a:prstGeom>
          <a:noFill/>
          <a:ln/>
        </p:spPr>
        <p:txBody>
          <a:bodyPr wrap="none" rtlCol="0" anchor="t"/>
          <a:lstStyle/>
          <a:p>
            <a:pPr marL="0" indent="0" algn="ctr">
              <a:lnSpc>
                <a:spcPts val="3253"/>
              </a:lnSpc>
              <a:buNone/>
            </a:pPr>
            <a:r>
              <a:rPr lang="en-US" sz="2603" b="1" dirty="0">
                <a:solidFill>
                  <a:srgbClr val="484237"/>
                </a:solidFill>
                <a:latin typeface="Gelasio" pitchFamily="34" charset="0"/>
                <a:ea typeface="Gelasio" pitchFamily="34" charset="-122"/>
                <a:cs typeface="Gelasio" pitchFamily="34" charset="-120"/>
              </a:rPr>
              <a:t>1</a:t>
            </a:r>
            <a:endParaRPr lang="en-US" sz="2603" dirty="0"/>
          </a:p>
        </p:txBody>
      </p:sp>
      <p:sp>
        <p:nvSpPr>
          <p:cNvPr id="10" name="Text 7"/>
          <p:cNvSpPr/>
          <p:nvPr/>
        </p:nvSpPr>
        <p:spPr>
          <a:xfrm>
            <a:off x="2368748" y="2535436"/>
            <a:ext cx="2754511" cy="344329"/>
          </a:xfrm>
          <a:prstGeom prst="rect">
            <a:avLst/>
          </a:prstGeom>
          <a:noFill/>
          <a:ln/>
        </p:spPr>
        <p:txBody>
          <a:bodyPr wrap="none" rtlCol="0" anchor="t"/>
          <a:lstStyle/>
          <a:p>
            <a:pPr marL="0" indent="0" algn="l">
              <a:lnSpc>
                <a:spcPts val="2711"/>
              </a:lnSpc>
              <a:buNone/>
            </a:pPr>
            <a:r>
              <a:rPr lang="en-US" sz="2169" b="1" dirty="0">
                <a:solidFill>
                  <a:srgbClr val="484237"/>
                </a:solidFill>
                <a:latin typeface="Gelasio" pitchFamily="34" charset="0"/>
                <a:ea typeface="Gelasio" pitchFamily="34" charset="-122"/>
                <a:cs typeface="Gelasio" pitchFamily="34" charset="-120"/>
              </a:rPr>
              <a:t>Lid Opening</a:t>
            </a:r>
            <a:endParaRPr lang="en-US" sz="2169" dirty="0"/>
          </a:p>
        </p:txBody>
      </p:sp>
      <p:sp>
        <p:nvSpPr>
          <p:cNvPr id="11" name="Text 8"/>
          <p:cNvSpPr/>
          <p:nvPr/>
        </p:nvSpPr>
        <p:spPr>
          <a:xfrm>
            <a:off x="2368748" y="3011924"/>
            <a:ext cx="7777758" cy="705088"/>
          </a:xfrm>
          <a:prstGeom prst="rect">
            <a:avLst/>
          </a:prstGeom>
          <a:noFill/>
          <a:ln/>
        </p:spPr>
        <p:txBody>
          <a:bodyPr wrap="square" rtlCol="0" anchor="t"/>
          <a:lstStyle/>
          <a:p>
            <a:pPr marL="0" indent="0" algn="l">
              <a:lnSpc>
                <a:spcPts val="2776"/>
              </a:lnSpc>
              <a:buNone/>
            </a:pPr>
            <a:r>
              <a:rPr lang="en-US" sz="1735" dirty="0">
                <a:solidFill>
                  <a:srgbClr val="746558"/>
                </a:solidFill>
                <a:latin typeface="Gelasio" pitchFamily="34" charset="0"/>
                <a:ea typeface="Gelasio" pitchFamily="34" charset="-122"/>
                <a:cs typeface="Gelasio" pitchFamily="34" charset="-120"/>
              </a:rPr>
              <a:t>Upon detecting an object within the sensor's range, the system triggers the lid to open automatically, allowing for convenient waste disposal.</a:t>
            </a:r>
            <a:endParaRPr lang="en-US" sz="1735" dirty="0"/>
          </a:p>
        </p:txBody>
      </p:sp>
      <p:sp>
        <p:nvSpPr>
          <p:cNvPr id="12" name="Shape 9"/>
          <p:cNvSpPr/>
          <p:nvPr/>
        </p:nvSpPr>
        <p:spPr>
          <a:xfrm>
            <a:off x="1404699" y="4555450"/>
            <a:ext cx="771168" cy="44053"/>
          </a:xfrm>
          <a:prstGeom prst="rect">
            <a:avLst/>
          </a:prstGeom>
          <a:solidFill>
            <a:srgbClr val="D2CCC5"/>
          </a:solidFill>
          <a:ln/>
        </p:spPr>
      </p:sp>
      <p:sp>
        <p:nvSpPr>
          <p:cNvPr id="13" name="Shape 10"/>
          <p:cNvSpPr/>
          <p:nvPr/>
        </p:nvSpPr>
        <p:spPr>
          <a:xfrm>
            <a:off x="908923" y="4329708"/>
            <a:ext cx="495776" cy="495776"/>
          </a:xfrm>
          <a:prstGeom prst="roundRect">
            <a:avLst>
              <a:gd name="adj" fmla="val 26669"/>
            </a:avLst>
          </a:prstGeom>
          <a:solidFill>
            <a:srgbClr val="EFE7D6"/>
          </a:solidFill>
          <a:ln/>
        </p:spPr>
      </p:sp>
      <p:sp>
        <p:nvSpPr>
          <p:cNvPr id="14" name="Text 11"/>
          <p:cNvSpPr/>
          <p:nvPr/>
        </p:nvSpPr>
        <p:spPr>
          <a:xfrm>
            <a:off x="1056680" y="4371023"/>
            <a:ext cx="200263" cy="413147"/>
          </a:xfrm>
          <a:prstGeom prst="rect">
            <a:avLst/>
          </a:prstGeom>
          <a:noFill/>
          <a:ln/>
        </p:spPr>
        <p:txBody>
          <a:bodyPr wrap="none" rtlCol="0" anchor="t"/>
          <a:lstStyle/>
          <a:p>
            <a:pPr marL="0" indent="0" algn="ctr">
              <a:lnSpc>
                <a:spcPts val="3253"/>
              </a:lnSpc>
              <a:buNone/>
            </a:pPr>
            <a:r>
              <a:rPr lang="en-US" sz="2603" b="1" dirty="0">
                <a:solidFill>
                  <a:srgbClr val="484237"/>
                </a:solidFill>
                <a:latin typeface="Gelasio" pitchFamily="34" charset="0"/>
                <a:ea typeface="Gelasio" pitchFamily="34" charset="-122"/>
                <a:cs typeface="Gelasio" pitchFamily="34" charset="-120"/>
              </a:rPr>
              <a:t>2</a:t>
            </a:r>
            <a:endParaRPr lang="en-US" sz="2603" dirty="0"/>
          </a:p>
        </p:txBody>
      </p:sp>
      <p:sp>
        <p:nvSpPr>
          <p:cNvPr id="15" name="Text 12"/>
          <p:cNvSpPr/>
          <p:nvPr/>
        </p:nvSpPr>
        <p:spPr>
          <a:xfrm>
            <a:off x="2368748" y="4377809"/>
            <a:ext cx="2754511" cy="344329"/>
          </a:xfrm>
          <a:prstGeom prst="rect">
            <a:avLst/>
          </a:prstGeom>
          <a:noFill/>
          <a:ln/>
        </p:spPr>
        <p:txBody>
          <a:bodyPr wrap="none" rtlCol="0" anchor="t"/>
          <a:lstStyle/>
          <a:p>
            <a:pPr marL="0" indent="0" algn="l">
              <a:lnSpc>
                <a:spcPts val="2711"/>
              </a:lnSpc>
              <a:buNone/>
            </a:pPr>
            <a:r>
              <a:rPr lang="en-US" sz="2169" b="1" dirty="0">
                <a:solidFill>
                  <a:srgbClr val="484237"/>
                </a:solidFill>
                <a:latin typeface="Gelasio" pitchFamily="34" charset="0"/>
                <a:ea typeface="Gelasio" pitchFamily="34" charset="-122"/>
                <a:cs typeface="Gelasio" pitchFamily="34" charset="-120"/>
              </a:rPr>
              <a:t>Lid Closing</a:t>
            </a:r>
            <a:endParaRPr lang="en-US" sz="2169" dirty="0"/>
          </a:p>
        </p:txBody>
      </p:sp>
      <p:sp>
        <p:nvSpPr>
          <p:cNvPr id="16" name="Text 13"/>
          <p:cNvSpPr/>
          <p:nvPr/>
        </p:nvSpPr>
        <p:spPr>
          <a:xfrm>
            <a:off x="2368748" y="4854297"/>
            <a:ext cx="7777758" cy="705088"/>
          </a:xfrm>
          <a:prstGeom prst="rect">
            <a:avLst/>
          </a:prstGeom>
          <a:noFill/>
          <a:ln/>
        </p:spPr>
        <p:txBody>
          <a:bodyPr wrap="square" rtlCol="0" anchor="t"/>
          <a:lstStyle/>
          <a:p>
            <a:pPr marL="0" indent="0" algn="l">
              <a:lnSpc>
                <a:spcPts val="2776"/>
              </a:lnSpc>
              <a:buNone/>
            </a:pPr>
            <a:r>
              <a:rPr lang="en-US" sz="1735" dirty="0">
                <a:solidFill>
                  <a:srgbClr val="746558"/>
                </a:solidFill>
                <a:latin typeface="Gelasio" pitchFamily="34" charset="0"/>
                <a:ea typeface="Gelasio" pitchFamily="34" charset="-122"/>
                <a:cs typeface="Gelasio" pitchFamily="34" charset="-120"/>
              </a:rPr>
              <a:t>Once the object moves away, the lid is programmed to close, maintaining the dustbin's secure and hygienic state.</a:t>
            </a:r>
            <a:endParaRPr lang="en-US" sz="1735" dirty="0"/>
          </a:p>
        </p:txBody>
      </p:sp>
      <p:sp>
        <p:nvSpPr>
          <p:cNvPr id="17" name="Shape 14"/>
          <p:cNvSpPr/>
          <p:nvPr/>
        </p:nvSpPr>
        <p:spPr>
          <a:xfrm>
            <a:off x="1404699" y="6397823"/>
            <a:ext cx="771168" cy="44053"/>
          </a:xfrm>
          <a:prstGeom prst="rect">
            <a:avLst/>
          </a:prstGeom>
          <a:solidFill>
            <a:srgbClr val="D2CCC5"/>
          </a:solidFill>
          <a:ln/>
        </p:spPr>
      </p:sp>
      <p:sp>
        <p:nvSpPr>
          <p:cNvPr id="18" name="Shape 15"/>
          <p:cNvSpPr/>
          <p:nvPr/>
        </p:nvSpPr>
        <p:spPr>
          <a:xfrm>
            <a:off x="908923" y="6172081"/>
            <a:ext cx="495776" cy="495776"/>
          </a:xfrm>
          <a:prstGeom prst="roundRect">
            <a:avLst>
              <a:gd name="adj" fmla="val 26669"/>
            </a:avLst>
          </a:prstGeom>
          <a:solidFill>
            <a:srgbClr val="EFE7D6"/>
          </a:solidFill>
          <a:ln/>
        </p:spPr>
      </p:sp>
      <p:sp>
        <p:nvSpPr>
          <p:cNvPr id="19" name="Text 16"/>
          <p:cNvSpPr/>
          <p:nvPr/>
        </p:nvSpPr>
        <p:spPr>
          <a:xfrm>
            <a:off x="1057156" y="6213396"/>
            <a:ext cx="199192" cy="413147"/>
          </a:xfrm>
          <a:prstGeom prst="rect">
            <a:avLst/>
          </a:prstGeom>
          <a:noFill/>
          <a:ln/>
        </p:spPr>
        <p:txBody>
          <a:bodyPr wrap="none" rtlCol="0" anchor="t"/>
          <a:lstStyle/>
          <a:p>
            <a:pPr marL="0" indent="0" algn="ctr">
              <a:lnSpc>
                <a:spcPts val="3253"/>
              </a:lnSpc>
              <a:buNone/>
            </a:pPr>
            <a:r>
              <a:rPr lang="en-US" sz="2603" b="1" dirty="0">
                <a:solidFill>
                  <a:srgbClr val="484237"/>
                </a:solidFill>
                <a:latin typeface="Gelasio" pitchFamily="34" charset="0"/>
                <a:ea typeface="Gelasio" pitchFamily="34" charset="-122"/>
                <a:cs typeface="Gelasio" pitchFamily="34" charset="-120"/>
              </a:rPr>
              <a:t>3</a:t>
            </a:r>
            <a:endParaRPr lang="en-US" sz="2603" dirty="0"/>
          </a:p>
        </p:txBody>
      </p:sp>
      <p:sp>
        <p:nvSpPr>
          <p:cNvPr id="20" name="Text 17"/>
          <p:cNvSpPr/>
          <p:nvPr/>
        </p:nvSpPr>
        <p:spPr>
          <a:xfrm>
            <a:off x="2368748" y="6220182"/>
            <a:ext cx="2754511" cy="344329"/>
          </a:xfrm>
          <a:prstGeom prst="rect">
            <a:avLst/>
          </a:prstGeom>
          <a:noFill/>
          <a:ln/>
        </p:spPr>
        <p:txBody>
          <a:bodyPr wrap="none" rtlCol="0" anchor="t"/>
          <a:lstStyle/>
          <a:p>
            <a:pPr marL="0" indent="0" algn="l">
              <a:lnSpc>
                <a:spcPts val="2711"/>
              </a:lnSpc>
              <a:buNone/>
            </a:pPr>
            <a:r>
              <a:rPr lang="en-US" sz="2169" b="1" dirty="0">
                <a:solidFill>
                  <a:srgbClr val="484237"/>
                </a:solidFill>
                <a:latin typeface="Gelasio" pitchFamily="34" charset="0"/>
                <a:ea typeface="Gelasio" pitchFamily="34" charset="-122"/>
                <a:cs typeface="Gelasio" pitchFamily="34" charset="-120"/>
              </a:rPr>
              <a:t>Smooth Operation</a:t>
            </a:r>
            <a:endParaRPr lang="en-US" sz="2169" dirty="0"/>
          </a:p>
        </p:txBody>
      </p:sp>
      <p:sp>
        <p:nvSpPr>
          <p:cNvPr id="21" name="Text 18"/>
          <p:cNvSpPr/>
          <p:nvPr/>
        </p:nvSpPr>
        <p:spPr>
          <a:xfrm>
            <a:off x="2368748" y="6696670"/>
            <a:ext cx="7777758" cy="705088"/>
          </a:xfrm>
          <a:prstGeom prst="rect">
            <a:avLst/>
          </a:prstGeom>
          <a:noFill/>
          <a:ln/>
        </p:spPr>
        <p:txBody>
          <a:bodyPr wrap="square" rtlCol="0" anchor="t"/>
          <a:lstStyle/>
          <a:p>
            <a:pPr marL="0" indent="0" algn="l">
              <a:lnSpc>
                <a:spcPts val="2776"/>
              </a:lnSpc>
              <a:buNone/>
            </a:pPr>
            <a:r>
              <a:rPr lang="en-US" sz="1735" dirty="0">
                <a:solidFill>
                  <a:srgbClr val="746558"/>
                </a:solidFill>
                <a:latin typeface="Gelasio" pitchFamily="34" charset="0"/>
                <a:ea typeface="Gelasio" pitchFamily="34" charset="-122"/>
                <a:cs typeface="Gelasio" pitchFamily="34" charset="-120"/>
              </a:rPr>
              <a:t>The mechanism is designed to operate quietly and smoothly, providing a seamless user experience and reducing mechanical wear over time.</a:t>
            </a:r>
            <a:endParaRPr lang="en-US" sz="173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151692"/>
            <a:ext cx="10554414"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Sensor Range and Triggering Mechanism</a:t>
            </a:r>
            <a:endParaRPr lang="en-US" sz="4374" dirty="0"/>
          </a:p>
        </p:txBody>
      </p:sp>
      <p:pic>
        <p:nvPicPr>
          <p:cNvPr id="5" name="Image 0" descr="preencoded.png"/>
          <p:cNvPicPr>
            <a:picLocks noChangeAspect="1"/>
          </p:cNvPicPr>
          <p:nvPr/>
        </p:nvPicPr>
        <p:blipFill>
          <a:blip r:embed="rId3"/>
          <a:stretch>
            <a:fillRect/>
          </a:stretch>
        </p:blipFill>
        <p:spPr>
          <a:xfrm>
            <a:off x="2037993" y="2984778"/>
            <a:ext cx="555427" cy="555427"/>
          </a:xfrm>
          <a:prstGeom prst="rect">
            <a:avLst/>
          </a:prstGeom>
        </p:spPr>
      </p:pic>
      <p:sp>
        <p:nvSpPr>
          <p:cNvPr id="6" name="Text 3"/>
          <p:cNvSpPr/>
          <p:nvPr/>
        </p:nvSpPr>
        <p:spPr>
          <a:xfrm>
            <a:off x="2037993" y="3762375"/>
            <a:ext cx="2388632" cy="694373"/>
          </a:xfrm>
          <a:prstGeom prst="rect">
            <a:avLst/>
          </a:prstGeom>
          <a:noFill/>
          <a:ln/>
        </p:spPr>
        <p:txBody>
          <a:bodyPr wrap="squar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Adjustable Range</a:t>
            </a:r>
            <a:endParaRPr lang="en-US" sz="2187" dirty="0"/>
          </a:p>
        </p:txBody>
      </p:sp>
      <p:sp>
        <p:nvSpPr>
          <p:cNvPr id="7" name="Text 4"/>
          <p:cNvSpPr/>
          <p:nvPr/>
        </p:nvSpPr>
        <p:spPr>
          <a:xfrm>
            <a:off x="2037993" y="4589978"/>
            <a:ext cx="2388632" cy="2487811"/>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The sensor's detection range can be customized to suit different dustbin sizes and user preferences, ensuring optimal performance.</a:t>
            </a:r>
            <a:endParaRPr lang="en-US" sz="1750" dirty="0"/>
          </a:p>
        </p:txBody>
      </p:sp>
      <p:pic>
        <p:nvPicPr>
          <p:cNvPr id="8" name="Image 1" descr="preencoded.png"/>
          <p:cNvPicPr>
            <a:picLocks noChangeAspect="1"/>
          </p:cNvPicPr>
          <p:nvPr/>
        </p:nvPicPr>
        <p:blipFill>
          <a:blip r:embed="rId4"/>
          <a:stretch>
            <a:fillRect/>
          </a:stretch>
        </p:blipFill>
        <p:spPr>
          <a:xfrm>
            <a:off x="4759881" y="2984778"/>
            <a:ext cx="555427" cy="555427"/>
          </a:xfrm>
          <a:prstGeom prst="rect">
            <a:avLst/>
          </a:prstGeom>
        </p:spPr>
      </p:pic>
      <p:sp>
        <p:nvSpPr>
          <p:cNvPr id="9" name="Text 5"/>
          <p:cNvSpPr/>
          <p:nvPr/>
        </p:nvSpPr>
        <p:spPr>
          <a:xfrm>
            <a:off x="4759881" y="3762375"/>
            <a:ext cx="2388632"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Rapid Response</a:t>
            </a:r>
            <a:endParaRPr lang="en-US" sz="2187" dirty="0"/>
          </a:p>
        </p:txBody>
      </p:sp>
      <p:sp>
        <p:nvSpPr>
          <p:cNvPr id="10" name="Text 6"/>
          <p:cNvSpPr/>
          <p:nvPr/>
        </p:nvSpPr>
        <p:spPr>
          <a:xfrm>
            <a:off x="4759881" y="4242792"/>
            <a:ext cx="2388632" cy="2487811"/>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The triggering mechanism is designed to react instantly to the presence of an object, minimizing the time required for the lid to open.</a:t>
            </a:r>
            <a:endParaRPr lang="en-US" sz="1750" dirty="0"/>
          </a:p>
        </p:txBody>
      </p:sp>
      <p:pic>
        <p:nvPicPr>
          <p:cNvPr id="11" name="Image 2" descr="preencoded.png"/>
          <p:cNvPicPr>
            <a:picLocks noChangeAspect="1"/>
          </p:cNvPicPr>
          <p:nvPr/>
        </p:nvPicPr>
        <p:blipFill>
          <a:blip r:embed="rId5"/>
          <a:stretch>
            <a:fillRect/>
          </a:stretch>
        </p:blipFill>
        <p:spPr>
          <a:xfrm>
            <a:off x="7481768" y="2984778"/>
            <a:ext cx="555427" cy="555427"/>
          </a:xfrm>
          <a:prstGeom prst="rect">
            <a:avLst/>
          </a:prstGeom>
        </p:spPr>
      </p:pic>
      <p:sp>
        <p:nvSpPr>
          <p:cNvPr id="12" name="Text 7"/>
          <p:cNvSpPr/>
          <p:nvPr/>
        </p:nvSpPr>
        <p:spPr>
          <a:xfrm>
            <a:off x="7481768" y="3762375"/>
            <a:ext cx="2388632"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Precise Targeting</a:t>
            </a:r>
            <a:endParaRPr lang="en-US" sz="2187" dirty="0"/>
          </a:p>
        </p:txBody>
      </p:sp>
      <p:sp>
        <p:nvSpPr>
          <p:cNvPr id="13" name="Text 8"/>
          <p:cNvSpPr/>
          <p:nvPr/>
        </p:nvSpPr>
        <p:spPr>
          <a:xfrm>
            <a:off x="7481768" y="4242792"/>
            <a:ext cx="2388632" cy="2132409"/>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The sensor's directionality and focus ensure accurate object detection, reducing the risk of false triggers or missed detections.</a:t>
            </a:r>
            <a:endParaRPr lang="en-US" sz="1750" dirty="0"/>
          </a:p>
        </p:txBody>
      </p:sp>
      <p:pic>
        <p:nvPicPr>
          <p:cNvPr id="14" name="Image 3" descr="preencoded.png"/>
          <p:cNvPicPr>
            <a:picLocks noChangeAspect="1"/>
          </p:cNvPicPr>
          <p:nvPr/>
        </p:nvPicPr>
        <p:blipFill>
          <a:blip r:embed="rId6"/>
          <a:stretch>
            <a:fillRect/>
          </a:stretch>
        </p:blipFill>
        <p:spPr>
          <a:xfrm>
            <a:off x="10203656" y="2984778"/>
            <a:ext cx="555427" cy="555427"/>
          </a:xfrm>
          <a:prstGeom prst="rect">
            <a:avLst/>
          </a:prstGeom>
        </p:spPr>
      </p:pic>
      <p:sp>
        <p:nvSpPr>
          <p:cNvPr id="15" name="Text 9"/>
          <p:cNvSpPr/>
          <p:nvPr/>
        </p:nvSpPr>
        <p:spPr>
          <a:xfrm>
            <a:off x="10203656" y="3762375"/>
            <a:ext cx="2388751"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Delayed Closing</a:t>
            </a:r>
            <a:endParaRPr lang="en-US" sz="2187" dirty="0"/>
          </a:p>
        </p:txBody>
      </p:sp>
      <p:sp>
        <p:nvSpPr>
          <p:cNvPr id="16" name="Text 10"/>
          <p:cNvSpPr/>
          <p:nvPr/>
        </p:nvSpPr>
        <p:spPr>
          <a:xfrm>
            <a:off x="10203656" y="4242792"/>
            <a:ext cx="2388751" cy="2132409"/>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The system incorporates a slight delay in lid closing to allow users ample time to complete their waste disposal tasks.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30791"/>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10980420" y="0"/>
            <a:ext cx="3657600" cy="8230791"/>
          </a:xfrm>
          <a:prstGeom prst="rect">
            <a:avLst/>
          </a:prstGeom>
        </p:spPr>
      </p:pic>
      <p:sp>
        <p:nvSpPr>
          <p:cNvPr id="5" name="Text 2"/>
          <p:cNvSpPr/>
          <p:nvPr/>
        </p:nvSpPr>
        <p:spPr>
          <a:xfrm>
            <a:off x="828556" y="607576"/>
            <a:ext cx="9315688" cy="1381125"/>
          </a:xfrm>
          <a:prstGeom prst="rect">
            <a:avLst/>
          </a:prstGeom>
          <a:noFill/>
          <a:ln/>
        </p:spPr>
        <p:txBody>
          <a:bodyPr wrap="square" rtlCol="0" anchor="t"/>
          <a:lstStyle/>
          <a:p>
            <a:pPr marL="0" indent="0">
              <a:lnSpc>
                <a:spcPts val="5437"/>
              </a:lnSpc>
              <a:buNone/>
            </a:pPr>
            <a:r>
              <a:rPr lang="en-US" sz="4350" b="1" dirty="0">
                <a:solidFill>
                  <a:srgbClr val="484237"/>
                </a:solidFill>
                <a:latin typeface="Gelasio" pitchFamily="34" charset="0"/>
                <a:ea typeface="Gelasio" pitchFamily="34" charset="-122"/>
                <a:cs typeface="Gelasio" pitchFamily="34" charset="-120"/>
              </a:rPr>
              <a:t>Waste Disposal Efficiency Improvement</a:t>
            </a:r>
            <a:endParaRPr lang="en-US" sz="4350" dirty="0"/>
          </a:p>
        </p:txBody>
      </p:sp>
      <p:pic>
        <p:nvPicPr>
          <p:cNvPr id="6" name="Image 1" descr="preencoded.png"/>
          <p:cNvPicPr>
            <a:picLocks noChangeAspect="1"/>
          </p:cNvPicPr>
          <p:nvPr/>
        </p:nvPicPr>
        <p:blipFill>
          <a:blip r:embed="rId4"/>
          <a:stretch>
            <a:fillRect/>
          </a:stretch>
        </p:blipFill>
        <p:spPr>
          <a:xfrm>
            <a:off x="828556" y="2320052"/>
            <a:ext cx="1104781" cy="1767721"/>
          </a:xfrm>
          <a:prstGeom prst="rect">
            <a:avLst/>
          </a:prstGeom>
        </p:spPr>
      </p:pic>
      <p:sp>
        <p:nvSpPr>
          <p:cNvPr id="7" name="Text 3"/>
          <p:cNvSpPr/>
          <p:nvPr/>
        </p:nvSpPr>
        <p:spPr>
          <a:xfrm>
            <a:off x="2264688" y="2540913"/>
            <a:ext cx="3256478" cy="345281"/>
          </a:xfrm>
          <a:prstGeom prst="rect">
            <a:avLst/>
          </a:prstGeom>
          <a:noFill/>
          <a:ln/>
        </p:spPr>
        <p:txBody>
          <a:bodyPr wrap="none" rtlCol="0" anchor="t"/>
          <a:lstStyle/>
          <a:p>
            <a:pPr marL="0" indent="0" algn="l">
              <a:lnSpc>
                <a:spcPts val="2719"/>
              </a:lnSpc>
              <a:buNone/>
            </a:pPr>
            <a:r>
              <a:rPr lang="en-US" sz="2175" b="1" dirty="0">
                <a:solidFill>
                  <a:srgbClr val="484237"/>
                </a:solidFill>
                <a:latin typeface="Gelasio" pitchFamily="34" charset="0"/>
                <a:ea typeface="Gelasio" pitchFamily="34" charset="-122"/>
                <a:cs typeface="Gelasio" pitchFamily="34" charset="-120"/>
              </a:rPr>
              <a:t>Reduced Waste Buildup</a:t>
            </a:r>
            <a:endParaRPr lang="en-US" sz="2175" dirty="0"/>
          </a:p>
        </p:txBody>
      </p:sp>
      <p:sp>
        <p:nvSpPr>
          <p:cNvPr id="8" name="Text 4"/>
          <p:cNvSpPr/>
          <p:nvPr/>
        </p:nvSpPr>
        <p:spPr>
          <a:xfrm>
            <a:off x="2264688" y="3018711"/>
            <a:ext cx="7879556" cy="706993"/>
          </a:xfrm>
          <a:prstGeom prst="rect">
            <a:avLst/>
          </a:prstGeom>
          <a:noFill/>
          <a:ln/>
        </p:spPr>
        <p:txBody>
          <a:bodyPr wrap="square" rtlCol="0" anchor="t"/>
          <a:lstStyle/>
          <a:p>
            <a:pPr marL="0" indent="0" algn="l">
              <a:lnSpc>
                <a:spcPts val="2784"/>
              </a:lnSpc>
              <a:buNone/>
            </a:pPr>
            <a:r>
              <a:rPr lang="en-US" sz="1740" dirty="0">
                <a:solidFill>
                  <a:srgbClr val="746558"/>
                </a:solidFill>
                <a:latin typeface="Gelasio" pitchFamily="34" charset="0"/>
                <a:ea typeface="Gelasio" pitchFamily="34" charset="-122"/>
                <a:cs typeface="Gelasio" pitchFamily="34" charset="-120"/>
              </a:rPr>
              <a:t>The automated lid opening ensures waste is promptly and consistently disposed of, preventing the accumulation of refuse.</a:t>
            </a:r>
            <a:endParaRPr lang="en-US" sz="1740" dirty="0"/>
          </a:p>
        </p:txBody>
      </p:sp>
      <p:pic>
        <p:nvPicPr>
          <p:cNvPr id="9" name="Image 2" descr="preencoded.png"/>
          <p:cNvPicPr>
            <a:picLocks noChangeAspect="1"/>
          </p:cNvPicPr>
          <p:nvPr/>
        </p:nvPicPr>
        <p:blipFill>
          <a:blip r:embed="rId5"/>
          <a:stretch>
            <a:fillRect/>
          </a:stretch>
        </p:blipFill>
        <p:spPr>
          <a:xfrm>
            <a:off x="828556" y="4087773"/>
            <a:ext cx="1104781" cy="1767721"/>
          </a:xfrm>
          <a:prstGeom prst="rect">
            <a:avLst/>
          </a:prstGeom>
        </p:spPr>
      </p:pic>
      <p:sp>
        <p:nvSpPr>
          <p:cNvPr id="10" name="Text 5"/>
          <p:cNvSpPr/>
          <p:nvPr/>
        </p:nvSpPr>
        <p:spPr>
          <a:xfrm>
            <a:off x="2264688" y="4308634"/>
            <a:ext cx="3678674" cy="345281"/>
          </a:xfrm>
          <a:prstGeom prst="rect">
            <a:avLst/>
          </a:prstGeom>
          <a:noFill/>
          <a:ln/>
        </p:spPr>
        <p:txBody>
          <a:bodyPr wrap="none" rtlCol="0" anchor="t"/>
          <a:lstStyle/>
          <a:p>
            <a:pPr marL="0" indent="0" algn="l">
              <a:lnSpc>
                <a:spcPts val="2719"/>
              </a:lnSpc>
              <a:buNone/>
            </a:pPr>
            <a:r>
              <a:rPr lang="en-US" sz="2175" b="1" dirty="0">
                <a:solidFill>
                  <a:srgbClr val="484237"/>
                </a:solidFill>
                <a:latin typeface="Gelasio" pitchFamily="34" charset="0"/>
                <a:ea typeface="Gelasio" pitchFamily="34" charset="-122"/>
                <a:cs typeface="Gelasio" pitchFamily="34" charset="-120"/>
              </a:rPr>
              <a:t>Optimized Waste Handling</a:t>
            </a:r>
            <a:endParaRPr lang="en-US" sz="2175" dirty="0"/>
          </a:p>
        </p:txBody>
      </p:sp>
      <p:sp>
        <p:nvSpPr>
          <p:cNvPr id="11" name="Text 6"/>
          <p:cNvSpPr/>
          <p:nvPr/>
        </p:nvSpPr>
        <p:spPr>
          <a:xfrm>
            <a:off x="2264688" y="4786432"/>
            <a:ext cx="7879556" cy="706993"/>
          </a:xfrm>
          <a:prstGeom prst="rect">
            <a:avLst/>
          </a:prstGeom>
          <a:noFill/>
          <a:ln/>
        </p:spPr>
        <p:txBody>
          <a:bodyPr wrap="square" rtlCol="0" anchor="t"/>
          <a:lstStyle/>
          <a:p>
            <a:pPr marL="0" indent="0" algn="l">
              <a:lnSpc>
                <a:spcPts val="2784"/>
              </a:lnSpc>
              <a:buNone/>
            </a:pPr>
            <a:r>
              <a:rPr lang="en-US" sz="1740" dirty="0">
                <a:solidFill>
                  <a:srgbClr val="746558"/>
                </a:solidFill>
                <a:latin typeface="Gelasio" pitchFamily="34" charset="0"/>
                <a:ea typeface="Gelasio" pitchFamily="34" charset="-122"/>
                <a:cs typeface="Gelasio" pitchFamily="34" charset="-120"/>
              </a:rPr>
              <a:t>The system's efficiency allows for more frequent waste collection and disposal, maintaining a cleaner and more hygienic environment.</a:t>
            </a:r>
            <a:endParaRPr lang="en-US" sz="1740" dirty="0"/>
          </a:p>
        </p:txBody>
      </p:sp>
      <p:pic>
        <p:nvPicPr>
          <p:cNvPr id="12" name="Image 3" descr="preencoded.png"/>
          <p:cNvPicPr>
            <a:picLocks noChangeAspect="1"/>
          </p:cNvPicPr>
          <p:nvPr/>
        </p:nvPicPr>
        <p:blipFill>
          <a:blip r:embed="rId6"/>
          <a:stretch>
            <a:fillRect/>
          </a:stretch>
        </p:blipFill>
        <p:spPr>
          <a:xfrm>
            <a:off x="828556" y="5855494"/>
            <a:ext cx="1104781" cy="1767721"/>
          </a:xfrm>
          <a:prstGeom prst="rect">
            <a:avLst/>
          </a:prstGeom>
        </p:spPr>
      </p:pic>
      <p:sp>
        <p:nvSpPr>
          <p:cNvPr id="13" name="Text 7"/>
          <p:cNvSpPr/>
          <p:nvPr/>
        </p:nvSpPr>
        <p:spPr>
          <a:xfrm>
            <a:off x="2264688" y="6076355"/>
            <a:ext cx="3665220" cy="345281"/>
          </a:xfrm>
          <a:prstGeom prst="rect">
            <a:avLst/>
          </a:prstGeom>
          <a:noFill/>
          <a:ln/>
        </p:spPr>
        <p:txBody>
          <a:bodyPr wrap="none" rtlCol="0" anchor="t"/>
          <a:lstStyle/>
          <a:p>
            <a:pPr marL="0" indent="0" algn="l">
              <a:lnSpc>
                <a:spcPts val="2719"/>
              </a:lnSpc>
              <a:buNone/>
            </a:pPr>
            <a:r>
              <a:rPr lang="en-US" sz="2175" b="1" dirty="0">
                <a:solidFill>
                  <a:srgbClr val="484237"/>
                </a:solidFill>
                <a:latin typeface="Gelasio" pitchFamily="34" charset="0"/>
                <a:ea typeface="Gelasio" pitchFamily="34" charset="-122"/>
                <a:cs typeface="Gelasio" pitchFamily="34" charset="-120"/>
              </a:rPr>
              <a:t>Enhanced User Experience</a:t>
            </a:r>
            <a:endParaRPr lang="en-US" sz="2175" dirty="0"/>
          </a:p>
        </p:txBody>
      </p:sp>
      <p:sp>
        <p:nvSpPr>
          <p:cNvPr id="14" name="Text 8"/>
          <p:cNvSpPr/>
          <p:nvPr/>
        </p:nvSpPr>
        <p:spPr>
          <a:xfrm>
            <a:off x="2264688" y="6554153"/>
            <a:ext cx="7879556" cy="706993"/>
          </a:xfrm>
          <a:prstGeom prst="rect">
            <a:avLst/>
          </a:prstGeom>
          <a:noFill/>
          <a:ln/>
        </p:spPr>
        <p:txBody>
          <a:bodyPr wrap="square" rtlCol="0" anchor="t"/>
          <a:lstStyle/>
          <a:p>
            <a:pPr marL="0" indent="0" algn="l">
              <a:lnSpc>
                <a:spcPts val="2784"/>
              </a:lnSpc>
              <a:buNone/>
            </a:pPr>
            <a:r>
              <a:rPr lang="en-US" sz="1740" dirty="0">
                <a:solidFill>
                  <a:srgbClr val="746558"/>
                </a:solidFill>
                <a:latin typeface="Gelasio" pitchFamily="34" charset="0"/>
                <a:ea typeface="Gelasio" pitchFamily="34" charset="-122"/>
                <a:cs typeface="Gelasio" pitchFamily="34" charset="-120"/>
              </a:rPr>
              <a:t>The seamless and convenient waste disposal process encourages users to adopt the system, further improving overall efficiency.</a:t>
            </a:r>
            <a:endParaRPr lang="en-US" sz="17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2037994" y="2082363"/>
            <a:ext cx="10075118" cy="4963896"/>
          </a:xfrm>
          <a:prstGeom prst="rect">
            <a:avLst/>
          </a:prstGeom>
        </p:spPr>
      </p:pic>
      <p:sp>
        <p:nvSpPr>
          <p:cNvPr id="5" name="Text 2"/>
          <p:cNvSpPr/>
          <p:nvPr/>
        </p:nvSpPr>
        <p:spPr>
          <a:xfrm>
            <a:off x="435751" y="805370"/>
            <a:ext cx="4443889" cy="555427"/>
          </a:xfrm>
          <a:prstGeom prst="rect">
            <a:avLst/>
          </a:prstGeom>
          <a:noFill/>
          <a:ln/>
        </p:spPr>
        <p:txBody>
          <a:bodyPr wrap="none" rtlCol="0" anchor="t"/>
          <a:lstStyle/>
          <a:p>
            <a:pPr marL="0" indent="0">
              <a:lnSpc>
                <a:spcPts val="4374"/>
              </a:lnSpc>
              <a:buNone/>
            </a:pPr>
            <a:r>
              <a:rPr lang="en-US" sz="6000" b="1" dirty="0">
                <a:solidFill>
                  <a:srgbClr val="484237"/>
                </a:solidFill>
                <a:latin typeface="Gelasio" pitchFamily="34" charset="0"/>
                <a:ea typeface="Gelasio" pitchFamily="34" charset="-122"/>
                <a:cs typeface="Gelasio" pitchFamily="34" charset="-120"/>
              </a:rPr>
              <a:t>CIRCUIT DIAGRAM:</a:t>
            </a:r>
            <a:endParaRPr lang="en-US" sz="6000" dirty="0"/>
          </a:p>
        </p:txBody>
      </p:sp>
      <p:sp>
        <p:nvSpPr>
          <p:cNvPr id="6" name="Text 3"/>
          <p:cNvSpPr/>
          <p:nvPr/>
        </p:nvSpPr>
        <p:spPr>
          <a:xfrm>
            <a:off x="7593806" y="3731657"/>
            <a:ext cx="5006221" cy="355402"/>
          </a:xfrm>
          <a:prstGeom prst="rect">
            <a:avLst/>
          </a:prstGeom>
          <a:noFill/>
          <a:ln/>
        </p:spPr>
        <p:txBody>
          <a:bodyPr wrap="none" rtlCol="0" anchor="t"/>
          <a:lstStyle/>
          <a:p>
            <a:pPr marL="0" indent="0">
              <a:lnSpc>
                <a:spcPts val="2799"/>
              </a:lnSpc>
              <a:buNone/>
            </a:pPr>
            <a:endParaRPr lang="en-US" sz="1750" dirty="0"/>
          </a:p>
        </p:txBody>
      </p:sp>
      <p:sp>
        <p:nvSpPr>
          <p:cNvPr id="7" name="Text 4"/>
          <p:cNvSpPr/>
          <p:nvPr/>
        </p:nvSpPr>
        <p:spPr>
          <a:xfrm>
            <a:off x="2037993" y="5245179"/>
            <a:ext cx="10554414"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037993" y="5850493"/>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560433"/>
            <a:ext cx="10008037"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System Integration and Components</a:t>
            </a:r>
            <a:endParaRPr lang="en-US" sz="4374" dirty="0"/>
          </a:p>
        </p:txBody>
      </p:sp>
      <p:sp>
        <p:nvSpPr>
          <p:cNvPr id="5" name="Shape 3"/>
          <p:cNvSpPr/>
          <p:nvPr/>
        </p:nvSpPr>
        <p:spPr>
          <a:xfrm>
            <a:off x="2037993" y="2699147"/>
            <a:ext cx="10554414" cy="992505"/>
          </a:xfrm>
          <a:prstGeom prst="rect">
            <a:avLst/>
          </a:prstGeom>
          <a:solidFill>
            <a:srgbClr val="EFE7D6"/>
          </a:solidFill>
          <a:ln/>
        </p:spPr>
      </p:sp>
      <p:sp>
        <p:nvSpPr>
          <p:cNvPr id="6" name="Text 4"/>
          <p:cNvSpPr/>
          <p:nvPr/>
        </p:nvSpPr>
        <p:spPr>
          <a:xfrm>
            <a:off x="2260163" y="2839998"/>
            <a:ext cx="4829056" cy="355402"/>
          </a:xfrm>
          <a:prstGeom prst="rect">
            <a:avLst/>
          </a:prstGeom>
          <a:noFill/>
          <a:ln/>
        </p:spPr>
        <p:txBody>
          <a:bodyPr wrap="non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Ultrasonic Sensor</a:t>
            </a:r>
            <a:endParaRPr lang="en-US" sz="1750" dirty="0"/>
          </a:p>
        </p:txBody>
      </p:sp>
      <p:sp>
        <p:nvSpPr>
          <p:cNvPr id="7" name="Text 5"/>
          <p:cNvSpPr/>
          <p:nvPr/>
        </p:nvSpPr>
        <p:spPr>
          <a:xfrm>
            <a:off x="7541181" y="2839998"/>
            <a:ext cx="4829056" cy="71080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Detects the presence of objects and triggers the lid opening mechanism.</a:t>
            </a:r>
            <a:endParaRPr lang="en-US" sz="1750" dirty="0"/>
          </a:p>
        </p:txBody>
      </p:sp>
      <p:sp>
        <p:nvSpPr>
          <p:cNvPr id="8" name="Text 6"/>
          <p:cNvSpPr/>
          <p:nvPr/>
        </p:nvSpPr>
        <p:spPr>
          <a:xfrm>
            <a:off x="2260163" y="3832503"/>
            <a:ext cx="4829056" cy="355402"/>
          </a:xfrm>
          <a:prstGeom prst="rect">
            <a:avLst/>
          </a:prstGeom>
          <a:noFill/>
          <a:ln/>
        </p:spPr>
        <p:txBody>
          <a:bodyPr wrap="non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Microcontroller</a:t>
            </a:r>
            <a:endParaRPr lang="en-US" sz="1750" dirty="0"/>
          </a:p>
        </p:txBody>
      </p:sp>
      <p:sp>
        <p:nvSpPr>
          <p:cNvPr id="9" name="Text 7"/>
          <p:cNvSpPr/>
          <p:nvPr/>
        </p:nvSpPr>
        <p:spPr>
          <a:xfrm>
            <a:off x="7541181" y="3832503"/>
            <a:ext cx="4829056" cy="71080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Processes the sensor data and controls the automated lid operation.</a:t>
            </a:r>
            <a:endParaRPr lang="en-US" sz="1750" dirty="0"/>
          </a:p>
        </p:txBody>
      </p:sp>
      <p:sp>
        <p:nvSpPr>
          <p:cNvPr id="10" name="Shape 8"/>
          <p:cNvSpPr/>
          <p:nvPr/>
        </p:nvSpPr>
        <p:spPr>
          <a:xfrm>
            <a:off x="2037993" y="4684157"/>
            <a:ext cx="10554414" cy="992505"/>
          </a:xfrm>
          <a:prstGeom prst="rect">
            <a:avLst/>
          </a:prstGeom>
          <a:solidFill>
            <a:srgbClr val="EFE7D6"/>
          </a:solidFill>
          <a:ln/>
        </p:spPr>
      </p:sp>
      <p:sp>
        <p:nvSpPr>
          <p:cNvPr id="11" name="Text 9"/>
          <p:cNvSpPr/>
          <p:nvPr/>
        </p:nvSpPr>
        <p:spPr>
          <a:xfrm>
            <a:off x="2260163" y="4825008"/>
            <a:ext cx="4829056" cy="355402"/>
          </a:xfrm>
          <a:prstGeom prst="rect">
            <a:avLst/>
          </a:prstGeom>
          <a:noFill/>
          <a:ln/>
        </p:spPr>
        <p:txBody>
          <a:bodyPr wrap="non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Lid Actuator</a:t>
            </a:r>
            <a:endParaRPr lang="en-US" sz="1750" dirty="0"/>
          </a:p>
        </p:txBody>
      </p:sp>
      <p:sp>
        <p:nvSpPr>
          <p:cNvPr id="12" name="Text 10"/>
          <p:cNvSpPr/>
          <p:nvPr/>
        </p:nvSpPr>
        <p:spPr>
          <a:xfrm>
            <a:off x="7541181" y="4825008"/>
            <a:ext cx="4829056" cy="71080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Responsible for the smooth and quiet opening and closing of the dustbin lid.</a:t>
            </a:r>
            <a:endParaRPr lang="en-US" sz="1750" dirty="0"/>
          </a:p>
        </p:txBody>
      </p:sp>
      <p:sp>
        <p:nvSpPr>
          <p:cNvPr id="13" name="Text 11"/>
          <p:cNvSpPr/>
          <p:nvPr/>
        </p:nvSpPr>
        <p:spPr>
          <a:xfrm>
            <a:off x="2260163" y="5817513"/>
            <a:ext cx="4829056" cy="355402"/>
          </a:xfrm>
          <a:prstGeom prst="rect">
            <a:avLst/>
          </a:prstGeom>
          <a:noFill/>
          <a:ln/>
        </p:spPr>
        <p:txBody>
          <a:bodyPr wrap="non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Power Supply</a:t>
            </a:r>
            <a:endParaRPr lang="en-US" sz="1750" dirty="0"/>
          </a:p>
        </p:txBody>
      </p:sp>
      <p:sp>
        <p:nvSpPr>
          <p:cNvPr id="14" name="Text 12"/>
          <p:cNvSpPr/>
          <p:nvPr/>
        </p:nvSpPr>
        <p:spPr>
          <a:xfrm>
            <a:off x="7541181" y="5817513"/>
            <a:ext cx="4829056" cy="710803"/>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Provides the necessary power to the system, ensuring reliable and uninterrupted operation.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684</Words>
  <Application>Microsoft Office PowerPoint</Application>
  <PresentationFormat>Custom</PresentationFormat>
  <Paragraphs>83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AKALYA GOPAL</cp:lastModifiedBy>
  <cp:revision>3</cp:revision>
  <dcterms:created xsi:type="dcterms:W3CDTF">2024-05-21T14:05:13Z</dcterms:created>
  <dcterms:modified xsi:type="dcterms:W3CDTF">2024-05-21T14:13:16Z</dcterms:modified>
</cp:coreProperties>
</file>