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58" r:id="rId7"/>
    <p:sldId id="262" r:id="rId8"/>
    <p:sldId id="292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4" r:id="rId21"/>
    <p:sldId id="270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9" r:id="rId32"/>
    <p:sldId id="282" r:id="rId33"/>
    <p:sldId id="283" r:id="rId34"/>
    <p:sldId id="285" r:id="rId35"/>
    <p:sldId id="288" r:id="rId36"/>
    <p:sldId id="291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5B8"/>
    <a:srgbClr val="8080BB"/>
    <a:srgbClr val="81ADB6"/>
    <a:srgbClr val="F75A3B"/>
    <a:srgbClr val="8197B6"/>
    <a:srgbClr val="E351E7"/>
    <a:srgbClr val="DDAB5B"/>
    <a:srgbClr val="B681AE"/>
    <a:srgbClr val="C474C6"/>
    <a:srgbClr val="7F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05" autoAdjust="0"/>
    <p:restoredTop sz="93417" autoAdjust="0"/>
  </p:normalViewPr>
  <p:slideViewPr>
    <p:cSldViewPr snapToGrid="0">
      <p:cViewPr varScale="1">
        <p:scale>
          <a:sx n="110" d="100"/>
          <a:sy n="110" d="100"/>
        </p:scale>
        <p:origin x="11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said Achraf" userId="S::achraf.moussaid@cegepmontpetit.ca::03a2e7ce-53ea-4e25-be87-7ad6548d38bb" providerId="AD" clId="Web-{4B9D58F0-BA69-41DE-AB83-1E1072B3E9D2}"/>
    <pc:docChg chg="modSld">
      <pc:chgData name="Moussaid Achraf" userId="S::achraf.moussaid@cegepmontpetit.ca::03a2e7ce-53ea-4e25-be87-7ad6548d38bb" providerId="AD" clId="Web-{4B9D58F0-BA69-41DE-AB83-1E1072B3E9D2}" dt="2023-12-22T05:34:51.019" v="6" actId="20577"/>
      <pc:docMkLst>
        <pc:docMk/>
      </pc:docMkLst>
      <pc:sldChg chg="modSp">
        <pc:chgData name="Moussaid Achraf" userId="S::achraf.moussaid@cegepmontpetit.ca::03a2e7ce-53ea-4e25-be87-7ad6548d38bb" providerId="AD" clId="Web-{4B9D58F0-BA69-41DE-AB83-1E1072B3E9D2}" dt="2023-12-22T05:26:51.619" v="4" actId="20577"/>
        <pc:sldMkLst>
          <pc:docMk/>
          <pc:sldMk cId="105696809" sldId="272"/>
        </pc:sldMkLst>
        <pc:spChg chg="mod">
          <ac:chgData name="Moussaid Achraf" userId="S::achraf.moussaid@cegepmontpetit.ca::03a2e7ce-53ea-4e25-be87-7ad6548d38bb" providerId="AD" clId="Web-{4B9D58F0-BA69-41DE-AB83-1E1072B3E9D2}" dt="2023-12-22T05:26:51.619" v="4" actId="20577"/>
          <ac:spMkLst>
            <pc:docMk/>
            <pc:sldMk cId="105696809" sldId="272"/>
            <ac:spMk id="3" creationId="{7F2CCCBC-5545-4455-B97E-AF9A313F0D18}"/>
          </ac:spMkLst>
        </pc:spChg>
      </pc:sldChg>
      <pc:sldChg chg="modSp">
        <pc:chgData name="Moussaid Achraf" userId="S::achraf.moussaid@cegepmontpetit.ca::03a2e7ce-53ea-4e25-be87-7ad6548d38bb" providerId="AD" clId="Web-{4B9D58F0-BA69-41DE-AB83-1E1072B3E9D2}" dt="2023-12-22T05:34:51.019" v="6" actId="20577"/>
        <pc:sldMkLst>
          <pc:docMk/>
          <pc:sldMk cId="929762154" sldId="285"/>
        </pc:sldMkLst>
        <pc:spChg chg="mod">
          <ac:chgData name="Moussaid Achraf" userId="S::achraf.moussaid@cegepmontpetit.ca::03a2e7ce-53ea-4e25-be87-7ad6548d38bb" providerId="AD" clId="Web-{4B9D58F0-BA69-41DE-AB83-1E1072B3E9D2}" dt="2023-12-22T05:34:51.019" v="6" actId="20577"/>
          <ac:spMkLst>
            <pc:docMk/>
            <pc:sldMk cId="929762154" sldId="285"/>
            <ac:spMk id="3" creationId="{B0E75F63-22C8-44A9-A7DD-0B9312D16657}"/>
          </ac:spMkLst>
        </pc:spChg>
      </pc:sldChg>
    </pc:docChg>
  </pc:docChgLst>
  <pc:docChgLst>
    <pc:chgData name="Sabourin Maude" userId="27177d02-de9b-428d-9e59-a52a955d4573" providerId="ADAL" clId="{5EC8C8DC-5D1D-476F-BDC6-6A216E2C3320}"/>
    <pc:docChg chg="custSel addSld modSld">
      <pc:chgData name="Sabourin Maude" userId="27177d02-de9b-428d-9e59-a52a955d4573" providerId="ADAL" clId="{5EC8C8DC-5D1D-476F-BDC6-6A216E2C3320}" dt="2024-02-20T15:26:43.185" v="123" actId="20577"/>
      <pc:docMkLst>
        <pc:docMk/>
      </pc:docMkLst>
      <pc:sldChg chg="modSp mod">
        <pc:chgData name="Sabourin Maude" userId="27177d02-de9b-428d-9e59-a52a955d4573" providerId="ADAL" clId="{5EC8C8DC-5D1D-476F-BDC6-6A216E2C3320}" dt="2024-02-20T15:25:07.631" v="111" actId="13926"/>
        <pc:sldMkLst>
          <pc:docMk/>
          <pc:sldMk cId="105696809" sldId="272"/>
        </pc:sldMkLst>
        <pc:spChg chg="mod">
          <ac:chgData name="Sabourin Maude" userId="27177d02-de9b-428d-9e59-a52a955d4573" providerId="ADAL" clId="{5EC8C8DC-5D1D-476F-BDC6-6A216E2C3320}" dt="2024-02-20T15:25:07.631" v="111" actId="13926"/>
          <ac:spMkLst>
            <pc:docMk/>
            <pc:sldMk cId="105696809" sldId="272"/>
            <ac:spMk id="3" creationId="{7F2CCCBC-5545-4455-B97E-AF9A313F0D18}"/>
          </ac:spMkLst>
        </pc:spChg>
      </pc:sldChg>
      <pc:sldChg chg="modSp mod">
        <pc:chgData name="Sabourin Maude" userId="27177d02-de9b-428d-9e59-a52a955d4573" providerId="ADAL" clId="{5EC8C8DC-5D1D-476F-BDC6-6A216E2C3320}" dt="2024-02-20T15:25:30.852" v="113" actId="33524"/>
        <pc:sldMkLst>
          <pc:docMk/>
          <pc:sldMk cId="258853532" sldId="273"/>
        </pc:sldMkLst>
        <pc:spChg chg="mod">
          <ac:chgData name="Sabourin Maude" userId="27177d02-de9b-428d-9e59-a52a955d4573" providerId="ADAL" clId="{5EC8C8DC-5D1D-476F-BDC6-6A216E2C3320}" dt="2024-02-20T15:25:30.852" v="113" actId="33524"/>
          <ac:spMkLst>
            <pc:docMk/>
            <pc:sldMk cId="258853532" sldId="273"/>
            <ac:spMk id="3" creationId="{7F2CCCBC-5545-4455-B97E-AF9A313F0D18}"/>
          </ac:spMkLst>
        </pc:spChg>
      </pc:sldChg>
      <pc:sldChg chg="modSp mod">
        <pc:chgData name="Sabourin Maude" userId="27177d02-de9b-428d-9e59-a52a955d4573" providerId="ADAL" clId="{5EC8C8DC-5D1D-476F-BDC6-6A216E2C3320}" dt="2024-02-20T15:26:43.185" v="123" actId="20577"/>
        <pc:sldMkLst>
          <pc:docMk/>
          <pc:sldMk cId="3799164560" sldId="280"/>
        </pc:sldMkLst>
        <pc:spChg chg="mod">
          <ac:chgData name="Sabourin Maude" userId="27177d02-de9b-428d-9e59-a52a955d4573" providerId="ADAL" clId="{5EC8C8DC-5D1D-476F-BDC6-6A216E2C3320}" dt="2024-02-20T15:26:43.185" v="123" actId="20577"/>
          <ac:spMkLst>
            <pc:docMk/>
            <pc:sldMk cId="3799164560" sldId="280"/>
            <ac:spMk id="3" creationId="{6AE3194A-68C4-4C14-AF0E-3822B075F73F}"/>
          </ac:spMkLst>
        </pc:spChg>
      </pc:sldChg>
      <pc:sldChg chg="addSp modSp new mod">
        <pc:chgData name="Sabourin Maude" userId="27177d02-de9b-428d-9e59-a52a955d4573" providerId="ADAL" clId="{5EC8C8DC-5D1D-476F-BDC6-6A216E2C3320}" dt="2024-02-20T15:13:41.566" v="110" actId="20577"/>
        <pc:sldMkLst>
          <pc:docMk/>
          <pc:sldMk cId="3557910633" sldId="292"/>
        </pc:sldMkLst>
        <pc:spChg chg="mod">
          <ac:chgData name="Sabourin Maude" userId="27177d02-de9b-428d-9e59-a52a955d4573" providerId="ADAL" clId="{5EC8C8DC-5D1D-476F-BDC6-6A216E2C3320}" dt="2024-02-20T15:13:08.994" v="16" actId="20577"/>
          <ac:spMkLst>
            <pc:docMk/>
            <pc:sldMk cId="3557910633" sldId="292"/>
            <ac:spMk id="2" creationId="{62109F91-6925-DB5D-FE45-04975E2E8085}"/>
          </ac:spMkLst>
        </pc:spChg>
        <pc:spChg chg="mod">
          <ac:chgData name="Sabourin Maude" userId="27177d02-de9b-428d-9e59-a52a955d4573" providerId="ADAL" clId="{5EC8C8DC-5D1D-476F-BDC6-6A216E2C3320}" dt="2024-02-20T15:13:41.566" v="110" actId="20577"/>
          <ac:spMkLst>
            <pc:docMk/>
            <pc:sldMk cId="3557910633" sldId="292"/>
            <ac:spMk id="3" creationId="{05B30327-F22A-73C1-7162-AA7D85F1298D}"/>
          </ac:spMkLst>
        </pc:spChg>
        <pc:picChg chg="add mod">
          <ac:chgData name="Sabourin Maude" userId="27177d02-de9b-428d-9e59-a52a955d4573" providerId="ADAL" clId="{5EC8C8DC-5D1D-476F-BDC6-6A216E2C3320}" dt="2024-02-20T15:13:26.569" v="47" actId="1076"/>
          <ac:picMkLst>
            <pc:docMk/>
            <pc:sldMk cId="3557910633" sldId="292"/>
            <ac:picMk id="5" creationId="{9356FC83-0E19-6BE7-05F3-87CB8DFFEE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773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2024-02-20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forms/overview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getbootstrap.com/docs/5.1/components/button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/>
          <a:lstStyle/>
          <a:p>
            <a:r>
              <a:rPr lang="fr-CA" dirty="0"/>
              <a:t>Introduction aux formulaires HTML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/>
          <a:p>
            <a:r>
              <a:rPr lang="fr-CA"/>
              <a:t>Rencontre #9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59" y="5022426"/>
            <a:ext cx="1956881" cy="12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pattern</a:t>
            </a:r>
          </a:p>
          <a:p>
            <a:pPr lvl="1"/>
            <a:r>
              <a:rPr lang="fr-CA"/>
              <a:t>Impose une forme à respecter pour la donnée fournie.</a:t>
            </a:r>
          </a:p>
          <a:p>
            <a:pPr lvl="2"/>
            <a:r>
              <a:rPr lang="fr-CA"/>
              <a:t>Dans ce cas-ci, on accepte que les numéros et les tirets, et on veut </a:t>
            </a:r>
            <a:r>
              <a:rPr lang="fr-CA" b="1"/>
              <a:t>XXX-XXX-XXXX</a:t>
            </a:r>
          </a:p>
          <a:p>
            <a:pPr lvl="2"/>
            <a:r>
              <a:rPr lang="fr-CA"/>
              <a:t>Cet attribut est totalement indépendant de </a:t>
            </a:r>
            <a:r>
              <a:rPr lang="fr-CA" b="1"/>
              <a:t>placeholder</a:t>
            </a:r>
            <a:r>
              <a:rPr lang="fr-CA"/>
              <a:t>, mais vaut mieux qu’ils concordent pour ne pas trahir l’utilisateur ….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0A0E8-8A95-49E7-8AFB-8A920E7A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2918444"/>
            <a:ext cx="10905165" cy="28958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227850-9556-476A-B5E0-50EAF5CF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2" y="3474072"/>
            <a:ext cx="2461473" cy="3124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92D1CC-45DA-44C0-B9D8-022864B31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73" y="3474072"/>
            <a:ext cx="2461473" cy="2972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ACC728-2CDE-4D14-A701-6637E8B6A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3" y="3474072"/>
            <a:ext cx="2415749" cy="3124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D07E21-8269-4649-AD29-07367E248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957" y="3535037"/>
            <a:ext cx="243099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5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disabled</a:t>
            </a:r>
          </a:p>
          <a:p>
            <a:pPr lvl="1"/>
            <a:r>
              <a:rPr lang="fr-CA"/>
              <a:t>Empêche d’utiliser un champ. Il devient </a:t>
            </a:r>
            <a:r>
              <a:rPr lang="fr-CA" i="1"/>
              <a:t>grisé</a:t>
            </a:r>
            <a:r>
              <a:rPr lang="fr-CA"/>
              <a:t> un peu.</a:t>
            </a:r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required</a:t>
            </a:r>
          </a:p>
          <a:p>
            <a:pPr lvl="1"/>
            <a:r>
              <a:rPr lang="fr-CA"/>
              <a:t>Rend un champ obligatoire à remplir pour envoyer le formulaire.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FE0A5C-176C-4A09-83E6-9E76EB87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06" y="2053898"/>
            <a:ext cx="2880610" cy="33530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0E95A7-AE84-485F-A0A7-C94D30A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25" y="2065330"/>
            <a:ext cx="6561389" cy="31244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28D8CD-8A78-4FE2-B127-795EDBA5A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25" y="4331621"/>
            <a:ext cx="5776461" cy="29720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9F6654-1C21-4D8A-B510-7F113A162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506" y="4230159"/>
            <a:ext cx="2918713" cy="67061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74828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Attributs </a:t>
            </a:r>
            <a:r>
              <a:rPr lang="fr-CA" b="1">
                <a:solidFill>
                  <a:srgbClr val="E351E7"/>
                </a:solidFill>
              </a:rPr>
              <a:t>min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max</a:t>
            </a:r>
          </a:p>
          <a:p>
            <a:pPr lvl="1"/>
            <a:r>
              <a:rPr lang="fr-CA"/>
              <a:t>Spécifie un minimum et / ou un maximum pour la valeur entrée.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56850D-816D-41CF-9471-3F2F1EDE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765" y="2679352"/>
            <a:ext cx="3246401" cy="80016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6173A4-B59E-4A12-9E58-18E6BC21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2096046"/>
            <a:ext cx="8977138" cy="251482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CED890-3FD2-42B9-AD3F-6C73A2AF3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88" y="4605711"/>
            <a:ext cx="4999153" cy="807790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DDA193F-4B3B-47E9-A3D7-D81116122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807" y="3764137"/>
            <a:ext cx="8230313" cy="54868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47743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Attributs </a:t>
            </a:r>
            <a:r>
              <a:rPr lang="fr-CA" b="1">
                <a:solidFill>
                  <a:srgbClr val="E351E7"/>
                </a:solidFill>
              </a:rPr>
              <a:t>minlength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maxlength</a:t>
            </a:r>
          </a:p>
          <a:p>
            <a:pPr lvl="1"/>
            <a:r>
              <a:rPr lang="fr-CA"/>
              <a:t>Permettent de spécifier un nombre de caractères minimal et maximal pour la donnée.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D4862A-2A8C-4CA3-BB8F-3EFED74B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2" y="2936408"/>
            <a:ext cx="4755292" cy="100592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FBF30D-EAC4-467D-BA1D-B7CB1F82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7" y="2378326"/>
            <a:ext cx="10874682" cy="33530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4ECC84-0A3F-4D67-8657-624D199AE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055" y="2936408"/>
            <a:ext cx="3505504" cy="42675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11FDB22-0247-403E-B8C6-4BB494EEC4FC}"/>
              </a:ext>
            </a:extLst>
          </p:cNvPr>
          <p:cNvSpPr txBox="1"/>
          <p:nvPr/>
        </p:nvSpPr>
        <p:spPr>
          <a:xfrm>
            <a:off x="7969055" y="3762345"/>
            <a:ext cx="416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On ne peut plus taper de texte arrivé au maximum 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E5C2FDC-A862-4DF7-8C60-59225F7F3CF3}"/>
              </a:ext>
            </a:extLst>
          </p:cNvPr>
          <p:cNvCxnSpPr>
            <a:cxnSpLocks/>
          </p:cNvCxnSpPr>
          <p:nvPr/>
        </p:nvCxnSpPr>
        <p:spPr>
          <a:xfrm flipV="1">
            <a:off x="8863148" y="3494836"/>
            <a:ext cx="568235" cy="235411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266" y="1042520"/>
            <a:ext cx="10515600" cy="5147506"/>
          </a:xfrm>
        </p:spPr>
        <p:txBody>
          <a:bodyPr>
            <a:normAutofit lnSpcReduction="10000"/>
          </a:bodyPr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value</a:t>
            </a:r>
          </a:p>
          <a:p>
            <a:pPr lvl="1"/>
            <a:r>
              <a:rPr lang="fr-CA"/>
              <a:t>Spécifie une donnée par défaut déjà insérée dans le champ. Est obligatoire pour les champs de type select. (À venir)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step</a:t>
            </a:r>
          </a:p>
          <a:p>
            <a:pPr lvl="1"/>
            <a:r>
              <a:rPr lang="fr-CA"/>
              <a:t>Spécifie un saut entre les nombres acceptés. (Ex : 3 impose -3, 0, 3, 6, 9, etc.)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Fonctionne également avec </a:t>
            </a:r>
            <a:r>
              <a:rPr lang="fr-CA" b="1"/>
              <a:t>range</a:t>
            </a:r>
            <a:r>
              <a:rPr lang="fr-CA"/>
              <a:t>.</a:t>
            </a:r>
          </a:p>
          <a:p>
            <a:pPr lvl="2"/>
            <a:r>
              <a:rPr lang="fr-CA"/>
              <a:t>Se combine bien avec </a:t>
            </a:r>
            <a:r>
              <a:rPr lang="fr-CA" b="1"/>
              <a:t>min</a:t>
            </a:r>
            <a:r>
              <a:rPr lang="fr-CA"/>
              <a:t> et </a:t>
            </a:r>
            <a:r>
              <a:rPr lang="fr-CA" b="1"/>
              <a:t>max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4C30DB-3547-4991-9B74-702DE82C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97" y="2980476"/>
            <a:ext cx="3696020" cy="701101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462171-7CDC-43E3-B48B-A5C3BBE6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52" y="2231000"/>
            <a:ext cx="9403895" cy="54106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3B8172-3C82-425C-9934-92D8F2A45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42" y="4787537"/>
            <a:ext cx="7315834" cy="28958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69A55A-4752-4D6A-AE9D-0EF635D4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03" y="4787537"/>
            <a:ext cx="2667231" cy="28196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58153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Attribut </a:t>
            </a:r>
            <a:r>
              <a:rPr lang="fr-CA" b="1" dirty="0" err="1">
                <a:solidFill>
                  <a:srgbClr val="E351E7"/>
                </a:solidFill>
              </a:rPr>
              <a:t>autocomplete</a:t>
            </a:r>
            <a:endParaRPr lang="fr-CA" b="1" dirty="0">
              <a:solidFill>
                <a:srgbClr val="E351E7"/>
              </a:solidFill>
            </a:endParaRPr>
          </a:p>
          <a:p>
            <a:pPr lvl="1"/>
            <a:r>
              <a:rPr lang="fr-CA" dirty="0"/>
              <a:t> Permet d’activer / désactiver l’</a:t>
            </a:r>
            <a:r>
              <a:rPr lang="fr-CA" dirty="0" err="1"/>
              <a:t>auto-complétion</a:t>
            </a:r>
            <a:r>
              <a:rPr lang="fr-CA" dirty="0"/>
              <a:t> d’un champ.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 algn="just"/>
            <a:r>
              <a:rPr lang="fr-CA" dirty="0"/>
              <a:t>Quand on entre une donnée, notre navigateur peut tenter de prédire l’information et nous la proposer si le champ est similaire à un champ déjà rencontré.</a:t>
            </a:r>
          </a:p>
          <a:p>
            <a:pPr lvl="1"/>
            <a:r>
              <a:rPr lang="fr-CA" dirty="0"/>
              <a:t>Mettre </a:t>
            </a:r>
            <a:r>
              <a:rPr lang="fr-CA" b="1" dirty="0" err="1">
                <a:solidFill>
                  <a:srgbClr val="E351E7"/>
                </a:solidFill>
              </a:rPr>
              <a:t>autocomplete</a:t>
            </a:r>
            <a:r>
              <a:rPr lang="fr-CA" dirty="0"/>
              <a:t> à </a:t>
            </a:r>
            <a:r>
              <a:rPr lang="fr-CA" b="1" dirty="0"/>
              <a:t>off</a:t>
            </a:r>
            <a:r>
              <a:rPr lang="fr-CA" dirty="0"/>
              <a:t> permet de désactiver cette option.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E6D8EA-F9D1-4146-B373-4924C16E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0" y="2035575"/>
            <a:ext cx="7559695" cy="60965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98127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Élément </a:t>
            </a:r>
            <a:r>
              <a:rPr lang="fr-CA" b="1" dirty="0">
                <a:solidFill>
                  <a:srgbClr val="E351E7"/>
                </a:solidFill>
              </a:rPr>
              <a:t>label</a:t>
            </a:r>
          </a:p>
          <a:p>
            <a:pPr lvl="1"/>
            <a:r>
              <a:rPr lang="fr-CA" dirty="0"/>
              <a:t>Étiquette qui précède le champ. Favorise l’</a:t>
            </a:r>
            <a:r>
              <a:rPr lang="fr-CA" b="1" dirty="0"/>
              <a:t>accessibilité</a:t>
            </a:r>
            <a:r>
              <a:rPr lang="fr-CA" dirty="0"/>
              <a:t>. À utiliser en tout temps.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E351E7"/>
                </a:solidFill>
              </a:rPr>
              <a:t>label</a:t>
            </a:r>
            <a:r>
              <a:rPr lang="fr-CA" dirty="0"/>
              <a:t> doit avoir l’attribut </a:t>
            </a:r>
            <a:r>
              <a:rPr lang="fr-CA" b="1" dirty="0">
                <a:solidFill>
                  <a:srgbClr val="E351E7"/>
                </a:solidFill>
              </a:rPr>
              <a:t>for</a:t>
            </a:r>
            <a:r>
              <a:rPr lang="fr-CA" dirty="0"/>
              <a:t>, et il doit correspondre à </a:t>
            </a:r>
            <a:r>
              <a:rPr lang="fr-CA" dirty="0" err="1"/>
              <a:t>l’</a:t>
            </a:r>
            <a:r>
              <a:rPr lang="fr-CA" b="1" dirty="0" err="1"/>
              <a:t>id</a:t>
            </a:r>
            <a:r>
              <a:rPr lang="fr-CA" dirty="0"/>
              <a:t> du champ.</a:t>
            </a:r>
          </a:p>
          <a:p>
            <a:pPr lvl="1"/>
            <a:r>
              <a:rPr lang="fr-CA" dirty="0"/>
              <a:t> Le champ doit avoir un </a:t>
            </a:r>
            <a:r>
              <a:rPr lang="fr-CA" b="1" dirty="0">
                <a:solidFill>
                  <a:srgbClr val="E351E7"/>
                </a:solidFill>
              </a:rPr>
              <a:t>id</a:t>
            </a:r>
            <a:r>
              <a:rPr lang="fr-CA" dirty="0"/>
              <a:t>. (</a:t>
            </a:r>
            <a:r>
              <a:rPr lang="fr-CA" b="1" dirty="0"/>
              <a:t>Rappel</a:t>
            </a:r>
            <a:r>
              <a:rPr lang="fr-CA" dirty="0"/>
              <a:t> : Un </a:t>
            </a:r>
            <a:r>
              <a:rPr lang="fr-CA" b="1" dirty="0"/>
              <a:t>id</a:t>
            </a:r>
            <a:r>
              <a:rPr lang="fr-CA" dirty="0"/>
              <a:t> doit être unique pour une page Web)</a:t>
            </a:r>
          </a:p>
          <a:p>
            <a:pPr lvl="1"/>
            <a:r>
              <a:rPr lang="fr-CA" dirty="0"/>
              <a:t> Cliquer sur le </a:t>
            </a:r>
            <a:r>
              <a:rPr lang="fr-CA" b="1" dirty="0"/>
              <a:t>label</a:t>
            </a:r>
            <a:r>
              <a:rPr lang="fr-CA" dirty="0"/>
              <a:t> déplace le </a:t>
            </a:r>
            <a:r>
              <a:rPr lang="fr-CA" b="1" dirty="0"/>
              <a:t>curseur</a:t>
            </a:r>
            <a:r>
              <a:rPr lang="fr-CA" dirty="0"/>
              <a:t> sur le champ associé !</a:t>
            </a:r>
          </a:p>
          <a:p>
            <a:pPr lvl="1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89A881-C6FF-41D6-A241-CAE81328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08" y="2770934"/>
            <a:ext cx="1684166" cy="38865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BCCEC0-95FD-4EBD-B85C-F22B8806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55" y="2287055"/>
            <a:ext cx="4994494" cy="10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datalist</a:t>
            </a:r>
          </a:p>
          <a:p>
            <a:pPr lvl="1"/>
            <a:r>
              <a:rPr lang="fr-CA"/>
              <a:t>Permet de créer une liste prédéfinie pour l’autocomplétion d’un champ.</a:t>
            </a:r>
          </a:p>
          <a:p>
            <a:pPr lvl="1"/>
            <a:r>
              <a:rPr lang="fr-CA"/>
              <a:t>L’utilisateur peut quand même entrer une autre valeur.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6E88A7-9AEC-45DF-88FE-C66E8C51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320" y="2556918"/>
            <a:ext cx="4163006" cy="190526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B8F2A4-4382-41B4-BB89-EAF62E99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918"/>
            <a:ext cx="5486875" cy="157747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364724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Éléments </a:t>
            </a:r>
            <a:r>
              <a:rPr lang="fr-CA" b="1">
                <a:solidFill>
                  <a:srgbClr val="E351E7"/>
                </a:solidFill>
              </a:rPr>
              <a:t>select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option</a:t>
            </a:r>
          </a:p>
          <a:p>
            <a:pPr lvl="1"/>
            <a:r>
              <a:rPr lang="fr-CA"/>
              <a:t>Utilisés de pair, permettent de choisir une option parmi une liste déroulante prédéfinie.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La donnée envoyée sera la </a:t>
            </a:r>
            <a:r>
              <a:rPr lang="fr-CA" b="1"/>
              <a:t>value</a:t>
            </a:r>
            <a:r>
              <a:rPr lang="fr-CA"/>
              <a:t> de l’option choisie.</a:t>
            </a:r>
          </a:p>
          <a:p>
            <a:pPr lvl="1"/>
            <a:r>
              <a:rPr lang="fr-CA"/>
              <a:t>L’attribut </a:t>
            </a:r>
            <a:r>
              <a:rPr lang="fr-CA" b="1">
                <a:solidFill>
                  <a:srgbClr val="E351E7"/>
                </a:solidFill>
              </a:rPr>
              <a:t>selected</a:t>
            </a:r>
            <a:r>
              <a:rPr lang="fr-CA"/>
              <a:t> rend une option sélectionnée par défaut.</a:t>
            </a:r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59FFC6-2520-49CD-97CF-22497987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80" y="2420886"/>
            <a:ext cx="5570703" cy="155461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701968-5121-481E-820E-7B743914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96" y="2420886"/>
            <a:ext cx="2057578" cy="107451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5939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 Input de type </a:t>
            </a:r>
            <a:r>
              <a:rPr lang="fr-CA" b="1" dirty="0">
                <a:solidFill>
                  <a:srgbClr val="E351E7"/>
                </a:solidFill>
              </a:rPr>
              <a:t>radio</a:t>
            </a:r>
          </a:p>
          <a:p>
            <a:pPr lvl="1"/>
            <a:r>
              <a:rPr lang="fr-CA" dirty="0"/>
              <a:t>Permet de faire un choix parmi plusieurs options.</a:t>
            </a:r>
            <a:endParaRPr lang="fr-CA" dirty="0">
              <a:cs typeface="Calibri"/>
            </a:endParaRP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>
                <a:highlight>
                  <a:srgbClr val="FFFF00"/>
                </a:highlight>
              </a:rPr>
              <a:t> Tous les inputs liés doivent être avec le même </a:t>
            </a:r>
            <a:r>
              <a:rPr lang="fr-CA" b="1" dirty="0" err="1">
                <a:highlight>
                  <a:srgbClr val="FFFF00"/>
                </a:highlight>
              </a:rPr>
              <a:t>name</a:t>
            </a:r>
            <a:r>
              <a:rPr lang="fr-CA" dirty="0">
                <a:highlight>
                  <a:srgbClr val="FFFF00"/>
                </a:highlight>
              </a:rPr>
              <a:t> </a:t>
            </a:r>
            <a:r>
              <a:rPr lang="fr-CA" dirty="0"/>
              <a:t>!</a:t>
            </a:r>
            <a:endParaRPr lang="fr-CA" dirty="0">
              <a:cs typeface="Calibri"/>
            </a:endParaRPr>
          </a:p>
          <a:p>
            <a:pPr lvl="1"/>
            <a:r>
              <a:rPr lang="fr-CA" dirty="0"/>
              <a:t> L’attribut </a:t>
            </a:r>
            <a:r>
              <a:rPr lang="fr-CA" b="1" dirty="0" err="1">
                <a:solidFill>
                  <a:srgbClr val="E351E7"/>
                </a:solidFill>
              </a:rPr>
              <a:t>checked</a:t>
            </a:r>
            <a:r>
              <a:rPr lang="fr-CA" dirty="0"/>
              <a:t> agit comme </a:t>
            </a:r>
            <a:r>
              <a:rPr lang="fr-CA" b="1" dirty="0" err="1"/>
              <a:t>selected</a:t>
            </a:r>
            <a:r>
              <a:rPr lang="fr-CA" dirty="0"/>
              <a:t> : Il sélectionne une option par défaut.</a:t>
            </a:r>
            <a:endParaRPr lang="fr-CA" dirty="0">
              <a:cs typeface="Calibri"/>
            </a:endParaRPr>
          </a:p>
          <a:p>
            <a:pPr lvl="1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2ED132-C7B7-4257-9B77-908538A9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18" y="2517265"/>
            <a:ext cx="2164268" cy="72396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808E99-3863-4D77-B9B2-74180070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94" y="2082888"/>
            <a:ext cx="6896698" cy="159271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056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18829-131D-4C88-8666-B778F7F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du jour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9EFAF08-EDCC-4FA5-874F-CEAE4454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>
            <a:normAutofit fontScale="70000" lnSpcReduction="20000"/>
          </a:bodyPr>
          <a:lstStyle/>
          <a:p>
            <a:r>
              <a:rPr lang="fr-CA"/>
              <a:t> Formulaires en HTML</a:t>
            </a:r>
          </a:p>
          <a:p>
            <a:pPr lvl="1"/>
            <a:r>
              <a:rPr lang="fr-CA"/>
              <a:t> Élément </a:t>
            </a:r>
            <a:r>
              <a:rPr lang="fr-CA" b="1"/>
              <a:t>form</a:t>
            </a:r>
            <a:r>
              <a:rPr lang="fr-CA"/>
              <a:t> </a:t>
            </a:r>
          </a:p>
          <a:p>
            <a:pPr lvl="2"/>
            <a:r>
              <a:rPr lang="fr-CA"/>
              <a:t> Attributs </a:t>
            </a:r>
            <a:r>
              <a:rPr lang="fr-CA" b="1"/>
              <a:t>action</a:t>
            </a:r>
            <a:r>
              <a:rPr lang="fr-CA"/>
              <a:t> et </a:t>
            </a:r>
            <a:r>
              <a:rPr lang="fr-CA" b="1"/>
              <a:t>method</a:t>
            </a:r>
          </a:p>
          <a:p>
            <a:pPr lvl="1"/>
            <a:r>
              <a:rPr lang="fr-CA"/>
              <a:t> Élément </a:t>
            </a:r>
            <a:r>
              <a:rPr lang="fr-CA" b="1"/>
              <a:t>input</a:t>
            </a:r>
          </a:p>
          <a:p>
            <a:pPr lvl="2"/>
            <a:r>
              <a:rPr lang="fr-CA"/>
              <a:t> Attributs </a:t>
            </a:r>
            <a:r>
              <a:rPr lang="fr-CA" b="1"/>
              <a:t>type</a:t>
            </a:r>
            <a:r>
              <a:rPr lang="fr-CA"/>
              <a:t>, </a:t>
            </a:r>
            <a:r>
              <a:rPr lang="fr-CA" b="1"/>
              <a:t>name</a:t>
            </a:r>
            <a:r>
              <a:rPr lang="fr-CA"/>
              <a:t>, </a:t>
            </a:r>
            <a:r>
              <a:rPr lang="fr-CA" b="1"/>
              <a:t>placeholder</a:t>
            </a:r>
            <a:r>
              <a:rPr lang="fr-CA"/>
              <a:t>, </a:t>
            </a:r>
            <a:r>
              <a:rPr lang="fr-CA" b="1"/>
              <a:t>pattern</a:t>
            </a:r>
            <a:r>
              <a:rPr lang="fr-CA"/>
              <a:t>, </a:t>
            </a:r>
            <a:r>
              <a:rPr lang="fr-CA" b="1"/>
              <a:t>disabled</a:t>
            </a:r>
            <a:r>
              <a:rPr lang="fr-CA"/>
              <a:t>, </a:t>
            </a:r>
            <a:r>
              <a:rPr lang="fr-CA" b="1"/>
              <a:t>required</a:t>
            </a:r>
            <a:r>
              <a:rPr lang="fr-CA"/>
              <a:t>, </a:t>
            </a:r>
            <a:r>
              <a:rPr lang="fr-CA" b="1"/>
              <a:t>min</a:t>
            </a:r>
            <a:r>
              <a:rPr lang="fr-CA"/>
              <a:t>, </a:t>
            </a:r>
            <a:r>
              <a:rPr lang="fr-CA" b="1"/>
              <a:t>max</a:t>
            </a:r>
            <a:r>
              <a:rPr lang="fr-CA"/>
              <a:t>, </a:t>
            </a:r>
            <a:r>
              <a:rPr lang="fr-CA" b="1"/>
              <a:t>minlength</a:t>
            </a:r>
            <a:r>
              <a:rPr lang="fr-CA"/>
              <a:t>, </a:t>
            </a:r>
            <a:r>
              <a:rPr lang="fr-CA" b="1"/>
              <a:t>maxlength, value, step, autocomplete</a:t>
            </a:r>
          </a:p>
          <a:p>
            <a:pPr lvl="2"/>
            <a:r>
              <a:rPr lang="fr-CA"/>
              <a:t> Élément </a:t>
            </a:r>
            <a:r>
              <a:rPr lang="fr-CA" b="1"/>
              <a:t>label</a:t>
            </a:r>
            <a:r>
              <a:rPr lang="fr-CA"/>
              <a:t>, attributs </a:t>
            </a:r>
            <a:r>
              <a:rPr lang="fr-CA" b="1"/>
              <a:t>for </a:t>
            </a:r>
            <a:r>
              <a:rPr lang="fr-CA"/>
              <a:t>et</a:t>
            </a:r>
            <a:r>
              <a:rPr lang="fr-CA" b="1"/>
              <a:t> id</a:t>
            </a:r>
          </a:p>
          <a:p>
            <a:pPr lvl="2"/>
            <a:r>
              <a:rPr lang="fr-CA" b="1"/>
              <a:t> </a:t>
            </a:r>
            <a:r>
              <a:rPr lang="fr-CA"/>
              <a:t>Élément</a:t>
            </a:r>
            <a:r>
              <a:rPr lang="fr-CA" b="1"/>
              <a:t> datalist</a:t>
            </a:r>
          </a:p>
          <a:p>
            <a:pPr lvl="1"/>
            <a:r>
              <a:rPr lang="fr-CA"/>
              <a:t> Éléments </a:t>
            </a:r>
            <a:r>
              <a:rPr lang="fr-CA" b="1"/>
              <a:t>select</a:t>
            </a:r>
            <a:r>
              <a:rPr lang="fr-CA"/>
              <a:t> et </a:t>
            </a:r>
            <a:r>
              <a:rPr lang="fr-CA" b="1"/>
              <a:t>option</a:t>
            </a:r>
          </a:p>
          <a:p>
            <a:pPr lvl="2"/>
            <a:r>
              <a:rPr lang="fr-CA"/>
              <a:t> Attribut </a:t>
            </a:r>
            <a:r>
              <a:rPr lang="fr-CA" b="1"/>
              <a:t>selected</a:t>
            </a:r>
          </a:p>
          <a:p>
            <a:pPr lvl="1"/>
            <a:r>
              <a:rPr lang="fr-CA"/>
              <a:t> Input </a:t>
            </a:r>
            <a:r>
              <a:rPr lang="fr-CA" b="1"/>
              <a:t>radio</a:t>
            </a:r>
            <a:r>
              <a:rPr lang="fr-CA"/>
              <a:t> et </a:t>
            </a:r>
            <a:r>
              <a:rPr lang="fr-CA" b="1"/>
              <a:t>checkbox</a:t>
            </a:r>
          </a:p>
          <a:p>
            <a:pPr lvl="2"/>
            <a:r>
              <a:rPr lang="fr-CA"/>
              <a:t>Attribut</a:t>
            </a:r>
            <a:r>
              <a:rPr lang="fr-CA" b="1"/>
              <a:t> checked</a:t>
            </a:r>
          </a:p>
          <a:p>
            <a:pPr lvl="1"/>
            <a:r>
              <a:rPr lang="fr-CA" b="1"/>
              <a:t> </a:t>
            </a:r>
            <a:r>
              <a:rPr lang="fr-CA"/>
              <a:t>Élément</a:t>
            </a:r>
            <a:r>
              <a:rPr lang="fr-CA" b="1"/>
              <a:t> textarea</a:t>
            </a:r>
          </a:p>
          <a:p>
            <a:pPr lvl="2"/>
            <a:r>
              <a:rPr lang="fr-CA"/>
              <a:t> Attributs </a:t>
            </a:r>
            <a:r>
              <a:rPr lang="fr-CA" b="1"/>
              <a:t>cols</a:t>
            </a:r>
            <a:r>
              <a:rPr lang="fr-CA"/>
              <a:t>, </a:t>
            </a:r>
            <a:r>
              <a:rPr lang="fr-CA" b="1"/>
              <a:t>rows</a:t>
            </a:r>
          </a:p>
          <a:p>
            <a:pPr lvl="1"/>
            <a:r>
              <a:rPr lang="fr-CA"/>
              <a:t> Élément </a:t>
            </a:r>
            <a:r>
              <a:rPr lang="fr-CA" b="1"/>
              <a:t>button</a:t>
            </a:r>
          </a:p>
          <a:p>
            <a:r>
              <a:rPr lang="fr-CA">
                <a:solidFill>
                  <a:srgbClr val="8197B6"/>
                </a:solidFill>
              </a:rPr>
              <a:t> CSS et formulaires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 </a:t>
            </a:r>
            <a:r>
              <a:rPr lang="fr-CA" b="1">
                <a:solidFill>
                  <a:srgbClr val="8197B6"/>
                </a:solidFill>
              </a:rPr>
              <a:t>:valid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:invalid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resize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width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height</a:t>
            </a:r>
            <a:r>
              <a:rPr lang="fr-CA">
                <a:solidFill>
                  <a:srgbClr val="8197B6"/>
                </a:solidFill>
              </a:rPr>
              <a:t>, </a:t>
            </a:r>
            <a:r>
              <a:rPr lang="fr-CA" b="1">
                <a:solidFill>
                  <a:srgbClr val="8197B6"/>
                </a:solidFill>
              </a:rPr>
              <a:t>[type]</a:t>
            </a:r>
            <a:r>
              <a:rPr lang="fr-CA">
                <a:solidFill>
                  <a:srgbClr val="8197B6"/>
                </a:solidFill>
              </a:rPr>
              <a:t>, etc.</a:t>
            </a:r>
          </a:p>
          <a:p>
            <a:r>
              <a:rPr lang="fr-CA">
                <a:solidFill>
                  <a:srgbClr val="81ADB6"/>
                </a:solidFill>
              </a:rPr>
              <a:t> Bootstrap et formulaires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Quelques classes pratiques</a:t>
            </a:r>
          </a:p>
          <a:p>
            <a:r>
              <a:rPr lang="fr-CA">
                <a:solidFill>
                  <a:srgbClr val="A785B8"/>
                </a:solidFill>
              </a:rPr>
              <a:t>Mini-labo #5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026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Input de type </a:t>
            </a:r>
            <a:r>
              <a:rPr lang="fr-CA" b="1" dirty="0" err="1">
                <a:solidFill>
                  <a:srgbClr val="E351E7"/>
                </a:solidFill>
              </a:rPr>
              <a:t>checkbox</a:t>
            </a:r>
            <a:endParaRPr lang="fr-CA" b="1" dirty="0">
              <a:solidFill>
                <a:srgbClr val="E351E7"/>
              </a:solidFill>
            </a:endParaRPr>
          </a:p>
          <a:p>
            <a:pPr lvl="1"/>
            <a:r>
              <a:rPr lang="fr-CA" dirty="0"/>
              <a:t>Permet de faire plusieurs choix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>
                <a:highlight>
                  <a:srgbClr val="FFFF00"/>
                </a:highlight>
              </a:rPr>
              <a:t>Les inputs doivent avoir des </a:t>
            </a:r>
            <a:r>
              <a:rPr lang="fr-CA" b="1" dirty="0" err="1">
                <a:highlight>
                  <a:srgbClr val="FFFF00"/>
                </a:highlight>
              </a:rPr>
              <a:t>name</a:t>
            </a:r>
            <a:r>
              <a:rPr lang="fr-CA" dirty="0">
                <a:highlight>
                  <a:srgbClr val="FFFF00"/>
                </a:highlight>
              </a:rPr>
              <a:t> différents</a:t>
            </a:r>
            <a:r>
              <a:rPr lang="fr-CA" dirty="0"/>
              <a:t>. Ils sont indépendants.</a:t>
            </a:r>
          </a:p>
          <a:p>
            <a:pPr lvl="1"/>
            <a:r>
              <a:rPr lang="fr-CA" dirty="0"/>
              <a:t>On peut tous les cocher, n’en cocher aucun, ou en cocher quelques-uns.</a:t>
            </a:r>
          </a:p>
          <a:p>
            <a:pPr lvl="1"/>
            <a:r>
              <a:rPr lang="fr-CA" dirty="0"/>
              <a:t>L’attribut </a:t>
            </a:r>
            <a:r>
              <a:rPr lang="fr-CA" b="1" dirty="0" err="1">
                <a:solidFill>
                  <a:srgbClr val="E351E7"/>
                </a:solidFill>
              </a:rPr>
              <a:t>checked</a:t>
            </a:r>
            <a:r>
              <a:rPr lang="fr-CA" dirty="0"/>
              <a:t> permet qu’un élément soit déjà sélectionné par défaut.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DDE331-CE60-4BE7-9B1A-BBC87EDA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75" y="2331625"/>
            <a:ext cx="845893" cy="109737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1816A2-2232-4CD6-A464-5D14689D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84" y="2056786"/>
            <a:ext cx="6751905" cy="160795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5885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textarea</a:t>
            </a:r>
          </a:p>
          <a:p>
            <a:pPr lvl="1"/>
            <a:r>
              <a:rPr lang="fr-CA"/>
              <a:t>Champ qui permet d’entrer du texte sur plusieurs lignes.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L’attribut </a:t>
            </a:r>
            <a:r>
              <a:rPr lang="fr-CA" b="1">
                <a:solidFill>
                  <a:srgbClr val="E351E7"/>
                </a:solidFill>
              </a:rPr>
              <a:t>cols</a:t>
            </a:r>
            <a:r>
              <a:rPr lang="fr-CA"/>
              <a:t> permet de spécifier la largeur de la boîte en nombre de caractères.</a:t>
            </a:r>
          </a:p>
          <a:p>
            <a:pPr lvl="1"/>
            <a:r>
              <a:rPr lang="fr-CA"/>
              <a:t>L’attribut </a:t>
            </a:r>
            <a:r>
              <a:rPr lang="fr-CA" b="1">
                <a:solidFill>
                  <a:srgbClr val="E351E7"/>
                </a:solidFill>
              </a:rPr>
              <a:t>rows</a:t>
            </a:r>
            <a:r>
              <a:rPr lang="fr-CA"/>
              <a:t> permet de spécifier la hauteur de la boîte en nombre de caractères.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9D243F-CE5C-467D-BF75-ED892983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2048123"/>
            <a:ext cx="9365792" cy="54106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3CF17F-5EBE-4DC7-A92D-746BD862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9" y="2772558"/>
            <a:ext cx="2438611" cy="166130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07420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button</a:t>
            </a:r>
          </a:p>
          <a:p>
            <a:pPr lvl="1"/>
            <a:r>
              <a:rPr lang="fr-CA"/>
              <a:t>Permet d’insérer un </a:t>
            </a:r>
            <a:r>
              <a:rPr lang="fr-CA" b="1"/>
              <a:t>bouton cliquable </a:t>
            </a:r>
            <a:r>
              <a:rPr lang="fr-CA"/>
              <a:t>pour envoyer le formulaire, réinitialiser les données du formulaire ou encore d’autres actions personnalisées.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Le type </a:t>
            </a:r>
            <a:r>
              <a:rPr lang="fr-CA">
                <a:solidFill>
                  <a:srgbClr val="E351E7"/>
                </a:solidFill>
              </a:rPr>
              <a:t>submit</a:t>
            </a:r>
            <a:r>
              <a:rPr lang="fr-CA"/>
              <a:t> envoie les données du formulaire si tous les champs sont valides.</a:t>
            </a:r>
          </a:p>
          <a:p>
            <a:pPr lvl="1"/>
            <a:r>
              <a:rPr lang="fr-CA"/>
              <a:t>Le type </a:t>
            </a:r>
            <a:r>
              <a:rPr lang="fr-CA">
                <a:solidFill>
                  <a:srgbClr val="E351E7"/>
                </a:solidFill>
              </a:rPr>
              <a:t>reset</a:t>
            </a:r>
            <a:r>
              <a:rPr lang="fr-CA"/>
              <a:t> réinitialise les données des champs du formulaire.</a:t>
            </a:r>
          </a:p>
          <a:p>
            <a:pPr lvl="1"/>
            <a:r>
              <a:rPr lang="fr-CA"/>
              <a:t>Le type </a:t>
            </a:r>
            <a:r>
              <a:rPr lang="fr-CA">
                <a:solidFill>
                  <a:srgbClr val="E351E7"/>
                </a:solidFill>
              </a:rPr>
              <a:t>button</a:t>
            </a:r>
            <a:r>
              <a:rPr lang="fr-CA"/>
              <a:t> permet des boutons avec des actions personnalisées à l’aide de scripts.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76C403-CC57-436C-836A-04E59018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0" y="2389377"/>
            <a:ext cx="4709568" cy="83827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14A71B-AD48-4501-8781-99947E85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102" y="2644669"/>
            <a:ext cx="2209992" cy="32768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419773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Quelques notions pratiques en CSS pour personnaliser les formulaires …</a:t>
            </a:r>
          </a:p>
          <a:p>
            <a:pPr lvl="1"/>
            <a:r>
              <a:rPr lang="fr-CA"/>
              <a:t>Pseudo-classes </a:t>
            </a:r>
            <a:r>
              <a:rPr lang="fr-CA" b="1"/>
              <a:t>:valid </a:t>
            </a:r>
            <a:r>
              <a:rPr lang="fr-CA"/>
              <a:t>et </a:t>
            </a:r>
            <a:r>
              <a:rPr lang="fr-CA" b="1"/>
              <a:t>:invalid</a:t>
            </a:r>
          </a:p>
          <a:p>
            <a:pPr lvl="1"/>
            <a:r>
              <a:rPr lang="fr-CA"/>
              <a:t>Sélecteur attribut </a:t>
            </a:r>
            <a:r>
              <a:rPr lang="fr-CA" b="1"/>
              <a:t>[type]</a:t>
            </a:r>
          </a:p>
          <a:p>
            <a:pPr lvl="1"/>
            <a:r>
              <a:rPr lang="fr-CA"/>
              <a:t>Règle </a:t>
            </a:r>
            <a:r>
              <a:rPr lang="fr-CA" b="1"/>
              <a:t>resize</a:t>
            </a:r>
            <a:r>
              <a:rPr lang="fr-CA"/>
              <a:t> pour textarea</a:t>
            </a:r>
          </a:p>
          <a:p>
            <a:pPr lvl="1"/>
            <a:r>
              <a:rPr lang="fr-CA"/>
              <a:t>Règles </a:t>
            </a:r>
            <a:r>
              <a:rPr lang="fr-CA" b="1"/>
              <a:t>width</a:t>
            </a:r>
            <a:r>
              <a:rPr lang="fr-CA"/>
              <a:t>, </a:t>
            </a:r>
            <a:r>
              <a:rPr lang="fr-CA" b="1"/>
              <a:t>height</a:t>
            </a:r>
            <a:r>
              <a:rPr lang="fr-CA"/>
              <a:t>, </a:t>
            </a:r>
            <a:r>
              <a:rPr lang="fr-CA" b="1"/>
              <a:t>padding</a:t>
            </a:r>
            <a:r>
              <a:rPr lang="fr-CA"/>
              <a:t>, </a:t>
            </a:r>
            <a:r>
              <a:rPr lang="fr-CA" b="1"/>
              <a:t>margin</a:t>
            </a:r>
            <a:r>
              <a:rPr lang="fr-CA"/>
              <a:t>, </a:t>
            </a:r>
            <a:r>
              <a:rPr lang="fr-CA" b="1"/>
              <a:t>border</a:t>
            </a:r>
            <a:r>
              <a:rPr lang="fr-CA"/>
              <a:t>, etc. avec les inputs.</a:t>
            </a:r>
          </a:p>
        </p:txBody>
      </p:sp>
    </p:spTree>
    <p:extLst>
      <p:ext uri="{BB962C8B-B14F-4D97-AF65-F5344CB8AC3E}">
        <p14:creationId xmlns:p14="http://schemas.microsoft.com/office/powerpoint/2010/main" val="49479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Pseudo-classes </a:t>
            </a:r>
            <a:r>
              <a:rPr lang="fr-CA" b="1">
                <a:solidFill>
                  <a:srgbClr val="E351E7"/>
                </a:solidFill>
              </a:rPr>
              <a:t>:valid</a:t>
            </a:r>
            <a:r>
              <a:rPr lang="fr-CA"/>
              <a:t> et </a:t>
            </a:r>
            <a:r>
              <a:rPr lang="fr-CA" b="1">
                <a:solidFill>
                  <a:srgbClr val="E351E7"/>
                </a:solidFill>
              </a:rPr>
              <a:t>:invalid</a:t>
            </a:r>
          </a:p>
          <a:p>
            <a:pPr lvl="1"/>
            <a:r>
              <a:rPr lang="fr-CA"/>
              <a:t>Le champ est sélectionné seulement lorsqu’il est valide / invalide</a:t>
            </a:r>
          </a:p>
          <a:p>
            <a:pPr lvl="1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05892D-73A0-4444-8475-34DC3E5E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1" y="2156393"/>
            <a:ext cx="3551228" cy="153937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F225CB-F0E4-4874-A327-8AC7527D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90" y="2156393"/>
            <a:ext cx="2971973" cy="46865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1B9A3F-B03B-4FCB-950F-4ABEA451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90" y="2828085"/>
            <a:ext cx="2971973" cy="41229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FF5AC9-7D46-4970-AE3E-3816CB0D2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090" y="3899150"/>
            <a:ext cx="3224032" cy="38838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B532CC-F346-45D8-8D0F-8FF1455E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031" y="3855309"/>
            <a:ext cx="3169072" cy="227389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BAFCE7-77C2-4A92-849B-2B1380C34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090" y="4572147"/>
            <a:ext cx="3224032" cy="40362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11745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Sélecteur attribut </a:t>
            </a:r>
            <a:r>
              <a:rPr lang="fr-CA" b="1">
                <a:solidFill>
                  <a:srgbClr val="E351E7"/>
                </a:solidFill>
              </a:rPr>
              <a:t>[type]</a:t>
            </a:r>
          </a:p>
          <a:p>
            <a:pPr lvl="1"/>
            <a:r>
              <a:rPr lang="fr-CA"/>
              <a:t>Facilite la sélection de certains types de champ.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Par exemple, ici, on sélectionne seulement les </a:t>
            </a:r>
            <a:r>
              <a:rPr lang="fr-CA" b="1"/>
              <a:t>&lt;input&gt;</a:t>
            </a:r>
            <a:r>
              <a:rPr lang="fr-CA"/>
              <a:t> dont l’attribut </a:t>
            </a:r>
            <a:r>
              <a:rPr lang="fr-CA" b="1">
                <a:solidFill>
                  <a:srgbClr val="F75A3B"/>
                </a:solidFill>
              </a:rPr>
              <a:t>type</a:t>
            </a:r>
            <a:r>
              <a:rPr lang="fr-CA"/>
              <a:t> correspond à </a:t>
            </a:r>
            <a:r>
              <a:rPr lang="fr-CA" b="1"/>
              <a:t>tel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061F4B-DE3D-47AE-92D9-F34F7132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15" y="2091641"/>
            <a:ext cx="3101609" cy="137934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4F4438-D015-4304-A417-270F5738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86" y="2091641"/>
            <a:ext cx="3756986" cy="112023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79006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Règle </a:t>
            </a:r>
            <a:r>
              <a:rPr lang="fr-CA" b="1" dirty="0" err="1">
                <a:solidFill>
                  <a:srgbClr val="E351E7"/>
                </a:solidFill>
              </a:rPr>
              <a:t>resize</a:t>
            </a:r>
            <a:r>
              <a:rPr lang="fr-CA" dirty="0"/>
              <a:t> pour les </a:t>
            </a:r>
            <a:r>
              <a:rPr lang="fr-CA" dirty="0" err="1"/>
              <a:t>textarea</a:t>
            </a:r>
            <a:endParaRPr lang="fr-CA" dirty="0"/>
          </a:p>
          <a:p>
            <a:pPr lvl="1"/>
            <a:r>
              <a:rPr lang="fr-CA" dirty="0"/>
              <a:t>En temps normal, </a:t>
            </a:r>
            <a:r>
              <a:rPr lang="fr-CA"/>
              <a:t>l’utilisateur peut </a:t>
            </a:r>
            <a:r>
              <a:rPr lang="fr-CA" dirty="0"/>
              <a:t>redimensionner à volonté un &lt;</a:t>
            </a:r>
            <a:r>
              <a:rPr lang="fr-CA" dirty="0" err="1"/>
              <a:t>textarea</a:t>
            </a:r>
            <a:r>
              <a:rPr lang="fr-CA" dirty="0"/>
              <a:t>&gt; en cliquant sur le coin inférieur droite.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On peut désactiver ce comportement avec la règle CSS </a:t>
            </a:r>
            <a:r>
              <a:rPr lang="fr-CA" b="1" dirty="0" err="1">
                <a:solidFill>
                  <a:srgbClr val="E351E7"/>
                </a:solidFill>
              </a:rPr>
              <a:t>resize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Les valeurs possibles pour </a:t>
            </a:r>
            <a:r>
              <a:rPr lang="fr-CA" b="1" dirty="0" err="1">
                <a:solidFill>
                  <a:srgbClr val="E351E7"/>
                </a:solidFill>
              </a:rPr>
              <a:t>resize</a:t>
            </a:r>
            <a:r>
              <a:rPr lang="fr-CA" dirty="0"/>
              <a:t> sont </a:t>
            </a:r>
            <a:r>
              <a:rPr lang="fr-CA" i="1" dirty="0"/>
              <a:t>none</a:t>
            </a:r>
            <a:r>
              <a:rPr lang="fr-CA" dirty="0"/>
              <a:t>, </a:t>
            </a:r>
            <a:r>
              <a:rPr lang="fr-CA" i="1" dirty="0" err="1"/>
              <a:t>both</a:t>
            </a:r>
            <a:r>
              <a:rPr lang="fr-CA" dirty="0"/>
              <a:t>, </a:t>
            </a:r>
            <a:r>
              <a:rPr lang="fr-CA" i="1" dirty="0"/>
              <a:t>horizontal</a:t>
            </a:r>
            <a:r>
              <a:rPr lang="fr-CA" dirty="0"/>
              <a:t> et </a:t>
            </a:r>
            <a:r>
              <a:rPr lang="fr-CA" i="1" dirty="0"/>
              <a:t>vertical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245F1-21ED-4E0D-A67D-B7CAE2A4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40" y="2246229"/>
            <a:ext cx="2911092" cy="87637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8DE4D14-C8A4-4CE5-AD45-621C928C8AF0}"/>
              </a:ext>
            </a:extLst>
          </p:cNvPr>
          <p:cNvCxnSpPr>
            <a:cxnSpLocks/>
          </p:cNvCxnSpPr>
          <p:nvPr/>
        </p:nvCxnSpPr>
        <p:spPr>
          <a:xfrm flipH="1">
            <a:off x="7486232" y="2684417"/>
            <a:ext cx="573551" cy="210039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BCC67A34-92DA-48FC-8F83-0E4EC93C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54" y="4088637"/>
            <a:ext cx="1821338" cy="82303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000F12F-989D-4598-9FFF-2B914A59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402" y="3913362"/>
            <a:ext cx="2949196" cy="1173582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7CBA047-3CFA-49A0-AAA4-C005E03DD3FD}"/>
              </a:ext>
            </a:extLst>
          </p:cNvPr>
          <p:cNvCxnSpPr>
            <a:cxnSpLocks/>
          </p:cNvCxnSpPr>
          <p:nvPr/>
        </p:nvCxnSpPr>
        <p:spPr>
          <a:xfrm flipH="1">
            <a:off x="8713598" y="4701629"/>
            <a:ext cx="573551" cy="210039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03AC4B4-CE9B-43F3-9BA8-3709CD7601EE}"/>
              </a:ext>
            </a:extLst>
          </p:cNvPr>
          <p:cNvSpPr txBox="1"/>
          <p:nvPr/>
        </p:nvSpPr>
        <p:spPr>
          <a:xfrm>
            <a:off x="9338101" y="4500152"/>
            <a:ext cx="139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Disparu !</a:t>
            </a:r>
          </a:p>
        </p:txBody>
      </p:sp>
    </p:spTree>
    <p:extLst>
      <p:ext uri="{BB962C8B-B14F-4D97-AF65-F5344CB8AC3E}">
        <p14:creationId xmlns:p14="http://schemas.microsoft.com/office/powerpoint/2010/main" val="379916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4D12-0B3F-4CCB-BAAA-47ED84B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CSS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3194A-68C4-4C14-AF0E-3822B07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Règles </a:t>
            </a:r>
            <a:r>
              <a:rPr lang="fr-CA" b="1"/>
              <a:t>width</a:t>
            </a:r>
            <a:r>
              <a:rPr lang="fr-CA"/>
              <a:t>, </a:t>
            </a:r>
            <a:r>
              <a:rPr lang="fr-CA" b="1"/>
              <a:t>height</a:t>
            </a:r>
            <a:r>
              <a:rPr lang="fr-CA"/>
              <a:t>, </a:t>
            </a:r>
            <a:r>
              <a:rPr lang="fr-CA" b="1"/>
              <a:t>padding</a:t>
            </a:r>
            <a:r>
              <a:rPr lang="fr-CA"/>
              <a:t>, </a:t>
            </a:r>
            <a:r>
              <a:rPr lang="fr-CA" b="1"/>
              <a:t>margin</a:t>
            </a:r>
            <a:r>
              <a:rPr lang="fr-CA"/>
              <a:t>, </a:t>
            </a:r>
            <a:r>
              <a:rPr lang="fr-CA" b="1"/>
              <a:t>border</a:t>
            </a:r>
            <a:r>
              <a:rPr lang="fr-CA"/>
              <a:t>, etc. </a:t>
            </a:r>
          </a:p>
          <a:p>
            <a:pPr lvl="1"/>
            <a:r>
              <a:rPr lang="fr-CA"/>
              <a:t>Utilisable avec les </a:t>
            </a:r>
            <a:r>
              <a:rPr lang="fr-CA" b="1"/>
              <a:t>input</a:t>
            </a:r>
            <a:r>
              <a:rPr lang="fr-CA"/>
              <a:t>, </a:t>
            </a:r>
            <a:r>
              <a:rPr lang="fr-CA" b="1"/>
              <a:t>textarea</a:t>
            </a:r>
            <a:r>
              <a:rPr lang="fr-CA"/>
              <a:t> et les </a:t>
            </a:r>
            <a:r>
              <a:rPr lang="fr-CA" b="1"/>
              <a:t>button</a:t>
            </a:r>
            <a:r>
              <a:rPr lang="fr-CA"/>
              <a:t>. Des heures de plaisir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342458-9350-40D9-A14D-C24F76C7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20" y="2018078"/>
            <a:ext cx="3142973" cy="247554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613F1A-0AA8-4CCE-ADAA-E4AA982A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809" y="2979381"/>
            <a:ext cx="2674852" cy="4496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0F0533-2205-4440-A34E-92802149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561" y="3296710"/>
            <a:ext cx="161948" cy="1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950E58-E68F-44B0-8E49-9DB963E2B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220" y="4685886"/>
            <a:ext cx="3142973" cy="137136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8AA04E-9FAC-4906-9CEC-F70C18C89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408" y="5133144"/>
            <a:ext cx="1440305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45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F68E6-DB16-4B15-8D5D-C0CAC96A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68C58-9ED4-47A2-A9D6-C24550A6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Bootstrap </a:t>
            </a:r>
            <a:r>
              <a:rPr lang="fr-CA"/>
              <a:t>offre quelques classes pratiques pour afficher les formulaires.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064D09-C3CF-40DE-A813-23986048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67" y="2083524"/>
            <a:ext cx="6470295" cy="390271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1278773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Bootstrap </a:t>
            </a:r>
            <a:r>
              <a:rPr lang="fr-CA" dirty="0"/>
              <a:t>offre quelques classes pratiques pour afficher les formulaires :</a:t>
            </a:r>
          </a:p>
          <a:p>
            <a:pPr lvl="1"/>
            <a:r>
              <a:rPr lang="fr-CA" dirty="0"/>
              <a:t> .form-control</a:t>
            </a:r>
          </a:p>
          <a:p>
            <a:pPr lvl="1"/>
            <a:r>
              <a:rPr lang="fr-CA" dirty="0"/>
              <a:t> .form-check</a:t>
            </a:r>
          </a:p>
          <a:p>
            <a:pPr lvl="1"/>
            <a:r>
              <a:rPr lang="fr-CA" dirty="0"/>
              <a:t> .form-check-input</a:t>
            </a:r>
          </a:p>
          <a:p>
            <a:pPr lvl="1"/>
            <a:r>
              <a:rPr lang="fr-CA" dirty="0"/>
              <a:t> .form-check-label</a:t>
            </a:r>
          </a:p>
          <a:p>
            <a:pPr lvl="1"/>
            <a:r>
              <a:rPr lang="fr-CA" dirty="0"/>
              <a:t> .btn</a:t>
            </a:r>
          </a:p>
          <a:p>
            <a:pPr lvl="1"/>
            <a:r>
              <a:rPr lang="fr-CA" dirty="0"/>
              <a:t> .btn-</a:t>
            </a:r>
            <a:r>
              <a:rPr lang="fr-CA" dirty="0" err="1"/>
              <a:t>primary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/>
              <a:t>Plus </a:t>
            </a:r>
            <a:r>
              <a:rPr lang="fr-CA" dirty="0"/>
              <a:t>: </a:t>
            </a:r>
            <a:r>
              <a:rPr lang="fr-CA" dirty="0">
                <a:hlinkClick r:id="rId2"/>
              </a:rPr>
              <a:t>https://getbootstrap.com/docs/5.3/forms/overview/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25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Des </a:t>
            </a:r>
            <a:r>
              <a:rPr lang="fr-CA" b="1"/>
              <a:t>formulaires</a:t>
            </a:r>
            <a:r>
              <a:rPr lang="fr-CA"/>
              <a:t> 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CA79A2-5C8A-4655-9FC0-22B36B99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201460"/>
            <a:ext cx="9927771" cy="323301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747476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Comme toujours, n’oublions pas la feuille CSS Bootstrap et les scripts nécessaires …</a:t>
            </a:r>
          </a:p>
          <a:p>
            <a:pPr lvl="1"/>
            <a:r>
              <a:rPr lang="fr-CA" dirty="0"/>
              <a:t>Feuille CSS à mettre dans le &lt;head&gt;</a:t>
            </a:r>
          </a:p>
          <a:p>
            <a:pPr lvl="1"/>
            <a:r>
              <a:rPr lang="fr-CA" dirty="0"/>
              <a:t>Script à mettre entre juste avant &lt;/body&gt;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4F592-25AF-4A9A-8F29-D6926BD7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3" y="2698004"/>
            <a:ext cx="11302533" cy="3478959"/>
          </a:xfrm>
          <a:prstGeom prst="rect">
            <a:avLst/>
          </a:prstGeom>
          <a:ln w="28575">
            <a:solidFill>
              <a:srgbClr val="81ADB6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B9822F-6BCB-494F-8594-C846CA9C6EA5}"/>
              </a:ext>
            </a:extLst>
          </p:cNvPr>
          <p:cNvCxnSpPr/>
          <p:nvPr/>
        </p:nvCxnSpPr>
        <p:spPr>
          <a:xfrm>
            <a:off x="276953" y="4341580"/>
            <a:ext cx="662031" cy="134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590E4-1CD2-4DBA-A979-9F0E25C578EC}"/>
              </a:ext>
            </a:extLst>
          </p:cNvPr>
          <p:cNvCxnSpPr/>
          <p:nvPr/>
        </p:nvCxnSpPr>
        <p:spPr>
          <a:xfrm>
            <a:off x="276952" y="5341268"/>
            <a:ext cx="662031" cy="134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0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3090EEE-706D-447A-9736-B860A1B4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37442"/>
            <a:ext cx="7315200" cy="36861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Classe </a:t>
            </a:r>
            <a:r>
              <a:rPr lang="fr-CA" b="1" dirty="0">
                <a:solidFill>
                  <a:srgbClr val="F75A3B"/>
                </a:solidFill>
              </a:rPr>
              <a:t>.form-control</a:t>
            </a:r>
          </a:p>
          <a:p>
            <a:pPr lvl="1"/>
            <a:r>
              <a:rPr lang="fr-CA" dirty="0"/>
              <a:t>À appliquer sur </a:t>
            </a:r>
            <a:r>
              <a:rPr lang="fr-CA" dirty="0">
                <a:solidFill>
                  <a:srgbClr val="F75A3B"/>
                </a:solidFill>
              </a:rPr>
              <a:t>&lt;input&gt;</a:t>
            </a:r>
            <a:r>
              <a:rPr lang="fr-CA" dirty="0"/>
              <a:t>, </a:t>
            </a:r>
            <a:r>
              <a:rPr lang="fr-CA" dirty="0">
                <a:solidFill>
                  <a:srgbClr val="F75A3B"/>
                </a:solidFill>
              </a:rPr>
              <a:t>&lt;</a:t>
            </a:r>
            <a:r>
              <a:rPr lang="fr-CA" dirty="0" err="1">
                <a:solidFill>
                  <a:srgbClr val="F75A3B"/>
                </a:solidFill>
              </a:rPr>
              <a:t>textarea</a:t>
            </a:r>
            <a:r>
              <a:rPr lang="fr-CA" dirty="0">
                <a:solidFill>
                  <a:srgbClr val="F75A3B"/>
                </a:solidFill>
              </a:rPr>
              <a:t>&gt;</a:t>
            </a:r>
            <a:r>
              <a:rPr lang="fr-CA" dirty="0"/>
              <a:t> ou </a:t>
            </a:r>
            <a:r>
              <a:rPr lang="fr-CA" dirty="0">
                <a:solidFill>
                  <a:srgbClr val="F75A3B"/>
                </a:solidFill>
              </a:rPr>
              <a:t>&lt;select&gt;</a:t>
            </a:r>
            <a:r>
              <a:rPr lang="fr-CA" dirty="0"/>
              <a:t>. Applique des styles généraux pour améliorer l’apparence, le focus et la taille des champs.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EABCB7-232A-4065-ABBC-C8AE1D944B78}"/>
              </a:ext>
            </a:extLst>
          </p:cNvPr>
          <p:cNvCxnSpPr>
            <a:cxnSpLocks/>
          </p:cNvCxnSpPr>
          <p:nvPr/>
        </p:nvCxnSpPr>
        <p:spPr>
          <a:xfrm flipH="1">
            <a:off x="4658124" y="3370920"/>
            <a:ext cx="573551" cy="210039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506F7A7-F9CC-423B-AFA0-75143A203CF0}"/>
              </a:ext>
            </a:extLst>
          </p:cNvPr>
          <p:cNvCxnSpPr>
            <a:cxnSpLocks/>
          </p:cNvCxnSpPr>
          <p:nvPr/>
        </p:nvCxnSpPr>
        <p:spPr>
          <a:xfrm flipH="1">
            <a:off x="6271387" y="2337442"/>
            <a:ext cx="573551" cy="210039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3A484A3-054C-4F6F-8CB2-3B40ED53E67C}"/>
              </a:ext>
            </a:extLst>
          </p:cNvPr>
          <p:cNvCxnSpPr>
            <a:cxnSpLocks/>
          </p:cNvCxnSpPr>
          <p:nvPr/>
        </p:nvCxnSpPr>
        <p:spPr>
          <a:xfrm flipH="1">
            <a:off x="4809903" y="5250789"/>
            <a:ext cx="573551" cy="210039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Classe </a:t>
            </a:r>
            <a:r>
              <a:rPr lang="fr-CA" b="1" dirty="0">
                <a:solidFill>
                  <a:srgbClr val="F75A3B"/>
                </a:solidFill>
              </a:rPr>
              <a:t>.form-control</a:t>
            </a:r>
          </a:p>
          <a:p>
            <a:pPr lvl="1"/>
            <a:r>
              <a:rPr lang="fr-CA" dirty="0"/>
              <a:t>À appliquer sur </a:t>
            </a:r>
            <a:r>
              <a:rPr lang="fr-CA" dirty="0">
                <a:solidFill>
                  <a:srgbClr val="F75A3B"/>
                </a:solidFill>
              </a:rPr>
              <a:t>&lt;input&gt;</a:t>
            </a:r>
            <a:r>
              <a:rPr lang="fr-CA" dirty="0"/>
              <a:t>, </a:t>
            </a:r>
            <a:r>
              <a:rPr lang="fr-CA" dirty="0">
                <a:solidFill>
                  <a:srgbClr val="F75A3B"/>
                </a:solidFill>
              </a:rPr>
              <a:t>&lt;textarea&gt;</a:t>
            </a:r>
            <a:r>
              <a:rPr lang="fr-CA" dirty="0"/>
              <a:t> ou </a:t>
            </a:r>
            <a:r>
              <a:rPr lang="fr-CA" dirty="0">
                <a:solidFill>
                  <a:srgbClr val="F75A3B"/>
                </a:solidFill>
              </a:rPr>
              <a:t>&lt;select&gt;</a:t>
            </a:r>
            <a:r>
              <a:rPr lang="fr-CA" dirty="0"/>
              <a:t>. Appliques des styles généraux pour améliorer l’apparence, le focus et la taille des champs.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80308A-4A66-4A03-9803-6F00A473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5" y="3178484"/>
            <a:ext cx="4865629" cy="238629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132ED0D-9287-4943-BF70-FDAE9042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49" y="3178484"/>
            <a:ext cx="6059802" cy="219676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63FCFA4-E06B-4D61-B6DA-950CE33A4332}"/>
              </a:ext>
            </a:extLst>
          </p:cNvPr>
          <p:cNvSpPr txBox="1"/>
          <p:nvPr/>
        </p:nvSpPr>
        <p:spPr>
          <a:xfrm>
            <a:off x="517825" y="2493758"/>
            <a:ext cx="48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81ADB6"/>
                </a:solidFill>
              </a:rPr>
              <a:t>Avec </a:t>
            </a:r>
            <a:r>
              <a:rPr lang="fr-CA" sz="2000">
                <a:solidFill>
                  <a:srgbClr val="F75A3B"/>
                </a:solidFill>
              </a:rPr>
              <a:t>.form-control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93DA14-8EDA-4ADD-9D88-A76B8DF70A95}"/>
              </a:ext>
            </a:extLst>
          </p:cNvPr>
          <p:cNvSpPr txBox="1"/>
          <p:nvPr/>
        </p:nvSpPr>
        <p:spPr>
          <a:xfrm>
            <a:off x="5703829" y="2548186"/>
            <a:ext cx="48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81ADB6"/>
                </a:solidFill>
              </a:rPr>
              <a:t>Sans </a:t>
            </a:r>
            <a:r>
              <a:rPr lang="fr-CA" sz="2000">
                <a:solidFill>
                  <a:srgbClr val="F75A3B"/>
                </a:solidFill>
              </a:rPr>
              <a:t>.form-control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68A652-1EF4-4D0C-ACB0-2B3524CD3E19}"/>
              </a:ext>
            </a:extLst>
          </p:cNvPr>
          <p:cNvSpPr txBox="1"/>
          <p:nvPr/>
        </p:nvSpPr>
        <p:spPr>
          <a:xfrm>
            <a:off x="517825" y="5676404"/>
            <a:ext cx="1159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81ADB6"/>
                </a:solidFill>
              </a:rPr>
              <a:t>J’ai beaucoup plus envie d’entrer des informations privées dans le formulaire de gauche !</a:t>
            </a:r>
            <a:endParaRPr lang="fr-CA" sz="2000">
              <a:solidFill>
                <a:srgbClr val="F75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7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30D7F6-5986-A14F-31D3-053B08F9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/>
          <a:p>
            <a:r>
              <a:rPr lang="fr-CA" dirty="0"/>
              <a:t>Classes </a:t>
            </a:r>
            <a:r>
              <a:rPr lang="fr-CA" b="1" dirty="0" err="1">
                <a:solidFill>
                  <a:srgbClr val="F75A3B"/>
                </a:solidFill>
              </a:rPr>
              <a:t>form-text</a:t>
            </a:r>
            <a:r>
              <a:rPr lang="fr-CA" dirty="0"/>
              <a:t> et </a:t>
            </a:r>
            <a:r>
              <a:rPr lang="fr-CA" b="1" dirty="0" err="1">
                <a:solidFill>
                  <a:srgbClr val="F75A3B"/>
                </a:solidFill>
              </a:rPr>
              <a:t>form</a:t>
            </a:r>
            <a:r>
              <a:rPr lang="fr-CA" b="1" dirty="0">
                <a:solidFill>
                  <a:srgbClr val="F75A3B"/>
                </a:solidFill>
              </a:rPr>
              <a:t>-label</a:t>
            </a:r>
          </a:p>
          <a:p>
            <a:pPr lvl="1"/>
            <a:r>
              <a:rPr lang="fr-CA" dirty="0"/>
              <a:t>Classes qui accompagnent la classe "</a:t>
            </a:r>
            <a:r>
              <a:rPr lang="fr-CA" dirty="0" err="1"/>
              <a:t>form</a:t>
            </a:r>
            <a:r>
              <a:rPr lang="fr-CA" dirty="0"/>
              <a:t>-control" de la balise &lt;input&gt;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502B1-FF37-F0DE-5D5E-36E156AD1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57" r="5506" b="5487"/>
          <a:stretch/>
        </p:blipFill>
        <p:spPr>
          <a:xfrm>
            <a:off x="2131306" y="2303171"/>
            <a:ext cx="7893538" cy="109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D89D0-4B92-3AC1-71BB-5772C468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06" y="3779379"/>
            <a:ext cx="76581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Classe </a:t>
            </a:r>
            <a:r>
              <a:rPr lang="fr-CA" b="1">
                <a:solidFill>
                  <a:srgbClr val="F75A3B"/>
                </a:solidFill>
              </a:rPr>
              <a:t>.form-check</a:t>
            </a:r>
            <a:r>
              <a:rPr lang="fr-CA"/>
              <a:t>, </a:t>
            </a:r>
            <a:r>
              <a:rPr lang="fr-CA" b="1">
                <a:solidFill>
                  <a:srgbClr val="F75A3B"/>
                </a:solidFill>
              </a:rPr>
              <a:t>.form-check-input</a:t>
            </a:r>
            <a:r>
              <a:rPr lang="fr-CA"/>
              <a:t> et </a:t>
            </a:r>
            <a:r>
              <a:rPr lang="fr-CA" b="1">
                <a:solidFill>
                  <a:srgbClr val="F75A3B"/>
                </a:solidFill>
              </a:rPr>
              <a:t>.form-check-label</a:t>
            </a:r>
          </a:p>
          <a:p>
            <a:pPr lvl="1"/>
            <a:r>
              <a:rPr lang="fr-CA"/>
              <a:t>Permettent d’aligner verticalement et d’espacer convenablement les </a:t>
            </a:r>
            <a:r>
              <a:rPr lang="fr-CA" b="1"/>
              <a:t>&lt;input&gt; </a:t>
            </a:r>
            <a:r>
              <a:rPr lang="fr-CA"/>
              <a:t>de type </a:t>
            </a:r>
            <a:r>
              <a:rPr lang="fr-CA" b="1"/>
              <a:t>checkbox</a:t>
            </a:r>
            <a:r>
              <a:rPr lang="fr-CA"/>
              <a:t> et </a:t>
            </a:r>
            <a:r>
              <a:rPr lang="fr-CA" b="1"/>
              <a:t>radio</a:t>
            </a:r>
            <a:r>
              <a:rPr lang="fr-CA"/>
              <a:t>. Notez que les </a:t>
            </a:r>
            <a:r>
              <a:rPr lang="fr-CA">
                <a:solidFill>
                  <a:srgbClr val="F75A3B"/>
                </a:solidFill>
              </a:rPr>
              <a:t>&lt;label&gt;</a:t>
            </a:r>
            <a:r>
              <a:rPr lang="fr-CA"/>
              <a:t> doivent être placés après les </a:t>
            </a:r>
            <a:r>
              <a:rPr lang="fr-CA">
                <a:solidFill>
                  <a:srgbClr val="F75A3B"/>
                </a:solidFill>
              </a:rPr>
              <a:t>&lt;input&gt;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122FEC-7618-43D3-8068-190FDF73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2800758"/>
            <a:ext cx="10005927" cy="3124471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F1CEEDE-A7F8-42A2-9EE8-D9DDC7026A5B}"/>
              </a:ext>
            </a:extLst>
          </p:cNvPr>
          <p:cNvCxnSpPr>
            <a:cxnSpLocks/>
          </p:cNvCxnSpPr>
          <p:nvPr/>
        </p:nvCxnSpPr>
        <p:spPr>
          <a:xfrm flipH="1">
            <a:off x="3736912" y="2602724"/>
            <a:ext cx="501024" cy="307717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50C8CE2-AF72-438D-8702-C866AA6D829B}"/>
              </a:ext>
            </a:extLst>
          </p:cNvPr>
          <p:cNvCxnSpPr>
            <a:cxnSpLocks/>
          </p:cNvCxnSpPr>
          <p:nvPr/>
        </p:nvCxnSpPr>
        <p:spPr>
          <a:xfrm flipH="1">
            <a:off x="4301487" y="2686705"/>
            <a:ext cx="382569" cy="380080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4C21708-3D5A-4ED6-82E7-6A9B799AA288}"/>
              </a:ext>
            </a:extLst>
          </p:cNvPr>
          <p:cNvCxnSpPr>
            <a:cxnSpLocks/>
          </p:cNvCxnSpPr>
          <p:nvPr/>
        </p:nvCxnSpPr>
        <p:spPr>
          <a:xfrm flipH="1" flipV="1">
            <a:off x="4302094" y="3603210"/>
            <a:ext cx="381962" cy="302584"/>
          </a:xfrm>
          <a:prstGeom prst="straightConnector1">
            <a:avLst/>
          </a:prstGeom>
          <a:ln w="38100">
            <a:solidFill>
              <a:srgbClr val="81ADB6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5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ABD5-5EE8-4D94-8B0D-E80D7B9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et formulaires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75F63-22C8-44A9-A7DD-0B9312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Classes </a:t>
            </a:r>
            <a:r>
              <a:rPr lang="fr-CA" b="1" dirty="0">
                <a:solidFill>
                  <a:srgbClr val="F75A3B"/>
                </a:solidFill>
              </a:rPr>
              <a:t>.btn </a:t>
            </a:r>
            <a:r>
              <a:rPr lang="fr-CA" dirty="0"/>
              <a:t>et </a:t>
            </a:r>
            <a:r>
              <a:rPr lang="fr-CA" b="1" dirty="0">
                <a:solidFill>
                  <a:srgbClr val="F75A3B"/>
                </a:solidFill>
              </a:rPr>
              <a:t>.btn-</a:t>
            </a:r>
            <a:r>
              <a:rPr lang="fr-CA" b="1" dirty="0" err="1">
                <a:solidFill>
                  <a:srgbClr val="F75A3B"/>
                </a:solidFill>
              </a:rPr>
              <a:t>primary</a:t>
            </a:r>
            <a:endParaRPr lang="fr-CA" b="1" dirty="0">
              <a:solidFill>
                <a:srgbClr val="F75A3B"/>
              </a:solidFill>
            </a:endParaRPr>
          </a:p>
          <a:p>
            <a:pPr lvl="1"/>
            <a:r>
              <a:rPr lang="fr-CA" dirty="0"/>
              <a:t>Permet de donner un style personnalisé aux boutons. </a:t>
            </a:r>
            <a:r>
              <a:rPr lang="fr-CA" b="1" dirty="0"/>
              <a:t>.</a:t>
            </a:r>
            <a:r>
              <a:rPr lang="fr-CA" b="1" dirty="0" err="1"/>
              <a:t>btn-primary</a:t>
            </a:r>
            <a:r>
              <a:rPr lang="fr-CA" b="1" dirty="0"/>
              <a:t> </a:t>
            </a:r>
            <a:r>
              <a:rPr lang="fr-CA" dirty="0"/>
              <a:t>peut être remplacé par bien des options : </a:t>
            </a:r>
            <a:r>
              <a:rPr lang="fr-CA" dirty="0">
                <a:hlinkClick r:id="rId2"/>
              </a:rPr>
              <a:t>https://getbootstrap.com/docs/5.3/components/buttons/</a:t>
            </a:r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570D6A-A6E8-4D6F-BBE8-8EF551B8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98" y="4211116"/>
            <a:ext cx="6850974" cy="52582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4ADA45-6B5C-4F62-8BD0-AB4398D35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45" y="4923506"/>
            <a:ext cx="1996613" cy="5334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492F4F-0BEF-4502-A448-608C50523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151" y="2721404"/>
            <a:ext cx="667569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4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form</a:t>
            </a:r>
          </a:p>
          <a:p>
            <a:pPr lvl="1"/>
            <a:r>
              <a:rPr lang="fr-CA"/>
              <a:t>Permet de créer un formulaire avec un ou plusieurs champs à remplir par l’utilisateur.</a:t>
            </a:r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action</a:t>
            </a:r>
          </a:p>
          <a:p>
            <a:pPr lvl="2"/>
            <a:r>
              <a:rPr lang="fr-CA" b="1"/>
              <a:t>Lien</a:t>
            </a:r>
            <a:r>
              <a:rPr lang="fr-CA"/>
              <a:t> / </a:t>
            </a:r>
            <a:r>
              <a:rPr lang="fr-CA" b="1"/>
              <a:t>URL</a:t>
            </a:r>
            <a:r>
              <a:rPr lang="fr-CA"/>
              <a:t> vers le script (un fichier) qui analysera les données du formulaire.</a:t>
            </a:r>
          </a:p>
          <a:p>
            <a:pPr lvl="2"/>
            <a:r>
              <a:rPr lang="fr-CA"/>
              <a:t>Sans </a:t>
            </a:r>
            <a:r>
              <a:rPr lang="fr-CA" b="1"/>
              <a:t>action</a:t>
            </a:r>
            <a:r>
              <a:rPr lang="fr-CA"/>
              <a:t>, voici ce qui arrivera aux données de vos utilisateurs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95AFAE-3BBA-4BC7-99EC-400A2D4B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53" y="1940843"/>
            <a:ext cx="5250635" cy="90685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03385C-F199-4E17-9E42-88A200A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94" y="4202146"/>
            <a:ext cx="2546577" cy="17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9F91-6925-DB5D-FE45-04975E2E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Formulaires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0327-F22A-73C1-7162-AA7D85F1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Exemple d’action 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https://www.w3schools.com/action_page.php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dirty="0" err="1"/>
              <a:t>vraie</a:t>
            </a:r>
            <a:r>
              <a:rPr lang="en-US" dirty="0"/>
              <a:t> vie : Un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récupérer</a:t>
            </a:r>
            <a:r>
              <a:rPr lang="en-US" dirty="0"/>
              <a:t> les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6FC83-0E19-6BE7-05F3-87CB8DFF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39" y="1926227"/>
            <a:ext cx="6229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Élément </a:t>
            </a:r>
            <a:r>
              <a:rPr lang="fr-CA" b="1">
                <a:solidFill>
                  <a:srgbClr val="E351E7"/>
                </a:solidFill>
              </a:rPr>
              <a:t>form</a:t>
            </a:r>
            <a:endParaRPr lang="fr-CA"/>
          </a:p>
          <a:p>
            <a:pPr lvl="1"/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method</a:t>
            </a:r>
          </a:p>
          <a:p>
            <a:pPr lvl="2"/>
            <a:r>
              <a:rPr lang="fr-CA"/>
              <a:t>Deux valeurs possibles. Spécifie comment envoyer les données du formulaire.</a:t>
            </a:r>
          </a:p>
          <a:p>
            <a:pPr lvl="2"/>
            <a:r>
              <a:rPr lang="fr-CA"/>
              <a:t>=</a:t>
            </a:r>
            <a:r>
              <a:rPr lang="fr-CA" b="1"/>
              <a:t>GET</a:t>
            </a:r>
            <a:r>
              <a:rPr lang="fr-CA"/>
              <a:t> : Les données deviennent des </a:t>
            </a:r>
            <a:r>
              <a:rPr lang="fr-CA" b="1"/>
              <a:t>variables visibles dans l’URL</a:t>
            </a:r>
            <a:r>
              <a:rPr lang="fr-CA"/>
              <a:t>.</a:t>
            </a:r>
          </a:p>
          <a:p>
            <a:pPr marL="914400" lvl="2" indent="0">
              <a:buNone/>
            </a:pPr>
            <a:r>
              <a:rPr lang="fr-CA"/>
              <a:t>Par exemple, ci-dessous, une recherche sur un Wiki utilise la méthode </a:t>
            </a:r>
            <a:r>
              <a:rPr lang="fr-CA" b="1"/>
              <a:t>GET</a:t>
            </a:r>
            <a:r>
              <a:rPr lang="fr-CA"/>
              <a:t>. On voit qu’une certaine </a:t>
            </a:r>
            <a:r>
              <a:rPr lang="fr-CA" b="1"/>
              <a:t>variable</a:t>
            </a:r>
            <a:r>
              <a:rPr lang="fr-CA"/>
              <a:t> (visible dans l’URL) se fait </a:t>
            </a:r>
            <a:r>
              <a:rPr lang="fr-CA" b="1"/>
              <a:t>attribuer</a:t>
            </a:r>
            <a:r>
              <a:rPr lang="fr-CA"/>
              <a:t> la </a:t>
            </a:r>
            <a:r>
              <a:rPr lang="fr-CA" b="1"/>
              <a:t>valeur de la recherche</a:t>
            </a:r>
            <a:r>
              <a:rPr lang="fr-CA"/>
              <a:t>. </a:t>
            </a:r>
            <a:r>
              <a:rPr lang="fr-CA">
                <a:solidFill>
                  <a:srgbClr val="E351E7"/>
                </a:solidFill>
              </a:rPr>
              <a:t>Ne pas utiliser avec des données sensibles !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marL="914400" lvl="2" indent="0">
              <a:buNone/>
            </a:pPr>
            <a:endParaRPr lang="fr-CA"/>
          </a:p>
          <a:p>
            <a:pPr marL="914400" lvl="2" indent="0">
              <a:buNone/>
            </a:pPr>
            <a:endParaRPr lang="fr-CA"/>
          </a:p>
          <a:p>
            <a:pPr lvl="2"/>
            <a:r>
              <a:rPr lang="fr-CA"/>
              <a:t>=</a:t>
            </a:r>
            <a:r>
              <a:rPr lang="fr-CA" b="1"/>
              <a:t>POST </a:t>
            </a:r>
            <a:r>
              <a:rPr lang="fr-CA"/>
              <a:t>: </a:t>
            </a:r>
          </a:p>
          <a:p>
            <a:pPr marL="914400" lvl="2" indent="0">
              <a:buNone/>
            </a:pPr>
            <a:r>
              <a:rPr lang="fr-CA"/>
              <a:t>Envoie des données dans la requête </a:t>
            </a:r>
            <a:r>
              <a:rPr lang="fr-CA" b="1"/>
              <a:t>HTTP</a:t>
            </a:r>
            <a:r>
              <a:rPr lang="fr-CA"/>
              <a:t> qui seront cachées. </a:t>
            </a:r>
            <a:r>
              <a:rPr lang="fr-CA">
                <a:solidFill>
                  <a:srgbClr val="E351E7"/>
                </a:solidFill>
              </a:rPr>
              <a:t>Adéquat pour les données sensibles. </a:t>
            </a:r>
            <a:r>
              <a:rPr lang="fr-CA"/>
              <a:t>Aucune limite de taille. (contrairement aux URLs limitées à 3000 caractères)</a:t>
            </a:r>
          </a:p>
          <a:p>
            <a:endParaRPr lang="fr-CA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B667182-83BF-4622-B0D8-0FA7AC46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23" y="3470958"/>
            <a:ext cx="8843554" cy="8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Élément </a:t>
            </a:r>
            <a:r>
              <a:rPr lang="fr-CA" b="1">
                <a:solidFill>
                  <a:srgbClr val="E351E7"/>
                </a:solidFill>
              </a:rPr>
              <a:t>input</a:t>
            </a:r>
          </a:p>
          <a:p>
            <a:pPr lvl="1"/>
            <a:r>
              <a:rPr lang="fr-CA"/>
              <a:t>Permet d’insérer des </a:t>
            </a:r>
            <a:r>
              <a:rPr lang="fr-CA" b="1"/>
              <a:t>champs</a:t>
            </a:r>
            <a:r>
              <a:rPr lang="fr-CA"/>
              <a:t> à remplir dans un formulaire.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4AC125-3616-4A5E-94C3-6054D7E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8" y="2960824"/>
            <a:ext cx="3490262" cy="1036410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DAA35A-4B0C-465E-997C-AFF6ECA0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577" y="2579791"/>
            <a:ext cx="2133785" cy="179847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31404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Élément </a:t>
            </a:r>
            <a:r>
              <a:rPr lang="fr-CA" b="1">
                <a:solidFill>
                  <a:srgbClr val="E351E7"/>
                </a:solidFill>
              </a:rPr>
              <a:t>input</a:t>
            </a:r>
          </a:p>
          <a:p>
            <a:pPr lvl="1"/>
            <a:r>
              <a:rPr lang="fr-CA"/>
              <a:t>Attribut </a:t>
            </a:r>
            <a:r>
              <a:rPr lang="fr-CA" b="1">
                <a:solidFill>
                  <a:srgbClr val="E351E7"/>
                </a:solidFill>
              </a:rPr>
              <a:t>type</a:t>
            </a:r>
            <a:r>
              <a:rPr lang="fr-CA"/>
              <a:t> : Permet de préciser le type de données attendu.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093524-B6EE-4263-95FE-B138C313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63" y="1976236"/>
            <a:ext cx="2273136" cy="260067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FF0CF9-37FF-4980-B083-65ABA32A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35" y="1976236"/>
            <a:ext cx="2209992" cy="32768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BDAE7A-9C7F-470D-BE5C-DD90CB25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863" y="1984386"/>
            <a:ext cx="2370025" cy="32006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B1086D-16E2-42A0-9C38-2DC4B5796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737" y="2495214"/>
            <a:ext cx="2195090" cy="29644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CA758E-DAE3-4A61-8B90-21FE8E8A8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765" y="2509094"/>
            <a:ext cx="2423370" cy="28196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D36A2B3-3615-4B0E-BA4D-D9A078ACC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532" y="2971393"/>
            <a:ext cx="2583404" cy="373412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D9919ED-2641-477F-8190-5E71DD2CDB09}"/>
              </a:ext>
            </a:extLst>
          </p:cNvPr>
          <p:cNvSpPr txBox="1"/>
          <p:nvPr/>
        </p:nvSpPr>
        <p:spPr>
          <a:xfrm>
            <a:off x="450674" y="4559608"/>
            <a:ext cx="4167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Le champ invisible permet au développeur d’inclure des informations cachées dans le formulaire. Attention ! Elles peuvent être modifiées dans l’outil « Examiner la page » malgré tout.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9A36A8-580C-4AD6-867D-3BD55F4A397A}"/>
              </a:ext>
            </a:extLst>
          </p:cNvPr>
          <p:cNvSpPr txBox="1"/>
          <p:nvPr/>
        </p:nvSpPr>
        <p:spPr>
          <a:xfrm>
            <a:off x="7072796" y="3457968"/>
            <a:ext cx="4130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E351E7"/>
                </a:solidFill>
              </a:rPr>
              <a:t>tel</a:t>
            </a:r>
            <a:r>
              <a:rPr lang="fr-CA" sz="1600">
                <a:solidFill>
                  <a:srgbClr val="E351E7"/>
                </a:solidFill>
              </a:rPr>
              <a:t> </a:t>
            </a:r>
            <a:r>
              <a:rPr lang="fr-CA" sz="1600">
                <a:solidFill>
                  <a:srgbClr val="8080BB"/>
                </a:solidFill>
              </a:rPr>
              <a:t>et </a:t>
            </a:r>
            <a:r>
              <a:rPr lang="fr-CA" sz="1600" b="1">
                <a:solidFill>
                  <a:srgbClr val="E351E7"/>
                </a:solidFill>
              </a:rPr>
              <a:t>email</a:t>
            </a:r>
            <a:r>
              <a:rPr lang="fr-CA" sz="1600">
                <a:solidFill>
                  <a:srgbClr val="8080BB"/>
                </a:solidFill>
              </a:rPr>
              <a:t> ne semblent pas très différents de </a:t>
            </a:r>
            <a:r>
              <a:rPr lang="fr-CA" sz="1600" b="1">
                <a:solidFill>
                  <a:srgbClr val="E351E7"/>
                </a:solidFill>
              </a:rPr>
              <a:t>text</a:t>
            </a:r>
            <a:r>
              <a:rPr lang="fr-CA" sz="1600">
                <a:solidFill>
                  <a:srgbClr val="8080BB"/>
                </a:solidFill>
              </a:rPr>
              <a:t>, mais pour un cellulaire ou une tablette, cela change le clavier numérique proposé à l’utilisateur.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81965E7-59A3-467A-9C9A-C4839EBCE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675" y="4861529"/>
            <a:ext cx="1545112" cy="99977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6F42E3B-EB36-42C0-AB34-BD339BFD48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6553" y="2978380"/>
            <a:ext cx="1851820" cy="38865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EB6425D-57F1-41A1-9708-FC64286D9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841" y="1984386"/>
            <a:ext cx="3795089" cy="2392887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35617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F57-6CE2-492B-A680-9C9FE27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Formulaires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CCCBC-5545-4455-B97E-AF9A313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name</a:t>
            </a:r>
          </a:p>
          <a:p>
            <a:pPr lvl="1"/>
            <a:r>
              <a:rPr lang="fr-CA"/>
              <a:t>Permet de </a:t>
            </a:r>
            <a:r>
              <a:rPr lang="fr-CA" b="1"/>
              <a:t>référencier</a:t>
            </a:r>
            <a:r>
              <a:rPr lang="fr-CA"/>
              <a:t> chaque </a:t>
            </a:r>
            <a:r>
              <a:rPr lang="fr-CA" b="1"/>
              <a:t>input</a:t>
            </a:r>
            <a:r>
              <a:rPr lang="fr-CA"/>
              <a:t> / </a:t>
            </a:r>
            <a:r>
              <a:rPr lang="fr-CA" b="1"/>
              <a:t>champ</a:t>
            </a:r>
            <a:r>
              <a:rPr lang="fr-CA"/>
              <a:t> d’un </a:t>
            </a:r>
            <a:r>
              <a:rPr lang="fr-CA" b="1"/>
              <a:t>formulaire</a:t>
            </a:r>
            <a:r>
              <a:rPr lang="fr-CA"/>
              <a:t>. Le même nom ne doit pas être utilisé 2 fois dans le même formulaire </a:t>
            </a:r>
            <a:r>
              <a:rPr lang="fr-CA" b="1"/>
              <a:t>&lt;form&gt;</a:t>
            </a:r>
            <a:r>
              <a:rPr lang="fr-CA"/>
              <a:t>.</a:t>
            </a:r>
          </a:p>
          <a:p>
            <a:pPr lvl="1"/>
            <a:r>
              <a:rPr lang="fr-CA" b="1"/>
              <a:t>Obligatoire</a:t>
            </a:r>
            <a:r>
              <a:rPr lang="fr-CA"/>
              <a:t> pour pouvoir envoyer la donnée.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r>
              <a:rPr lang="fr-CA"/>
              <a:t> Attribut </a:t>
            </a:r>
            <a:r>
              <a:rPr lang="fr-CA" b="1">
                <a:solidFill>
                  <a:srgbClr val="E351E7"/>
                </a:solidFill>
              </a:rPr>
              <a:t>placeholder</a:t>
            </a:r>
          </a:p>
          <a:p>
            <a:pPr lvl="1"/>
            <a:r>
              <a:rPr lang="fr-CA"/>
              <a:t>Exemple de donnée qui disparait dès qu’on remplit le champ.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26564F-1A70-4737-9983-1628A503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659" y="2774499"/>
            <a:ext cx="4511431" cy="342930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4139AE-7BA6-49EE-85FD-AE19ED1C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59" y="3276587"/>
            <a:ext cx="4480948" cy="30482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A17AF-6238-4E4D-89D8-C4F377DDFF68}"/>
              </a:ext>
            </a:extLst>
          </p:cNvPr>
          <p:cNvCxnSpPr/>
          <p:nvPr/>
        </p:nvCxnSpPr>
        <p:spPr>
          <a:xfrm>
            <a:off x="5910943" y="5833468"/>
            <a:ext cx="901337" cy="0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11A11A3D-B6FD-4B66-AB1B-CC37ED55A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60" y="4775200"/>
            <a:ext cx="7460627" cy="52582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FC48940-0D7E-4FEE-945D-1A204BA94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921" y="5451320"/>
            <a:ext cx="2507197" cy="75444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CB8D86A-D938-4786-9528-B0E846E82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105" y="5467676"/>
            <a:ext cx="2507197" cy="73158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2346506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E8F3A5F944EC4CB7F3D39C24C66A69" ma:contentTypeVersion="12" ma:contentTypeDescription="Crée un document." ma:contentTypeScope="" ma:versionID="03ef8234593b73269cf7687abda84b1c">
  <xsd:schema xmlns:xsd="http://www.w3.org/2001/XMLSchema" xmlns:xs="http://www.w3.org/2001/XMLSchema" xmlns:p="http://schemas.microsoft.com/office/2006/metadata/properties" xmlns:ns2="e42358dc-7fae-4dd5-afc8-71a3e0465f0b" xmlns:ns3="b8608b77-b3ab-42aa-ad34-c8e67f77b7da" targetNamespace="http://schemas.microsoft.com/office/2006/metadata/properties" ma:root="true" ma:fieldsID="d8a54e7ea99bc12d24af273e898b4d72" ns2:_="" ns3:_="">
    <xsd:import namespace="e42358dc-7fae-4dd5-afc8-71a3e0465f0b"/>
    <xsd:import namespace="b8608b77-b3ab-42aa-ad34-c8e67f77b7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358dc-7fae-4dd5-afc8-71a3e0465f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08b77-b3ab-42aa-ad34-c8e67f77b7d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e716e7e-0573-4697-92e5-ab9963ae7e94}" ma:internalName="TaxCatchAll" ma:showField="CatchAllData" ma:web="b8608b77-b3ab-42aa-ad34-c8e67f77b7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2358dc-7fae-4dd5-afc8-71a3e0465f0b">
      <Terms xmlns="http://schemas.microsoft.com/office/infopath/2007/PartnerControls"/>
    </lcf76f155ced4ddcb4097134ff3c332f>
    <TaxCatchAll xmlns="b8608b77-b3ab-42aa-ad34-c8e67f77b7da" xsi:nil="true"/>
  </documentManagement>
</p:properties>
</file>

<file path=customXml/itemProps1.xml><?xml version="1.0" encoding="utf-8"?>
<ds:datastoreItem xmlns:ds="http://schemas.openxmlformats.org/officeDocument/2006/customXml" ds:itemID="{765752C8-F977-403C-AAB9-5157BC5B4CC0}"/>
</file>

<file path=customXml/itemProps2.xml><?xml version="1.0" encoding="utf-8"?>
<ds:datastoreItem xmlns:ds="http://schemas.openxmlformats.org/officeDocument/2006/customXml" ds:itemID="{3A5672C6-6A5C-42FE-9C6E-06AC8475B4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A01C7A-BBEA-478F-887D-8D0C4755A935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402449c1-179d-48c4-9422-13d234b078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15550</TotalTime>
  <Words>1536</Words>
  <Application>Microsoft Office PowerPoint</Application>
  <PresentationFormat>Widescreen</PresentationFormat>
  <Paragraphs>254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Symbol</vt:lpstr>
      <vt:lpstr>Verdana</vt:lpstr>
      <vt:lpstr>Thème Office</vt:lpstr>
      <vt:lpstr>Introduction aux formulaires HTML</vt:lpstr>
      <vt:lpstr>Menu du jour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Formulaires HTML</vt:lpstr>
      <vt:lpstr>CSS et formulaires</vt:lpstr>
      <vt:lpstr>CSS et formulaires</vt:lpstr>
      <vt:lpstr>CSS et formulaires</vt:lpstr>
      <vt:lpstr>CSS et formulaires</vt:lpstr>
      <vt:lpstr>CSS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  <vt:lpstr>Bootstrap et formulaires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Sabourin Maude</cp:lastModifiedBy>
  <cp:revision>1792</cp:revision>
  <dcterms:created xsi:type="dcterms:W3CDTF">2020-12-01T19:15:38Z</dcterms:created>
  <dcterms:modified xsi:type="dcterms:W3CDTF">2024-02-20T15:26:43Z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0x01010082E8F3A5F944EC4CB7F3D39C24C66A69</vt:lpwstr>
  </property>
  <property fmtid="{D5CDD505-2E9C-101B-9397-08002B2CF9AE}" pid="3" name="MediaServiceImageTags">
    <vt:lpwstr/>
  </property>
</Properties>
</file>