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93030-3390-48EE-B42B-2CF8431042F4}" v="25" dt="2024-12-04T05:49:01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D08AA-B39D-4FD9-ABEE-9E649CE492E8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8D5EA-B3B4-4B69-B9BF-2D666A5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6FC961-7F14-4080-A978-3ADD24459C47}" type="datetime1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C068-596D-4399-A113-8C69AACD2522}" type="datetime1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A4F4-1BA6-43C5-B0DA-D8CBE3801A79}" type="datetime1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A30-8A3F-4585-AFF9-87479ED4EB37}" type="datetime1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78B3-2527-44BB-AB3C-C0C03E5A7E9D}" type="datetime1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3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26E-1990-4261-95F5-A885CFF133D2}" type="datetime1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2192-CF63-4EC4-90FF-7E68AEDF5278}" type="datetime1">
              <a:rPr lang="en-US" smtClean="0"/>
              <a:t>14-Dec-24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3D3-248C-4EA1-9B06-8BDAC6527715}" type="datetime1">
              <a:rPr lang="en-US" smtClean="0"/>
              <a:t>14-Dec-24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A18D-13FB-4A0E-8CEA-6238B3F58913}" type="datetime1">
              <a:rPr lang="en-US" smtClean="0"/>
              <a:t>14-Dec-24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A3C9-497C-409F-AD52-BDAAC9FEB801}" type="datetime1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7563-1A9A-40BA-B98D-1EE15A2E14D7}" type="datetime1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2AB23E-7DF7-462C-8232-152D688B1DB7}" type="datetime1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58C2F83-4F99-43AA-B4A3-1CBFF263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tables.com/model/674388-amazon-logo-20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mazon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4CD9-5967-3812-7180-7533B4E5E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600" b="1" dirty="0"/>
              <a:t>Overview Amazon.com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90193-8D01-A47B-B723-B256DEA23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7307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Name:Md.Amirul</a:t>
            </a:r>
            <a:r>
              <a:rPr lang="en-US" dirty="0"/>
              <a:t> Islam</a:t>
            </a:r>
          </a:p>
          <a:p>
            <a:pPr algn="l"/>
            <a:r>
              <a:rPr lang="en-US" dirty="0"/>
              <a:t>Batch:52</a:t>
            </a:r>
          </a:p>
          <a:p>
            <a:pPr algn="l"/>
            <a:r>
              <a:rPr lang="en-US" dirty="0" err="1"/>
              <a:t>Department:Bangla</a:t>
            </a:r>
            <a:endParaRPr lang="en-US" dirty="0"/>
          </a:p>
          <a:p>
            <a:pPr algn="l"/>
            <a:r>
              <a:rPr lang="en-US" dirty="0"/>
              <a:t>Date:14/12/2024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D2EBB-3EA6-7E66-40B9-A8678965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13523" y="3808456"/>
            <a:ext cx="1998682" cy="1897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9F0E6-F01F-EF56-C0C0-839799FD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E2C92-085A-F358-1045-7A3D10AE717E}"/>
              </a:ext>
            </a:extLst>
          </p:cNvPr>
          <p:cNvSpPr txBox="1"/>
          <p:nvPr/>
        </p:nvSpPr>
        <p:spPr>
          <a:xfrm>
            <a:off x="490970" y="304121"/>
            <a:ext cx="589943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var(--fontFamily)"/>
              </a:rPr>
              <a:t>Amazon Statistics by Seller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80% of the sellers on Amazon sell on other platforms as well.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Amazon platform has more than 6.4 million sellers registered spread across the world out of which 1.5 million are active.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Every day Amazon registers 3,700 new sellers on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83% of the sellers registered on Amazon sell on Prime shipping.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AE971-8802-D448-F7CF-E2BD9B1B9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73" y="2150780"/>
            <a:ext cx="4540827" cy="3405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EE491-A02E-641C-8FAF-CD903B77C625}"/>
              </a:ext>
            </a:extLst>
          </p:cNvPr>
          <p:cNvSpPr txBox="1"/>
          <p:nvPr/>
        </p:nvSpPr>
        <p:spPr>
          <a:xfrm>
            <a:off x="490970" y="5715001"/>
            <a:ext cx="738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The majority of the third-party sellers on </a:t>
            </a:r>
            <a:r>
              <a:rPr lang="en-US" sz="1600" b="0" i="0">
                <a:solidFill>
                  <a:srgbClr val="C62641"/>
                </a:solidFill>
                <a:effectLst/>
                <a:latin typeface="Georgia" panose="02040502050405020303" pitchFamily="18" charset="0"/>
                <a:hlinkClick r:id="rId3"/>
              </a:rPr>
              <a:t>Amazon.com</a:t>
            </a:r>
            <a:r>
              <a:rPr lang="en-US" sz="1600" b="0" i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 are located in the United States of America at 68.9%, followed by China at 27.0% and Hong Kong at 2.1%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E1ABC-F13E-1EFA-A410-66C184B92443}"/>
              </a:ext>
            </a:extLst>
          </p:cNvPr>
          <p:cNvSpPr txBox="1"/>
          <p:nvPr/>
        </p:nvSpPr>
        <p:spPr>
          <a:xfrm>
            <a:off x="7543801" y="304121"/>
            <a:ext cx="324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var(--fontFamily)"/>
              </a:rPr>
              <a:t>By seller’s monthly sale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27CF4-FF11-0489-6940-E880A36A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17" y="950452"/>
            <a:ext cx="4540827" cy="3855027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1EFE26-24DE-E170-3F84-381502C7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4BB89-BB86-50BB-B47E-1F5820429DF9}"/>
              </a:ext>
            </a:extLst>
          </p:cNvPr>
          <p:cNvSpPr txBox="1"/>
          <p:nvPr/>
        </p:nvSpPr>
        <p:spPr>
          <a:xfrm>
            <a:off x="467592" y="426027"/>
            <a:ext cx="464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effectLst/>
                <a:latin typeface="var(--fontFamily)"/>
              </a:rPr>
              <a:t>Amazon Statistics by Demographics</a:t>
            </a:r>
          </a:p>
          <a:p>
            <a:br>
              <a:rPr lang="en-US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432B4-C516-080C-6F7D-6768C3E9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5" y="997526"/>
            <a:ext cx="5663045" cy="3948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DA1FDF-0E3E-8A61-3F68-D37634217163}"/>
              </a:ext>
            </a:extLst>
          </p:cNvPr>
          <p:cNvSpPr txBox="1"/>
          <p:nvPr/>
        </p:nvSpPr>
        <p:spPr>
          <a:xfrm>
            <a:off x="6754091" y="561109"/>
            <a:ext cx="497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effectLst/>
                <a:latin typeface="var(--fontFamily)"/>
              </a:rPr>
              <a:t>World’s Highest grossing companies as of August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5C486-D66F-93FB-E988-E41791680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55" y="1207440"/>
            <a:ext cx="5271653" cy="472576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3DE217-C147-729C-DC64-1ADFCB5D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095A-E54F-3803-2890-F87D5C63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E860-1FE3-FB02-C590-B8CAB9CA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573" y="1672936"/>
            <a:ext cx="9872871" cy="4038600"/>
          </a:xfrm>
        </p:spPr>
        <p:txBody>
          <a:bodyPr/>
          <a:lstStyle/>
          <a:p>
            <a:pPr algn="l"/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Amazon continues to innovate and expand its offerings, maintaining its leadership in e-commerce, cloud computing, and digital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services.The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 company’s ability to diversify into various business segments has helped it maintain robust growth despite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competition.Moving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 forward, Amazon’s emphasis on AI, automation, and expanding global logistics networks will likely drive further success.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DE27-0745-BBA0-6B3F-239C0CC0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2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E998-E312-45A7-A84D-81D934208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A3BFD8-1DCA-4E53-9E5F-9292C9BE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Content Placeholder 12" descr="A green pen and a white card&#10;&#10;Description automatically generated">
            <a:extLst>
              <a:ext uri="{FF2B5EF4-FFF2-40B4-BE49-F238E27FC236}">
                <a16:creationId xmlns:a16="http://schemas.microsoft.com/office/drawing/2014/main" id="{EDECBD6C-035C-7EFE-5C8D-DF8B9A5C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43" y="728472"/>
            <a:ext cx="4036421" cy="3027316"/>
          </a:xfrm>
          <a:prstGeom prst="rect">
            <a:avLst/>
          </a:prstGeom>
        </p:spPr>
      </p:pic>
      <p:pic>
        <p:nvPicPr>
          <p:cNvPr id="13" name="Content Placeholder 12" descr="A green pen and a white card&#10;&#10;Description automatically generated">
            <a:extLst>
              <a:ext uri="{FF2B5EF4-FFF2-40B4-BE49-F238E27FC236}">
                <a16:creationId xmlns:a16="http://schemas.microsoft.com/office/drawing/2014/main" id="{A318DD57-3044-FAD8-88CB-316CA080A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69" y="708306"/>
            <a:ext cx="4063309" cy="304748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F49F4-7FDE-E469-3791-31EB2AC0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C2F83-4F99-43AA-B4A3-1CBFF2632A5E}" type="slidenum"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8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F635-9981-A571-03FF-F3FADBF1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Brief Introduction to Amazon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54CA-69DB-3B38-19E9-4E9462AE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Amazon.com, Inc. is a multinational technology company founded by Jeff Bezos in 1994, originally as an online bookstore.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Over time, Amazon expanded to become a global leader in e-commerce, cloud computing (through Amazon Web Services), and digital streaming.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Headquarters: Seattle, Washington, USA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Mission Statement: "To be Earth's most customer-centric company, where people can find and discover anything they might want to buy online."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Global Presence: Amazon operates in more than 200 countries worldwide, with fulfillment centers and local retail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 Business Areas: E-commerce, Cloud Computing (AWS), Digital Devices (Alexa, Kindle), and Content Streaming (Amazon Prime Video).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B818-309F-60B4-9924-AB170B5E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F776-A977-A3D8-A79F-EDC905C8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Achievements of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F990-C00B-0537-42D3-A65B8E01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2" y="2057400"/>
            <a:ext cx="9380164" cy="41910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Becoming a Global E-commerce Leader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 Dominance in Cloud Computing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Innovation in Technology and Devices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Expansion into New Markets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Pioneering in Logistics and Delivery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Acquisitions and Expansions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Environmental and Social Impact Initiatives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Amazon Studios and Prime Video</a:t>
            </a:r>
          </a:p>
          <a:p>
            <a:r>
              <a:rPr lang="en-US" sz="1600" dirty="0">
                <a:solidFill>
                  <a:schemeClr val="tx1"/>
                </a:solidFill>
              </a:rPr>
              <a:t>Financial Success</a:t>
            </a:r>
          </a:p>
          <a:p>
            <a:r>
              <a:rPr lang="en-US" sz="1600" dirty="0">
                <a:solidFill>
                  <a:schemeClr val="tx1"/>
                </a:solidFill>
              </a:rPr>
              <a:t>Customer-Centric Innovation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FBF4-2865-32BD-2DB5-95FB7C63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9892F-06FD-D324-B6FA-00B5E6D71A3D}"/>
              </a:ext>
            </a:extLst>
          </p:cNvPr>
          <p:cNvSpPr txBox="1"/>
          <p:nvPr/>
        </p:nvSpPr>
        <p:spPr>
          <a:xfrm>
            <a:off x="654628" y="1305342"/>
            <a:ext cx="68268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var(--fontFamily)"/>
              </a:rPr>
              <a:t>Amazon Facts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Amazon offers its employees to learn English and other local languages through pre-paid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As of 2022, the total number of granted patents to Amazon was 1,863.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Amazon consumers can donate to charities when they buy on the platform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Initially, Amazon was launched as an Auction site in 1999.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Amazon used to hold its meetings at Barnes and Noble.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The eCommerce website first sold its first book in 1995.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During the initial days of Amazon, every time the platform made a sale, the employees used to ring a bell.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In 2020, Amazon recorded 1.271 million employees across the globe.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839E9-9841-0867-105B-B17614B7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6B48-2B41-F816-B94A-9B8F2B6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Amazon ecosystem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DF913-C127-D7F7-8816-A3DC58EBE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33" y="1838141"/>
            <a:ext cx="5668184" cy="39265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9AC5C-21F0-504F-4085-15745B0FE73D}"/>
              </a:ext>
            </a:extLst>
          </p:cNvPr>
          <p:cNvSpPr txBox="1"/>
          <p:nvPr/>
        </p:nvSpPr>
        <p:spPr>
          <a:xfrm>
            <a:off x="7304809" y="1465118"/>
            <a:ext cx="4603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effectLst/>
                <a:latin typeface="var(--fontFamily)"/>
              </a:rPr>
              <a:t>Amazon Statistics by the available percentage of products</a:t>
            </a:r>
          </a:p>
          <a:p>
            <a:br>
              <a:rPr lang="en-US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CF222-1207-0960-A056-4B02CB1C7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51" y="2119745"/>
            <a:ext cx="4300604" cy="41286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B6F0-BFDC-A3B3-155D-12C1560A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CFAF3C-EB6C-1B17-B2F9-D8031097FAA2}"/>
              </a:ext>
            </a:extLst>
          </p:cNvPr>
          <p:cNvSpPr txBox="1"/>
          <p:nvPr/>
        </p:nvSpPr>
        <p:spPr>
          <a:xfrm>
            <a:off x="2088573" y="1353188"/>
            <a:ext cx="5777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var(--fontFamily)"/>
              </a:rPr>
              <a:t>Amazon’s Top Ranking Business Divisions in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72192-BD4D-1BB7-35A8-6DE39CC38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0" y="1818409"/>
            <a:ext cx="9982142" cy="40316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C3FC-49FF-8D83-E566-F19E13F7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C708-30E7-93C1-9D61-398804FC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Products/services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CDDE-D852-83DD-6B97-83423C64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Key Products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Amazon Marketplace</a:t>
            </a:r>
            <a:r>
              <a:rPr lang="en-US" sz="2600" dirty="0">
                <a:solidFill>
                  <a:schemeClr val="tx1"/>
                </a:solidFill>
              </a:rPr>
              <a:t>: A platform where third-party sellers offer a wide range of products, from electronics to clothing.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Amazon Echo &amp; Alexa</a:t>
            </a:r>
            <a:r>
              <a:rPr lang="en-US" sz="2600" dirty="0">
                <a:solidFill>
                  <a:schemeClr val="tx1"/>
                </a:solidFill>
              </a:rPr>
              <a:t>: Smart speakers and voice-controlled assistants, integral to Amazon's foray into smart home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Kindle</a:t>
            </a:r>
            <a:r>
              <a:rPr lang="en-US" sz="2600" dirty="0">
                <a:solidFill>
                  <a:schemeClr val="tx1"/>
                </a:solidFill>
              </a:rPr>
              <a:t>: Amazon's e-reader device, revolutionizing the digital book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Amazon Fire Devices</a:t>
            </a:r>
            <a:r>
              <a:rPr lang="en-US" sz="2600" dirty="0">
                <a:solidFill>
                  <a:schemeClr val="tx1"/>
                </a:solidFill>
              </a:rPr>
              <a:t>: Including tablets, streaming sticks, and smart TVs.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Amazon Fresh &amp; Whole Foods</a:t>
            </a:r>
            <a:r>
              <a:rPr lang="en-US" sz="2600" dirty="0">
                <a:solidFill>
                  <a:schemeClr val="tx1"/>
                </a:solidFill>
              </a:rPr>
              <a:t>: The company’s expansion into the grocery and food delivery business.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Key Services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Amazon Prime</a:t>
            </a:r>
            <a:r>
              <a:rPr lang="en-US" sz="2600" dirty="0">
                <a:solidFill>
                  <a:schemeClr val="tx1"/>
                </a:solidFill>
              </a:rPr>
              <a:t>: A subscription service offering benefits such as fast shipping, streaming video and music, exclusive deals,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Amazon Web Services (AWS)</a:t>
            </a:r>
            <a:r>
              <a:rPr lang="en-US" sz="2600" dirty="0">
                <a:solidFill>
                  <a:schemeClr val="tx1"/>
                </a:solidFill>
              </a:rPr>
              <a:t>: Cloud computing services providing storage, computing power, machine learning, and more for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Amazon Prime Video</a:t>
            </a:r>
            <a:r>
              <a:rPr lang="en-US" sz="2600" dirty="0">
                <a:solidFill>
                  <a:schemeClr val="tx1"/>
                </a:solidFill>
              </a:rPr>
              <a:t>: A streaming service offering movies, TV shows, and original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Amazon Music</a:t>
            </a:r>
            <a:r>
              <a:rPr lang="en-US" sz="2600" dirty="0">
                <a:solidFill>
                  <a:schemeClr val="tx1"/>
                </a:solidFill>
              </a:rPr>
              <a:t>: Streaming service offering music content with a subscription.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B04B9-745D-D5ED-15A2-A3244A4B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06D7-2CC2-151A-C449-55300353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7623-0060-4DDC-4F06-415D6FD0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019" y="1575619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Amazon net sales and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59F88-E70C-1355-6F91-3EDC19A7C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5" y="1965960"/>
            <a:ext cx="4925962" cy="320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3CDF7B-A301-5FC3-8384-2B06CA61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05" y="251460"/>
            <a:ext cx="3429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31A5C-9FAF-AA8B-148A-9C73C59E9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3" y="4038601"/>
            <a:ext cx="4371721" cy="22097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43639-7749-0B81-240A-91370212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4009-B3D3-8917-5960-789BC377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91" y="1163782"/>
            <a:ext cx="9524185" cy="893618"/>
          </a:xfrm>
        </p:spPr>
        <p:txBody>
          <a:bodyPr>
            <a:normAutofit fontScale="90000"/>
          </a:bodyPr>
          <a:lstStyle/>
          <a:p>
            <a:r>
              <a:rPr lang="en-US" sz="2000" b="1" i="0" dirty="0">
                <a:effectLst/>
                <a:latin typeface="var(--fontFamily)"/>
              </a:rPr>
              <a:t>Amazon Statistics by various products/services</a:t>
            </a:r>
            <a:br>
              <a:rPr lang="en-US" b="1" i="0" dirty="0">
                <a:effectLst/>
                <a:latin typeface="var(--fontFamily)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1535-4EBD-283F-2029-F5044E89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74" y="2057400"/>
            <a:ext cx="5681056" cy="4038600"/>
          </a:xfrm>
        </p:spPr>
        <p:txBody>
          <a:bodyPr/>
          <a:lstStyle/>
          <a:p>
            <a:pPr lvl="6"/>
            <a:r>
              <a:rPr lang="en-US" i="0" dirty="0">
                <a:solidFill>
                  <a:schemeClr val="tx1"/>
                </a:solidFill>
                <a:effectLst/>
                <a:latin typeface="var(--fontFamily)"/>
              </a:rPr>
              <a:t>Amazon Statistics by Social Media Referral Distribution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C8D85-8437-255A-1784-8E107F63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90" y="2703731"/>
            <a:ext cx="4714009" cy="3603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3AAAB-23DB-C5EC-64D2-23BB39F7A6A5}"/>
              </a:ext>
            </a:extLst>
          </p:cNvPr>
          <p:cNvSpPr txBox="1"/>
          <p:nvPr/>
        </p:nvSpPr>
        <p:spPr>
          <a:xfrm>
            <a:off x="6930736" y="2057400"/>
            <a:ext cx="415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var(--fontFamily)"/>
              </a:rPr>
              <a:t>Amazon Statistics by Marketing Channels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3ABF9-1A16-52C4-857A-B29C0515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55" y="2951018"/>
            <a:ext cx="4950071" cy="28575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D2189-71CD-3BC2-FA2A-2F061C2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F83-4F99-43AA-B4A3-1CBFF2632A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45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180</TotalTime>
  <Words>712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Georgia</vt:lpstr>
      <vt:lpstr>var(--fontFamily)</vt:lpstr>
      <vt:lpstr>Basis</vt:lpstr>
      <vt:lpstr>Overview Amazon.com </vt:lpstr>
      <vt:lpstr>Brief Introduction to Amazon: </vt:lpstr>
      <vt:lpstr>Achievements of Amazon</vt:lpstr>
      <vt:lpstr>PowerPoint Presentation</vt:lpstr>
      <vt:lpstr>Amazon ecosystem</vt:lpstr>
      <vt:lpstr>PowerPoint Presentation</vt:lpstr>
      <vt:lpstr>Products/services</vt:lpstr>
      <vt:lpstr>Data analysis</vt:lpstr>
      <vt:lpstr>Amazon Statistics by various products/services 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Amazon.com </dc:title>
  <dc:creator>Sabbir Hosain</dc:creator>
  <cp:lastModifiedBy>Abir Hasan Shovon</cp:lastModifiedBy>
  <cp:revision>3</cp:revision>
  <dcterms:created xsi:type="dcterms:W3CDTF">2024-12-03T21:05:57Z</dcterms:created>
  <dcterms:modified xsi:type="dcterms:W3CDTF">2024-12-14T07:39:08Z</dcterms:modified>
</cp:coreProperties>
</file>