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2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9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78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8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06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0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9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E83EC4-06B5-4EE4-BAFF-F4C6DEDAA8D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16C5-5761-4E90-8790-91FCC0C2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6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arabicprogrammingtechniques" TargetMode="External"/><Relationship Id="rId2" Type="http://schemas.openxmlformats.org/officeDocument/2006/relationships/hyperlink" Target="https://github.com/Amirhanna2001/ArabicProgrammingTechniqu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Algorithms And Design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Arabic Programming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Segoe UI"/>
                <a:ea typeface="Segoe UI" pitchFamily="34" charset="0"/>
                <a:cs typeface="Segoe UI"/>
              </a:rPr>
              <a:t>For Loop:</a:t>
            </a:r>
            <a:endParaRPr lang="en-US" sz="1600" dirty="0">
              <a:latin typeface="Segoe UI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"/>
                <a:ea typeface="Segoe UI" pitchFamily="34" charset="0"/>
                <a:cs typeface="Segoe UI"/>
              </a:rPr>
              <a:t>	For variable: = </a:t>
            </a:r>
            <a:r>
              <a:rPr lang="en-US" sz="1600" dirty="0" smtClean="0">
                <a:latin typeface="Segoe UI"/>
                <a:ea typeface="Segoe UI" pitchFamily="34" charset="0"/>
                <a:cs typeface="Segoe UI"/>
              </a:rPr>
              <a:t>value1 </a:t>
            </a:r>
            <a:r>
              <a:rPr lang="en-US" sz="1600" dirty="0">
                <a:latin typeface="Segoe UI"/>
                <a:ea typeface="Segoe UI" pitchFamily="34" charset="0"/>
                <a:cs typeface="Segoe UI"/>
              </a:rPr>
              <a:t>to </a:t>
            </a:r>
            <a:r>
              <a:rPr lang="en-US" sz="1600" dirty="0" smtClean="0">
                <a:latin typeface="Segoe UI"/>
                <a:ea typeface="Segoe UI" pitchFamily="34" charset="0"/>
                <a:cs typeface="Segoe UI"/>
              </a:rPr>
              <a:t>value2 </a:t>
            </a:r>
            <a:r>
              <a:rPr lang="en-US" sz="1600" dirty="0">
                <a:latin typeface="Segoe UI"/>
                <a:ea typeface="Segoe UI" pitchFamily="34" charset="0"/>
                <a:cs typeface="Segoe UI"/>
              </a:rPr>
              <a:t>step </a:t>
            </a:r>
            <a:r>
              <a:rPr lang="en-US" sz="1600" dirty="0" smtClean="0">
                <a:latin typeface="Segoe UI"/>
                <a:ea typeface="Segoe UI" pitchFamily="34" charset="0"/>
                <a:cs typeface="Segoe UI"/>
              </a:rPr>
              <a:t>vlaue3 </a:t>
            </a:r>
            <a:r>
              <a:rPr lang="en-US" sz="1600" dirty="0">
                <a:latin typeface="Segoe UI"/>
                <a:ea typeface="Segoe UI" pitchFamily="34" charset="0"/>
                <a:cs typeface="Segoe UI"/>
              </a:rPr>
              <a:t>do</a:t>
            </a:r>
          </a:p>
          <a:p>
            <a:pPr marL="400050" lvl="1" indent="0">
              <a:buNone/>
            </a:pPr>
            <a:r>
              <a:rPr lang="en-US" sz="1400" dirty="0">
                <a:latin typeface="Segoe UI"/>
                <a:ea typeface="Segoe UI" pitchFamily="34" charset="0"/>
                <a:cs typeface="Segoe UI"/>
              </a:rPr>
              <a:t> {</a:t>
            </a:r>
          </a:p>
          <a:p>
            <a:pPr marL="800100" lvl="2" indent="0">
              <a:buNone/>
            </a:pPr>
            <a:r>
              <a:rPr lang="en-US" sz="1200" dirty="0">
                <a:latin typeface="Segoe UI"/>
                <a:ea typeface="Segoe UI" pitchFamily="34" charset="0"/>
                <a:cs typeface="Segoe UI"/>
              </a:rPr>
              <a:t>	&lt;statement-1&gt;</a:t>
            </a:r>
          </a:p>
          <a:p>
            <a:pPr marL="800100" lvl="2" indent="0">
              <a:buNone/>
            </a:pPr>
            <a:r>
              <a:rPr lang="en-US" sz="1200" dirty="0">
                <a:latin typeface="Segoe UI"/>
                <a:ea typeface="Segoe UI" pitchFamily="34" charset="0"/>
                <a:cs typeface="Segoe UI"/>
              </a:rPr>
              <a:t>	&lt;statement-n&gt;</a:t>
            </a:r>
          </a:p>
          <a:p>
            <a:pPr marL="400050" lvl="1" indent="0">
              <a:buNone/>
            </a:pPr>
            <a:r>
              <a:rPr lang="en-US" sz="1400" dirty="0">
                <a:latin typeface="Segoe UI"/>
                <a:ea typeface="Segoe UI" pitchFamily="34" charset="0"/>
                <a:cs typeface="Segoe UI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Perquisites to the course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programming language at least level one </a:t>
            </a:r>
          </a:p>
          <a:p>
            <a:r>
              <a:rPr lang="en-US" dirty="0" smtClean="0"/>
              <a:t>Any thing other is a plus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description </a:t>
            </a:r>
          </a:p>
          <a:p>
            <a:r>
              <a:rPr lang="en-US" dirty="0" smtClean="0"/>
              <a:t>Code and slides will be in my  </a:t>
            </a:r>
            <a:r>
              <a:rPr lang="en-US" dirty="0" smtClean="0">
                <a:solidFill>
                  <a:srgbClr val="FFFF00"/>
                </a:solidFill>
                <a:hlinkClick r:id="rId2"/>
              </a:rPr>
              <a:t>github</a:t>
            </a:r>
            <a:r>
              <a:rPr lang="en-US" dirty="0" smtClean="0"/>
              <a:t> repo</a:t>
            </a:r>
          </a:p>
          <a:p>
            <a:r>
              <a:rPr lang="en-US" dirty="0" smtClean="0"/>
              <a:t>Dot forget to join the </a:t>
            </a:r>
            <a:r>
              <a:rPr lang="en-US" dirty="0" smtClean="0">
                <a:hlinkClick r:id="rId3"/>
              </a:rPr>
              <a:t>face-book group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797" y="2760490"/>
            <a:ext cx="9404723" cy="1400530"/>
          </a:xfrm>
        </p:spPr>
        <p:txBody>
          <a:bodyPr/>
          <a:lstStyle/>
          <a:p>
            <a:r>
              <a:rPr lang="en-US" sz="8000" dirty="0" smtClean="0"/>
              <a:t>Thank you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423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#001 Introduction To Algorithms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Arabic Programming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This Name </a:t>
            </a:r>
          </a:p>
          <a:p>
            <a:pPr lvl="1"/>
            <a:r>
              <a:rPr lang="en-US" dirty="0" err="1" smtClean="0"/>
              <a:t>Muhammed</a:t>
            </a:r>
            <a:r>
              <a:rPr lang="en-US" dirty="0" smtClean="0"/>
              <a:t> </a:t>
            </a:r>
            <a:r>
              <a:rPr lang="en-US" dirty="0" err="1" smtClean="0"/>
              <a:t>Ebn</a:t>
            </a:r>
            <a:r>
              <a:rPr lang="en-US" dirty="0" smtClean="0"/>
              <a:t> </a:t>
            </a:r>
            <a:r>
              <a:rPr lang="en-US" dirty="0" err="1" smtClean="0"/>
              <a:t>Mossa</a:t>
            </a:r>
            <a:endParaRPr lang="en-US" dirty="0" smtClean="0"/>
          </a:p>
          <a:p>
            <a:r>
              <a:rPr lang="en-US" dirty="0" smtClean="0"/>
              <a:t>What is Algorithms </a:t>
            </a:r>
          </a:p>
        </p:txBody>
      </p:sp>
    </p:spTree>
    <p:extLst>
      <p:ext uri="{BB962C8B-B14F-4D97-AF65-F5344CB8AC3E}">
        <p14:creationId xmlns:p14="http://schemas.microsoft.com/office/powerpoint/2010/main" val="2569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CD Problem (Prime Factorization)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gcd (60,24)</a:t>
            </a:r>
          </a:p>
          <a:p>
            <a:pPr lvl="1"/>
            <a:r>
              <a:rPr lang="en-US" dirty="0" smtClean="0"/>
              <a:t>60 = 2 x 2 x 3 x 5</a:t>
            </a:r>
          </a:p>
          <a:p>
            <a:pPr lvl="1"/>
            <a:r>
              <a:rPr lang="en-US" dirty="0" smtClean="0"/>
              <a:t>24 = 2 x 2 x 2 x 3</a:t>
            </a:r>
          </a:p>
          <a:p>
            <a:pPr lvl="1"/>
            <a:r>
              <a:rPr lang="en-US" dirty="0" smtClean="0"/>
              <a:t>Gcd (24,60) = 2 x 2 x 3  = 12 </a:t>
            </a:r>
          </a:p>
        </p:txBody>
      </p:sp>
    </p:spTree>
    <p:extLst>
      <p:ext uri="{BB962C8B-B14F-4D97-AF65-F5344CB8AC3E}">
        <p14:creationId xmlns:p14="http://schemas.microsoft.com/office/powerpoint/2010/main" val="25466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CD Problem (</a:t>
            </a:r>
            <a:r>
              <a:rPr lang="en-US" b="1" dirty="0" smtClean="0">
                <a:solidFill>
                  <a:schemeClr val="tx1"/>
                </a:solidFill>
              </a:rPr>
              <a:t>Euclid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Gcd (x , y) = </a:t>
            </a:r>
            <a:r>
              <a:rPr lang="en-US" dirty="0"/>
              <a:t>G</a:t>
            </a:r>
            <a:r>
              <a:rPr lang="en-US" dirty="0" smtClean="0"/>
              <a:t>cd ( y, x % y)</a:t>
            </a:r>
          </a:p>
          <a:p>
            <a:pPr lvl="1"/>
            <a:r>
              <a:rPr lang="en-US" dirty="0" smtClean="0"/>
              <a:t>Until y become zero </a:t>
            </a:r>
          </a:p>
          <a:p>
            <a:r>
              <a:rPr lang="en-US" dirty="0" smtClean="0"/>
              <a:t>Find gcd (60,24)</a:t>
            </a:r>
          </a:p>
          <a:p>
            <a:pPr lvl="1"/>
            <a:r>
              <a:rPr lang="en-US" dirty="0" smtClean="0"/>
              <a:t>Gcd ( 24, 60%24)</a:t>
            </a:r>
          </a:p>
          <a:p>
            <a:pPr lvl="1"/>
            <a:r>
              <a:rPr lang="en-US" dirty="0" smtClean="0"/>
              <a:t>Gcd (24 , 12)</a:t>
            </a:r>
          </a:p>
          <a:p>
            <a:pPr lvl="1"/>
            <a:r>
              <a:rPr lang="en-US" dirty="0" smtClean="0"/>
              <a:t>Gcd (12 , 24%12)</a:t>
            </a:r>
          </a:p>
          <a:p>
            <a:pPr lvl="1"/>
            <a:r>
              <a:rPr lang="en-US" dirty="0" smtClean="0"/>
              <a:t>Gcd (12,0)</a:t>
            </a:r>
          </a:p>
          <a:p>
            <a:pPr lvl="1"/>
            <a:r>
              <a:rPr lang="en-US" dirty="0" smtClean="0"/>
              <a:t>Output = 12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54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correct answer (main goal )</a:t>
            </a:r>
          </a:p>
          <a:p>
            <a:r>
              <a:rPr lang="en-US" dirty="0" smtClean="0"/>
              <a:t>Algorithm Efficiency </a:t>
            </a:r>
          </a:p>
          <a:p>
            <a:pPr lvl="1"/>
            <a:r>
              <a:rPr lang="en-US" dirty="0" smtClean="0"/>
              <a:t>Time complexity </a:t>
            </a:r>
          </a:p>
          <a:p>
            <a:pPr lvl="1"/>
            <a:r>
              <a:rPr lang="en-US" dirty="0" smtClean="0"/>
              <a:t>Space complexity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algorithms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related to specific language</a:t>
            </a:r>
          </a:p>
          <a:p>
            <a:r>
              <a:rPr lang="en-US" dirty="0" smtClean="0"/>
              <a:t>Will write a pseudo-code  </a:t>
            </a:r>
          </a:p>
          <a:p>
            <a:r>
              <a:rPr lang="en-US" dirty="0" smtClean="0"/>
              <a:t>And write programs in many languages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US" sz="2400" dirty="0" smtClean="0">
                <a:latin typeface="Segoe UI"/>
                <a:ea typeface="Segoe UI" pitchFamily="34" charset="0"/>
                <a:cs typeface="Segoe UI"/>
              </a:rPr>
              <a:t>1- </a:t>
            </a:r>
            <a:r>
              <a:rPr lang="en-US" sz="2400" dirty="0">
                <a:latin typeface="Segoe UI"/>
                <a:ea typeface="Segoe UI" pitchFamily="34" charset="0"/>
                <a:cs typeface="Segoe UI"/>
              </a:rPr>
              <a:t>Comments begin with // and continue until the end of line.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Segoe UI"/>
                <a:ea typeface="Segoe UI" pitchFamily="34" charset="0"/>
                <a:cs typeface="Segoe UI"/>
              </a:rPr>
              <a:t>2- Blocks are </a:t>
            </a:r>
            <a:r>
              <a:rPr lang="en-US" dirty="0">
                <a:latin typeface="Segoe UI"/>
                <a:ea typeface="Segoe UI" pitchFamily="34" charset="0"/>
                <a:cs typeface="Segoe UI"/>
              </a:rPr>
              <a:t>indicated</a:t>
            </a:r>
            <a:r>
              <a:rPr lang="en-US" sz="2400" dirty="0">
                <a:latin typeface="Segoe UI"/>
                <a:ea typeface="Segoe UI" pitchFamily="34" charset="0"/>
                <a:cs typeface="Segoe UI"/>
              </a:rPr>
              <a:t> with matching braces {and}.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sz="2400" dirty="0">
                <a:latin typeface="Segoe UI"/>
                <a:ea typeface="Segoe UI" pitchFamily="34" charset="0"/>
                <a:cs typeface="Segoe UI"/>
              </a:rPr>
              <a:t>3- An identifier begins with a letter. The data </a:t>
            </a:r>
            <a:r>
              <a:rPr lang="en-US" dirty="0">
                <a:latin typeface="Segoe UI"/>
                <a:ea typeface="Segoe UI" pitchFamily="34" charset="0"/>
                <a:cs typeface="Segoe UI"/>
              </a:rPr>
              <a:t>types</a:t>
            </a:r>
            <a:r>
              <a:rPr lang="en-US" sz="2400" dirty="0">
                <a:latin typeface="Segoe UI"/>
                <a:ea typeface="Segoe UI" pitchFamily="34" charset="0"/>
                <a:cs typeface="Segoe UI"/>
              </a:rPr>
              <a:t> of variables are not </a:t>
            </a:r>
            <a:r>
              <a:rPr lang="en-US" sz="2400" dirty="0" smtClean="0">
                <a:latin typeface="Segoe UI"/>
                <a:ea typeface="Segoe UI" pitchFamily="34" charset="0"/>
                <a:cs typeface="Segoe UI"/>
              </a:rPr>
              <a:t>	explicitly </a:t>
            </a:r>
            <a:r>
              <a:rPr lang="en-US" sz="2400" dirty="0">
                <a:latin typeface="Segoe UI"/>
                <a:ea typeface="Segoe UI" pitchFamily="34" charset="0"/>
                <a:cs typeface="Segoe UI"/>
              </a:rPr>
              <a:t>declared.</a:t>
            </a:r>
          </a:p>
          <a:p>
            <a:pPr marL="0" lvl="0" indent="0">
              <a:buNone/>
            </a:pPr>
            <a:r>
              <a:rPr lang="en-US" sz="2400" dirty="0">
                <a:latin typeface="Segoe UI"/>
                <a:ea typeface="Segoe UI" pitchFamily="34" charset="0"/>
                <a:cs typeface="Segoe UI"/>
              </a:rPr>
              <a:t>4- Assignment of values to variables is done using the assignment </a:t>
            </a:r>
            <a:r>
              <a:rPr lang="en-US" sz="2400" dirty="0" smtClean="0">
                <a:latin typeface="Segoe UI"/>
                <a:ea typeface="Segoe UI" pitchFamily="34" charset="0"/>
                <a:cs typeface="Segoe UI"/>
              </a:rPr>
              <a:t>	statement</a:t>
            </a:r>
            <a:r>
              <a:rPr lang="en-US" sz="2400" dirty="0">
                <a:latin typeface="Segoe UI"/>
                <a:ea typeface="Segoe UI" pitchFamily="34" charset="0"/>
                <a:cs typeface="Segoe UI"/>
              </a:rPr>
              <a:t>.</a:t>
            </a:r>
          </a:p>
          <a:p>
            <a:pPr marL="0" lvl="0" indent="0">
              <a:buNone/>
            </a:pPr>
            <a:r>
              <a:rPr lang="en-US" sz="2400" dirty="0">
                <a:latin typeface="Segoe UI"/>
                <a:ea typeface="Segoe UI" pitchFamily="34" charset="0"/>
                <a:cs typeface="Segoe UI"/>
              </a:rPr>
              <a:t>&lt;Variable&gt;:= &lt;expression&gt;; Or &lt;Variable&gt; ← &lt;expression&gt;;</a:t>
            </a:r>
          </a:p>
          <a:p>
            <a:pPr marL="0" indent="0">
              <a:buNone/>
            </a:pPr>
            <a:r>
              <a:rPr lang="en-US" sz="2400" dirty="0">
                <a:latin typeface="Segoe UI"/>
                <a:ea typeface="Segoe UI" pitchFamily="34" charset="0"/>
                <a:cs typeface="Segoe UI"/>
              </a:rPr>
              <a:t>5- There are two Boolean values TRUE and FALSE.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>
                <a:latin typeface="Segoe UI"/>
                <a:ea typeface="Segoe UI" pitchFamily="34" charset="0"/>
                <a:cs typeface="Segoe UI"/>
              </a:rPr>
              <a:t>Logical Operators       AND, OR, NOT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latin typeface="Segoe UI"/>
                <a:ea typeface="Segoe UI" pitchFamily="34" charset="0"/>
                <a:cs typeface="Segoe UI"/>
              </a:rPr>
              <a:t>Relational Operators   &lt;, &lt;=,&gt;,&gt;=, =, !=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While Loop:</a:t>
            </a:r>
          </a:p>
          <a:p>
            <a:pPr marL="0" indent="0">
              <a:buNone/>
            </a:pP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	While &lt; condition &gt; do</a:t>
            </a:r>
          </a:p>
          <a:p>
            <a:pPr marL="0" indent="0">
              <a:buNone/>
            </a:pP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	{</a:t>
            </a:r>
          </a:p>
          <a:p>
            <a:pPr marL="0" indent="0">
              <a:buNone/>
            </a:pP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		&lt;statement-1&gt;</a:t>
            </a:r>
          </a:p>
          <a:p>
            <a:pPr marL="0" indent="0">
              <a:buNone/>
            </a:pP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		&lt;statement-n&gt;</a:t>
            </a:r>
          </a:p>
          <a:p>
            <a:pPr marL="0" indent="0">
              <a:buNone/>
            </a:pP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	}</a:t>
            </a:r>
          </a:p>
          <a:p>
            <a:r>
              <a:rPr lang="en-US" sz="1500" b="1" dirty="0">
                <a:latin typeface="Segoe UI"/>
                <a:ea typeface="Segoe UI" pitchFamily="34" charset="0"/>
                <a:cs typeface="Segoe UI"/>
              </a:rPr>
              <a:t>repeat-until:</a:t>
            </a:r>
            <a:endParaRPr lang="en-US" sz="1500" dirty="0">
              <a:latin typeface="Segoe UI"/>
              <a:ea typeface="Segoe UI" pitchFamily="34" charset="0"/>
              <a:cs typeface="Segoe UI"/>
            </a:endParaRPr>
          </a:p>
          <a:p>
            <a:pPr marL="0" indent="0">
              <a:buNone/>
            </a:pPr>
            <a:r>
              <a:rPr lang="en-US" sz="1500" dirty="0">
                <a:latin typeface="Segoe UI"/>
                <a:ea typeface="Segoe UI" pitchFamily="34" charset="0"/>
                <a:cs typeface="Segoe UI"/>
              </a:rPr>
              <a:t> 	repeat</a:t>
            </a:r>
          </a:p>
          <a:p>
            <a:pPr marL="0" indent="0">
              <a:buNone/>
            </a:pPr>
            <a:r>
              <a:rPr lang="en-US" sz="1500" dirty="0">
                <a:latin typeface="Segoe UI"/>
                <a:ea typeface="Segoe UI" pitchFamily="34" charset="0"/>
                <a:cs typeface="Segoe UI"/>
              </a:rPr>
              <a:t>		&lt;statement-1&gt;</a:t>
            </a:r>
          </a:p>
          <a:p>
            <a:pPr marL="0" indent="0">
              <a:buNone/>
            </a:pPr>
            <a:r>
              <a:rPr lang="en-US" sz="1500" dirty="0">
                <a:latin typeface="Segoe UI"/>
                <a:ea typeface="Segoe UI" pitchFamily="34" charset="0"/>
                <a:cs typeface="Segoe UI"/>
              </a:rPr>
              <a:t>			</a:t>
            </a:r>
          </a:p>
          <a:p>
            <a:pPr marL="0" indent="0">
              <a:buNone/>
            </a:pPr>
            <a:r>
              <a:rPr lang="en-US" sz="1500" dirty="0">
                <a:latin typeface="Segoe UI"/>
                <a:ea typeface="Segoe UI" pitchFamily="34" charset="0"/>
                <a:cs typeface="Segoe UI"/>
              </a:rPr>
              <a:t>		&lt;statement-n&gt;</a:t>
            </a:r>
          </a:p>
          <a:p>
            <a:pPr marL="0" indent="0">
              <a:buNone/>
            </a:pPr>
            <a:r>
              <a:rPr lang="en-US" sz="1500" dirty="0">
                <a:latin typeface="Segoe UI"/>
                <a:ea typeface="Segoe UI" pitchFamily="34" charset="0"/>
                <a:cs typeface="Segoe UI"/>
              </a:rPr>
              <a:t>	until&lt;condition&gt;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240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Segoe UI</vt:lpstr>
      <vt:lpstr>Wingdings</vt:lpstr>
      <vt:lpstr>Wingdings 3</vt:lpstr>
      <vt:lpstr>Ion</vt:lpstr>
      <vt:lpstr>Algorithms And Design </vt:lpstr>
      <vt:lpstr>#001 Introduction To Algorithms </vt:lpstr>
      <vt:lpstr>PowerPoint Presentation</vt:lpstr>
      <vt:lpstr>GCD Problem (Prime Factorization)</vt:lpstr>
      <vt:lpstr>GCD Problem (Euclid)</vt:lpstr>
      <vt:lpstr>Evaluating Algorithms </vt:lpstr>
      <vt:lpstr>What is algorithms language </vt:lpstr>
      <vt:lpstr>Pseudo-code  </vt:lpstr>
      <vt:lpstr>Loops </vt:lpstr>
      <vt:lpstr>Loops </vt:lpstr>
      <vt:lpstr>Perquisites to the course  </vt:lpstr>
      <vt:lpstr>Materials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Design</dc:title>
  <dc:creator>Microsoft account</dc:creator>
  <cp:lastModifiedBy>Microsoft account</cp:lastModifiedBy>
  <cp:revision>10</cp:revision>
  <dcterms:created xsi:type="dcterms:W3CDTF">2023-03-21T20:14:55Z</dcterms:created>
  <dcterms:modified xsi:type="dcterms:W3CDTF">2023-03-23T12:21:06Z</dcterms:modified>
</cp:coreProperties>
</file>