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2"/>
  </p:notesMasterIdLst>
  <p:sldIdLst>
    <p:sldId id="256" r:id="rId2"/>
    <p:sldId id="258" r:id="rId3"/>
    <p:sldId id="269" r:id="rId4"/>
    <p:sldId id="270" r:id="rId5"/>
    <p:sldId id="271" r:id="rId6"/>
    <p:sldId id="272" r:id="rId7"/>
    <p:sldId id="273" r:id="rId8"/>
    <p:sldId id="274" r:id="rId9"/>
    <p:sldId id="268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97" autoAdjust="0"/>
    <p:restoredTop sz="94660"/>
  </p:normalViewPr>
  <p:slideViewPr>
    <p:cSldViewPr snapToGrid="0">
      <p:cViewPr varScale="1">
        <p:scale>
          <a:sx n="91" d="100"/>
          <a:sy n="91" d="100"/>
        </p:scale>
        <p:origin x="1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B611A-0F2A-4908-9FBD-566B58583E0D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FBC33-A624-41DE-BD3F-9D2728E93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971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3EC4-06B5-4EE4-BAFF-F4C6DEDAA8DE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16C5-5761-4E90-8790-91FCC0C20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24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3EC4-06B5-4EE4-BAFF-F4C6DEDAA8DE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16C5-5761-4E90-8790-91FCC0C20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90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3EC4-06B5-4EE4-BAFF-F4C6DEDAA8DE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16C5-5761-4E90-8790-91FCC0C20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94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3EC4-06B5-4EE4-BAFF-F4C6DEDAA8DE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16C5-5761-4E90-8790-91FCC0C2098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4782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3EC4-06B5-4EE4-BAFF-F4C6DEDAA8DE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16C5-5761-4E90-8790-91FCC0C20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84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3EC4-06B5-4EE4-BAFF-F4C6DEDAA8DE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16C5-5761-4E90-8790-91FCC0C20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06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3EC4-06B5-4EE4-BAFF-F4C6DEDAA8DE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16C5-5761-4E90-8790-91FCC0C20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07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3EC4-06B5-4EE4-BAFF-F4C6DEDAA8DE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16C5-5761-4E90-8790-91FCC0C20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451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3EC4-06B5-4EE4-BAFF-F4C6DEDAA8DE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16C5-5761-4E90-8790-91FCC0C20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02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3EC4-06B5-4EE4-BAFF-F4C6DEDAA8DE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16C5-5761-4E90-8790-91FCC0C20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9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3EC4-06B5-4EE4-BAFF-F4C6DEDAA8DE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16C5-5761-4E90-8790-91FCC0C20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3EC4-06B5-4EE4-BAFF-F4C6DEDAA8DE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16C5-5761-4E90-8790-91FCC0C20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01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3EC4-06B5-4EE4-BAFF-F4C6DEDAA8DE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16C5-5761-4E90-8790-91FCC0C20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92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3EC4-06B5-4EE4-BAFF-F4C6DEDAA8DE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16C5-5761-4E90-8790-91FCC0C20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0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3EC4-06B5-4EE4-BAFF-F4C6DEDAA8DE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16C5-5761-4E90-8790-91FCC0C20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22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3EC4-06B5-4EE4-BAFF-F4C6DEDAA8DE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16C5-5761-4E90-8790-91FCC0C20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9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3EC4-06B5-4EE4-BAFF-F4C6DEDAA8DE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16C5-5761-4E90-8790-91FCC0C20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80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7E83EC4-06B5-4EE4-BAFF-F4C6DEDAA8DE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116C5-5761-4E90-8790-91FCC0C20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469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  <p:sldLayoutId id="214748388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groups/arabicprogrammingtechniques" TargetMode="External"/><Relationship Id="rId2" Type="http://schemas.openxmlformats.org/officeDocument/2006/relationships/hyperlink" Target="https://github.com/Amirhanna2001/ArabicProgrammingTechniqu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Algorithms And Design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Arabic Programming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7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3797" y="2760490"/>
            <a:ext cx="9404723" cy="1400530"/>
          </a:xfrm>
        </p:spPr>
        <p:txBody>
          <a:bodyPr/>
          <a:lstStyle/>
          <a:p>
            <a:r>
              <a:rPr lang="en-US" sz="8000" dirty="0" smtClean="0"/>
              <a:t>Thank you 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44235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#</a:t>
            </a:r>
            <a:r>
              <a:rPr lang="en-US" b="1" dirty="0" smtClean="0"/>
              <a:t>004</a:t>
            </a:r>
            <a:r>
              <a:rPr lang="en-US" dirty="0" smtClean="0">
                <a:solidFill>
                  <a:schemeClr val="tx1"/>
                </a:solidFill>
                <a:latin typeface="Segoe"/>
              </a:rPr>
              <a:t> Non Recursive Algorithms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Arabic Programming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7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sequencing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961" y="4457700"/>
            <a:ext cx="3826824" cy="762000"/>
          </a:xfrm>
        </p:spPr>
        <p:txBody>
          <a:bodyPr>
            <a:noAutofit/>
          </a:bodyPr>
          <a:lstStyle/>
          <a:p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t</a:t>
            </a:r>
            <a:r>
              <a:rPr lang="en-US" sz="3200" b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A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+t</a:t>
            </a:r>
            <a:r>
              <a:rPr lang="en-US" sz="3200" b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B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= max(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t</a:t>
            </a:r>
            <a:r>
              <a:rPr lang="en-US" sz="3200" b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A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,t</a:t>
            </a:r>
            <a:r>
              <a:rPr lang="en-US" sz="3200" b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B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)</a:t>
            </a:r>
          </a:p>
          <a:p>
            <a:endParaRPr lang="en-US" sz="2800" baseline="-25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860155" y="1217514"/>
            <a:ext cx="2438400" cy="3200400"/>
            <a:chOff x="4267200" y="1905000"/>
            <a:chExt cx="2438400" cy="3200400"/>
          </a:xfrm>
        </p:grpSpPr>
        <p:sp>
          <p:nvSpPr>
            <p:cNvPr id="6" name="Rectangle 5"/>
            <p:cNvSpPr/>
            <p:nvPr/>
          </p:nvSpPr>
          <p:spPr>
            <a:xfrm>
              <a:off x="4267200" y="1905000"/>
              <a:ext cx="2438400" cy="3200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4876800" y="2362200"/>
              <a:ext cx="9906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PA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876800" y="3983182"/>
              <a:ext cx="9906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PB</a:t>
              </a:r>
            </a:p>
          </p:txBody>
        </p:sp>
        <p:cxnSp>
          <p:nvCxnSpPr>
            <p:cNvPr id="8" name="Straight Arrow Connector 7"/>
            <p:cNvCxnSpPr>
              <a:stCxn id="4" idx="2"/>
              <a:endCxn id="5" idx="0"/>
            </p:cNvCxnSpPr>
            <p:nvPr/>
          </p:nvCxnSpPr>
          <p:spPr>
            <a:xfrm>
              <a:off x="5372100" y="3124200"/>
              <a:ext cx="0" cy="85898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95553" y="2512367"/>
              <a:ext cx="5524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err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</a:t>
              </a:r>
              <a:r>
                <a:rPr lang="en-US" sz="3200" b="1" baseline="-25000" dirty="0" err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endPara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5553" y="3983182"/>
              <a:ext cx="55245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err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</a:t>
              </a:r>
              <a:r>
                <a:rPr lang="en-US" sz="3200" b="1" baseline="-25000" dirty="0" err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  <a:endParaRPr lang="en-US" sz="3200" b="1" baseline="-25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2" name="Content Placeholder 2"/>
          <p:cNvSpPr txBox="1">
            <a:spLocks/>
          </p:cNvSpPr>
          <p:nvPr/>
        </p:nvSpPr>
        <p:spPr>
          <a:xfrm>
            <a:off x="3793855" y="1296163"/>
            <a:ext cx="4093053" cy="31910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defRPr/>
            </a:pPr>
            <a:r>
              <a:rPr lang="en-US" sz="2800" b="1" u="sng" dirty="0">
                <a:solidFill>
                  <a:srgbClr val="FF0000"/>
                </a:solidFill>
                <a:latin typeface="Segoe UI"/>
                <a:ea typeface="Segoe UI" pitchFamily="34" charset="0"/>
                <a:cs typeface="Segoe UI"/>
              </a:rPr>
              <a:t>EX:</a:t>
            </a:r>
            <a:r>
              <a:rPr lang="en-US" sz="2800" dirty="0">
                <a:solidFill>
                  <a:schemeClr val="tx1"/>
                </a:solidFill>
                <a:latin typeface="Segoe UI"/>
                <a:ea typeface="Segoe UI" pitchFamily="34" charset="0"/>
                <a:cs typeface="Segoe UI"/>
              </a:rPr>
              <a:t>						</a:t>
            </a:r>
            <a:endParaRPr lang="en-US" sz="2800" baseline="-25000" dirty="0">
              <a:solidFill>
                <a:schemeClr val="tx1"/>
              </a:solidFill>
              <a:latin typeface="Segoe UI"/>
              <a:ea typeface="Segoe UI" pitchFamily="34" charset="0"/>
              <a:cs typeface="Segoe UI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defRPr/>
            </a:pPr>
            <a:r>
              <a:rPr lang="en-US" sz="2800" dirty="0">
                <a:solidFill>
                  <a:schemeClr val="tx1"/>
                </a:solidFill>
                <a:latin typeface="Segoe UI"/>
                <a:ea typeface="Segoe UI" pitchFamily="34" charset="0"/>
                <a:cs typeface="Segoe UI"/>
              </a:rPr>
              <a:t>If  </a:t>
            </a:r>
            <a:r>
              <a:rPr lang="en-US" sz="2800" dirty="0" err="1">
                <a:solidFill>
                  <a:schemeClr val="tx1"/>
                </a:solidFill>
                <a:latin typeface="Segoe UI"/>
                <a:ea typeface="Segoe UI" pitchFamily="34" charset="0"/>
                <a:cs typeface="Segoe UI"/>
              </a:rPr>
              <a:t>t</a:t>
            </a:r>
            <a:r>
              <a:rPr lang="en-US" sz="2800" baseline="-25000" dirty="0" err="1">
                <a:solidFill>
                  <a:schemeClr val="tx1"/>
                </a:solidFill>
                <a:latin typeface="Segoe UI"/>
                <a:ea typeface="Segoe UI" pitchFamily="34" charset="0"/>
                <a:cs typeface="Segoe UI"/>
              </a:rPr>
              <a:t>A</a:t>
            </a:r>
            <a:r>
              <a:rPr lang="en-US" sz="2800" dirty="0">
                <a:solidFill>
                  <a:schemeClr val="tx1"/>
                </a:solidFill>
                <a:latin typeface="Segoe UI"/>
                <a:ea typeface="Segoe UI" pitchFamily="34" charset="0"/>
                <a:cs typeface="Segoe UI"/>
              </a:rPr>
              <a:t> = </a:t>
            </a:r>
            <a:r>
              <a:rPr lang="el-GR" sz="2800" dirty="0">
                <a:solidFill>
                  <a:schemeClr val="tx1"/>
                </a:solidFill>
                <a:latin typeface="Segoe UI"/>
                <a:ea typeface="Segoe UI" pitchFamily="34" charset="0"/>
                <a:cs typeface="Segoe UI"/>
              </a:rPr>
              <a:t>θ</a:t>
            </a:r>
            <a:r>
              <a:rPr lang="en-US" sz="2800" dirty="0">
                <a:solidFill>
                  <a:schemeClr val="tx1"/>
                </a:solidFill>
                <a:latin typeface="Segoe UI"/>
                <a:ea typeface="Segoe UI" pitchFamily="34" charset="0"/>
                <a:cs typeface="Segoe UI"/>
              </a:rPr>
              <a:t>(n) , </a:t>
            </a:r>
            <a:r>
              <a:rPr lang="en-US" sz="2800" dirty="0" err="1">
                <a:solidFill>
                  <a:schemeClr val="tx1"/>
                </a:solidFill>
                <a:latin typeface="Segoe UI"/>
                <a:ea typeface="Segoe UI" pitchFamily="34" charset="0"/>
                <a:cs typeface="Segoe UI"/>
              </a:rPr>
              <a:t>t</a:t>
            </a:r>
            <a:r>
              <a:rPr lang="en-US" sz="2800" baseline="-25000" dirty="0" err="1">
                <a:solidFill>
                  <a:schemeClr val="tx1"/>
                </a:solidFill>
                <a:latin typeface="Segoe UI"/>
                <a:ea typeface="Segoe UI" pitchFamily="34" charset="0"/>
                <a:cs typeface="Segoe UI"/>
              </a:rPr>
              <a:t>B</a:t>
            </a:r>
            <a:r>
              <a:rPr lang="en-US" sz="2800" dirty="0">
                <a:solidFill>
                  <a:schemeClr val="tx1"/>
                </a:solidFill>
                <a:latin typeface="Segoe UI"/>
                <a:ea typeface="Segoe UI" pitchFamily="34" charset="0"/>
                <a:cs typeface="Segoe UI"/>
              </a:rPr>
              <a:t>= </a:t>
            </a:r>
            <a:r>
              <a:rPr lang="el-GR" sz="2800" dirty="0">
                <a:solidFill>
                  <a:schemeClr val="tx1"/>
                </a:solidFill>
                <a:latin typeface="Segoe UI"/>
                <a:ea typeface="Segoe UI" pitchFamily="34" charset="0"/>
                <a:cs typeface="Segoe UI"/>
              </a:rPr>
              <a:t>θ</a:t>
            </a:r>
            <a:r>
              <a:rPr lang="en-US" sz="2800" dirty="0">
                <a:solidFill>
                  <a:schemeClr val="tx1"/>
                </a:solidFill>
                <a:latin typeface="Segoe UI"/>
                <a:ea typeface="Segoe UI" pitchFamily="34" charset="0"/>
                <a:cs typeface="Segoe UI"/>
              </a:rPr>
              <a:t>(n</a:t>
            </a:r>
            <a:r>
              <a:rPr lang="en-US" sz="2800" baseline="30000" dirty="0">
                <a:solidFill>
                  <a:schemeClr val="tx1"/>
                </a:solidFill>
                <a:latin typeface="Segoe UI"/>
                <a:ea typeface="Segoe UI" pitchFamily="34" charset="0"/>
                <a:cs typeface="Segoe UI"/>
              </a:rPr>
              <a:t>2</a:t>
            </a:r>
            <a:r>
              <a:rPr lang="en-US" sz="2800" dirty="0">
                <a:solidFill>
                  <a:schemeClr val="tx1"/>
                </a:solidFill>
                <a:latin typeface="Segoe UI"/>
                <a:ea typeface="Segoe UI" pitchFamily="34" charset="0"/>
                <a:cs typeface="Segoe UI"/>
              </a:rPr>
              <a:t>)</a:t>
            </a:r>
          </a:p>
          <a:p>
            <a:pPr>
              <a:spcBef>
                <a:spcPct val="20000"/>
              </a:spcBef>
              <a:spcAft>
                <a:spcPts val="600"/>
              </a:spcAft>
              <a:defRPr/>
            </a:pPr>
            <a:r>
              <a:rPr lang="en-US" sz="2800" dirty="0">
                <a:solidFill>
                  <a:schemeClr val="tx1"/>
                </a:solidFill>
                <a:latin typeface="Segoe UI"/>
                <a:ea typeface="Segoe UI" pitchFamily="34" charset="0"/>
                <a:cs typeface="Segoe UI"/>
                <a:sym typeface="Wingdings" pitchFamily="2" charset="2"/>
              </a:rPr>
              <a:t> </a:t>
            </a:r>
            <a:r>
              <a:rPr lang="en-US" sz="2800" dirty="0" err="1">
                <a:solidFill>
                  <a:schemeClr val="tx1"/>
                </a:solidFill>
                <a:latin typeface="Segoe UI"/>
                <a:ea typeface="Segoe UI" pitchFamily="34" charset="0"/>
                <a:cs typeface="Segoe UI"/>
              </a:rPr>
              <a:t>t</a:t>
            </a:r>
            <a:r>
              <a:rPr lang="en-US" sz="2800" baseline="-25000" dirty="0" err="1">
                <a:solidFill>
                  <a:schemeClr val="tx1"/>
                </a:solidFill>
                <a:latin typeface="Segoe UI"/>
                <a:ea typeface="Segoe UI" pitchFamily="34" charset="0"/>
                <a:cs typeface="Segoe UI"/>
              </a:rPr>
              <a:t>A</a:t>
            </a:r>
            <a:r>
              <a:rPr lang="en-US" sz="2800" dirty="0" err="1">
                <a:solidFill>
                  <a:schemeClr val="tx1"/>
                </a:solidFill>
                <a:latin typeface="Segoe UI"/>
                <a:ea typeface="Segoe UI" pitchFamily="34" charset="0"/>
                <a:cs typeface="Segoe UI"/>
              </a:rPr>
              <a:t>+t</a:t>
            </a:r>
            <a:r>
              <a:rPr lang="en-US" sz="2800" baseline="-25000" dirty="0" err="1">
                <a:solidFill>
                  <a:schemeClr val="tx1"/>
                </a:solidFill>
                <a:latin typeface="Segoe UI"/>
                <a:ea typeface="Segoe UI" pitchFamily="34" charset="0"/>
                <a:cs typeface="Segoe UI"/>
              </a:rPr>
              <a:t>B</a:t>
            </a:r>
            <a:r>
              <a:rPr lang="en-US" sz="2800" dirty="0">
                <a:solidFill>
                  <a:schemeClr val="tx1"/>
                </a:solidFill>
                <a:latin typeface="Segoe UI"/>
                <a:ea typeface="Segoe UI" pitchFamily="34" charset="0"/>
                <a:cs typeface="Segoe UI"/>
              </a:rPr>
              <a:t> = max(</a:t>
            </a:r>
            <a:r>
              <a:rPr lang="en-US" sz="2800" dirty="0" err="1">
                <a:solidFill>
                  <a:schemeClr val="tx1"/>
                </a:solidFill>
                <a:latin typeface="Segoe UI"/>
                <a:ea typeface="Segoe UI" pitchFamily="34" charset="0"/>
                <a:cs typeface="Segoe UI"/>
              </a:rPr>
              <a:t>t</a:t>
            </a:r>
            <a:r>
              <a:rPr lang="en-US" sz="2800" baseline="-25000" dirty="0" err="1">
                <a:solidFill>
                  <a:schemeClr val="tx1"/>
                </a:solidFill>
                <a:latin typeface="Segoe UI"/>
                <a:ea typeface="Segoe UI" pitchFamily="34" charset="0"/>
                <a:cs typeface="Segoe UI"/>
              </a:rPr>
              <a:t>A</a:t>
            </a:r>
            <a:r>
              <a:rPr lang="en-US" sz="2800" baseline="-25000" dirty="0">
                <a:solidFill>
                  <a:schemeClr val="tx1"/>
                </a:solidFill>
                <a:latin typeface="Segoe UI"/>
                <a:ea typeface="Segoe UI" pitchFamily="34" charset="0"/>
                <a:cs typeface="Segoe UI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Segoe UI"/>
                <a:ea typeface="Segoe UI" pitchFamily="34" charset="0"/>
                <a:cs typeface="Segoe UI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Segoe UI"/>
                <a:ea typeface="Segoe UI" pitchFamily="34" charset="0"/>
                <a:cs typeface="Segoe UI"/>
              </a:rPr>
              <a:t>t</a:t>
            </a:r>
            <a:r>
              <a:rPr lang="en-US" sz="2800" baseline="-25000" dirty="0" err="1">
                <a:solidFill>
                  <a:schemeClr val="tx1"/>
                </a:solidFill>
                <a:latin typeface="Segoe UI"/>
                <a:ea typeface="Segoe UI" pitchFamily="34" charset="0"/>
                <a:cs typeface="Segoe UI"/>
              </a:rPr>
              <a:t>B</a:t>
            </a:r>
            <a:r>
              <a:rPr lang="en-US" sz="2800" dirty="0">
                <a:solidFill>
                  <a:schemeClr val="tx1"/>
                </a:solidFill>
                <a:latin typeface="Segoe UI"/>
                <a:ea typeface="Segoe UI" pitchFamily="34" charset="0"/>
                <a:cs typeface="Segoe UI"/>
              </a:rPr>
              <a:t>)</a:t>
            </a:r>
          </a:p>
          <a:p>
            <a:pPr>
              <a:spcBef>
                <a:spcPct val="20000"/>
              </a:spcBef>
              <a:spcAft>
                <a:spcPts val="600"/>
              </a:spcAft>
              <a:defRPr/>
            </a:pPr>
            <a:r>
              <a:rPr lang="en-US" sz="2800" baseline="-25000" dirty="0">
                <a:solidFill>
                  <a:schemeClr val="tx1"/>
                </a:solidFill>
                <a:latin typeface="Segoe UI"/>
                <a:ea typeface="Segoe UI" pitchFamily="34" charset="0"/>
                <a:cs typeface="Segoe UI"/>
              </a:rPr>
              <a:t>	</a:t>
            </a:r>
            <a:r>
              <a:rPr lang="en-US" sz="2800" dirty="0">
                <a:solidFill>
                  <a:schemeClr val="tx1"/>
                </a:solidFill>
                <a:latin typeface="Segoe UI"/>
                <a:ea typeface="Segoe UI" pitchFamily="34" charset="0"/>
                <a:cs typeface="Segoe UI"/>
              </a:rPr>
              <a:t>     =</a:t>
            </a:r>
            <a:r>
              <a:rPr lang="en-US" sz="2800" baseline="-25000" dirty="0">
                <a:solidFill>
                  <a:schemeClr val="tx1"/>
                </a:solidFill>
                <a:latin typeface="Segoe UI"/>
                <a:ea typeface="Segoe UI" pitchFamily="34" charset="0"/>
                <a:cs typeface="Segoe UI"/>
              </a:rPr>
              <a:t> </a:t>
            </a:r>
            <a:r>
              <a:rPr lang="el-GR" sz="2800" dirty="0">
                <a:solidFill>
                  <a:schemeClr val="tx1"/>
                </a:solidFill>
                <a:latin typeface="Segoe UI"/>
                <a:ea typeface="Segoe UI" pitchFamily="34" charset="0"/>
                <a:cs typeface="Segoe UI"/>
              </a:rPr>
              <a:t>θ</a:t>
            </a:r>
            <a:r>
              <a:rPr lang="en-US" sz="2800" dirty="0">
                <a:solidFill>
                  <a:schemeClr val="tx1"/>
                </a:solidFill>
                <a:latin typeface="Segoe UI"/>
                <a:ea typeface="Segoe UI" pitchFamily="34" charset="0"/>
                <a:cs typeface="Segoe UI"/>
              </a:rPr>
              <a:t>(n</a:t>
            </a:r>
            <a:r>
              <a:rPr lang="en-US" sz="2800" baseline="30000" dirty="0">
                <a:solidFill>
                  <a:schemeClr val="tx1"/>
                </a:solidFill>
                <a:latin typeface="Segoe UI"/>
                <a:ea typeface="Segoe UI" pitchFamily="34" charset="0"/>
                <a:cs typeface="Segoe UI"/>
              </a:rPr>
              <a:t>2</a:t>
            </a:r>
            <a:r>
              <a:rPr lang="en-US" sz="2800" dirty="0">
                <a:solidFill>
                  <a:schemeClr val="tx1"/>
                </a:solidFill>
                <a:latin typeface="Segoe UI"/>
                <a:ea typeface="Segoe UI" pitchFamily="34" charset="0"/>
                <a:cs typeface="Segoe UI"/>
              </a:rPr>
              <a:t>)</a:t>
            </a:r>
            <a:endParaRPr lang="en-US" sz="2800" baseline="-25000" dirty="0">
              <a:solidFill>
                <a:schemeClr val="tx1"/>
              </a:solidFill>
              <a:latin typeface="Segoe UI"/>
              <a:ea typeface="Segoe UI" pitchFamily="34" charset="0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27729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if-then-else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0561" y="1609726"/>
            <a:ext cx="7620000" cy="3927231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sz="3200" dirty="0"/>
          </a:p>
          <a:p>
            <a:endParaRPr lang="en-US" sz="3200" dirty="0"/>
          </a:p>
          <a:p>
            <a:r>
              <a:rPr lang="en-US" sz="3200" dirty="0">
                <a:latin typeface="Segoe UI Light"/>
                <a:cs typeface="Segoe UI Light"/>
              </a:rPr>
              <a:t>						</a:t>
            </a:r>
            <a:endParaRPr lang="en-US" sz="3200" baseline="-25000" dirty="0">
              <a:latin typeface="Segoe UI Light"/>
              <a:cs typeface="Segoe UI Light"/>
            </a:endParaRP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  <a:ea typeface="Segoe UI" pitchFamily="34" charset="0"/>
                <a:cs typeface="Segoe UI"/>
              </a:rPr>
              <a:t>                 </a:t>
            </a:r>
            <a:endParaRPr lang="en-US" sz="3200" dirty="0">
              <a:latin typeface="Segoe UI"/>
              <a:ea typeface="Segoe UI" pitchFamily="34" charset="0"/>
              <a:cs typeface="Segoe UI"/>
            </a:endParaRPr>
          </a:p>
          <a:p>
            <a:r>
              <a:rPr lang="en-US" sz="3200" dirty="0">
                <a:latin typeface="Segoe UI Light"/>
                <a:cs typeface="Segoe UI Light"/>
              </a:rPr>
              <a:t>					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  <a:ea typeface="Segoe UI" pitchFamily="34" charset="0"/>
                <a:cs typeface="Segoe UI"/>
              </a:rPr>
              <a:t>t</a:t>
            </a:r>
            <a:r>
              <a:rPr lang="en-US" sz="3200" b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  <a:ea typeface="Segoe UI" pitchFamily="34" charset="0"/>
                <a:cs typeface="Segoe UI"/>
              </a:rPr>
              <a:t>A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  <a:ea typeface="Segoe UI" pitchFamily="34" charset="0"/>
                <a:cs typeface="Segoe UI"/>
              </a:rPr>
              <a:t>/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  <a:ea typeface="Segoe UI" pitchFamily="34" charset="0"/>
                <a:cs typeface="Segoe UI"/>
              </a:rPr>
              <a:t>t</a:t>
            </a:r>
            <a:r>
              <a:rPr lang="en-US" sz="3200" b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  <a:ea typeface="Segoe UI" pitchFamily="34" charset="0"/>
                <a:cs typeface="Segoe UI"/>
              </a:rPr>
              <a:t>B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  <a:ea typeface="Segoe UI" pitchFamily="34" charset="0"/>
                <a:cs typeface="Segoe UI"/>
              </a:rPr>
              <a:t> = max(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  <a:ea typeface="Segoe UI" pitchFamily="34" charset="0"/>
                <a:cs typeface="Segoe UI"/>
              </a:rPr>
              <a:t>t</a:t>
            </a:r>
            <a:r>
              <a:rPr lang="en-US" sz="3200" b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  <a:ea typeface="Segoe UI" pitchFamily="34" charset="0"/>
                <a:cs typeface="Segoe UI"/>
              </a:rPr>
              <a:t>A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  <a:ea typeface="Segoe UI" pitchFamily="34" charset="0"/>
                <a:cs typeface="Segoe UI"/>
              </a:rPr>
              <a:t>,t</a:t>
            </a:r>
            <a:r>
              <a:rPr lang="en-US" sz="3200" b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  <a:ea typeface="Segoe UI" pitchFamily="34" charset="0"/>
                <a:cs typeface="Segoe UI"/>
              </a:rPr>
              <a:t>B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  <a:ea typeface="Segoe UI" pitchFamily="34" charset="0"/>
                <a:cs typeface="Segoe UI"/>
              </a:rPr>
              <a:t>)</a:t>
            </a:r>
            <a:r>
              <a:rPr lang="en-US" sz="3200" dirty="0">
                <a:latin typeface="Segoe UI Light"/>
                <a:cs typeface="Segoe UI Light"/>
              </a:rPr>
              <a:t>	</a:t>
            </a:r>
            <a:endParaRPr lang="en-US" sz="3200" baseline="-25000" dirty="0">
              <a:latin typeface="Segoe UI Light"/>
              <a:cs typeface="Segoe UI Ligh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210561" y="1853248"/>
            <a:ext cx="6525247" cy="3378514"/>
            <a:chOff x="3048000" y="1752600"/>
            <a:chExt cx="5318481" cy="3810000"/>
          </a:xfrm>
          <a:solidFill>
            <a:schemeClr val="bg2"/>
          </a:solidFill>
        </p:grpSpPr>
        <p:sp>
          <p:nvSpPr>
            <p:cNvPr id="6" name="Rectangle 5"/>
            <p:cNvSpPr/>
            <p:nvPr/>
          </p:nvSpPr>
          <p:spPr>
            <a:xfrm>
              <a:off x="3048000" y="1752600"/>
              <a:ext cx="5295900" cy="3810000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3352800" y="2057400"/>
              <a:ext cx="4419600" cy="3048000"/>
              <a:chOff x="3581400" y="2133600"/>
              <a:chExt cx="4419600" cy="3048000"/>
            </a:xfrm>
            <a:grpFill/>
          </p:grpSpPr>
          <p:sp>
            <p:nvSpPr>
              <p:cNvPr id="4" name="Rectangle 3"/>
              <p:cNvSpPr/>
              <p:nvPr/>
            </p:nvSpPr>
            <p:spPr>
              <a:xfrm>
                <a:off x="3581400" y="3352800"/>
                <a:ext cx="990600" cy="762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PA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7010400" y="3352800"/>
                <a:ext cx="990600" cy="762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PB</a:t>
                </a:r>
              </a:p>
            </p:txBody>
          </p:sp>
          <p:sp>
            <p:nvSpPr>
              <p:cNvPr id="13" name="Flowchart: Decision 12"/>
              <p:cNvSpPr/>
              <p:nvPr/>
            </p:nvSpPr>
            <p:spPr>
              <a:xfrm>
                <a:off x="4705349" y="2133600"/>
                <a:ext cx="2305051" cy="817418"/>
              </a:xfrm>
              <a:prstGeom prst="flowChartDecisi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Condition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cxnSp>
            <p:nvCxnSpPr>
              <p:cNvPr id="15" name="Elbow Connector 14"/>
              <p:cNvCxnSpPr>
                <a:stCxn id="13" idx="1"/>
                <a:endCxn id="4" idx="0"/>
              </p:cNvCxnSpPr>
              <p:nvPr/>
            </p:nvCxnSpPr>
            <p:spPr>
              <a:xfrm rot="10800000" flipV="1">
                <a:off x="4076701" y="2542308"/>
                <a:ext cx="628649" cy="810491"/>
              </a:xfrm>
              <a:prstGeom prst="bentConnector2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Elbow Connector 18"/>
              <p:cNvCxnSpPr>
                <a:endCxn id="13" idx="3"/>
              </p:cNvCxnSpPr>
              <p:nvPr/>
            </p:nvCxnSpPr>
            <p:spPr>
              <a:xfrm rot="16200000" flipV="1">
                <a:off x="6852805" y="2699905"/>
                <a:ext cx="810491" cy="495300"/>
              </a:xfrm>
              <a:prstGeom prst="bentConnector2">
                <a:avLst/>
              </a:prstGeom>
              <a:grpFill/>
              <a:ln>
                <a:headEnd type="arrow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Elbow Connector 24"/>
              <p:cNvCxnSpPr>
                <a:endCxn id="5" idx="2"/>
              </p:cNvCxnSpPr>
              <p:nvPr/>
            </p:nvCxnSpPr>
            <p:spPr>
              <a:xfrm flipV="1">
                <a:off x="5867400" y="4114800"/>
                <a:ext cx="1638300" cy="609600"/>
              </a:xfrm>
              <a:prstGeom prst="bentConnector2">
                <a:avLst/>
              </a:prstGeom>
              <a:grpFill/>
              <a:ln>
                <a:headEnd type="arrow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Elbow Connector 26"/>
              <p:cNvCxnSpPr>
                <a:endCxn id="4" idx="2"/>
              </p:cNvCxnSpPr>
              <p:nvPr/>
            </p:nvCxnSpPr>
            <p:spPr>
              <a:xfrm rot="10800000">
                <a:off x="4076700" y="4114800"/>
                <a:ext cx="1752600" cy="609600"/>
              </a:xfrm>
              <a:prstGeom prst="bentConnector2">
                <a:avLst/>
              </a:prstGeom>
              <a:grpFill/>
              <a:ln>
                <a:headEnd type="arrow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5829300" y="4724401"/>
                <a:ext cx="0" cy="457199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/>
            <p:cNvSpPr txBox="1"/>
            <p:nvPr/>
          </p:nvSpPr>
          <p:spPr>
            <a:xfrm>
              <a:off x="4476749" y="3505200"/>
              <a:ext cx="552451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3200" b="1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</a:t>
              </a:r>
              <a:r>
                <a:rPr lang="en-US" sz="3200" b="1" baseline="-2500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endParaRPr 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814030" y="3352800"/>
              <a:ext cx="552451" cy="107721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3200" b="1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</a:t>
              </a:r>
              <a:r>
                <a:rPr lang="en-US" sz="3200" b="1" baseline="-2500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  <a:endParaRPr lang="en-US" sz="3200" b="1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513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2977" y="1610033"/>
            <a:ext cx="7620000" cy="437356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56788" y="1614681"/>
            <a:ext cx="3258824" cy="4188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for i←1 to n</a:t>
            </a:r>
          </a:p>
          <a:p>
            <a:r>
              <a:rPr lang="en-US" sz="2800" dirty="0">
                <a:solidFill>
                  <a:schemeClr val="tx1"/>
                </a:solidFill>
              </a:rPr>
              <a:t>	{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			P(</a:t>
            </a:r>
            <a:r>
              <a:rPr lang="en-US" sz="2800" dirty="0" err="1">
                <a:solidFill>
                  <a:schemeClr val="tx1"/>
                </a:solidFill>
              </a:rPr>
              <a:t>i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}</a:t>
            </a:r>
            <a:r>
              <a:rPr lang="en-US" sz="2800" dirty="0">
                <a:solidFill>
                  <a:schemeClr val="tx1"/>
                </a:solidFill>
              </a:rPr>
              <a:t>	</a:t>
            </a:r>
            <a:endParaRPr lang="en-US" sz="2800" baseline="-250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9608" y="735623"/>
            <a:ext cx="7620000" cy="8382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loop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962260" y="1483805"/>
            <a:ext cx="3505200" cy="381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for i←1 to n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{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for j←1 to n</a:t>
            </a:r>
          </a:p>
          <a:p>
            <a:r>
              <a:rPr lang="en-US" sz="2800" dirty="0">
                <a:solidFill>
                  <a:schemeClr val="tx1"/>
                </a:solidFill>
              </a:rPr>
              <a:t>	{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	P(</a:t>
            </a:r>
            <a:r>
              <a:rPr lang="en-US" sz="2800" dirty="0" err="1">
                <a:solidFill>
                  <a:schemeClr val="tx1"/>
                </a:solidFill>
              </a:rPr>
              <a:t>ij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	}</a:t>
            </a:r>
          </a:p>
          <a:p>
            <a:r>
              <a:rPr lang="en-US" sz="2800" dirty="0"/>
              <a:t>     </a:t>
            </a:r>
            <a:r>
              <a:rPr lang="en-US" sz="2800" dirty="0">
                <a:solidFill>
                  <a:schemeClr val="tx1"/>
                </a:solidFill>
              </a:rPr>
              <a:t>}</a:t>
            </a:r>
            <a:endParaRPr lang="en-US" sz="2800" baseline="-25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6523892" y="5451058"/>
                <a:ext cx="2734733" cy="11423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 =</m:t>
                          </m:r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 =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2400" i="1" baseline="-25000">
                                  <a:latin typeface="Cambria Math"/>
                                </a:rPr>
                                <m:t>𝑖</m:t>
                              </m:r>
                            </m:e>
                          </m:nary>
                          <m:r>
                            <a:rPr lang="en-US" sz="2400" i="1" baseline="-25000">
                              <a:latin typeface="Cambria Math"/>
                            </a:rPr>
                            <m:t>𝑗</m:t>
                          </m:r>
                        </m:e>
                      </m:nary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892" y="5451058"/>
                <a:ext cx="2734733" cy="114236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998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01091" y="1676400"/>
            <a:ext cx="2542310" cy="381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While (n&gt;0)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    ----------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tx1"/>
                </a:solidFill>
              </a:rPr>
              <a:t>         ----------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tx1"/>
                </a:solidFill>
              </a:rPr>
              <a:t>        Set n←n-1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        }	</a:t>
            </a:r>
            <a:endParaRPr lang="en-US" sz="2400" baseline="-25000" dirty="0">
              <a:solidFill>
                <a:schemeClr val="tx1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9325" y="314325"/>
            <a:ext cx="7620000" cy="8382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 loop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269110" y="5567543"/>
                <a:ext cx="12088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bg2"/>
                          </a:solidFill>
                          <a:highlight>
                            <a:srgbClr val="FFFF00"/>
                          </a:highlight>
                          <a:latin typeface="Cambria Math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l-GR" sz="2800" i="1">
                          <a:solidFill>
                            <a:schemeClr val="bg2"/>
                          </a:solidFill>
                          <a:highlight>
                            <a:srgbClr val="FFFF00"/>
                          </a:highlight>
                          <a:latin typeface="Cambria Math"/>
                        </a:rPr>
                        <m:t>θ</m:t>
                      </m:r>
                      <m:r>
                        <a:rPr lang="en-US" sz="2800" i="1">
                          <a:solidFill>
                            <a:schemeClr val="bg2"/>
                          </a:solidFill>
                          <a:highlight>
                            <a:srgbClr val="FFFF00"/>
                          </a:highlight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solidFill>
                            <a:schemeClr val="bg2"/>
                          </a:solidFill>
                          <a:highlight>
                            <a:srgbClr val="FFFF00"/>
                          </a:highlight>
                          <a:latin typeface="Cambria Math"/>
                        </a:rPr>
                        <m:t>𝑛</m:t>
                      </m:r>
                      <m:r>
                        <a:rPr lang="en-US" sz="2800" i="1">
                          <a:solidFill>
                            <a:schemeClr val="bg2"/>
                          </a:solidFill>
                          <a:highlight>
                            <a:srgbClr val="FFFF00"/>
                          </a:highlight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chemeClr val="bg2"/>
                  </a:solidFill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110" y="5567543"/>
                <a:ext cx="1208809" cy="523220"/>
              </a:xfrm>
              <a:prstGeom prst="rect">
                <a:avLst/>
              </a:prstGeom>
              <a:blipFill rotWithShape="0">
                <a:blip r:embed="rId2"/>
                <a:stretch>
                  <a:fillRect r="-2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4524375" y="1714500"/>
            <a:ext cx="2514600" cy="381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While (n&gt;0)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  ----------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tx1"/>
                </a:solidFill>
              </a:rPr>
              <a:t>       ----------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tx1"/>
                </a:solidFill>
              </a:rPr>
              <a:t>      Set n ← n/2</a:t>
            </a:r>
          </a:p>
          <a:p>
            <a:r>
              <a:rPr lang="en-US" sz="2400" dirty="0">
                <a:solidFill>
                  <a:schemeClr val="tx1"/>
                </a:solidFill>
              </a:rPr>
              <a:t>		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 }	</a:t>
            </a:r>
            <a:endParaRPr lang="en-US" sz="2400" baseline="-25000" dirty="0">
              <a:solidFill>
                <a:schemeClr val="tx1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0000" y="1676400"/>
            <a:ext cx="2438400" cy="381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dirty="0"/>
          </a:p>
          <a:p>
            <a:r>
              <a:rPr lang="en-US" sz="2400" dirty="0">
                <a:solidFill>
                  <a:schemeClr val="tx1"/>
                </a:solidFill>
              </a:rPr>
              <a:t>Set x← 0</a:t>
            </a:r>
          </a:p>
          <a:p>
            <a:r>
              <a:rPr lang="en-US" sz="2400" dirty="0">
                <a:solidFill>
                  <a:schemeClr val="tx1"/>
                </a:solidFill>
              </a:rPr>
              <a:t>Set y← n</a:t>
            </a:r>
          </a:p>
          <a:p>
            <a:r>
              <a:rPr lang="en-US" sz="2400" dirty="0">
                <a:solidFill>
                  <a:schemeClr val="tx1"/>
                </a:solidFill>
              </a:rPr>
              <a:t>While (x&lt;y)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   ----------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   ----------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tx1"/>
                </a:solidFill>
              </a:rPr>
              <a:t>      Set x ←x+1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 Set y ← y-1</a:t>
            </a:r>
          </a:p>
          <a:p>
            <a:r>
              <a:rPr lang="en-US" sz="2400" dirty="0">
                <a:solidFill>
                  <a:schemeClr val="tx1"/>
                </a:solidFill>
              </a:rPr>
              <a:t>	}	</a:t>
            </a:r>
            <a:endParaRPr lang="en-US" sz="2400" baseline="-25000" dirty="0">
              <a:solidFill>
                <a:schemeClr val="tx1"/>
              </a:solidFill>
            </a:endParaRPr>
          </a:p>
          <a:p>
            <a:pPr algn="ctr"/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5008789" y="5526728"/>
                <a:ext cx="1676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2"/>
                          </a:solidFill>
                          <a:highlight>
                            <a:srgbClr val="FFFF00"/>
                          </a:highlight>
                          <a:latin typeface="Cambria Math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l-GR" sz="2400" i="1">
                          <a:solidFill>
                            <a:schemeClr val="bg2"/>
                          </a:solidFill>
                          <a:highlight>
                            <a:srgbClr val="FFFF00"/>
                          </a:highlight>
                          <a:latin typeface="Cambria Math"/>
                        </a:rPr>
                        <m:t>θ</m:t>
                      </m:r>
                      <m:r>
                        <a:rPr lang="en-US" sz="2400" i="1">
                          <a:solidFill>
                            <a:schemeClr val="bg2"/>
                          </a:solidFill>
                          <a:highlight>
                            <a:srgbClr val="FFFF00"/>
                          </a:highlight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chemeClr val="bg2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bg2"/>
                              </a:solidFill>
                              <a:highlight>
                                <a:srgbClr val="FFFF00"/>
                              </a:highlight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chemeClr val="bg2"/>
                              </a:solidFill>
                              <a:highlight>
                                <a:srgbClr val="FFFF00"/>
                              </a:highlight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400" i="1">
                          <a:solidFill>
                            <a:schemeClr val="bg2"/>
                          </a:solidFill>
                          <a:highlight>
                            <a:srgbClr val="FFFF00"/>
                          </a:highlight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bg2"/>
                  </a:solidFill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789" y="5526728"/>
                <a:ext cx="1676400" cy="461665"/>
              </a:xfrm>
              <a:prstGeom prst="rect">
                <a:avLst/>
              </a:prstGeom>
              <a:blipFill rotWithShape="0">
                <a:blip r:embed="rId3"/>
                <a:stretch>
                  <a:fillRect r="-1091"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8234796" y="5621044"/>
                <a:ext cx="12088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2"/>
                          </a:solidFill>
                          <a:highlight>
                            <a:srgbClr val="FFFF00"/>
                          </a:highlight>
                          <a:latin typeface="Cambria Math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l-GR" sz="2400" i="1">
                          <a:solidFill>
                            <a:schemeClr val="bg2"/>
                          </a:solidFill>
                          <a:highlight>
                            <a:srgbClr val="FFFF00"/>
                          </a:highlight>
                          <a:latin typeface="Cambria Math"/>
                        </a:rPr>
                        <m:t>θ</m:t>
                      </m:r>
                      <m:r>
                        <a:rPr lang="en-US" sz="2400" i="1">
                          <a:solidFill>
                            <a:schemeClr val="bg2"/>
                          </a:solidFill>
                          <a:highlight>
                            <a:srgbClr val="FFFF00"/>
                          </a:highlight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chemeClr val="bg2"/>
                          </a:solidFill>
                          <a:highlight>
                            <a:srgbClr val="FFFF00"/>
                          </a:highlight>
                          <a:latin typeface="Cambria Math"/>
                        </a:rPr>
                        <m:t>𝑛</m:t>
                      </m:r>
                      <m:r>
                        <a:rPr lang="en-US" sz="2400" i="1">
                          <a:solidFill>
                            <a:schemeClr val="bg2"/>
                          </a:solidFill>
                          <a:highlight>
                            <a:srgbClr val="FFFF00"/>
                          </a:highlight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bg2"/>
                  </a:solidFill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796" y="5621044"/>
                <a:ext cx="1208809" cy="461665"/>
              </a:xfrm>
              <a:prstGeom prst="rect">
                <a:avLst/>
              </a:prstGeom>
              <a:blipFill rotWithShape="0">
                <a:blip r:embed="rId4"/>
                <a:stretch>
                  <a:fillRect r="-2525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297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531" y="269777"/>
            <a:ext cx="8686799" cy="10668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 of Non-recursive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8287" y="1444036"/>
            <a:ext cx="817517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/>
              </a:rPr>
              <a:t>ALGORITHM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/>
              </a:rPr>
              <a:t>MaxElement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/>
              </a:rPr>
              <a:t>( A  [0..n-1] 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/>
              </a:rPr>
              <a:t>//Determines largest element</a:t>
            </a:r>
          </a:p>
          <a:p>
            <a:pPr marL="0" indent="0">
              <a:buNone/>
            </a:pP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/>
              </a:rPr>
              <a:t>maxval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/>
              </a:rPr>
              <a:t> &lt;- A[0]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/>
              </a:rPr>
              <a:t>for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/>
              </a:rPr>
              <a:t>i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/>
              </a:rPr>
              <a:t> &lt;- 1 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/>
              </a:rPr>
              <a:t>to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/>
              </a:rPr>
              <a:t> n-1 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/>
              </a:rPr>
              <a:t>do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/>
              </a:rPr>
              <a:t>	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/>
              </a:rPr>
              <a:t>if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/>
              </a:rPr>
              <a:t> A[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/>
              </a:rPr>
              <a:t>i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/>
              </a:rPr>
              <a:t>] &gt;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/>
              </a:rPr>
              <a:t>maxval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/>
              </a:rPr>
              <a:t>		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/>
              </a:rPr>
              <a:t>maxval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/>
              </a:rPr>
              <a:t> &lt;- A[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/>
              </a:rPr>
              <a:t>i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/>
              </a:rPr>
              <a:t>]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/>
              </a:rPr>
              <a:t>return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/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/>
              </a:rPr>
              <a:t>maxval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15412" y="2590801"/>
            <a:ext cx="44287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/>
              </a:rPr>
              <a:t>Input size: </a:t>
            </a:r>
            <a:r>
              <a:rPr lang="en-US" sz="2800" b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/>
              </a:rPr>
              <a:t>n</a:t>
            </a:r>
          </a:p>
          <a:p>
            <a:endParaRPr lang="en-US" sz="28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/>
            </a:endParaRPr>
          </a:p>
          <a:p>
            <a:r>
              <a:rPr 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/>
              </a:rPr>
              <a:t>Basic operation: </a:t>
            </a:r>
            <a:r>
              <a:rPr lang="en-US" sz="2800" b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/>
              </a:rPr>
              <a:t>&gt; </a:t>
            </a:r>
            <a:r>
              <a:rPr 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/>
              </a:rPr>
              <a:t>or</a:t>
            </a:r>
            <a:r>
              <a:rPr lang="en-US" sz="2800" b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/>
              </a:rPr>
              <a:t> &lt;-</a:t>
            </a:r>
          </a:p>
        </p:txBody>
      </p:sp>
      <p:sp>
        <p:nvSpPr>
          <p:cNvPr id="5" name="TextBox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029201" y="5486400"/>
            <a:ext cx="5061129" cy="987322"/>
          </a:xfrm>
          <a:prstGeom prst="rect">
            <a:avLst/>
          </a:prstGeom>
          <a:blipFill rotWithShape="1">
            <a:blip r:embed="rId2" cstate="print"/>
            <a:stretch>
              <a:fillRect l="-2410" t="-4321" b="-16049"/>
            </a:stretch>
          </a:blip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/>
          <a:lstStyle/>
          <a:p>
            <a:r>
              <a: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 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010400" y="1524000"/>
            <a:ext cx="1295400" cy="4572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3" name="Rounded Rectangle 12"/>
          <p:cNvSpPr/>
          <p:nvPr/>
        </p:nvSpPr>
        <p:spPr>
          <a:xfrm>
            <a:off x="2200611" y="3730036"/>
            <a:ext cx="3276600" cy="12192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4" name="Rounded Rectangle 13"/>
          <p:cNvSpPr/>
          <p:nvPr/>
        </p:nvSpPr>
        <p:spPr>
          <a:xfrm>
            <a:off x="2209800" y="3200400"/>
            <a:ext cx="3276600" cy="5334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5" name="Oval Callout 14"/>
          <p:cNvSpPr/>
          <p:nvPr/>
        </p:nvSpPr>
        <p:spPr>
          <a:xfrm>
            <a:off x="8018546" y="908684"/>
            <a:ext cx="2423748" cy="427893"/>
          </a:xfrm>
          <a:prstGeom prst="wedgeEllipseCallout">
            <a:avLst>
              <a:gd name="adj1" fmla="val 19818"/>
              <a:gd name="adj2" fmla="val 98490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r>
              <a:rPr lang="en-US" sz="11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Times of execution</a:t>
            </a:r>
            <a:endParaRPr lang="ar-EG" sz="11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59793" y="4490156"/>
            <a:ext cx="2590800" cy="390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1" name="Rectangle 10"/>
          <p:cNvSpPr/>
          <p:nvPr/>
        </p:nvSpPr>
        <p:spPr>
          <a:xfrm>
            <a:off x="3657600" y="6019800"/>
            <a:ext cx="2590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6" name="Rectangle 15"/>
          <p:cNvSpPr/>
          <p:nvPr/>
        </p:nvSpPr>
        <p:spPr>
          <a:xfrm>
            <a:off x="6400800" y="6019800"/>
            <a:ext cx="2590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83634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allAtOnce"/>
      <p:bldP spid="5" grpId="0" animBg="1"/>
      <p:bldP spid="12" grpId="0" animBg="1"/>
      <p:bldP spid="13" grpId="0" animBg="1"/>
      <p:bldP spid="14" grpId="0" animBg="1"/>
      <p:bldP spid="15" grpId="0" animBg="1"/>
      <p:bldP spid="10" grpId="0" animBg="1"/>
      <p:bldP spid="11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1084" y="270904"/>
            <a:ext cx="8760794" cy="10668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 of </a:t>
            </a:r>
            <a:r>
              <a:rPr lang="en-US" sz="36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Nonrecursive</a:t>
            </a:r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295400"/>
            <a:ext cx="7696200" cy="4191000"/>
          </a:xfrm>
        </p:spPr>
        <p:txBody>
          <a:bodyPr/>
          <a:lstStyle/>
          <a:p>
            <a:pPr marL="0" indent="0">
              <a:buNone/>
            </a:pPr>
            <a:r>
              <a:rPr lang="en-US" sz="2800" b="1">
                <a:solidFill>
                  <a:srgbClr val="C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ALGORITHM</a:t>
            </a:r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err="1">
                <a:solidFill>
                  <a:schemeClr val="tx1">
                    <a:lumMod val="95000"/>
                    <a:lumOff val="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UniqueElements</a:t>
            </a:r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(A  [0..n-1]  )</a:t>
            </a:r>
          </a:p>
          <a:p>
            <a:pPr marL="0" indent="0">
              <a:buNone/>
            </a:pPr>
            <a:r>
              <a:rPr lang="en-US" sz="280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/>
              </a:rPr>
              <a:t>//Determines whether all elements are distinct</a:t>
            </a:r>
          </a:p>
          <a:p>
            <a:pPr marL="0" indent="0">
              <a:buNone/>
            </a:pPr>
            <a:r>
              <a:rPr lang="en-US" sz="2800" b="1">
                <a:solidFill>
                  <a:schemeClr val="tx1">
                    <a:lumMod val="95000"/>
                    <a:lumOff val="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for</a:t>
            </a:r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err="1">
                <a:solidFill>
                  <a:schemeClr val="tx1">
                    <a:lumMod val="95000"/>
                    <a:lumOff val="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</a:t>
            </a:r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&lt;- 0 </a:t>
            </a:r>
            <a:r>
              <a:rPr lang="en-US" sz="2800" b="1">
                <a:solidFill>
                  <a:schemeClr val="tx1">
                    <a:lumMod val="95000"/>
                    <a:lumOff val="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</a:t>
            </a:r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n-2 </a:t>
            </a:r>
            <a:r>
              <a:rPr lang="en-US" sz="2800" b="1">
                <a:solidFill>
                  <a:schemeClr val="tx1">
                    <a:lumMod val="95000"/>
                    <a:lumOff val="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do</a:t>
            </a:r>
          </a:p>
          <a:p>
            <a:pPr marL="0" indent="0">
              <a:buNone/>
            </a:pPr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</a:t>
            </a:r>
            <a:r>
              <a:rPr lang="en-US" sz="2800" b="1">
                <a:solidFill>
                  <a:schemeClr val="tx1">
                    <a:lumMod val="95000"/>
                    <a:lumOff val="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for</a:t>
            </a:r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j &lt;- i+1 </a:t>
            </a:r>
            <a:r>
              <a:rPr lang="en-US" sz="2800" b="1">
                <a:solidFill>
                  <a:schemeClr val="tx1">
                    <a:lumMod val="95000"/>
                    <a:lumOff val="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</a:t>
            </a:r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n-1 </a:t>
            </a:r>
            <a:r>
              <a:rPr lang="en-US" sz="2800" b="1">
                <a:solidFill>
                  <a:schemeClr val="tx1">
                    <a:lumMod val="95000"/>
                    <a:lumOff val="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do</a:t>
            </a:r>
          </a:p>
          <a:p>
            <a:pPr marL="0" indent="0">
              <a:buNone/>
            </a:pPr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	</a:t>
            </a:r>
            <a:r>
              <a:rPr lang="en-US" sz="2800" b="1">
                <a:solidFill>
                  <a:schemeClr val="tx1">
                    <a:lumMod val="95000"/>
                    <a:lumOff val="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if</a:t>
            </a:r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A[</a:t>
            </a:r>
            <a:r>
              <a:rPr lang="en-US" sz="2800" err="1">
                <a:solidFill>
                  <a:schemeClr val="tx1">
                    <a:lumMod val="95000"/>
                    <a:lumOff val="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</a:t>
            </a:r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] = A[j] </a:t>
            </a:r>
          </a:p>
          <a:p>
            <a:pPr marL="0" indent="0">
              <a:buNone/>
            </a:pPr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		</a:t>
            </a:r>
            <a:r>
              <a:rPr lang="en-US" sz="2800" b="1">
                <a:solidFill>
                  <a:schemeClr val="tx1">
                    <a:lumMod val="95000"/>
                    <a:lumOff val="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return false</a:t>
            </a:r>
          </a:p>
          <a:p>
            <a:pPr marL="0" indent="0">
              <a:buNone/>
            </a:pPr>
            <a:r>
              <a:rPr lang="en-US" sz="2800" b="1">
                <a:solidFill>
                  <a:schemeClr val="tx1">
                    <a:lumMod val="95000"/>
                    <a:lumOff val="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return 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12006" y="5429072"/>
            <a:ext cx="46832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size: </a:t>
            </a:r>
            <a:r>
              <a:rPr lang="en-US" sz="2800" b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/>
              </a:rPr>
              <a:t>n</a:t>
            </a:r>
          </a:p>
          <a:p>
            <a:r>
              <a:rPr 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operation: </a:t>
            </a:r>
            <a:r>
              <a:rPr lang="en-US" sz="2800" b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/>
              </a:rPr>
              <a:t>A[</a:t>
            </a:r>
            <a:r>
              <a:rPr lang="en-US" sz="2800" b="1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/>
              </a:rPr>
              <a:t>i</a:t>
            </a:r>
            <a:r>
              <a:rPr lang="en-US" sz="2800" b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/>
              </a:rPr>
              <a:t>] = A[j]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467600" y="1371600"/>
            <a:ext cx="1295400" cy="4572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6" name="Rounded Rectangle 5"/>
          <p:cNvSpPr/>
          <p:nvPr/>
        </p:nvSpPr>
        <p:spPr>
          <a:xfrm>
            <a:off x="3466909" y="3559629"/>
            <a:ext cx="3276600" cy="6096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7" name="Rounded Rectangle 6"/>
          <p:cNvSpPr/>
          <p:nvPr/>
        </p:nvSpPr>
        <p:spPr>
          <a:xfrm>
            <a:off x="2209800" y="2514600"/>
            <a:ext cx="4495800" cy="10668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8" name="Oval Callout 7"/>
          <p:cNvSpPr/>
          <p:nvPr/>
        </p:nvSpPr>
        <p:spPr>
          <a:xfrm>
            <a:off x="2790092" y="1717430"/>
            <a:ext cx="2458916" cy="339970"/>
          </a:xfrm>
          <a:prstGeom prst="wedgeEllipseCallout">
            <a:avLst>
              <a:gd name="adj1" fmla="val 19818"/>
              <a:gd name="adj2" fmla="val 9849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r>
              <a:rPr lang="en-US" sz="11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Times of execution</a:t>
            </a:r>
            <a:endParaRPr lang="ar-EG" sz="1100" b="1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362201" y="2913186"/>
            <a:ext cx="4712677" cy="5861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131481" y="4215349"/>
            <a:ext cx="7620000" cy="7913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7112787" y="2393146"/>
                <a:ext cx="1006879" cy="121129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/>
                      </m:nary>
                    </m:oMath>
                  </m:oMathPara>
                </a14:m>
                <a:endParaRPr lang="en-US" sz="280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787" y="2393146"/>
                <a:ext cx="1006879" cy="121129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9469521" y="3605724"/>
                <a:ext cx="1255857" cy="125919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/>
                      </m:nary>
                    </m:oMath>
                  </m:oMathPara>
                </a14:m>
                <a:endParaRPr lang="en-US" sz="280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9521" y="3605724"/>
                <a:ext cx="1255857" cy="125919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89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 animBg="1"/>
      <p:bldP spid="6" grpId="0" animBg="1"/>
      <p:bldP spid="7" grpId="0" animBg="1"/>
      <p:bldP spid="8" grpId="0" animBg="1"/>
      <p:bldP spid="11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at the description </a:t>
            </a:r>
          </a:p>
          <a:p>
            <a:r>
              <a:rPr lang="en-US" dirty="0" smtClean="0"/>
              <a:t>Code and slides will be in my  </a:t>
            </a:r>
            <a:r>
              <a:rPr lang="en-US" dirty="0" smtClean="0">
                <a:solidFill>
                  <a:srgbClr val="FFFF00"/>
                </a:solidFill>
                <a:hlinkClick r:id="rId2"/>
              </a:rPr>
              <a:t>github</a:t>
            </a:r>
            <a:r>
              <a:rPr lang="en-US" dirty="0" smtClean="0"/>
              <a:t> repo</a:t>
            </a:r>
          </a:p>
          <a:p>
            <a:r>
              <a:rPr lang="en-US" dirty="0" smtClean="0"/>
              <a:t>Dot forget to join the </a:t>
            </a:r>
            <a:r>
              <a:rPr lang="en-US" dirty="0" smtClean="0">
                <a:hlinkClick r:id="rId3"/>
              </a:rPr>
              <a:t>face-book group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86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665</TotalTime>
  <Words>239</Words>
  <Application>Microsoft Office PowerPoint</Application>
  <PresentationFormat>Widescreen</PresentationFormat>
  <Paragraphs>103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Cambria Math</vt:lpstr>
      <vt:lpstr>Century Gothic</vt:lpstr>
      <vt:lpstr>Segoe</vt:lpstr>
      <vt:lpstr>Segoe UI</vt:lpstr>
      <vt:lpstr>Segoe UI Light</vt:lpstr>
      <vt:lpstr>Wingdings</vt:lpstr>
      <vt:lpstr>Wingdings 3</vt:lpstr>
      <vt:lpstr>Ion</vt:lpstr>
      <vt:lpstr>Algorithms And Design </vt:lpstr>
      <vt:lpstr>#004 Non Recursive Algorithms</vt:lpstr>
      <vt:lpstr>sequencing</vt:lpstr>
      <vt:lpstr>if-then-else</vt:lpstr>
      <vt:lpstr>For loop</vt:lpstr>
      <vt:lpstr>While loop</vt:lpstr>
      <vt:lpstr>Analysis of Non-recursive Examples</vt:lpstr>
      <vt:lpstr>Analysis of Nonrecursive (contd.)</vt:lpstr>
      <vt:lpstr>Materials </vt:lpstr>
      <vt:lpstr>Thank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Design</dc:title>
  <dc:creator>Microsoft account</dc:creator>
  <cp:lastModifiedBy>Microsoft account</cp:lastModifiedBy>
  <cp:revision>33</cp:revision>
  <dcterms:created xsi:type="dcterms:W3CDTF">2023-03-21T20:14:55Z</dcterms:created>
  <dcterms:modified xsi:type="dcterms:W3CDTF">2023-04-06T13:58:34Z</dcterms:modified>
</cp:coreProperties>
</file>