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5"/>
  </p:notesMasterIdLst>
  <p:sldIdLst>
    <p:sldId id="256" r:id="rId2"/>
    <p:sldId id="25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 varScale="1">
        <p:scale>
          <a:sx n="87" d="100"/>
          <a:sy n="87" d="100"/>
        </p:scale>
        <p:origin x="7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B611A-0F2A-4908-9FBD-566B58583E0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FBC33-A624-41DE-BD3F-9D2728E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71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BA1C3699-2074-4BCF-8FCD-C38B14DA7FE6}" type="slidenum">
              <a:rPr lang="en-US" sz="1200" b="0" smtClean="0">
                <a:latin typeface="Times New Roman" pitchFamily="18" charset="0"/>
              </a:rPr>
              <a:pPr/>
              <a:t>9</a:t>
            </a:fld>
            <a:endParaRPr lang="en-US" sz="1200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8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F7D29-2480-4723-B9FD-0C4F97CAB914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p:\msoffice\My Projects\Rosen 6e 2007\Imagebank\JPEGs07-24-06\ch03\jpeg\03-2-003.jpg</a:t>
            </a:r>
          </a:p>
        </p:txBody>
      </p:sp>
    </p:spTree>
    <p:extLst>
      <p:ext uri="{BB962C8B-B14F-4D97-AF65-F5344CB8AC3E}">
        <p14:creationId xmlns:p14="http://schemas.microsoft.com/office/powerpoint/2010/main" val="3903390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2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9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94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4782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84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06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07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45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02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B190D-19A5-43DF-A455-0AA67DC74BB7}" type="datetime1">
              <a:rPr lang="ar-EG" smtClean="0"/>
              <a:pPr>
                <a:defRPr/>
              </a:pPr>
              <a:t>02/09/1444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69601" y="6356353"/>
            <a:ext cx="609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0B3D0-7C0C-4896-9104-43073730BC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2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9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0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9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2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9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7E83EC4-06B5-4EE4-BAFF-F4C6DEDAA8D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46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  <p:sldLayoutId id="214748388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arabicprogrammingtechniques" TargetMode="External"/><Relationship Id="rId2" Type="http://schemas.openxmlformats.org/officeDocument/2006/relationships/hyperlink" Target="https://github.com/Amirhanna2001/ArabicProgrammingTechniqu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Algorithms And Design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Arabic Programming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1" y="95250"/>
            <a:ext cx="7915275" cy="8382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Growth Rates Compared </a:t>
            </a:r>
          </a:p>
        </p:txBody>
      </p:sp>
      <p:graphicFrame>
        <p:nvGraphicFramePr>
          <p:cNvPr id="12393" name="Group 105"/>
          <p:cNvGraphicFramePr>
            <a:graphicFrameLocks noGrp="1"/>
          </p:cNvGraphicFramePr>
          <p:nvPr>
            <p:ph type="tbl" idx="1"/>
            <p:extLst/>
          </p:nvPr>
        </p:nvGraphicFramePr>
        <p:xfrm>
          <a:off x="1699846" y="820615"/>
          <a:ext cx="8762968" cy="5860924"/>
        </p:xfrm>
        <a:graphic>
          <a:graphicData uri="http://schemas.openxmlformats.org/drawingml/2006/table">
            <a:tbl>
              <a:tblPr/>
              <a:tblGrid>
                <a:gridCol w="11359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347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43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39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863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052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21251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9529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n=1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n=2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n=4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n=8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n=16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n=32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1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1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log n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1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1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nlogn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1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256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1024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1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512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4096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32768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9529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  <a:r>
                        <a:rPr kumimoji="0" lang="en-US" sz="24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256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65536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4294967296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241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!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40320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20.9T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Don’t ask!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DC5E2-4401-4FF7-BE7E-650837ED1784}" type="datetime1">
              <a:rPr lang="ar-EG" smtClean="0"/>
              <a:pPr>
                <a:defRPr/>
              </a:pPr>
              <a:t>02/09/1444</a:t>
            </a:fld>
            <a:endParaRPr lang="en-US"/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4B37E9F-23A2-4693-98A5-C6E77BD1481C}" type="slidenum">
              <a:rPr lang="en-US" smtClean="0"/>
              <a:pPr eaLnBrk="1" hangingPunct="1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1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611" name="Picture 3" descr="03-2-0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2"/>
          <a:stretch>
            <a:fillRect/>
          </a:stretch>
        </p:blipFill>
        <p:spPr bwMode="auto">
          <a:xfrm>
            <a:off x="1487715" y="-34847"/>
            <a:ext cx="9183687" cy="692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3C98-E267-4C5B-AE96-D873AC8317E9}" type="datetime1">
              <a:rPr lang="ar-EG" altLang="zh-TW" smtClean="0"/>
              <a:pPr/>
              <a:t>02/09/1444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5A0FC-5DD8-4F7F-80CB-05E8AF83F78A}" type="slidenum">
              <a:rPr lang="zh-TW" altLang="en-US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705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the description </a:t>
            </a:r>
          </a:p>
          <a:p>
            <a:r>
              <a:rPr lang="en-US" dirty="0" smtClean="0"/>
              <a:t>Code and slides will be in my  </a:t>
            </a:r>
            <a:r>
              <a:rPr lang="en-US" dirty="0" smtClean="0">
                <a:solidFill>
                  <a:srgbClr val="FFFF00"/>
                </a:solidFill>
                <a:hlinkClick r:id="rId2"/>
              </a:rPr>
              <a:t>github</a:t>
            </a:r>
            <a:r>
              <a:rPr lang="en-US" dirty="0" smtClean="0"/>
              <a:t> repo</a:t>
            </a:r>
          </a:p>
          <a:p>
            <a:r>
              <a:rPr lang="en-US" dirty="0" smtClean="0"/>
              <a:t>Dot forget to join the </a:t>
            </a:r>
            <a:r>
              <a:rPr lang="en-US" dirty="0" smtClean="0">
                <a:hlinkClick r:id="rId3"/>
              </a:rPr>
              <a:t>face-book group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6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3797" y="2760490"/>
            <a:ext cx="9404723" cy="1400530"/>
          </a:xfrm>
        </p:spPr>
        <p:txBody>
          <a:bodyPr/>
          <a:lstStyle/>
          <a:p>
            <a:r>
              <a:rPr lang="en-US" sz="8000" dirty="0" smtClean="0"/>
              <a:t>Thank you 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4235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#</a:t>
            </a:r>
            <a:r>
              <a:rPr lang="en-US" b="1" dirty="0" smtClean="0"/>
              <a:t>002 Time </a:t>
            </a:r>
            <a:r>
              <a:rPr lang="en-US" b="1" dirty="0" smtClean="0"/>
              <a:t>Complexity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Arabic Programming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Running Time is Affected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Segoe UI"/>
                <a:ea typeface="Segoe UI" pitchFamily="34" charset="0"/>
                <a:cs typeface="Segoe UI"/>
              </a:rPr>
              <a:t>CPU speed</a:t>
            </a:r>
            <a:endParaRPr lang="en-US" dirty="0">
              <a:latin typeface="Segoe UI"/>
              <a:ea typeface="Segoe UI" pitchFamily="34" charset="0"/>
              <a:cs typeface="Segoe UI" pitchFamily="34" charset="0"/>
            </a:endParaRPr>
          </a:p>
          <a:p>
            <a:pPr>
              <a:defRPr/>
            </a:pPr>
            <a:r>
              <a:rPr lang="en-US" dirty="0">
                <a:latin typeface="Segoe UI"/>
                <a:ea typeface="Segoe UI" pitchFamily="34" charset="0"/>
                <a:cs typeface="Segoe UI"/>
              </a:rPr>
              <a:t>Amount of main memory</a:t>
            </a:r>
          </a:p>
          <a:p>
            <a:pPr>
              <a:defRPr/>
            </a:pPr>
            <a:r>
              <a:rPr lang="en-US" dirty="0">
                <a:latin typeface="Segoe UI"/>
                <a:ea typeface="Segoe UI" pitchFamily="34" charset="0"/>
                <a:cs typeface="Segoe UI"/>
              </a:rPr>
              <a:t>Specialized hardware (e.g. graphics card)</a:t>
            </a:r>
          </a:p>
          <a:p>
            <a:pPr>
              <a:defRPr/>
            </a:pPr>
            <a:r>
              <a:rPr lang="en-US" dirty="0">
                <a:latin typeface="Segoe UI"/>
                <a:ea typeface="Segoe UI" pitchFamily="34" charset="0"/>
                <a:cs typeface="Segoe UI"/>
              </a:rPr>
              <a:t>Operating system</a:t>
            </a:r>
          </a:p>
          <a:p>
            <a:pPr>
              <a:defRPr/>
            </a:pPr>
            <a:r>
              <a:rPr lang="en-US" dirty="0">
                <a:latin typeface="Segoe UI"/>
                <a:ea typeface="Segoe UI" pitchFamily="34" charset="0"/>
                <a:cs typeface="Segoe UI"/>
              </a:rPr>
              <a:t>System configuration (e.g. virtual memory)</a:t>
            </a:r>
          </a:p>
          <a:p>
            <a:pPr>
              <a:defRPr/>
            </a:pPr>
            <a:r>
              <a:rPr lang="en-US" dirty="0">
                <a:latin typeface="Segoe UI"/>
                <a:ea typeface="Segoe UI" pitchFamily="34" charset="0"/>
                <a:cs typeface="Segoe UI"/>
              </a:rPr>
              <a:t>Programming language</a:t>
            </a:r>
          </a:p>
          <a:p>
            <a:pPr>
              <a:defRPr/>
            </a:pPr>
            <a:r>
              <a:rPr lang="en-US" dirty="0">
                <a:latin typeface="Segoe UI"/>
                <a:ea typeface="Segoe UI" pitchFamily="34" charset="0"/>
                <a:cs typeface="Segoe UI"/>
              </a:rPr>
              <a:t>Algorithm implementation 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defRPr/>
            </a:pPr>
            <a:r>
              <a:rPr lang="en-US" dirty="0">
                <a:latin typeface="Segoe UI"/>
                <a:ea typeface="Segoe UI" pitchFamily="34" charset="0"/>
                <a:cs typeface="Segoe UI"/>
              </a:rPr>
              <a:t>Other programs</a:t>
            </a:r>
          </a:p>
          <a:p>
            <a:pPr>
              <a:defRPr/>
            </a:pPr>
            <a:r>
              <a:rPr lang="en-US" dirty="0">
                <a:latin typeface="Segoe UI"/>
                <a:ea typeface="Segoe UI" pitchFamily="34" charset="0"/>
                <a:cs typeface="Segoe UI"/>
              </a:rPr>
              <a:t>System tasks (e.g. memory management)</a:t>
            </a:r>
          </a:p>
          <a:p>
            <a:pPr>
              <a:defRPr/>
            </a:pPr>
            <a:r>
              <a:rPr lang="en-US" dirty="0">
                <a:latin typeface="Segoe UI"/>
                <a:ea typeface="Segoe UI" pitchFamily="34" charset="0"/>
                <a:cs typeface="Segoe UI"/>
              </a:rPr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1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can calculate time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/>
                <a:ea typeface="Segoe UI" pitchFamily="34" charset="0"/>
                <a:cs typeface="Segoe UI"/>
              </a:rPr>
              <a:t>Instead of </a:t>
            </a:r>
            <a:r>
              <a:rPr lang="en-US" i="1" dirty="0">
                <a:latin typeface="Segoe UI"/>
                <a:ea typeface="Segoe UI" pitchFamily="34" charset="0"/>
                <a:cs typeface="Segoe UI"/>
              </a:rPr>
              <a:t>timing</a:t>
            </a:r>
            <a:r>
              <a:rPr lang="en-US" dirty="0">
                <a:latin typeface="Segoe UI"/>
                <a:ea typeface="Segoe UI" pitchFamily="34" charset="0"/>
                <a:cs typeface="Segoe UI"/>
              </a:rPr>
              <a:t> an algorithm, </a:t>
            </a:r>
            <a:r>
              <a:rPr lang="en-US" i="1" dirty="0">
                <a:latin typeface="Segoe UI"/>
                <a:ea typeface="Segoe UI" pitchFamily="34" charset="0"/>
                <a:cs typeface="Segoe UI"/>
              </a:rPr>
              <a:t>count</a:t>
            </a:r>
            <a:r>
              <a:rPr lang="en-US" dirty="0">
                <a:latin typeface="Segoe UI"/>
                <a:ea typeface="Segoe UI" pitchFamily="34" charset="0"/>
                <a:cs typeface="Segoe UI"/>
              </a:rPr>
              <a:t> the number of instructions that it performs</a:t>
            </a:r>
          </a:p>
          <a:p>
            <a:r>
              <a:rPr lang="en-US" dirty="0">
                <a:latin typeface="Segoe UI"/>
                <a:ea typeface="Segoe UI" pitchFamily="34" charset="0"/>
                <a:cs typeface="Segoe UI"/>
              </a:rPr>
              <a:t>The number of instructions can be written </a:t>
            </a:r>
            <a:r>
              <a:rPr lang="en-US" dirty="0" smtClean="0">
                <a:latin typeface="Segoe UI"/>
                <a:ea typeface="Segoe UI" pitchFamily="34" charset="0"/>
                <a:cs typeface="Segoe UI"/>
              </a:rPr>
              <a:t>as T(n)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8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Algorithm factorial (n)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	f = 1</a:t>
            </a:r>
            <a:r>
              <a:rPr lang="en-US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;   //1</a:t>
            </a:r>
            <a:endParaRPr lang="en-US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	if ( n &gt; 0 </a:t>
            </a:r>
            <a:r>
              <a:rPr lang="en-US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) // 1 </a:t>
            </a:r>
            <a:endParaRPr lang="en-US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		for (</a:t>
            </a:r>
            <a:r>
              <a:rPr lang="en-US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</a:t>
            </a: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= 1 to n)  </a:t>
            </a:r>
            <a:r>
              <a:rPr lang="en-US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//n+1</a:t>
            </a:r>
            <a:endParaRPr lang="en-US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			 f  = f * </a:t>
            </a:r>
            <a:r>
              <a:rPr lang="en-US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</a:t>
            </a: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;  //n</a:t>
            </a:r>
            <a:endParaRPr lang="en-US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	return f </a:t>
            </a:r>
            <a:r>
              <a:rPr lang="en-US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;  // 1</a:t>
            </a:r>
            <a:endParaRPr lang="en-US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 smtClean="0">
                <a:latin typeface="Segoe UI" pitchFamily="34" charset="0"/>
                <a:cs typeface="Segoe UI" pitchFamily="34" charset="0"/>
              </a:rPr>
              <a:t>1+1+n+1+n+1 = 2n +4 = T(n)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1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complexity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5201" y="1853248"/>
            <a:ext cx="9175633" cy="4572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90667" y="1853248"/>
            <a:ext cx="7339012" cy="4572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sz="28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T(n) = n</a:t>
            </a:r>
            <a:endParaRPr lang="en-US" sz="2800">
              <a:latin typeface="Segoe UI" pitchFamily="34" charset="0"/>
              <a:ea typeface="Segoe UI" pitchFamily="34" charset="0"/>
              <a:cs typeface="Segoe UI" pitchFamily="34" charset="0"/>
              <a:sym typeface="Symbol" pitchFamily="18" charset="2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V="1">
            <a:off x="3058886" y="3191838"/>
            <a:ext cx="0" cy="2514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058886" y="5706438"/>
            <a:ext cx="441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058530" y="2940060"/>
            <a:ext cx="8643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00000"/>
                </a:solidFill>
              </a:rPr>
              <a:t>T(n</a:t>
            </a:r>
            <a:r>
              <a:rPr lang="en-US" b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310211" y="5641351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3058886" y="3496638"/>
            <a:ext cx="2895600" cy="2209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354286" y="3877638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00000"/>
                </a:solidFill>
                <a:sym typeface="Symbol" pitchFamily="18" charset="2"/>
              </a:rPr>
              <a:t>n</a:t>
            </a:r>
            <a:endParaRPr lang="en-US" b="0">
              <a:solidFill>
                <a:srgbClr val="C00000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3158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cases: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case</a:t>
            </a:r>
          </a:p>
          <a:p>
            <a:r>
              <a:rPr lang="en-US" dirty="0" smtClean="0"/>
              <a:t>Worst case </a:t>
            </a:r>
          </a:p>
          <a:p>
            <a:r>
              <a:rPr lang="en-US" dirty="0" smtClean="0"/>
              <a:t>Average case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4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Algorithm linearSearch (a, key, n)</a:t>
            </a:r>
          </a:p>
          <a:p>
            <a:pPr>
              <a:buNone/>
            </a:pPr>
            <a:r>
              <a:rPr lang="en-US" sz="2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{</a:t>
            </a:r>
          </a:p>
          <a:p>
            <a:pPr>
              <a:buNone/>
            </a:pPr>
            <a:r>
              <a:rPr lang="en-US" sz="2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 for (</a:t>
            </a:r>
            <a:r>
              <a:rPr lang="en-US" sz="28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</a:t>
            </a:r>
            <a:r>
              <a:rPr lang="en-US" sz="2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= 0 to n-1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) //n+1</a:t>
            </a:r>
          </a:p>
          <a:p>
            <a:pPr lvl="2">
              <a:buNone/>
            </a:pP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if (a[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]== key) return 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; // n</a:t>
            </a:r>
          </a:p>
          <a:p>
            <a:pPr>
              <a:buNone/>
            </a:pP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 </a:t>
            </a:r>
            <a:r>
              <a:rPr lang="en-US" sz="2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return -1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;  //1</a:t>
            </a:r>
            <a:endParaRPr lang="en-US" sz="2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} n+1+n+1 = 2n+2 = T(n)</a:t>
            </a:r>
          </a:p>
          <a:p>
            <a:pPr>
              <a:buNone/>
            </a:pP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T(n</a:t>
            </a:r>
            <a:r>
              <a:rPr lang="en-US" sz="2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) = number of array element comparisons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2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en-US" sz="2800" b="1" u="sng" dirty="0">
                <a:solidFill>
                  <a:srgbClr val="C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Best case:</a:t>
            </a:r>
            <a:r>
              <a:rPr lang="en-US" sz="2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		T(n) = 1</a:t>
            </a:r>
          </a:p>
          <a:p>
            <a:pPr>
              <a:buNone/>
            </a:pPr>
            <a:r>
              <a:rPr lang="en-US" sz="2800" b="1" u="sng" dirty="0">
                <a:solidFill>
                  <a:srgbClr val="C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Worst case:</a:t>
            </a:r>
            <a:r>
              <a:rPr lang="en-US" sz="2800" b="1" dirty="0">
                <a:solidFill>
                  <a:srgbClr val="C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en-US" sz="2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T(n) = 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5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177802"/>
            <a:ext cx="7924800" cy="12398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>
                <a:solidFill>
                  <a:schemeClr val="tx1"/>
                </a:solidFill>
              </a:rPr>
              <a:t>Complexity of the Linear Search Algorithm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2514600" y="1981200"/>
            <a:ext cx="7772400" cy="4267200"/>
          </a:xfrm>
          <a:noFill/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T(n) = 1 in the </a:t>
            </a:r>
            <a:r>
              <a:rPr lang="en-US" sz="2800" u="sng" dirty="0">
                <a:latin typeface="Segoe UI" pitchFamily="34" charset="0"/>
                <a:ea typeface="Segoe UI" pitchFamily="34" charset="0"/>
                <a:cs typeface="Segoe UI" pitchFamily="34" charset="0"/>
              </a:rPr>
              <a:t>best case.</a:t>
            </a:r>
            <a:r>
              <a:rPr lang="en-US" sz="2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2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T(n</a:t>
            </a:r>
            <a:r>
              <a:rPr lang="en-US" sz="2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) = n in </a:t>
            </a:r>
            <a:r>
              <a:rPr lang="en-US" sz="2800" u="sng" dirty="0">
                <a:latin typeface="Segoe UI" pitchFamily="34" charset="0"/>
                <a:ea typeface="Segoe UI" pitchFamily="34" charset="0"/>
                <a:cs typeface="Segoe UI" pitchFamily="34" charset="0"/>
              </a:rPr>
              <a:t>the worst case</a:t>
            </a:r>
            <a:r>
              <a:rPr lang="en-US" sz="2800" dirty="0">
                <a:latin typeface="Segoe UI" pitchFamily="34" charset="0"/>
                <a:ea typeface="Segoe UI" pitchFamily="34" charset="0"/>
                <a:cs typeface="Segoe UI" pitchFamily="34" charset="0"/>
                <a:sym typeface="Symbol" pitchFamily="18" charset="2"/>
              </a:rPr>
              <a:t> 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356353"/>
            <a:ext cx="457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CCBD1E6-8DC1-4281-87A5-A08DFA1446F5}" type="slidenum">
              <a:rPr lang="en-GB" sz="1400" b="0"/>
              <a:pPr eaLnBrk="1" hangingPunct="1"/>
              <a:t>9</a:t>
            </a:fld>
            <a:endParaRPr lang="en-GB" sz="1400" b="0"/>
          </a:p>
        </p:txBody>
      </p:sp>
      <p:sp>
        <p:nvSpPr>
          <p:cNvPr id="23558" name="Line 4"/>
          <p:cNvSpPr>
            <a:spLocks noChangeShapeType="1"/>
          </p:cNvSpPr>
          <p:nvPr/>
        </p:nvSpPr>
        <p:spPr bwMode="auto">
          <a:xfrm flipV="1">
            <a:off x="3962400" y="3505200"/>
            <a:ext cx="0" cy="2514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59" name="Line 5"/>
          <p:cNvSpPr>
            <a:spLocks noChangeShapeType="1"/>
          </p:cNvSpPr>
          <p:nvPr/>
        </p:nvSpPr>
        <p:spPr bwMode="auto">
          <a:xfrm>
            <a:off x="3962400" y="6019800"/>
            <a:ext cx="441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0" name="Text Box 6"/>
          <p:cNvSpPr txBox="1">
            <a:spLocks noChangeArrowheads="1"/>
          </p:cNvSpPr>
          <p:nvPr/>
        </p:nvSpPr>
        <p:spPr bwMode="auto">
          <a:xfrm>
            <a:off x="3124201" y="3429000"/>
            <a:ext cx="8643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00000"/>
                </a:solidFill>
              </a:rPr>
              <a:t>T(n</a:t>
            </a:r>
            <a:r>
              <a:rPr lang="en-US" b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23561" name="Text Box 7"/>
          <p:cNvSpPr txBox="1">
            <a:spLocks noChangeArrowheads="1"/>
          </p:cNvSpPr>
          <p:nvPr/>
        </p:nvSpPr>
        <p:spPr bwMode="auto">
          <a:xfrm>
            <a:off x="8382000" y="579120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23562" name="Line 8"/>
          <p:cNvSpPr>
            <a:spLocks noChangeShapeType="1"/>
          </p:cNvSpPr>
          <p:nvPr/>
        </p:nvSpPr>
        <p:spPr bwMode="auto">
          <a:xfrm flipV="1">
            <a:off x="4191000" y="3810000"/>
            <a:ext cx="2667000" cy="1981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3" name="Text Box 9"/>
          <p:cNvSpPr txBox="1">
            <a:spLocks noChangeArrowheads="1"/>
          </p:cNvSpPr>
          <p:nvPr/>
        </p:nvSpPr>
        <p:spPr bwMode="auto">
          <a:xfrm>
            <a:off x="5715000" y="3736975"/>
            <a:ext cx="6447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00000"/>
                </a:solidFill>
                <a:sym typeface="Symbol" pitchFamily="18" charset="2"/>
              </a:rPr>
              <a:t>(n)</a:t>
            </a:r>
          </a:p>
        </p:txBody>
      </p:sp>
      <p:sp>
        <p:nvSpPr>
          <p:cNvPr id="23564" name="Line 10"/>
          <p:cNvSpPr>
            <a:spLocks noChangeShapeType="1"/>
          </p:cNvSpPr>
          <p:nvPr/>
        </p:nvSpPr>
        <p:spPr bwMode="auto">
          <a:xfrm flipV="1">
            <a:off x="4175125" y="5572432"/>
            <a:ext cx="2895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5" name="Text Box 11"/>
          <p:cNvSpPr txBox="1">
            <a:spLocks noChangeArrowheads="1"/>
          </p:cNvSpPr>
          <p:nvPr/>
        </p:nvSpPr>
        <p:spPr bwMode="auto">
          <a:xfrm>
            <a:off x="7070725" y="5341938"/>
            <a:ext cx="6254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00000"/>
                </a:solidFill>
                <a:sym typeface="Symbol" pitchFamily="18" charset="2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4032365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331</TotalTime>
  <Words>300</Words>
  <Application>Microsoft Office PowerPoint</Application>
  <PresentationFormat>Widescreen</PresentationFormat>
  <Paragraphs>130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Century Gothic</vt:lpstr>
      <vt:lpstr>新細明體</vt:lpstr>
      <vt:lpstr>Segoe UI</vt:lpstr>
      <vt:lpstr>Symbol</vt:lpstr>
      <vt:lpstr>Times New Roman</vt:lpstr>
      <vt:lpstr>Wingdings</vt:lpstr>
      <vt:lpstr>Wingdings 3</vt:lpstr>
      <vt:lpstr>Ion</vt:lpstr>
      <vt:lpstr>Algorithms And Design </vt:lpstr>
      <vt:lpstr>#002 Time Complexity </vt:lpstr>
      <vt:lpstr>Running Time is Affected By</vt:lpstr>
      <vt:lpstr>How we can calculate time ?</vt:lpstr>
      <vt:lpstr>Factorial </vt:lpstr>
      <vt:lpstr>Factorial complexity </vt:lpstr>
      <vt:lpstr>Types of cases:</vt:lpstr>
      <vt:lpstr>Linear search </vt:lpstr>
      <vt:lpstr>Complexity of the Linear Search Algorithm</vt:lpstr>
      <vt:lpstr>Growth Rates Compared </vt:lpstr>
      <vt:lpstr>PowerPoint Presentation</vt:lpstr>
      <vt:lpstr>Materials 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Design</dc:title>
  <dc:creator>Microsoft account</dc:creator>
  <cp:lastModifiedBy>Microsoft account</cp:lastModifiedBy>
  <cp:revision>18</cp:revision>
  <dcterms:created xsi:type="dcterms:W3CDTF">2023-03-21T20:14:55Z</dcterms:created>
  <dcterms:modified xsi:type="dcterms:W3CDTF">2023-03-23T14:48:53Z</dcterms:modified>
</cp:coreProperties>
</file>