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258" r:id="rId3"/>
    <p:sldId id="271" r:id="rId4"/>
    <p:sldId id="273" r:id="rId5"/>
    <p:sldId id="274" r:id="rId6"/>
    <p:sldId id="275" r:id="rId7"/>
    <p:sldId id="276" r:id="rId8"/>
    <p:sldId id="278" r:id="rId9"/>
    <p:sldId id="279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611A-0F2A-4908-9FBD-566B58583E0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BC33-A624-41DE-BD3F-9D2728E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A3D7FE-70E6-4E3B-9291-2A74A2B9476F}" type="slidenum">
              <a:rPr lang="en-US" sz="1200" b="0" smtClean="0">
                <a:latin typeface="Times New Roman" pitchFamily="18" charset="0"/>
              </a:rPr>
              <a:pPr/>
              <a:t>3</a:t>
            </a:fld>
            <a:endParaRPr 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9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A3D7FE-70E6-4E3B-9291-2A74A2B9476F}" type="slidenum">
              <a:rPr lang="en-US" sz="1200" b="0" smtClean="0">
                <a:latin typeface="Times New Roman" pitchFamily="18" charset="0"/>
              </a:rPr>
              <a:pPr/>
              <a:t>4</a:t>
            </a:fld>
            <a:endParaRPr 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6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7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0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E83EC4-06B5-4EE4-BAFF-F4C6DEDAA8D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rabicprogrammingtechniques" TargetMode="External"/><Relationship Id="rId2" Type="http://schemas.openxmlformats.org/officeDocument/2006/relationships/hyperlink" Target="https://github.com/Amirhanna2001/ArabicProgrammingTechniqu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Algorithms And Design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Arabic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description </a:t>
            </a:r>
          </a:p>
          <a:p>
            <a:r>
              <a:rPr lang="en-US" dirty="0" smtClean="0"/>
              <a:t>Code and slides will be in my  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github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Dot forget to join the </a:t>
            </a:r>
            <a:r>
              <a:rPr lang="en-US" dirty="0" smtClean="0">
                <a:hlinkClick r:id="rId3"/>
              </a:rPr>
              <a:t>face-book group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797" y="2760490"/>
            <a:ext cx="9404723" cy="1400530"/>
          </a:xfrm>
        </p:spPr>
        <p:txBody>
          <a:bodyPr/>
          <a:lstStyle/>
          <a:p>
            <a:r>
              <a:rPr lang="en-US" sz="8000" dirty="0" smtClean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42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#003</a:t>
            </a:r>
            <a:r>
              <a:rPr lang="en-US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"/>
              </a:rPr>
              <a:t>Asymptotic notations and Basic efficiency classes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Arabic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1227" y="984766"/>
            <a:ext cx="8458200" cy="52578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800" dirty="0">
                <a:latin typeface="Segoe UI"/>
                <a:ea typeface="Segoe UI" pitchFamily="34" charset="0"/>
                <a:cs typeface="Segoe UI"/>
              </a:rPr>
              <a:t>Bounds describe the </a:t>
            </a:r>
            <a:r>
              <a:rPr lang="en-US" sz="2800" u="sng" dirty="0">
                <a:solidFill>
                  <a:srgbClr val="0000CC"/>
                </a:solidFill>
                <a:latin typeface="Segoe UI"/>
                <a:ea typeface="Segoe UI" pitchFamily="34" charset="0"/>
                <a:cs typeface="Segoe UI"/>
              </a:rPr>
              <a:t>limiting behavior</a:t>
            </a:r>
            <a:r>
              <a:rPr lang="en-US" sz="2800" dirty="0">
                <a:solidFill>
                  <a:srgbClr val="0000CC"/>
                </a:solidFill>
                <a:latin typeface="Segoe UI"/>
                <a:ea typeface="Segoe UI" pitchFamily="34" charset="0"/>
                <a:cs typeface="Segoe UI"/>
              </a:rPr>
              <a:t> </a:t>
            </a:r>
            <a:r>
              <a:rPr lang="en-US" sz="2800" dirty="0">
                <a:latin typeface="Segoe UI"/>
                <a:ea typeface="Segoe UI" pitchFamily="34" charset="0"/>
                <a:cs typeface="Segoe UI"/>
              </a:rPr>
              <a:t>of algorithm complexity at large (n). They are: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latin typeface="Segoe UI"/>
                <a:ea typeface="Segoe UI" pitchFamily="34" charset="0"/>
                <a:cs typeface="Segoe UI"/>
              </a:rPr>
              <a:t>	</a:t>
            </a:r>
            <a:r>
              <a:rPr lang="en-US" sz="2800" b="1" dirty="0">
                <a:latin typeface="Segoe UI"/>
                <a:ea typeface="Segoe UI" pitchFamily="34" charset="0"/>
                <a:cs typeface="Segoe UI"/>
              </a:rPr>
              <a:t>Worst Case: </a:t>
            </a:r>
            <a:r>
              <a:rPr lang="en-US" sz="2800" dirty="0">
                <a:latin typeface="Segoe UI"/>
                <a:ea typeface="Segoe UI" pitchFamily="34" charset="0"/>
                <a:cs typeface="Segoe UI"/>
              </a:rPr>
              <a:t>Upper Bound (</a:t>
            </a:r>
            <a:r>
              <a:rPr lang="en-US" sz="2800" b="1" dirty="0">
                <a:latin typeface="Segoe UI"/>
                <a:ea typeface="Segoe UI" pitchFamily="34" charset="0"/>
                <a:cs typeface="Segoe UI"/>
              </a:rPr>
              <a:t>Big O</a:t>
            </a:r>
            <a:r>
              <a:rPr lang="en-US" sz="2800" dirty="0">
                <a:latin typeface="Segoe UI"/>
                <a:ea typeface="Segoe UI" pitchFamily="34" charset="0"/>
                <a:cs typeface="Segoe UI"/>
              </a:rPr>
              <a:t> complexity)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latin typeface="Segoe UI"/>
                <a:ea typeface="Segoe UI" pitchFamily="34" charset="0"/>
                <a:cs typeface="Segoe UI"/>
              </a:rPr>
              <a:t>	</a:t>
            </a:r>
            <a:r>
              <a:rPr lang="en-US" sz="2800" b="1" dirty="0">
                <a:latin typeface="Segoe UI"/>
                <a:ea typeface="Segoe UI" pitchFamily="34" charset="0"/>
                <a:cs typeface="Segoe UI"/>
              </a:rPr>
              <a:t>Best Case: </a:t>
            </a:r>
            <a:r>
              <a:rPr lang="en-US" sz="2800" dirty="0">
                <a:latin typeface="Segoe UI"/>
                <a:ea typeface="Segoe UI" pitchFamily="34" charset="0"/>
                <a:cs typeface="Segoe UI"/>
              </a:rPr>
              <a:t>Lower Bound (</a:t>
            </a:r>
            <a:r>
              <a:rPr lang="en-US" sz="2800" b="1" dirty="0">
                <a:latin typeface="Segoe UI"/>
                <a:ea typeface="Segoe UI" pitchFamily="34" charset="0"/>
                <a:cs typeface="Segoe UI"/>
              </a:rPr>
              <a:t>Big </a:t>
            </a:r>
            <a:r>
              <a:rPr lang="en-US" sz="2800" b="1" dirty="0">
                <a:latin typeface="Segoe UI"/>
                <a:ea typeface="Segoe UI" pitchFamily="34" charset="0"/>
                <a:cs typeface="Segoe UI"/>
                <a:sym typeface="Symbol" pitchFamily="18" charset="2"/>
              </a:rPr>
              <a:t></a:t>
            </a:r>
            <a:r>
              <a:rPr lang="en-US" sz="2800" dirty="0">
                <a:latin typeface="Segoe UI"/>
                <a:ea typeface="Segoe UI" pitchFamily="34" charset="0"/>
                <a:cs typeface="Segoe UI"/>
                <a:sym typeface="Symbol" pitchFamily="18" charset="2"/>
              </a:rPr>
              <a:t> complexity)</a:t>
            </a:r>
            <a:endParaRPr lang="en-US" sz="2800" dirty="0">
              <a:latin typeface="Segoe UI"/>
              <a:ea typeface="Segoe UI" pitchFamily="34" charset="0"/>
              <a:cs typeface="Segoe UI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latin typeface="Segoe UI"/>
                <a:ea typeface="Segoe UI" pitchFamily="34" charset="0"/>
                <a:cs typeface="Segoe UI"/>
                <a:sym typeface="Symbol" pitchFamily="18" charset="2"/>
              </a:rPr>
              <a:t>	Exact (</a:t>
            </a:r>
            <a:r>
              <a:rPr lang="en-US" sz="2800" b="1" dirty="0">
                <a:latin typeface="Segoe UI"/>
                <a:ea typeface="Segoe UI" pitchFamily="34" charset="0"/>
                <a:cs typeface="Segoe UI"/>
                <a:sym typeface="Symbol" pitchFamily="18" charset="2"/>
              </a:rPr>
              <a:t>Big </a:t>
            </a:r>
            <a:r>
              <a:rPr lang="en-US" sz="2800" dirty="0">
                <a:latin typeface="Segoe UI"/>
                <a:ea typeface="Segoe UI" pitchFamily="34" charset="0"/>
                <a:cs typeface="Segoe UI"/>
                <a:sym typeface="Symbol" pitchFamily="18" charset="2"/>
              </a:rPr>
              <a:t> complexity)</a:t>
            </a:r>
            <a:endParaRPr lang="en-US" sz="2800" dirty="0">
              <a:latin typeface="Segoe UI"/>
              <a:ea typeface="Segoe UI" pitchFamily="34" charset="0"/>
              <a:cs typeface="Segoe UI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  <a:sym typeface="Symbol" pitchFamily="18" charset="2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05800" y="6356353"/>
            <a:ext cx="457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A130B7-4C3B-48B8-9EC3-CD5A649FECAB}" type="slidenum">
              <a:rPr lang="en-GB" sz="1400" b="0"/>
              <a:pPr eaLnBrk="1" hangingPunct="1"/>
              <a:t>3</a:t>
            </a:fld>
            <a:endParaRPr lang="en-GB" sz="1400" b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"/>
            <a:ext cx="7339012" cy="706437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Bounds (Asymptotic Notations)</a:t>
            </a:r>
          </a:p>
        </p:txBody>
      </p:sp>
    </p:spTree>
    <p:extLst>
      <p:ext uri="{BB962C8B-B14F-4D97-AF65-F5344CB8AC3E}">
        <p14:creationId xmlns:p14="http://schemas.microsoft.com/office/powerpoint/2010/main" val="18405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05800" y="6356353"/>
            <a:ext cx="457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A130B7-4C3B-48B8-9EC3-CD5A649FECAB}" type="slidenum">
              <a:rPr lang="en-GB" sz="1400" b="0" dirty="0"/>
              <a:pPr eaLnBrk="1" hangingPunct="1"/>
              <a:t>4</a:t>
            </a:fld>
            <a:endParaRPr lang="en-GB" sz="1400" b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5322" y="239411"/>
            <a:ext cx="8047135" cy="123983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chemeClr val="tx1"/>
                </a:solidFill>
              </a:rPr>
              <a:t>Bounds (</a:t>
            </a:r>
            <a:r>
              <a:rPr lang="en-US" sz="4000" dirty="0" smtClean="0">
                <a:solidFill>
                  <a:schemeClr val="tx1"/>
                </a:solidFill>
              </a:rPr>
              <a:t>Asymptotic Notations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Left Brace 2"/>
          <p:cNvSpPr/>
          <p:nvPr/>
        </p:nvSpPr>
        <p:spPr>
          <a:xfrm rot="5400000">
            <a:off x="5562600" y="-1447800"/>
            <a:ext cx="1143000" cy="70866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8973" y="2552701"/>
            <a:ext cx="2496196" cy="95410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f(n) ≤ c × g(n) </a:t>
            </a:r>
          </a:p>
          <a:p>
            <a:pPr algn="ctr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for all n ≥ n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14211" y="3612113"/>
            <a:ext cx="2870991" cy="2914775"/>
            <a:chOff x="190210" y="3628245"/>
            <a:chExt cx="2870991" cy="2914775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190210" y="3719225"/>
              <a:ext cx="0" cy="21632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90210" y="5882460"/>
              <a:ext cx="233751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79796" y="3815368"/>
              <a:ext cx="0" cy="206709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Freeform 27"/>
            <p:cNvSpPr/>
            <p:nvPr/>
          </p:nvSpPr>
          <p:spPr bwMode="auto">
            <a:xfrm>
              <a:off x="579796" y="3820391"/>
              <a:ext cx="1230605" cy="1248435"/>
            </a:xfrm>
            <a:custGeom>
              <a:avLst/>
              <a:gdLst>
                <a:gd name="connsiteX0" fmla="*/ 0 w 2647666"/>
                <a:gd name="connsiteY0" fmla="*/ 1978926 h 1978926"/>
                <a:gd name="connsiteX1" fmla="*/ 832513 w 2647666"/>
                <a:gd name="connsiteY1" fmla="*/ 1746914 h 1978926"/>
                <a:gd name="connsiteX2" fmla="*/ 1801504 w 2647666"/>
                <a:gd name="connsiteY2" fmla="*/ 1050878 h 1978926"/>
                <a:gd name="connsiteX3" fmla="*/ 2647666 w 2647666"/>
                <a:gd name="connsiteY3" fmla="*/ 0 h 197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7666" h="1978926">
                  <a:moveTo>
                    <a:pt x="0" y="1978926"/>
                  </a:moveTo>
                  <a:cubicBezTo>
                    <a:pt x="266131" y="1940257"/>
                    <a:pt x="532262" y="1901589"/>
                    <a:pt x="832513" y="1746914"/>
                  </a:cubicBezTo>
                  <a:cubicBezTo>
                    <a:pt x="1132764" y="1592239"/>
                    <a:pt x="1498979" y="1342030"/>
                    <a:pt x="1801504" y="1050878"/>
                  </a:cubicBezTo>
                  <a:cubicBezTo>
                    <a:pt x="2104029" y="759726"/>
                    <a:pt x="2375847" y="379863"/>
                    <a:pt x="2647666" y="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572349" y="4018419"/>
              <a:ext cx="1250739" cy="1274264"/>
            </a:xfrm>
            <a:custGeom>
              <a:avLst/>
              <a:gdLst>
                <a:gd name="connsiteX0" fmla="*/ 2375 w 2690984"/>
                <a:gd name="connsiteY0" fmla="*/ 2019868 h 2019868"/>
                <a:gd name="connsiteX1" fmla="*/ 207092 w 2690984"/>
                <a:gd name="connsiteY1" fmla="*/ 1760561 h 2019868"/>
                <a:gd name="connsiteX2" fmla="*/ 1312560 w 2690984"/>
                <a:gd name="connsiteY2" fmla="*/ 1473958 h 2019868"/>
                <a:gd name="connsiteX3" fmla="*/ 2213313 w 2690984"/>
                <a:gd name="connsiteY3" fmla="*/ 395785 h 2019868"/>
                <a:gd name="connsiteX4" fmla="*/ 2690984 w 2690984"/>
                <a:gd name="connsiteY4" fmla="*/ 0 h 20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0984" h="2019868">
                  <a:moveTo>
                    <a:pt x="2375" y="2019868"/>
                  </a:moveTo>
                  <a:cubicBezTo>
                    <a:pt x="-4449" y="1935707"/>
                    <a:pt x="-11272" y="1851546"/>
                    <a:pt x="207092" y="1760561"/>
                  </a:cubicBezTo>
                  <a:cubicBezTo>
                    <a:pt x="425456" y="1669576"/>
                    <a:pt x="978190" y="1701421"/>
                    <a:pt x="1312560" y="1473958"/>
                  </a:cubicBezTo>
                  <a:cubicBezTo>
                    <a:pt x="1646930" y="1246495"/>
                    <a:pt x="1983576" y="641445"/>
                    <a:pt x="2213313" y="395785"/>
                  </a:cubicBezTo>
                  <a:cubicBezTo>
                    <a:pt x="2443050" y="150125"/>
                    <a:pt x="2567017" y="75062"/>
                    <a:pt x="2690984" y="0"/>
                  </a:cubicBezTo>
                </a:path>
              </a:pathLst>
            </a:custGeom>
            <a:noFill/>
            <a:ln w="317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3100" y="5786316"/>
              <a:ext cx="3545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378" y="5882460"/>
              <a:ext cx="460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22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97714" y="3628245"/>
              <a:ext cx="12634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 × g(n)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13044" y="3893043"/>
              <a:ext cx="647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f(n)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8200" y="6112133"/>
              <a:ext cx="19191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f(n) </a:t>
              </a:r>
              <a:r>
                <a:rPr lang="az-Cyrl-AZ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є</a:t>
              </a:r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 O(g(n))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8357440" y="2667001"/>
            <a:ext cx="24497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f(n) ≥ c × g(n) </a:t>
            </a:r>
          </a:p>
          <a:p>
            <a:pPr algn="ctr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for all n ≥ n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0</a:t>
            </a:r>
          </a:p>
        </p:txBody>
      </p:sp>
      <p:grpSp>
        <p:nvGrpSpPr>
          <p:cNvPr id="7168" name="Group 7167"/>
          <p:cNvGrpSpPr/>
          <p:nvPr/>
        </p:nvGrpSpPr>
        <p:grpSpPr>
          <a:xfrm>
            <a:off x="7854727" y="3720353"/>
            <a:ext cx="2849133" cy="2298494"/>
            <a:chOff x="7018972" y="3657600"/>
            <a:chExt cx="2031675" cy="2016965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7018972" y="3821486"/>
              <a:ext cx="0" cy="14749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7018972" y="5296455"/>
              <a:ext cx="1652001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7294305" y="3887040"/>
              <a:ext cx="0" cy="140941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7238177" y="5296455"/>
              <a:ext cx="328292" cy="378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22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7294305" y="3787511"/>
              <a:ext cx="909220" cy="913086"/>
            </a:xfrm>
            <a:custGeom>
              <a:avLst/>
              <a:gdLst>
                <a:gd name="connsiteX0" fmla="*/ 0 w 2767946"/>
                <a:gd name="connsiteY0" fmla="*/ 2122736 h 2122736"/>
                <a:gd name="connsiteX1" fmla="*/ 136478 w 2767946"/>
                <a:gd name="connsiteY1" fmla="*/ 1945315 h 2122736"/>
                <a:gd name="connsiteX2" fmla="*/ 600501 w 2767946"/>
                <a:gd name="connsiteY2" fmla="*/ 1686008 h 2122736"/>
                <a:gd name="connsiteX3" fmla="*/ 1282890 w 2767946"/>
                <a:gd name="connsiteY3" fmla="*/ 949029 h 2122736"/>
                <a:gd name="connsiteX4" fmla="*/ 1719618 w 2767946"/>
                <a:gd name="connsiteY4" fmla="*/ 621483 h 2122736"/>
                <a:gd name="connsiteX5" fmla="*/ 2538484 w 2767946"/>
                <a:gd name="connsiteY5" fmla="*/ 184754 h 2122736"/>
                <a:gd name="connsiteX6" fmla="*/ 2743200 w 2767946"/>
                <a:gd name="connsiteY6" fmla="*/ 20981 h 2122736"/>
                <a:gd name="connsiteX7" fmla="*/ 2756848 w 2767946"/>
                <a:gd name="connsiteY7" fmla="*/ 7333 h 21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7946" h="2122736">
                  <a:moveTo>
                    <a:pt x="0" y="2122736"/>
                  </a:moveTo>
                  <a:cubicBezTo>
                    <a:pt x="18197" y="2070419"/>
                    <a:pt x="36395" y="2018103"/>
                    <a:pt x="136478" y="1945315"/>
                  </a:cubicBezTo>
                  <a:cubicBezTo>
                    <a:pt x="236561" y="1872527"/>
                    <a:pt x="409432" y="1852056"/>
                    <a:pt x="600501" y="1686008"/>
                  </a:cubicBezTo>
                  <a:cubicBezTo>
                    <a:pt x="791570" y="1519960"/>
                    <a:pt x="1096371" y="1126450"/>
                    <a:pt x="1282890" y="949029"/>
                  </a:cubicBezTo>
                  <a:cubicBezTo>
                    <a:pt x="1469409" y="771608"/>
                    <a:pt x="1510352" y="748862"/>
                    <a:pt x="1719618" y="621483"/>
                  </a:cubicBezTo>
                  <a:cubicBezTo>
                    <a:pt x="1928884" y="494104"/>
                    <a:pt x="2367887" y="284838"/>
                    <a:pt x="2538484" y="184754"/>
                  </a:cubicBezTo>
                  <a:cubicBezTo>
                    <a:pt x="2709081" y="84670"/>
                    <a:pt x="2706806" y="50551"/>
                    <a:pt x="2743200" y="20981"/>
                  </a:cubicBezTo>
                  <a:cubicBezTo>
                    <a:pt x="2779594" y="-8589"/>
                    <a:pt x="2768221" y="-628"/>
                    <a:pt x="2756848" y="7333"/>
                  </a:cubicBezTo>
                </a:path>
              </a:pathLst>
            </a:custGeom>
            <a:noFill/>
            <a:ln w="317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289822" y="3972652"/>
              <a:ext cx="910058" cy="888798"/>
            </a:xfrm>
            <a:custGeom>
              <a:avLst/>
              <a:gdLst>
                <a:gd name="connsiteX0" fmla="*/ 0 w 2770496"/>
                <a:gd name="connsiteY0" fmla="*/ 1992573 h 2066271"/>
                <a:gd name="connsiteX1" fmla="*/ 559558 w 2770496"/>
                <a:gd name="connsiteY1" fmla="*/ 2006221 h 2066271"/>
                <a:gd name="connsiteX2" fmla="*/ 1514902 w 2770496"/>
                <a:gd name="connsiteY2" fmla="*/ 1337480 h 2066271"/>
                <a:gd name="connsiteX3" fmla="*/ 2129051 w 2770496"/>
                <a:gd name="connsiteY3" fmla="*/ 914400 h 2066271"/>
                <a:gd name="connsiteX4" fmla="*/ 2456597 w 2770496"/>
                <a:gd name="connsiteY4" fmla="*/ 341194 h 2066271"/>
                <a:gd name="connsiteX5" fmla="*/ 2770496 w 2770496"/>
                <a:gd name="connsiteY5" fmla="*/ 0 h 2066271"/>
                <a:gd name="connsiteX6" fmla="*/ 2770496 w 2770496"/>
                <a:gd name="connsiteY6" fmla="*/ 0 h 206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0496" h="2066271">
                  <a:moveTo>
                    <a:pt x="0" y="1992573"/>
                  </a:moveTo>
                  <a:cubicBezTo>
                    <a:pt x="153537" y="2053988"/>
                    <a:pt x="307074" y="2115403"/>
                    <a:pt x="559558" y="2006221"/>
                  </a:cubicBezTo>
                  <a:cubicBezTo>
                    <a:pt x="812042" y="1897039"/>
                    <a:pt x="1514902" y="1337480"/>
                    <a:pt x="1514902" y="1337480"/>
                  </a:cubicBezTo>
                  <a:cubicBezTo>
                    <a:pt x="1776484" y="1155510"/>
                    <a:pt x="1972102" y="1080448"/>
                    <a:pt x="2129051" y="914400"/>
                  </a:cubicBezTo>
                  <a:cubicBezTo>
                    <a:pt x="2286000" y="748352"/>
                    <a:pt x="2349689" y="493594"/>
                    <a:pt x="2456597" y="341194"/>
                  </a:cubicBezTo>
                  <a:cubicBezTo>
                    <a:pt x="2563505" y="188794"/>
                    <a:pt x="2770496" y="0"/>
                    <a:pt x="2770496" y="0"/>
                  </a:cubicBezTo>
                  <a:lnTo>
                    <a:pt x="2770496" y="0"/>
                  </a:lnTo>
                </a:path>
              </a:pathLst>
            </a:custGeom>
            <a:noFill/>
            <a:ln w="317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95396" y="3657600"/>
              <a:ext cx="457460" cy="378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f(n)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95396" y="3854263"/>
              <a:ext cx="855251" cy="378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c × g(n)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87006" y="5215736"/>
              <a:ext cx="252849" cy="378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577250" y="5943601"/>
            <a:ext cx="1938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f(n) </a:t>
            </a:r>
            <a:r>
              <a:rPr lang="az-Cyrl-AZ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</a:t>
            </a:r>
            <a:r>
              <a:rPr lang="el-GR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(g(n))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677" y="2466817"/>
            <a:ext cx="3978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c2×g(n) ≤ f(n) ≤ c1×g(n)</a:t>
            </a:r>
          </a:p>
          <a:p>
            <a:pPr algn="ctr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 for all n ≥ n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</a:rPr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4350" y="3510427"/>
            <a:ext cx="3281294" cy="2846792"/>
            <a:chOff x="2863107" y="3613666"/>
            <a:chExt cx="3799552" cy="2514917"/>
          </a:xfrm>
        </p:grpSpPr>
        <p:cxnSp>
          <p:nvCxnSpPr>
            <p:cNvPr id="51" name="Straight Connector 50"/>
            <p:cNvCxnSpPr/>
            <p:nvPr/>
          </p:nvCxnSpPr>
          <p:spPr bwMode="auto">
            <a:xfrm>
              <a:off x="2863107" y="3804225"/>
              <a:ext cx="0" cy="1715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2863107" y="5519257"/>
              <a:ext cx="316284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390249" y="3880449"/>
              <a:ext cx="0" cy="163880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6056654" y="5376776"/>
              <a:ext cx="410588" cy="38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17390" y="5747928"/>
              <a:ext cx="2242645" cy="38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f(n) </a:t>
              </a:r>
              <a:r>
                <a:rPr lang="az-Cyrl-AZ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є</a:t>
              </a:r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 </a:t>
              </a:r>
              <a:r>
                <a:rPr lang="el-GR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(g(n))</a:t>
              </a: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3390249" y="3802519"/>
              <a:ext cx="1802438" cy="791816"/>
            </a:xfrm>
            <a:custGeom>
              <a:avLst/>
              <a:gdLst>
                <a:gd name="connsiteX0" fmla="*/ 0 w 2866030"/>
                <a:gd name="connsiteY0" fmla="*/ 1583140 h 1583140"/>
                <a:gd name="connsiteX1" fmla="*/ 736979 w 2866030"/>
                <a:gd name="connsiteY1" fmla="*/ 1392072 h 1583140"/>
                <a:gd name="connsiteX2" fmla="*/ 1569493 w 2866030"/>
                <a:gd name="connsiteY2" fmla="*/ 968991 h 1583140"/>
                <a:gd name="connsiteX3" fmla="*/ 2169994 w 2866030"/>
                <a:gd name="connsiteY3" fmla="*/ 682388 h 1583140"/>
                <a:gd name="connsiteX4" fmla="*/ 2866030 w 2866030"/>
                <a:gd name="connsiteY4" fmla="*/ 0 h 1583140"/>
                <a:gd name="connsiteX5" fmla="*/ 2866030 w 2866030"/>
                <a:gd name="connsiteY5" fmla="*/ 0 h 158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6030" h="1583140">
                  <a:moveTo>
                    <a:pt x="0" y="1583140"/>
                  </a:moveTo>
                  <a:cubicBezTo>
                    <a:pt x="237698" y="1538785"/>
                    <a:pt x="475397" y="1494430"/>
                    <a:pt x="736979" y="1392072"/>
                  </a:cubicBezTo>
                  <a:cubicBezTo>
                    <a:pt x="998561" y="1289714"/>
                    <a:pt x="1330657" y="1087272"/>
                    <a:pt x="1569493" y="968991"/>
                  </a:cubicBezTo>
                  <a:cubicBezTo>
                    <a:pt x="1808329" y="850710"/>
                    <a:pt x="1953905" y="843886"/>
                    <a:pt x="2169994" y="682388"/>
                  </a:cubicBezTo>
                  <a:cubicBezTo>
                    <a:pt x="2386083" y="520890"/>
                    <a:pt x="2866030" y="0"/>
                    <a:pt x="2866030" y="0"/>
                  </a:cubicBezTo>
                  <a:lnTo>
                    <a:pt x="2866030" y="0"/>
                  </a:ln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3398832" y="3986821"/>
              <a:ext cx="1802438" cy="805467"/>
            </a:xfrm>
            <a:custGeom>
              <a:avLst/>
              <a:gdLst>
                <a:gd name="connsiteX0" fmla="*/ 0 w 2866030"/>
                <a:gd name="connsiteY0" fmla="*/ 1610435 h 1610435"/>
                <a:gd name="connsiteX1" fmla="*/ 150125 w 2866030"/>
                <a:gd name="connsiteY1" fmla="*/ 1392071 h 1610435"/>
                <a:gd name="connsiteX2" fmla="*/ 368489 w 2866030"/>
                <a:gd name="connsiteY2" fmla="*/ 1323832 h 1610435"/>
                <a:gd name="connsiteX3" fmla="*/ 655092 w 2866030"/>
                <a:gd name="connsiteY3" fmla="*/ 1337480 h 1610435"/>
                <a:gd name="connsiteX4" fmla="*/ 1364776 w 2866030"/>
                <a:gd name="connsiteY4" fmla="*/ 1078173 h 1610435"/>
                <a:gd name="connsiteX5" fmla="*/ 1760561 w 2866030"/>
                <a:gd name="connsiteY5" fmla="*/ 805218 h 1610435"/>
                <a:gd name="connsiteX6" fmla="*/ 2047164 w 2866030"/>
                <a:gd name="connsiteY6" fmla="*/ 600501 h 1610435"/>
                <a:gd name="connsiteX7" fmla="*/ 2183642 w 2866030"/>
                <a:gd name="connsiteY7" fmla="*/ 354841 h 1610435"/>
                <a:gd name="connsiteX8" fmla="*/ 2388358 w 2866030"/>
                <a:gd name="connsiteY8" fmla="*/ 300250 h 1610435"/>
                <a:gd name="connsiteX9" fmla="*/ 2593074 w 2866030"/>
                <a:gd name="connsiteY9" fmla="*/ 245659 h 1610435"/>
                <a:gd name="connsiteX10" fmla="*/ 2866030 w 2866030"/>
                <a:gd name="connsiteY10" fmla="*/ 0 h 161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030" h="1610435">
                  <a:moveTo>
                    <a:pt x="0" y="1610435"/>
                  </a:moveTo>
                  <a:cubicBezTo>
                    <a:pt x="44355" y="1525136"/>
                    <a:pt x="88710" y="1439838"/>
                    <a:pt x="150125" y="1392071"/>
                  </a:cubicBezTo>
                  <a:cubicBezTo>
                    <a:pt x="211540" y="1344304"/>
                    <a:pt x="284328" y="1332930"/>
                    <a:pt x="368489" y="1323832"/>
                  </a:cubicBezTo>
                  <a:cubicBezTo>
                    <a:pt x="452650" y="1314734"/>
                    <a:pt x="489044" y="1378423"/>
                    <a:pt x="655092" y="1337480"/>
                  </a:cubicBezTo>
                  <a:cubicBezTo>
                    <a:pt x="821140" y="1296537"/>
                    <a:pt x="1180531" y="1166883"/>
                    <a:pt x="1364776" y="1078173"/>
                  </a:cubicBezTo>
                  <a:cubicBezTo>
                    <a:pt x="1549021" y="989463"/>
                    <a:pt x="1646830" y="884830"/>
                    <a:pt x="1760561" y="805218"/>
                  </a:cubicBezTo>
                  <a:cubicBezTo>
                    <a:pt x="1874292" y="725606"/>
                    <a:pt x="1976651" y="675564"/>
                    <a:pt x="2047164" y="600501"/>
                  </a:cubicBezTo>
                  <a:cubicBezTo>
                    <a:pt x="2117677" y="525438"/>
                    <a:pt x="2126776" y="404883"/>
                    <a:pt x="2183642" y="354841"/>
                  </a:cubicBezTo>
                  <a:cubicBezTo>
                    <a:pt x="2240508" y="304799"/>
                    <a:pt x="2388358" y="300250"/>
                    <a:pt x="2388358" y="300250"/>
                  </a:cubicBezTo>
                  <a:cubicBezTo>
                    <a:pt x="2456597" y="282053"/>
                    <a:pt x="2513462" y="295701"/>
                    <a:pt x="2593074" y="245659"/>
                  </a:cubicBezTo>
                  <a:cubicBezTo>
                    <a:pt x="2672686" y="195617"/>
                    <a:pt x="2769358" y="97808"/>
                    <a:pt x="2866030" y="0"/>
                  </a:cubicBezTo>
                </a:path>
              </a:pathLst>
            </a:custGeom>
            <a:noFill/>
            <a:ln w="317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3390249" y="4253034"/>
              <a:ext cx="1811021" cy="733689"/>
            </a:xfrm>
            <a:custGeom>
              <a:avLst/>
              <a:gdLst>
                <a:gd name="connsiteX0" fmla="*/ 0 w 2879678"/>
                <a:gd name="connsiteY0" fmla="*/ 1433015 h 1466923"/>
                <a:gd name="connsiteX1" fmla="*/ 382137 w 2879678"/>
                <a:gd name="connsiteY1" fmla="*/ 1460311 h 1466923"/>
                <a:gd name="connsiteX2" fmla="*/ 914400 w 2879678"/>
                <a:gd name="connsiteY2" fmla="*/ 1323833 h 1466923"/>
                <a:gd name="connsiteX3" fmla="*/ 2074460 w 2879678"/>
                <a:gd name="connsiteY3" fmla="*/ 655093 h 1466923"/>
                <a:gd name="connsiteX4" fmla="*/ 2620370 w 2879678"/>
                <a:gd name="connsiteY4" fmla="*/ 272956 h 1466923"/>
                <a:gd name="connsiteX5" fmla="*/ 2879678 w 2879678"/>
                <a:gd name="connsiteY5" fmla="*/ 0 h 14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9678" h="1466923">
                  <a:moveTo>
                    <a:pt x="0" y="1433015"/>
                  </a:moveTo>
                  <a:cubicBezTo>
                    <a:pt x="114868" y="1455761"/>
                    <a:pt x="229737" y="1478508"/>
                    <a:pt x="382137" y="1460311"/>
                  </a:cubicBezTo>
                  <a:cubicBezTo>
                    <a:pt x="534537" y="1442114"/>
                    <a:pt x="632346" y="1458036"/>
                    <a:pt x="914400" y="1323833"/>
                  </a:cubicBezTo>
                  <a:cubicBezTo>
                    <a:pt x="1196454" y="1189630"/>
                    <a:pt x="1790132" y="830239"/>
                    <a:pt x="2074460" y="655093"/>
                  </a:cubicBezTo>
                  <a:cubicBezTo>
                    <a:pt x="2358788" y="479947"/>
                    <a:pt x="2486167" y="382138"/>
                    <a:pt x="2620370" y="272956"/>
                  </a:cubicBezTo>
                  <a:cubicBezTo>
                    <a:pt x="2754573" y="163774"/>
                    <a:pt x="2817125" y="81887"/>
                    <a:pt x="2879678" y="0"/>
                  </a:cubicBezTo>
                </a:path>
              </a:pathLst>
            </a:custGeom>
            <a:noFill/>
            <a:ln w="317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3361" y="3613666"/>
              <a:ext cx="1479752" cy="38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c</a:t>
              </a:r>
              <a:r>
                <a:rPr lang="en-US" sz="2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1 </a:t>
              </a:r>
              <a:r>
                <a:rPr lang="en-US" sz="2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× g(n)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82907" y="4100060"/>
              <a:ext cx="1479752" cy="38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c</a:t>
              </a:r>
              <a:r>
                <a:rPr lang="en-US" sz="2200" b="1" baseline="-25000">
                  <a:solidFill>
                    <a:srgbClr val="00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2 </a:t>
              </a:r>
              <a:r>
                <a:rPr lang="en-US" sz="22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× g(n)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16042" y="3883510"/>
              <a:ext cx="1124109" cy="38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/>
                </a:rPr>
                <a:t>f(n)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76600" y="5486400"/>
              <a:ext cx="533096" cy="38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22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48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620000" cy="838200"/>
          </a:xfrm>
        </p:spPr>
        <p:txBody>
          <a:bodyPr>
            <a:normAutofit/>
          </a:bodyPr>
          <a:lstStyle/>
          <a:p>
            <a:r>
              <a:rPr lang="en-US"/>
              <a:t>O-Notation: </a:t>
            </a:r>
            <a:r>
              <a:rPr lang="en-US" sz="3100">
                <a:solidFill>
                  <a:srgbClr val="FF0000"/>
                </a:solidFill>
              </a:rPr>
              <a:t>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36823" t="59375" r="41215" b="28125"/>
          <a:stretch>
            <a:fillRect/>
          </a:stretch>
        </p:blipFill>
        <p:spPr bwMode="auto">
          <a:xfrm>
            <a:off x="3171825" y="5181600"/>
            <a:ext cx="52387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83" y="1145499"/>
            <a:ext cx="7696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6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387" y="121511"/>
            <a:ext cx="6343444" cy="4367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O-Notation</a:t>
            </a:r>
            <a:r>
              <a:rPr 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409" y="558229"/>
            <a:ext cx="8610600" cy="5334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Example 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Using basic definition, we show that 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3n</a:t>
            </a:r>
            <a:r>
              <a:rPr lang="en-US" sz="2400" b="1" i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 + 10n ϵ O(n</a:t>
            </a:r>
            <a:r>
              <a:rPr lang="en-US" sz="2400" b="1" i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)</a:t>
            </a:r>
          </a:p>
          <a:p>
            <a:pPr marL="0" indent="0">
              <a:buNone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Consider ,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10 ≤ n for n ≥ 10		 </a:t>
            </a:r>
            <a:r>
              <a:rPr lang="pt-BR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( obvious !)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10n ≤ n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    for n ≥ 10 	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( Multiplying both sides with n )</a:t>
            </a:r>
          </a:p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3n</a:t>
            </a:r>
            <a:r>
              <a:rPr lang="pt-BR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+10n ≤ 3n</a:t>
            </a:r>
            <a:r>
              <a:rPr lang="pt-BR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 + n</a:t>
            </a:r>
            <a:r>
              <a:rPr lang="pt-BR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   for n ≥ 10 </a:t>
            </a:r>
            <a:r>
              <a:rPr lang="pt-BR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( Adding 3n</a:t>
            </a:r>
            <a:r>
              <a:rPr lang="pt-BR" sz="2400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pt-BR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 to both sides )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	=4n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 				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(Simplifying )</a:t>
            </a:r>
          </a:p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3n</a:t>
            </a:r>
            <a:r>
              <a:rPr lang="pt-BR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 + 10 n ≤ c.n</a:t>
            </a:r>
            <a:r>
              <a:rPr lang="pt-BR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 for n ≥ n</a:t>
            </a:r>
            <a:r>
              <a:rPr lang="pt-B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0    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where c =4 and n</a:t>
            </a:r>
            <a:r>
              <a:rPr lang="pt-B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0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= 10 </a:t>
            </a:r>
            <a:r>
              <a:rPr lang="pt-BR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(Solution)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Therefore, it follows from the basic definition that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			3n</a:t>
            </a:r>
            <a:r>
              <a:rPr lang="en-US" sz="24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 +10n = O(n</a:t>
            </a:r>
            <a:r>
              <a:rPr lang="en-US" sz="24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)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/>
              <a:ea typeface="Segoe UI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7573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/>
              <a:t>Ω</a:t>
            </a:r>
            <a:r>
              <a:rPr lang="en-US" sz="2800"/>
              <a:t>-Notation</a:t>
            </a:r>
            <a:br>
              <a:rPr lang="en-US" sz="2800"/>
            </a:br>
            <a:r>
              <a:rPr lang="en-US" sz="2800">
                <a:solidFill>
                  <a:srgbClr val="FF0000"/>
                </a:solidFill>
              </a:rPr>
              <a:t>Asymptotic Lower Bound</a:t>
            </a:r>
            <a:endParaRPr lang="en-US" sz="2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1" y="1853248"/>
            <a:ext cx="7168661" cy="372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36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228600"/>
            <a:ext cx="8839200" cy="4721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33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Example: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show that ½ n (n-1)</a:t>
            </a:r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ϵ θ(n</a:t>
            </a:r>
            <a:r>
              <a:rPr lang="en-US" sz="2400" i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need to prove that </a:t>
            </a:r>
          </a:p>
          <a:p>
            <a:pPr marL="0" indent="0">
              <a:buNone/>
            </a:pPr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4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en-US" sz="2400" i="1" baseline="-250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24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g(n) ≤ F(n) ≤ c</a:t>
            </a:r>
            <a:r>
              <a:rPr lang="en-US" sz="2400" i="1" baseline="-250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24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g(n)</a:t>
            </a:r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	 for all n ≥ n</a:t>
            </a:r>
            <a:r>
              <a:rPr lang="en-US" sz="2400" i="1" baseline="-25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</a:t>
            </a:r>
          </a:p>
          <a:p>
            <a:pPr marL="0" indent="0">
              <a:buNone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first, consider the </a:t>
            </a:r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upper bound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</a:t>
            </a:r>
          </a:p>
          <a:p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en-US" sz="2400" i="1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F(n) ≤ c</a:t>
            </a:r>
            <a:r>
              <a:rPr lang="en-US" sz="2400" i="1" baseline="-25000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2400" i="1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g(n)</a:t>
            </a:r>
            <a:endParaRPr lang="en-US" sz="2400" dirty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½ n(n-1) = ½ n</a:t>
            </a:r>
            <a:r>
              <a:rPr lang="pt-BR" sz="2400" i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– ½ n ≤ ½ n</a:t>
            </a:r>
            <a:r>
              <a:rPr lang="pt-BR" sz="2400" i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		for all n ≥ 0.</a:t>
            </a:r>
          </a:p>
          <a:p>
            <a:pPr marL="0" indent="0">
              <a:buNone/>
            </a:pPr>
            <a:endParaRPr lang="pt-BR" sz="2400" i="1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Second, consider the </a:t>
            </a:r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lower bound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</a:t>
            </a:r>
          </a:p>
          <a:p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en-US" sz="2400" i="1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en-US" sz="2400" i="1" baseline="-25000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2400" i="1" dirty="0">
                <a:solidFill>
                  <a:srgbClr val="0000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g(n) ≤ F(n)</a:t>
            </a:r>
            <a:endParaRPr lang="en-US" sz="2400" dirty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½ n(n-1) = ½ n</a:t>
            </a:r>
            <a:r>
              <a:rPr lang="pt-BR" sz="2400" i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– ½ n ≥ ½ n</a:t>
            </a:r>
            <a:r>
              <a:rPr lang="pt-BR" sz="2400" i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– ½ n ½ n 	for all n ≥ 2.</a:t>
            </a:r>
          </a:p>
          <a:p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= ¼ n</a:t>
            </a:r>
            <a:r>
              <a:rPr lang="pt-BR" sz="2400" i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Hence we can select c</a:t>
            </a:r>
            <a:r>
              <a:rPr lang="pt-BR" sz="2400" i="1" baseline="-25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¼ , c</a:t>
            </a:r>
            <a:r>
              <a:rPr lang="pt-BR" sz="2400" i="1" baseline="-25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= ½ , and n</a:t>
            </a:r>
            <a:r>
              <a:rPr lang="pt-BR" sz="2400" i="1" baseline="-25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  <a:r>
              <a:rPr lang="pt-BR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2.</a:t>
            </a:r>
          </a:p>
          <a:p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pt-BR" sz="2400" i="1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1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/>
              <a:t>θ-</a:t>
            </a:r>
            <a:r>
              <a:rPr lang="en-US"/>
              <a:t>Notation</a:t>
            </a:r>
            <a:br>
              <a:rPr lang="en-US"/>
            </a:br>
            <a:r>
              <a:rPr lang="en-US" sz="3100">
                <a:solidFill>
                  <a:srgbClr val="FF0000"/>
                </a:solidFill>
              </a:rPr>
              <a:t>Definition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870" y="1662340"/>
            <a:ext cx="750313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34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545</TotalTime>
  <Words>185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Century Gothic</vt:lpstr>
      <vt:lpstr>Comic Sans MS</vt:lpstr>
      <vt:lpstr>Segoe</vt:lpstr>
      <vt:lpstr>Segoe UI</vt:lpstr>
      <vt:lpstr>Symbol</vt:lpstr>
      <vt:lpstr>Times New Roman</vt:lpstr>
      <vt:lpstr>Wingdings</vt:lpstr>
      <vt:lpstr>Wingdings 3</vt:lpstr>
      <vt:lpstr>Ion</vt:lpstr>
      <vt:lpstr>Algorithms And Design </vt:lpstr>
      <vt:lpstr>#003 Asymptotic notations and Basic efficiency classes </vt:lpstr>
      <vt:lpstr>Bounds (Asymptotic Notations)</vt:lpstr>
      <vt:lpstr>Bounds (Asymptotic Notations)</vt:lpstr>
      <vt:lpstr>O-Notation: Definition</vt:lpstr>
      <vt:lpstr>O-Notation : Examples</vt:lpstr>
      <vt:lpstr>Ω-Notation Asymptotic Lower Bound</vt:lpstr>
      <vt:lpstr>PowerPoint Presentation</vt:lpstr>
      <vt:lpstr>θ-Notation Definition</vt:lpstr>
      <vt:lpstr>Materials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Design</dc:title>
  <dc:creator>Microsoft account</dc:creator>
  <cp:lastModifiedBy>Microsoft account</cp:lastModifiedBy>
  <cp:revision>28</cp:revision>
  <dcterms:created xsi:type="dcterms:W3CDTF">2023-03-21T20:14:55Z</dcterms:created>
  <dcterms:modified xsi:type="dcterms:W3CDTF">2023-03-27T13:30:53Z</dcterms:modified>
</cp:coreProperties>
</file>