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59" r:id="rId6"/>
    <p:sldId id="269" r:id="rId7"/>
    <p:sldId id="261" r:id="rId8"/>
    <p:sldId id="270" r:id="rId9"/>
    <p:sldId id="262" r:id="rId10"/>
    <p:sldId id="271" r:id="rId11"/>
    <p:sldId id="263" r:id="rId12"/>
    <p:sldId id="264" r:id="rId13"/>
    <p:sldId id="272" r:id="rId14"/>
    <p:sldId id="265" r:id="rId15"/>
    <p:sldId id="273" r:id="rId16"/>
    <p:sldId id="274" r:id="rId17"/>
    <p:sldId id="26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A38DA-5515-4B4F-8201-98EBAB2EE86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724F-1C7D-463E-893A-CB52894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DF9-BBAA-4F7C-A143-38212159D7EC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6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4CC4-C1F9-4720-875A-FB37C32766E5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08E4-32CD-46E5-8A7B-FB6736EF54DC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181-4C50-4D21-9F87-E219BE053D9D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4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BD9F-C5FB-4D15-B57B-18C93B05CAA3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67A9-84BB-428B-A641-B2E771020D47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58C6-AF33-4278-8F20-2181F8C4DAA7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653F-97A3-4D4F-82A7-ADF28B08201A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9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1D9-DAE1-4217-9A2D-F6E4EDE20841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494B-249E-44EA-8372-C1B1FBC79077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7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5511DC-44A3-4212-8DF2-C62ADC85E26A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664E-7CFB-46F6-8F25-AC1DAB03E021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591761-5BCF-48E2-B093-4B4E7AEFD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2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8810-1C48-4AAC-B696-96C679235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مقاوم کردن الگوریتم شبکه عصبی پیچشی در برابر فریب خوردن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BCBFC-A136-41C9-B164-5F99FB8A7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b="1" dirty="0">
                <a:cs typeface="B Nazanin" panose="00000400000000000000" pitchFamily="2" charset="-78"/>
              </a:rPr>
              <a:t>استاد راهنما: دکتر ناصر مزینی</a:t>
            </a:r>
          </a:p>
          <a:p>
            <a:pPr algn="r"/>
            <a:r>
              <a:rPr lang="fa-IR" b="1" dirty="0">
                <a:cs typeface="B Nazanin" panose="00000400000000000000" pitchFamily="2" charset="-78"/>
              </a:rPr>
              <a:t>دانشجو: امیرحسین امینی مهر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56DC-D0A4-43E9-A073-85E47DB8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F226-4451-4B83-AA8A-A916DABD770A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7B4CC-1363-4663-B812-4B5133A5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AB8D-AF87-4C50-8A7C-D1F6F719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روش نشانه­ی گرادیان سریع(ادامه)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349399AB-3FB4-4425-82A8-433212D0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09" y="2369666"/>
            <a:ext cx="7816812" cy="41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7D32047-2A9E-4533-BB31-792D6671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90" y="14835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A86A5B3E-F318-488D-A090-F89C5BDE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09" y="2783284"/>
            <a:ext cx="7816813" cy="2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58769A7D-C1C7-4B91-945A-43F8C6A8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90" y="38378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64C3F-F701-4F75-88B7-C6B5C682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F998-A779-4859-A89D-8C83C203F4C0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381F-5639-4D3B-8015-E1FB9690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2CA7-0D68-4933-AEBB-1025F42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آموزش </a:t>
            </a:r>
            <a:r>
              <a:rPr lang="ar-SA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شبکه­ی تقابلی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D11E-65CF-43B7-8D07-1512C919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آموزش شبکه تقابلی چگونه جلوی حمله را می گیرد؟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4EFE-E334-4625-98C3-9FFEBA7B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1A2D-2C82-4C96-9A09-7C87BE32D862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C776F-2C38-449B-AF0A-2A997AC4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B643-A7A1-4372-8ADD-36DFB946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دفاع تقطیری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FFFD-E2E7-4869-AA3A-F45D2F66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5732"/>
            <a:ext cx="4958854" cy="3450613"/>
          </a:xfrm>
        </p:spPr>
        <p:txBody>
          <a:bodyPr/>
          <a:lstStyle/>
          <a:p>
            <a:pPr algn="r" rtl="1"/>
            <a:r>
              <a:rPr lang="fa-IR">
                <a:cs typeface="B Nazanin" panose="00000400000000000000" pitchFamily="2" charset="-78"/>
              </a:rPr>
              <a:t>منظور </a:t>
            </a:r>
            <a:r>
              <a:rPr lang="fa-IR" dirty="0">
                <a:cs typeface="B Nazanin" panose="00000400000000000000" pitchFamily="2" charset="-78"/>
              </a:rPr>
              <a:t>از دما در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 شبکه عصبی پیچشی</a:t>
            </a:r>
            <a:r>
              <a:rPr lang="ar-S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8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چیست؟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لایه </a:t>
            </a:r>
            <a:r>
              <a:rPr lang="en-US" dirty="0">
                <a:cs typeface="B Nazanin" panose="00000400000000000000" pitchFamily="2" charset="-78"/>
              </a:rPr>
              <a:t>SoftMax</a:t>
            </a:r>
            <a:r>
              <a:rPr lang="fa-IR" dirty="0">
                <a:cs typeface="B Nazanin" panose="00000400000000000000" pitchFamily="2" charset="-78"/>
              </a:rPr>
              <a:t> چیست؟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دفاع تقطیری چگونه کار می کند؟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26" name="Picture 8">
            <a:extLst>
              <a:ext uri="{FF2B5EF4-FFF2-40B4-BE49-F238E27FC236}">
                <a16:creationId xmlns:a16="http://schemas.microsoft.com/office/drawing/2014/main" id="{66D372E2-40A2-4661-B75A-674D0C4B3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28101"/>
            <a:ext cx="4790601" cy="3857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0F9F-3FF1-42FD-B16E-BAB62A34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7A78-B641-4AF9-B603-1562911C57B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BF8B5-DC74-4728-8113-42DBBB1F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B643-A7A1-4372-8ADD-36DFB946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دفاع تقطیری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pic>
        <p:nvPicPr>
          <p:cNvPr id="2050" name="Picture 7">
            <a:extLst>
              <a:ext uri="{FF2B5EF4-FFF2-40B4-BE49-F238E27FC236}">
                <a16:creationId xmlns:a16="http://schemas.microsoft.com/office/drawing/2014/main" id="{00E4B8E0-CFCE-4412-87E4-0354B1E1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8981" b="6288"/>
          <a:stretch>
            <a:fillRect/>
          </a:stretch>
        </p:blipFill>
        <p:spPr bwMode="auto">
          <a:xfrm>
            <a:off x="1691604" y="2271857"/>
            <a:ext cx="8808791" cy="33451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4013C-06C6-45F7-8E91-2A6E9D66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637-3A58-4E7B-A8FA-081BB5D27517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65B55-93D7-453A-A65B-A08B16C7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B0C-0634-4E16-A03C-29471356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نتایج (آموزش شبکه تقابلی)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pic>
        <p:nvPicPr>
          <p:cNvPr id="3074" name="Chart 11">
            <a:extLst>
              <a:ext uri="{FF2B5EF4-FFF2-40B4-BE49-F238E27FC236}">
                <a16:creationId xmlns:a16="http://schemas.microsoft.com/office/drawing/2014/main" id="{1AE4D391-CC8D-42A2-85B0-D4726E78111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49" y="2152392"/>
            <a:ext cx="7330902" cy="37258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AA0CE-E374-4871-8A6C-8476E25B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692-CD2E-46BB-AA79-3A6D9A12CF68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5A18-07AB-48D5-8604-7F83AD9B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B0C-0634-4E16-A03C-29471356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نتایج (دفاع تقطیری) 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pic>
        <p:nvPicPr>
          <p:cNvPr id="4100" name="Chart 12">
            <a:extLst>
              <a:ext uri="{FF2B5EF4-FFF2-40B4-BE49-F238E27FC236}">
                <a16:creationId xmlns:a16="http://schemas.microsoft.com/office/drawing/2014/main" id="{E1534FFE-C2E7-4489-9DA2-2ABDDE5A56C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535" y="2144053"/>
            <a:ext cx="7386929" cy="3724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E8F5B-DA11-4F6D-BE48-9814CAC2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E5F-2F69-4403-B73F-3C38A8A396A6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5B04-82A4-48B9-BE27-6FA5E2A5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B0C-0634-4E16-A03C-29471356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نتایج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pic>
        <p:nvPicPr>
          <p:cNvPr id="5122" name="Chart 13">
            <a:extLst>
              <a:ext uri="{FF2B5EF4-FFF2-40B4-BE49-F238E27FC236}">
                <a16:creationId xmlns:a16="http://schemas.microsoft.com/office/drawing/2014/main" id="{4ADDD79C-DD8D-4443-A6A4-1BEE132956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63" y="2341984"/>
            <a:ext cx="7063273" cy="33403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6ED25-1914-4ACB-A6D3-B20F6E5B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D67F-EA94-4998-AE20-2FADE38B7A9E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3489-D2FB-412B-BFD3-DBE48307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A75C-F0F3-40EE-8FDA-712091EE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مراجع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tu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B374-A1B5-415A-936D-5AA20F18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tus"/>
              </a:rPr>
              <a:t> </a:t>
            </a:r>
            <a:endParaRPr lang="en-US" sz="18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S. </a:t>
            </a:r>
            <a:r>
              <a:rPr lang="en-US" sz="1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Indolia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A. K. Goswami, S. P. Mishra, and P. </a:t>
            </a:r>
            <a:r>
              <a:rPr lang="en-US" sz="1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Asopa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"Conceptual Understanding of Convolutional Neural Network- A Deep Learning Approach," </a:t>
            </a:r>
            <a:r>
              <a:rPr lang="en-US" sz="1800" i="1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Procedia Computer Science, 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vol.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132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pp.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679-688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2018/01/01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/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2018.</a:t>
            </a:r>
            <a:endParaRPr lang="en-US" sz="1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S. A. </a:t>
            </a:r>
            <a:r>
              <a:rPr lang="en-US" sz="1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Fezza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Y. </a:t>
            </a:r>
            <a:r>
              <a:rPr lang="en-US" sz="1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Bakhti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W. </a:t>
            </a:r>
            <a:r>
              <a:rPr lang="en-US" sz="1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Hamidouche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and O. </a:t>
            </a:r>
            <a:r>
              <a:rPr lang="en-US" sz="1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Déforges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"Perceptual Evaluation of Adversarial Attacks for CNN-based Image Classification," in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2019 </a:t>
            </a:r>
            <a:r>
              <a:rPr lang="en-US" sz="1800" i="1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Eleventh International Conference on Quality of Multimedia Experience (</a:t>
            </a:r>
            <a:r>
              <a:rPr lang="en-US" sz="1800" i="1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QoMEX</a:t>
            </a:r>
            <a:r>
              <a:rPr lang="en-US" sz="1800" i="1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)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2019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pp.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1-6.</a:t>
            </a:r>
            <a:endParaRPr lang="en-US" sz="1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K. Ren, T. Zheng, Z. Qin, and X. Liu, "Adversarial Attacks and Defenses in Deep Learning," </a:t>
            </a:r>
            <a:r>
              <a:rPr lang="en-US" sz="1800" i="1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Engineering, 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vol.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6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no.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3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pp.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346-360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2020/03/01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/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2020.</a:t>
            </a:r>
            <a:endParaRPr lang="en-US" sz="1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N. </a:t>
            </a:r>
            <a:r>
              <a:rPr lang="en-US" sz="1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Papernot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P. McDaniel, X. Wu, S. Jha, and A. Swami, </a:t>
            </a:r>
            <a:r>
              <a:rPr lang="en-US" sz="1800" i="1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Distillation as a Defense to Adversarial Perturbations Against Deep Neural Networks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. 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2016</a:t>
            </a:r>
            <a:r>
              <a:rPr lang="en-US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, pp</a:t>
            </a:r>
            <a:r>
              <a:rPr lang="fa-IR" sz="1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. 582-597.</a:t>
            </a:r>
            <a:endParaRPr lang="en-US" sz="1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5FDC-E506-4300-A33C-6161C50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EC0B-FF68-4755-8E35-CFC22EE444C6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32848-7E10-4A28-A0E0-144CE29B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8810-1C48-4AAC-B696-96C679235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تشکر</a:t>
            </a:r>
            <a:endParaRPr lang="en-US" sz="3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C30C-4090-4EA4-ADB9-76F05B4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8CED-E42A-429D-83EB-7D25A8614E53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DF4EA-F1E3-4BF1-8E7D-A77B9FA0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656-A850-43ED-BB0D-7226A8A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ar-S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چکيده</a:t>
            </a:r>
            <a:endParaRPr lang="en-US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4BBA81-3358-4000-B0A3-C0C9E116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6261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36F1F5-65C8-4706-BCBB-569169B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216602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هدف از انجام این پروژه چیست؟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این گزارش به چه الگوریتمی از الگوریتم های یادگیری عمیق پرداخته شده است؟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از چه داده هایی در این پروژه استفاده شده است؟</a:t>
            </a:r>
            <a:endParaRPr lang="fa-IR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این گزارش سعی شده که جلوی چه نوع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حمله­ای</a:t>
            </a:r>
            <a:r>
              <a:rPr lang="fa-I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گرفته شود؟</a:t>
            </a:r>
          </a:p>
          <a:p>
            <a:pPr algn="r" rtl="1"/>
            <a:r>
              <a:rPr lang="fa-IR" sz="18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این گزارش از چه روش هایی برای دفاع در مقابل حملات استفاده شده است؟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نتیجه­ی</a:t>
            </a:r>
            <a:r>
              <a:rPr lang="fa-I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به دست آمده چیس</a:t>
            </a:r>
            <a:r>
              <a:rPr lang="fa-IR" sz="18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ت؟</a:t>
            </a:r>
          </a:p>
          <a:p>
            <a:pPr marL="0" indent="0" algn="r" rtl="1">
              <a:buNone/>
            </a:pPr>
            <a:r>
              <a:rPr lang="fa-IR" sz="18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A5A70-6B84-4002-B831-EA62F534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C13E-F919-432B-A7E1-C15CA370015B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B865-5A5F-49F8-A6DD-02BC6492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34C0-A1C3-488D-9B33-5A977FAE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 fontScale="90000"/>
          </a:bodyPr>
          <a:lstStyle/>
          <a:p>
            <a:pPr algn="r"/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ar-SA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مقدمه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fa-I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68DB7247-8470-4ADB-B87C-9108E5AF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7" y="2431472"/>
            <a:ext cx="6262942" cy="39595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D52E45-DF4E-4300-A7E9-0E68CE73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41" y="2216602"/>
            <a:ext cx="4794012" cy="3437749"/>
          </a:xfrm>
        </p:spPr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 یادگیری عمیق چه جایگاهی در زندگی انسان ها دارد؟</a:t>
            </a:r>
            <a:endParaRPr lang="fa-I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صورت حمله به ال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گ</a:t>
            </a: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وریتم شبکه عصبی پیچشی چه شاهد چه فجایعی خواهیم بود؟</a:t>
            </a: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88743-F2FC-413A-882B-CDCE8025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28AA-9F57-4C16-8EC8-B29B39E1C10B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98C1-B1A9-4DC9-962B-B0B2AE6E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C10-8195-4D23-953F-E2E34136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>
            <a:normAutofit fontScale="90000"/>
          </a:bodyPr>
          <a:lstStyle/>
          <a:p>
            <a:pPr algn="r"/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 شبکه عصبی پیچشی(کانولوشن)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04A584-FC77-40F6-95AE-789429FD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216602"/>
            <a:ext cx="9603275" cy="3450613"/>
          </a:xfrm>
        </p:spPr>
        <p:txBody>
          <a:bodyPr/>
          <a:lstStyle/>
          <a:p>
            <a:pPr algn="r" rtl="1"/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کاربرد های </a:t>
            </a:r>
            <a:r>
              <a:rPr lang="ar-S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 شبکه عصبی پیچشی </a:t>
            </a: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چیست؟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منظور از کاربرد طبقه بندی در داده های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Mnist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در </a:t>
            </a:r>
            <a:r>
              <a:rPr lang="ar-S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 شبکه عصبی پیچشی </a:t>
            </a:r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چیست؟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 شبکه عصبی پیچشی چگونه کار می کند؟</a:t>
            </a: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D7BB5-890A-4886-AF42-D7B0FCA9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8B31-02FB-46F8-9D2F-E2BF0DD65202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5F42-9353-458C-A91E-80CD3705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C10-8195-4D23-953F-E2E34136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>
            <a:normAutofit fontScale="90000"/>
          </a:bodyPr>
          <a:lstStyle/>
          <a:p>
            <a:pPr algn="r"/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 شبکه عصبی پیچشی(ادامه)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sz="3600" b="1" dirty="0"/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25C5CF6-A1F2-4F4D-90A3-0FFBB959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42" y="2388630"/>
            <a:ext cx="8707116" cy="32726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440EB-A414-457B-B238-5F38C6A8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5358-3507-4338-8BEB-A34C1BB11CC5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76EF0-7013-4E42-84D7-D37999C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4B39-C7B2-489F-9C8A-8D9F4521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فریب دادن الگوریتم شبکه عصبی پیچشی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BC21E1-BBC9-427B-8084-01478E5F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216602"/>
            <a:ext cx="9603275" cy="3450613"/>
          </a:xfrm>
        </p:spPr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منظور از فریب دادن الگوریتم شبکه عصبی پیچشی چیست؟</a:t>
            </a:r>
          </a:p>
          <a:p>
            <a:pPr algn="r" rtl="1"/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چگونه 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می توان الگوریتم شبکه عصبی پیچشی را فریب داد؟</a:t>
            </a: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E2458-D9F6-412F-B4DA-3B32C853D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8" y="3429000"/>
            <a:ext cx="5235662" cy="2857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96E17-2CCF-4615-970F-1CCAD4CE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D34E-383A-4EA6-A584-3E128C45D3CC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75A6-FCFA-46C7-8A15-C41163D3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FFE3-7B1D-4AF8-A5EF-4CF9A7E4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حمله­ی شبکه­ی تقابلی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D72C7-6C84-4A36-BEC6-D3F6F37D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216602"/>
            <a:ext cx="9603275" cy="3450613"/>
          </a:xfrm>
        </p:spPr>
        <p:txBody>
          <a:bodyPr/>
          <a:lstStyle/>
          <a:p>
            <a:pPr algn="r" rtl="1"/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چگونه باید داده ها را طبقه بندی کرد؟</a:t>
            </a:r>
          </a:p>
          <a:p>
            <a:pPr algn="r" rtl="1"/>
            <a: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حمله شبکه تقابلی چگونه مدل را فریب می دهد؟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اپسیلون در حمله شبکه تقابلی به چه معناست؟</a:t>
            </a: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fa-I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61BB5-CB5C-4A6D-A0F8-D436D119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CB44-2BF4-401C-AE90-27E8BC3972A9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E1CF-B8B5-4E3C-A1EA-CF7FA7B0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FFE3-7B1D-4AF8-A5EF-4CF9A7E4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حمله­ی شبکه­ی تقابلی(ادامه)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5753E36-0735-4D1B-8F2C-A9CEE371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63" y="2177423"/>
            <a:ext cx="4610100" cy="362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B4865C5-7B2B-4E39-85D0-FC3A9E7F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0983"/>
            <a:ext cx="46101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76DE9-FD01-43E7-B63A-01193159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3C53-B560-4F12-A33C-AE457C11F70E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227D7-01F2-43CE-A20E-CABFC49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4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AB8D-AF87-4C50-8A7C-D1F6F719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روش نشانه­ی گرادیان سریع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Za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3973-EE94-485D-9621-50C858B3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319" y="2015732"/>
            <a:ext cx="5288536" cy="345061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هدف روش نشانه گرادیان سریع چیست؟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روش نشانه گرادیان سریع چگونه حمله­ی شبکه­ی تقابلی را محقق می سازد؟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فرمول روش نشانه گرادیان سریع به چه صورت می باشد؟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DBDC06-12A9-4CD8-A3C6-ED7D5F29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46" y="2155371"/>
            <a:ext cx="4038600" cy="33109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5B51-0102-49F8-91A6-A0583EAF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66F-9B14-4218-B28C-53CC2501AC17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87371-7E00-43F7-8828-E01A00D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1761-5BCF-48E2-B093-4B4E7AEFDE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99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1022</TotalTime>
  <Words>622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Angsana New</vt:lpstr>
      <vt:lpstr>Arabic Typesetting</vt:lpstr>
      <vt:lpstr>Arial</vt:lpstr>
      <vt:lpstr>Calibri</vt:lpstr>
      <vt:lpstr>Gill Sans MT</vt:lpstr>
      <vt:lpstr>Times New Roman</vt:lpstr>
      <vt:lpstr>Gallery</vt:lpstr>
      <vt:lpstr>مقاوم کردن الگوریتم شبکه عصبی پیچشی در برابر فریب خوردن</vt:lpstr>
      <vt:lpstr>  چکيده</vt:lpstr>
      <vt:lpstr> مقدمه    </vt:lpstr>
      <vt:lpstr> الگوریتم شبکه عصبی پیچشی(کانولوشن)  </vt:lpstr>
      <vt:lpstr> الگوریتم شبکه عصبی پیچشی(ادامه)  </vt:lpstr>
      <vt:lpstr>  فریب دادن الگوریتم شبکه عصبی پیچشی </vt:lpstr>
      <vt:lpstr>  حمله­ی شبکه­ی تقابلی </vt:lpstr>
      <vt:lpstr>  حمله­ی شبکه­ی تقابلی(ادامه) </vt:lpstr>
      <vt:lpstr>  روش نشانه­ی گرادیان سریع </vt:lpstr>
      <vt:lpstr>  روش نشانه­ی گرادیان سریع(ادامه) </vt:lpstr>
      <vt:lpstr>  آموزش شبکه­ی تقابلی </vt:lpstr>
      <vt:lpstr>  دفاع تقطیری </vt:lpstr>
      <vt:lpstr>  دفاع تقطیری </vt:lpstr>
      <vt:lpstr>  نتایج (آموزش شبکه تقابلی) </vt:lpstr>
      <vt:lpstr>  نتایج (دفاع تقطیری)  </vt:lpstr>
      <vt:lpstr>  نتایج </vt:lpstr>
      <vt:lpstr>  مراجع </vt:lpstr>
      <vt:lpstr>با تشکر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$noop</dc:creator>
  <cp:lastModifiedBy>$noop</cp:lastModifiedBy>
  <cp:revision>69</cp:revision>
  <dcterms:created xsi:type="dcterms:W3CDTF">2020-10-21T15:52:52Z</dcterms:created>
  <dcterms:modified xsi:type="dcterms:W3CDTF">2020-10-27T22:41:01Z</dcterms:modified>
</cp:coreProperties>
</file>