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5" r:id="rId4"/>
    <p:sldId id="266" r:id="rId5"/>
    <p:sldId id="267" r:id="rId6"/>
    <p:sldId id="271" r:id="rId7"/>
    <p:sldId id="270" r:id="rId8"/>
    <p:sldId id="269" r:id="rId9"/>
    <p:sldId id="268" r:id="rId10"/>
    <p:sldId id="274" r:id="rId11"/>
    <p:sldId id="272" r:id="rId12"/>
    <p:sldId id="273" r:id="rId13"/>
    <p:sldId id="281" r:id="rId14"/>
    <p:sldId id="277" r:id="rId15"/>
    <p:sldId id="278" r:id="rId16"/>
    <p:sldId id="279" r:id="rId17"/>
    <p:sldId id="280" r:id="rId18"/>
    <p:sldId id="283" r:id="rId19"/>
    <p:sldId id="28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6" d="100"/>
          <a:sy n="86" d="100"/>
        </p:scale>
        <p:origin x="46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0B3D-ECBF-4BAF-A4D6-43216F1EC3D9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E0F6-A86C-4BB8-814E-E04F67EAD734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1440" y="6371665"/>
            <a:ext cx="6881553" cy="257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6520" y="6372561"/>
            <a:ext cx="990600" cy="257176"/>
          </a:xfrm>
        </p:spPr>
        <p:txBody>
          <a:bodyPr/>
          <a:lstStyle/>
          <a:p>
            <a:fld id="{AC7C8B37-D93D-4FB3-AEC3-F39BB3E78C2A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372561"/>
            <a:ext cx="838200" cy="257176"/>
          </a:xfr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73BE-B98C-49A3-85CA-461CBE3A19A9}" type="datetime1">
              <a:rPr lang="en-US" smtClean="0"/>
              <a:t>6/25/2022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09D6-2BE4-4B9C-A60E-87174187C870}" type="datetime1">
              <a:rPr lang="en-US" smtClean="0"/>
              <a:t>6/25/2022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EC37-1E60-4A8E-80C7-7576C49ED4BC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C58D-75F7-4E6C-8176-28A69FB0BC68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0AD4-8781-4D3E-A793-3F2BDFCAB118}" type="datetime1">
              <a:rPr lang="en-US" smtClean="0"/>
              <a:t>6/25/2022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36B-5763-45A6-8C10-E44F76B13E16}" type="datetime1">
              <a:rPr lang="en-US" smtClean="0"/>
              <a:t>6/25/2022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77C5A43-E6D0-41C6-BF41-0508C0CFFAE0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Using features extracted by CNN methods for image classification with machine learning methods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Dr.Abdi</a:t>
            </a:r>
            <a:r>
              <a:rPr lang="en-US" dirty="0"/>
              <a:t>, IUST, Summer 2022</a:t>
            </a:r>
          </a:p>
          <a:p>
            <a:r>
              <a:rPr lang="en-US" dirty="0"/>
              <a:t>Presenting by Amirhossein Aminimehr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E6551-CF44-5EE8-2927-B57D7F74E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50" y="381000"/>
            <a:ext cx="2124300" cy="21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Feature selection</a:t>
            </a:r>
          </a:p>
          <a:p>
            <a:pPr lvl="1"/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EF2EF-D562-758A-53E4-0B9E3EE6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 descr="Decision Tree - Overview, Decision Types, Applications">
            <a:extLst>
              <a:ext uri="{FF2B5EF4-FFF2-40B4-BE49-F238E27FC236}">
                <a16:creationId xmlns:a16="http://schemas.microsoft.com/office/drawing/2014/main" id="{4CB6B49A-1D22-2E16-78C2-3CA7EDBE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82" y="2209800"/>
            <a:ext cx="4203418" cy="3805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13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Handling missed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FD156-3CDE-3625-7504-AC875395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 descr="Implementing Naive Bayes Classification using Python">
            <a:extLst>
              <a:ext uri="{FF2B5EF4-FFF2-40B4-BE49-F238E27FC236}">
                <a16:creationId xmlns:a16="http://schemas.microsoft.com/office/drawing/2014/main" id="{8C3235D9-8BD6-5ADE-9E7A-005DF1581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5"/>
          <a:stretch/>
        </p:blipFill>
        <p:spPr bwMode="auto">
          <a:xfrm>
            <a:off x="4800600" y="2971800"/>
            <a:ext cx="6781800" cy="2804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003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High accuracy on small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9220" name="Picture 4" descr="Understanding of Support Vector Machine (SVM)">
            <a:extLst>
              <a:ext uri="{FF2B5EF4-FFF2-40B4-BE49-F238E27FC236}">
                <a16:creationId xmlns:a16="http://schemas.microsoft.com/office/drawing/2014/main" id="{85EACEA0-ED86-B1A8-5CB7-233F0641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12025"/>
            <a:ext cx="4475340" cy="3300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Linkkkkkkkkkk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Dataset ratio: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90-10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2F5A33-3364-3D43-3057-775B808E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83178"/>
              </p:ext>
            </p:extLst>
          </p:nvPr>
        </p:nvGraphicFramePr>
        <p:xfrm>
          <a:off x="1828800" y="2321560"/>
          <a:ext cx="9906000" cy="377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 (VGG19)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GoogLeNet (Inception V3)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ResNet (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ResNet50V2)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and Test Accuracy Subtraction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feature extraction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584.174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991.545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model training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79.308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1002.307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84.370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646.143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1090.649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7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B9190AC-C9B1-6ED4-F7C3-E325CB50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27952"/>
              </p:ext>
            </p:extLst>
          </p:nvPr>
        </p:nvGraphicFramePr>
        <p:xfrm>
          <a:off x="1828800" y="2321560"/>
          <a:ext cx="9906000" cy="377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 (VGG19)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GoogLeNet (Inception V3)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ResNet (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ResNet50V2)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and Test Accuracy Subtraction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feature extraction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model training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2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67AED4-590F-3102-8C99-6D4F7979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10196"/>
              </p:ext>
            </p:extLst>
          </p:nvPr>
        </p:nvGraphicFramePr>
        <p:xfrm>
          <a:off x="1828800" y="2321560"/>
          <a:ext cx="9906000" cy="377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 (VGG19)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GoogLeNet (Inception V3)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ResNet (</a:t>
                      </a:r>
                      <a:r>
                        <a:rPr lang="en-US" sz="18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ResNet50V2)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and Test Accuracy Subtraction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feature extraction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for model training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specific features (ResNet (</a:t>
            </a:r>
            <a:r>
              <a:rPr lang="en-US" sz="2000" b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ResNet50V2) + Decision Tree)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0F52A7-6617-65C5-447B-F96E86BC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31769"/>
              </p:ext>
            </p:extLst>
          </p:nvPr>
        </p:nvGraphicFramePr>
        <p:xfrm>
          <a:off x="1752600" y="2514600"/>
          <a:ext cx="99060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and Test Accuracy Subtraction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feature extraction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model training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Time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88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specific features (</a:t>
            </a:r>
            <a:r>
              <a:rPr lang="en-US" dirty="0" err="1"/>
              <a:t>GoogLenet</a:t>
            </a:r>
            <a:r>
              <a:rPr lang="en-US" dirty="0"/>
              <a:t> (Inception V3) + Naive Bayes</a:t>
            </a:r>
            <a:r>
              <a:rPr lang="en-US" sz="2000" b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0F52A7-6617-65C5-447B-F96E86BC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2186"/>
              </p:ext>
            </p:extLst>
          </p:nvPr>
        </p:nvGraphicFramePr>
        <p:xfrm>
          <a:off x="1295400" y="2275840"/>
          <a:ext cx="10439400" cy="4048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3222225582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and Test Accuracy Subtraction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feature extraction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model training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Time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32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specific features (ResNet (</a:t>
            </a:r>
            <a:r>
              <a:rPr lang="en-US" sz="2000" b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ResNet50V2) + Decision Tree)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877D-D327-E2DB-A9BC-613AF5D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0F52A7-6617-65C5-447B-F96E86BC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26044"/>
              </p:ext>
            </p:extLst>
          </p:nvPr>
        </p:nvGraphicFramePr>
        <p:xfrm>
          <a:off x="1828800" y="2321560"/>
          <a:ext cx="99060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89737626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618895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47141311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0284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7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Accuracy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and Test Accuracy Subtraction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feature extraction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79.872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for model training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Time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1327.888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Time/Test Accuracy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5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Convolutional Neural Networks (CNN)</a:t>
            </a:r>
          </a:p>
          <a:p>
            <a:r>
              <a:rPr lang="en-US" dirty="0"/>
              <a:t>VGG</a:t>
            </a:r>
          </a:p>
          <a:p>
            <a:r>
              <a:rPr lang="en-US" dirty="0" err="1"/>
              <a:t>GoogLeNet</a:t>
            </a:r>
            <a:r>
              <a:rPr lang="en-US" dirty="0"/>
              <a:t> (Inception)</a:t>
            </a:r>
          </a:p>
          <a:p>
            <a:r>
              <a:rPr lang="en-US" dirty="0"/>
              <a:t>ResNet</a:t>
            </a:r>
          </a:p>
          <a:p>
            <a:r>
              <a:rPr lang="en-US" dirty="0"/>
              <a:t>Machine Learning methods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SVM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E5379-AB22-A19C-22AA-BAFE6068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Thanks for your (multi head) attention!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Dr.Abdi</a:t>
            </a:r>
            <a:r>
              <a:rPr lang="en-US" dirty="0"/>
              <a:t>, IUST, Summer 2022</a:t>
            </a:r>
          </a:p>
          <a:p>
            <a:r>
              <a:rPr lang="en-US" dirty="0"/>
              <a:t>Presenting by Amirhossein Aminimehr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E6551-CF44-5EE8-2927-B57D7F74E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50" y="381000"/>
            <a:ext cx="2124300" cy="21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task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Based on task</a:t>
            </a:r>
          </a:p>
          <a:p>
            <a:pPr lvl="1"/>
            <a:r>
              <a:rPr lang="en-US" dirty="0"/>
              <a:t>Neural Networks</a:t>
            </a:r>
          </a:p>
          <a:p>
            <a:pPr lvl="2"/>
            <a:r>
              <a:rPr lang="en-US" dirty="0"/>
              <a:t>Dense Neural Network</a:t>
            </a:r>
          </a:p>
          <a:p>
            <a:pPr lvl="2"/>
            <a:r>
              <a:rPr lang="en-US" dirty="0"/>
              <a:t>Convolutional Neural Network</a:t>
            </a:r>
          </a:p>
          <a:p>
            <a:r>
              <a:rPr lang="en-US" dirty="0"/>
              <a:t>Image Classification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33E39-5636-5A52-6B6F-7286C1BB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hat is feature extraction?">
            <a:extLst>
              <a:ext uri="{FF2B5EF4-FFF2-40B4-BE49-F238E27FC236}">
                <a16:creationId xmlns:a16="http://schemas.microsoft.com/office/drawing/2014/main" id="{3D83F374-0F78-21E0-90FC-E9CCEDE7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5867400" cy="1906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149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Scene classification</a:t>
            </a:r>
          </a:p>
          <a:p>
            <a:r>
              <a:rPr lang="en-US" dirty="0"/>
              <a:t>Eight classes</a:t>
            </a:r>
          </a:p>
          <a:p>
            <a:pPr lvl="1"/>
            <a:r>
              <a:rPr lang="en-US" dirty="0"/>
              <a:t>Building</a:t>
            </a:r>
          </a:p>
          <a:p>
            <a:pPr lvl="1"/>
            <a:r>
              <a:rPr lang="en-US" dirty="0"/>
              <a:t>Mountain</a:t>
            </a:r>
          </a:p>
          <a:p>
            <a:pPr lvl="1"/>
            <a:r>
              <a:rPr lang="en-US" dirty="0"/>
              <a:t>Street</a:t>
            </a:r>
          </a:p>
          <a:p>
            <a:pPr lvl="1"/>
            <a:r>
              <a:rPr lang="en-US" dirty="0"/>
              <a:t>Forest</a:t>
            </a:r>
          </a:p>
          <a:p>
            <a:pPr lvl="1"/>
            <a:r>
              <a:rPr lang="en-US" dirty="0"/>
              <a:t>Coast</a:t>
            </a:r>
          </a:p>
          <a:p>
            <a:pPr lvl="1"/>
            <a:r>
              <a:rPr lang="en-US" dirty="0"/>
              <a:t>Forest</a:t>
            </a:r>
          </a:p>
          <a:p>
            <a:pPr lvl="1"/>
            <a:r>
              <a:rPr lang="en-US" dirty="0"/>
              <a:t>Inside city</a:t>
            </a:r>
          </a:p>
          <a:p>
            <a:pPr lvl="1"/>
            <a:r>
              <a:rPr lang="en-US" dirty="0"/>
              <a:t>Open country</a:t>
            </a:r>
          </a:p>
          <a:p>
            <a:r>
              <a:rPr lang="en-US" dirty="0"/>
              <a:t>2500 Image (256*256)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6FC9A-FBB6-873D-6FB8-518D37DE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228FBB-6A8C-9CB3-4E88-FDD01AD5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76462"/>
            <a:ext cx="3534538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7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  <a:p>
            <a:pPr lvl="1"/>
            <a:r>
              <a:rPr lang="en-US" dirty="0"/>
              <a:t>Convolution layers</a:t>
            </a:r>
          </a:p>
          <a:p>
            <a:pPr lvl="2"/>
            <a:r>
              <a:rPr lang="en-US" dirty="0"/>
              <a:t>Extracting features based on nearby pixels</a:t>
            </a:r>
          </a:p>
          <a:p>
            <a:pPr lvl="1"/>
            <a:r>
              <a:rPr lang="en-US" dirty="0"/>
              <a:t>Pooling layers</a:t>
            </a:r>
          </a:p>
          <a:p>
            <a:pPr lvl="2"/>
            <a:r>
              <a:rPr lang="en-US" dirty="0"/>
              <a:t>Decreasing Size</a:t>
            </a:r>
          </a:p>
          <a:p>
            <a:r>
              <a:rPr lang="en-US" dirty="0"/>
              <a:t>Most important models</a:t>
            </a:r>
          </a:p>
          <a:p>
            <a:pPr lvl="1"/>
            <a:r>
              <a:rPr lang="en-US" dirty="0"/>
              <a:t>VGG</a:t>
            </a:r>
          </a:p>
          <a:p>
            <a:pPr lvl="1"/>
            <a:r>
              <a:rPr lang="en-US" dirty="0" err="1"/>
              <a:t>GoogLenet</a:t>
            </a:r>
            <a:r>
              <a:rPr lang="en-US" dirty="0"/>
              <a:t> (Inception)</a:t>
            </a:r>
          </a:p>
          <a:p>
            <a:pPr lvl="1"/>
            <a:r>
              <a:rPr lang="en-US" dirty="0"/>
              <a:t>ResNet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39E90-ED22-365B-CDE6-254CA67B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06181C01-1F4F-7B19-CCAF-C3D8EF97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3518"/>
            <a:ext cx="5963964" cy="31908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(VGG19)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B4DE1-E56A-3E24-3509-C9FE634F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GitHub - FrancescoSaverioZuppichini/PytorchModuleStorage: A easy to use API  to store outputs from forward/backward hooks in Pytorch">
            <a:extLst>
              <a:ext uri="{FF2B5EF4-FFF2-40B4-BE49-F238E27FC236}">
                <a16:creationId xmlns:a16="http://schemas.microsoft.com/office/drawing/2014/main" id="{262CF88F-584B-7889-DA3A-4291248F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56936"/>
            <a:ext cx="8730125" cy="2858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(Inception)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  <a:p>
            <a:pPr lvl="1"/>
            <a:r>
              <a:rPr lang="en-US" dirty="0"/>
              <a:t>Inception Module</a:t>
            </a:r>
          </a:p>
          <a:p>
            <a:pPr lvl="1"/>
            <a:r>
              <a:rPr lang="en-US" dirty="0"/>
              <a:t>Auxiliary Classifier</a:t>
            </a:r>
          </a:p>
          <a:p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6B1AA3-E485-5844-9A9C-7E30959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5126" name="Picture 6" descr="Understanding the Inception Module in Googlenet | by Valentina Alto | Medium">
            <a:extLst>
              <a:ext uri="{FF2B5EF4-FFF2-40B4-BE49-F238E27FC236}">
                <a16:creationId xmlns:a16="http://schemas.microsoft.com/office/drawing/2014/main" id="{D2E3F59F-E31D-2CD0-302E-62CAA881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89356"/>
            <a:ext cx="4312682" cy="2131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E2265C1-946A-C0E0-FC1C-795B85C6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197415"/>
            <a:ext cx="6934200" cy="18985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ResNet</a:t>
            </a:r>
          </a:p>
          <a:p>
            <a:pPr lvl="1"/>
            <a:r>
              <a:rPr lang="en-US" dirty="0"/>
              <a:t>Residual Blocks</a:t>
            </a:r>
          </a:p>
          <a:p>
            <a:pPr lvl="1"/>
            <a:r>
              <a:rPr lang="en-US" dirty="0"/>
              <a:t>Inception Module</a:t>
            </a:r>
          </a:p>
          <a:p>
            <a:pPr marL="365760" lvl="1" indent="0">
              <a:buNone/>
            </a:pP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795EB-B096-D2E2-0C8E-E8DD2163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Residual blocks — Building blocks of ResNet | by Sabyasachi Sahoo | Towards  Data Science">
            <a:extLst>
              <a:ext uri="{FF2B5EF4-FFF2-40B4-BE49-F238E27FC236}">
                <a16:creationId xmlns:a16="http://schemas.microsoft.com/office/drawing/2014/main" id="{F7F59E0B-4E8C-28A6-C1F3-683E85D7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39" y="3627025"/>
            <a:ext cx="4086225" cy="23585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DC5A3-DF8C-FAB3-BAD2-D7578711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12" y="1600200"/>
            <a:ext cx="4403294" cy="44032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154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lvl="1"/>
            <a:r>
              <a:rPr lang="en-US" dirty="0"/>
              <a:t>Higher speed</a:t>
            </a:r>
          </a:p>
          <a:p>
            <a:pPr lvl="1"/>
            <a:r>
              <a:rPr lang="en-US" dirty="0"/>
              <a:t>Fewer data needed</a:t>
            </a:r>
          </a:p>
          <a:p>
            <a:pPr lvl="1"/>
            <a:r>
              <a:rPr lang="en-US" dirty="0"/>
              <a:t>Sometimes better performance</a:t>
            </a:r>
          </a:p>
          <a:p>
            <a:r>
              <a:rPr lang="en-US" dirty="0"/>
              <a:t>Most important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SVM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9EBDD4-63F9-DA8C-E487-71B2BE6C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340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595</TotalTime>
  <Words>577</Words>
  <Application>Microsoft Office PowerPoint</Application>
  <PresentationFormat>Widescreen</PresentationFormat>
  <Paragraphs>283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Using features extracted by CNN methods for image classification with machine learning methods</vt:lpstr>
      <vt:lpstr>Table Of Contents</vt:lpstr>
      <vt:lpstr>Introduction</vt:lpstr>
      <vt:lpstr>Dataset</vt:lpstr>
      <vt:lpstr>Convolutional Neural Networks (CNN)</vt:lpstr>
      <vt:lpstr>VGG (VGG19)</vt:lpstr>
      <vt:lpstr>GoogLeNet (Inception)</vt:lpstr>
      <vt:lpstr>ResNet</vt:lpstr>
      <vt:lpstr>Machine Learning methods</vt:lpstr>
      <vt:lpstr>Decision Tree</vt:lpstr>
      <vt:lpstr>Naïve Bayes</vt:lpstr>
      <vt:lpstr>SVM</vt:lpstr>
      <vt:lpstr>Code</vt:lpstr>
      <vt:lpstr>Experiments</vt:lpstr>
      <vt:lpstr>Experiments</vt:lpstr>
      <vt:lpstr>Experiments</vt:lpstr>
      <vt:lpstr>Experiments</vt:lpstr>
      <vt:lpstr>Experiments</vt:lpstr>
      <vt:lpstr>Experiments</vt:lpstr>
      <vt:lpstr>Thanks for your (multi head)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Amirhossein Aminimehr</dc:creator>
  <cp:lastModifiedBy>Amirhossein Aminimehr</cp:lastModifiedBy>
  <cp:revision>48</cp:revision>
  <dcterms:created xsi:type="dcterms:W3CDTF">2022-05-21T14:35:25Z</dcterms:created>
  <dcterms:modified xsi:type="dcterms:W3CDTF">2022-06-25T20:15:52Z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