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handoutMasterIdLst>
    <p:handoutMasterId r:id="rId31"/>
  </p:handoutMasterIdLst>
  <p:sldIdLst>
    <p:sldId id="256" r:id="rId2"/>
    <p:sldId id="257" r:id="rId3"/>
    <p:sldId id="258" r:id="rId4"/>
    <p:sldId id="259" r:id="rId5"/>
    <p:sldId id="276" r:id="rId6"/>
    <p:sldId id="277" r:id="rId7"/>
    <p:sldId id="278" r:id="rId8"/>
    <p:sldId id="279" r:id="rId9"/>
    <p:sldId id="280" r:id="rId10"/>
    <p:sldId id="260" r:id="rId11"/>
    <p:sldId id="261" r:id="rId12"/>
    <p:sldId id="282" r:id="rId13"/>
    <p:sldId id="283" r:id="rId14"/>
    <p:sldId id="284" r:id="rId15"/>
    <p:sldId id="285" r:id="rId16"/>
    <p:sldId id="281" r:id="rId17"/>
    <p:sldId id="272" r:id="rId18"/>
    <p:sldId id="263" r:id="rId19"/>
    <p:sldId id="286" r:id="rId20"/>
    <p:sldId id="264" r:id="rId21"/>
    <p:sldId id="265" r:id="rId22"/>
    <p:sldId id="266" r:id="rId23"/>
    <p:sldId id="267" r:id="rId24"/>
    <p:sldId id="268" r:id="rId25"/>
    <p:sldId id="269" r:id="rId26"/>
    <p:sldId id="270" r:id="rId27"/>
    <p:sldId id="271" r:id="rId28"/>
    <p:sldId id="273"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BCE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653" autoAdjust="0"/>
    <p:restoredTop sz="94602" autoAdjust="0"/>
  </p:normalViewPr>
  <p:slideViewPr>
    <p:cSldViewPr snapToGrid="0">
      <p:cViewPr>
        <p:scale>
          <a:sx n="75" d="100"/>
          <a:sy n="75" d="100"/>
        </p:scale>
        <p:origin x="485" y="115"/>
      </p:cViewPr>
      <p:guideLst/>
    </p:cSldViewPr>
  </p:slideViewPr>
  <p:outlineViewPr>
    <p:cViewPr>
      <p:scale>
        <a:sx n="33" d="100"/>
        <a:sy n="33" d="100"/>
      </p:scale>
      <p:origin x="0" y="-4526"/>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F8A626F-9696-16D6-7896-584DAFA8BF1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234225D-08F4-4005-24A7-1D8B4C7E7AF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EB577A5-082F-424D-AADB-6A449830099A}" type="datetimeFigureOut">
              <a:rPr lang="en-US" smtClean="0"/>
              <a:t>4/29/2024</a:t>
            </a:fld>
            <a:endParaRPr lang="en-US"/>
          </a:p>
        </p:txBody>
      </p:sp>
      <p:sp>
        <p:nvSpPr>
          <p:cNvPr id="4" name="Footer Placeholder 3">
            <a:extLst>
              <a:ext uri="{FF2B5EF4-FFF2-40B4-BE49-F238E27FC236}">
                <a16:creationId xmlns:a16="http://schemas.microsoft.com/office/drawing/2014/main" id="{9DD2EC3E-3798-F2B2-EA6B-C095A224E7B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C6B7AE5A-F01F-DF74-CA3C-2C69F3FDB15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354CB4E-5BE3-4C89-A634-5B12B4A0DBC8}" type="slidenum">
              <a:rPr lang="en-US" smtClean="0"/>
              <a:t>‹#›</a:t>
            </a:fld>
            <a:endParaRPr lang="en-US"/>
          </a:p>
        </p:txBody>
      </p:sp>
    </p:spTree>
    <p:extLst>
      <p:ext uri="{BB962C8B-B14F-4D97-AF65-F5344CB8AC3E}">
        <p14:creationId xmlns:p14="http://schemas.microsoft.com/office/powerpoint/2010/main" val="3613894223"/>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025FAA-A6E6-477F-BA16-5A81E0316720}" type="datetimeFigureOut">
              <a:rPr lang="en-US" smtClean="0"/>
              <a:t>4/29/2024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5B238D-A1C9-416D-93B3-CEFC438DD5EB}" type="slidenum">
              <a:rPr lang="en-US" smtClean="0"/>
              <a:t>‹#›</a:t>
            </a:fld>
            <a:endParaRPr lang="en-US"/>
          </a:p>
        </p:txBody>
      </p:sp>
    </p:spTree>
    <p:extLst>
      <p:ext uri="{BB962C8B-B14F-4D97-AF65-F5344CB8AC3E}">
        <p14:creationId xmlns:p14="http://schemas.microsoft.com/office/powerpoint/2010/main" val="1267066263"/>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4D6624-C255-41C2-8549-CE250028778C}" type="datetime1">
              <a:rPr lang="en-US" smtClean="0"/>
              <a:t>4/29/2024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DEF5ED-179D-4A8B-82BE-B86B42CF9827}" type="slidenum">
              <a:rPr lang="en-US" smtClean="0"/>
              <a:t>‹#›</a:t>
            </a:fld>
            <a:endParaRPr lang="en-US"/>
          </a:p>
        </p:txBody>
      </p:sp>
    </p:spTree>
    <p:extLst>
      <p:ext uri="{BB962C8B-B14F-4D97-AF65-F5344CB8AC3E}">
        <p14:creationId xmlns:p14="http://schemas.microsoft.com/office/powerpoint/2010/main" val="178560398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48CDFA8-8BA1-4373-8F3A-D561E0EACF88}" type="datetime1">
              <a:rPr lang="en-US" smtClean="0"/>
              <a:t>4/29/2024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DEF5ED-179D-4A8B-82BE-B86B42CF9827}" type="slidenum">
              <a:rPr lang="en-US" smtClean="0"/>
              <a:t>‹#›</a:t>
            </a:fld>
            <a:endParaRPr lang="en-US"/>
          </a:p>
        </p:txBody>
      </p:sp>
    </p:spTree>
    <p:extLst>
      <p:ext uri="{BB962C8B-B14F-4D97-AF65-F5344CB8AC3E}">
        <p14:creationId xmlns:p14="http://schemas.microsoft.com/office/powerpoint/2010/main" val="231685260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4A13B0B-09EB-43C0-86F8-258BABA74F1D}" type="datetime1">
              <a:rPr lang="en-US" smtClean="0"/>
              <a:t>4/29/2024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DEF5ED-179D-4A8B-82BE-B86B42CF9827}" type="slidenum">
              <a:rPr lang="en-US" smtClean="0"/>
              <a:t>‹#›</a:t>
            </a:fld>
            <a:endParaRPr lang="en-US"/>
          </a:p>
        </p:txBody>
      </p:sp>
    </p:spTree>
    <p:extLst>
      <p:ext uri="{BB962C8B-B14F-4D97-AF65-F5344CB8AC3E}">
        <p14:creationId xmlns:p14="http://schemas.microsoft.com/office/powerpoint/2010/main" val="12893040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9776AC7-79CA-4371-9C1D-C5E08A17861E}" type="datetime1">
              <a:rPr lang="en-US" smtClean="0"/>
              <a:t>4/29/2024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DEF5ED-179D-4A8B-82BE-B86B42CF9827}"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98971493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6C12B73-74DC-4D48-94A9-4519A132E2B4}" type="datetime1">
              <a:rPr lang="en-US" smtClean="0"/>
              <a:t>4/29/2024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DEF5ED-179D-4A8B-82BE-B86B42CF9827}" type="slidenum">
              <a:rPr lang="en-US" smtClean="0"/>
              <a:t>‹#›</a:t>
            </a:fld>
            <a:endParaRPr lang="en-US"/>
          </a:p>
        </p:txBody>
      </p:sp>
    </p:spTree>
    <p:extLst>
      <p:ext uri="{BB962C8B-B14F-4D97-AF65-F5344CB8AC3E}">
        <p14:creationId xmlns:p14="http://schemas.microsoft.com/office/powerpoint/2010/main" val="312491346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9F3D458-430F-4DD1-8E1D-18CADA38A2C1}" type="datetime1">
              <a:rPr lang="en-US" smtClean="0"/>
              <a:t>4/29/2024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CDEF5ED-179D-4A8B-82BE-B86B42CF9827}" type="slidenum">
              <a:rPr lang="en-US" smtClean="0"/>
              <a:t>‹#›</a:t>
            </a:fld>
            <a:endParaRPr lang="en-US"/>
          </a:p>
        </p:txBody>
      </p:sp>
    </p:spTree>
    <p:extLst>
      <p:ext uri="{BB962C8B-B14F-4D97-AF65-F5344CB8AC3E}">
        <p14:creationId xmlns:p14="http://schemas.microsoft.com/office/powerpoint/2010/main" val="394378995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F704D2F-D949-474B-95AD-719285C9323C}" type="datetime1">
              <a:rPr lang="en-US" smtClean="0"/>
              <a:t>4/29/2024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CDEF5ED-179D-4A8B-82BE-B86B42CF9827}" type="slidenum">
              <a:rPr lang="en-US" smtClean="0"/>
              <a:t>‹#›</a:t>
            </a:fld>
            <a:endParaRPr lang="en-US"/>
          </a:p>
        </p:txBody>
      </p:sp>
    </p:spTree>
    <p:extLst>
      <p:ext uri="{BB962C8B-B14F-4D97-AF65-F5344CB8AC3E}">
        <p14:creationId xmlns:p14="http://schemas.microsoft.com/office/powerpoint/2010/main" val="6169792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4E4004-038F-4C26-9F7A-B1641119AAFF}" type="datetime1">
              <a:rPr lang="en-US" smtClean="0"/>
              <a:t>4/29/2024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DEF5ED-179D-4A8B-82BE-B86B42CF9827}" type="slidenum">
              <a:rPr lang="en-US" smtClean="0"/>
              <a:t>‹#›</a:t>
            </a:fld>
            <a:endParaRPr lang="en-US"/>
          </a:p>
        </p:txBody>
      </p:sp>
    </p:spTree>
    <p:extLst>
      <p:ext uri="{BB962C8B-B14F-4D97-AF65-F5344CB8AC3E}">
        <p14:creationId xmlns:p14="http://schemas.microsoft.com/office/powerpoint/2010/main" val="206899221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3E769A-4146-494E-AC6B-96B265A0ADF3}" type="datetime1">
              <a:rPr lang="en-US" smtClean="0"/>
              <a:t>4/29/2024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DEF5ED-179D-4A8B-82BE-B86B42CF9827}" type="slidenum">
              <a:rPr lang="en-US" smtClean="0"/>
              <a:t>‹#›</a:t>
            </a:fld>
            <a:endParaRPr lang="en-US"/>
          </a:p>
        </p:txBody>
      </p:sp>
    </p:spTree>
    <p:extLst>
      <p:ext uri="{BB962C8B-B14F-4D97-AF65-F5344CB8AC3E}">
        <p14:creationId xmlns:p14="http://schemas.microsoft.com/office/powerpoint/2010/main" val="242323197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E5B379-6156-4074-93F2-46684AB76912}" type="datetime1">
              <a:rPr lang="en-US" smtClean="0"/>
              <a:t>4/29/2024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DEF5ED-179D-4A8B-82BE-B86B42CF9827}" type="slidenum">
              <a:rPr lang="en-US" smtClean="0"/>
              <a:t>‹#›</a:t>
            </a:fld>
            <a:endParaRPr lang="en-US"/>
          </a:p>
        </p:txBody>
      </p:sp>
    </p:spTree>
    <p:extLst>
      <p:ext uri="{BB962C8B-B14F-4D97-AF65-F5344CB8AC3E}">
        <p14:creationId xmlns:p14="http://schemas.microsoft.com/office/powerpoint/2010/main" val="335678561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0E94CC-46FE-4907-A999-105FDE663221}" type="datetime1">
              <a:rPr lang="en-US" smtClean="0"/>
              <a:t>4/29/2024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DEF5ED-179D-4A8B-82BE-B86B42CF9827}" type="slidenum">
              <a:rPr lang="en-US" smtClean="0"/>
              <a:t>‹#›</a:t>
            </a:fld>
            <a:endParaRPr lang="en-US"/>
          </a:p>
        </p:txBody>
      </p:sp>
    </p:spTree>
    <p:extLst>
      <p:ext uri="{BB962C8B-B14F-4D97-AF65-F5344CB8AC3E}">
        <p14:creationId xmlns:p14="http://schemas.microsoft.com/office/powerpoint/2010/main" val="90568810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BA1E906-3E2B-4A9C-BE0E-D2A21B7292B0}" type="datetime1">
              <a:rPr lang="en-US" smtClean="0"/>
              <a:t>4/29/2024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DEF5ED-179D-4A8B-82BE-B86B42CF9827}" type="slidenum">
              <a:rPr lang="en-US" smtClean="0"/>
              <a:t>‹#›</a:t>
            </a:fld>
            <a:endParaRPr lang="en-US"/>
          </a:p>
        </p:txBody>
      </p:sp>
    </p:spTree>
    <p:extLst>
      <p:ext uri="{BB962C8B-B14F-4D97-AF65-F5344CB8AC3E}">
        <p14:creationId xmlns:p14="http://schemas.microsoft.com/office/powerpoint/2010/main" val="303858562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1759021-D680-4E73-A96C-2DB679077AD0}" type="datetime1">
              <a:rPr lang="en-US" smtClean="0"/>
              <a:t>4/29/2024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CDEF5ED-179D-4A8B-82BE-B86B42CF9827}" type="slidenum">
              <a:rPr lang="en-US" smtClean="0"/>
              <a:t>‹#›</a:t>
            </a:fld>
            <a:endParaRPr lang="en-US"/>
          </a:p>
        </p:txBody>
      </p:sp>
    </p:spTree>
    <p:extLst>
      <p:ext uri="{BB962C8B-B14F-4D97-AF65-F5344CB8AC3E}">
        <p14:creationId xmlns:p14="http://schemas.microsoft.com/office/powerpoint/2010/main" val="148697898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C57D894-1823-4BE9-9F64-A3F39E8029F0}" type="datetime1">
              <a:rPr lang="en-US" smtClean="0"/>
              <a:t>4/29/2024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CDEF5ED-179D-4A8B-82BE-B86B42CF9827}" type="slidenum">
              <a:rPr lang="en-US" smtClean="0"/>
              <a:t>‹#›</a:t>
            </a:fld>
            <a:endParaRPr lang="en-US"/>
          </a:p>
        </p:txBody>
      </p:sp>
    </p:spTree>
    <p:extLst>
      <p:ext uri="{BB962C8B-B14F-4D97-AF65-F5344CB8AC3E}">
        <p14:creationId xmlns:p14="http://schemas.microsoft.com/office/powerpoint/2010/main" val="26031086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0BA530-6ACC-40B0-8A8B-C49DC964C22E}" type="datetime1">
              <a:rPr lang="en-US" smtClean="0"/>
              <a:t>4/29/2024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CDEF5ED-179D-4A8B-82BE-B86B42CF9827}" type="slidenum">
              <a:rPr lang="en-US" smtClean="0"/>
              <a:t>‹#›</a:t>
            </a:fld>
            <a:endParaRPr lang="en-US"/>
          </a:p>
        </p:txBody>
      </p:sp>
    </p:spTree>
    <p:extLst>
      <p:ext uri="{BB962C8B-B14F-4D97-AF65-F5344CB8AC3E}">
        <p14:creationId xmlns:p14="http://schemas.microsoft.com/office/powerpoint/2010/main" val="191362746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7B07511-A8B2-4BB7-BBB4-E45498137674}" type="datetime1">
              <a:rPr lang="en-US" smtClean="0"/>
              <a:t>4/29/2024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DEF5ED-179D-4A8B-82BE-B86B42CF9827}" type="slidenum">
              <a:rPr lang="en-US" smtClean="0"/>
              <a:t>‹#›</a:t>
            </a:fld>
            <a:endParaRPr lang="en-US"/>
          </a:p>
        </p:txBody>
      </p:sp>
    </p:spTree>
    <p:extLst>
      <p:ext uri="{BB962C8B-B14F-4D97-AF65-F5344CB8AC3E}">
        <p14:creationId xmlns:p14="http://schemas.microsoft.com/office/powerpoint/2010/main" val="169224610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38B6C7C-4936-4F3D-87DB-3BBF107702B4}" type="datetime1">
              <a:rPr lang="en-US" smtClean="0"/>
              <a:t>4/29/2024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DEF5ED-179D-4A8B-82BE-B86B42CF9827}" type="slidenum">
              <a:rPr lang="en-US" smtClean="0"/>
              <a:t>‹#›</a:t>
            </a:fld>
            <a:endParaRPr lang="en-US"/>
          </a:p>
        </p:txBody>
      </p:sp>
    </p:spTree>
    <p:extLst>
      <p:ext uri="{BB962C8B-B14F-4D97-AF65-F5344CB8AC3E}">
        <p14:creationId xmlns:p14="http://schemas.microsoft.com/office/powerpoint/2010/main" val="249183643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339EDBB3-93B0-4406-9A0D-E64DD4BCBEB0}" type="datetime1">
              <a:rPr lang="en-US" smtClean="0"/>
              <a:t>4/29/2024</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ECDEF5ED-179D-4A8B-82BE-B86B42CF9827}" type="slidenum">
              <a:rPr lang="en-US" smtClean="0"/>
              <a:t>‹#›</a:t>
            </a:fld>
            <a:endParaRPr lang="en-US"/>
          </a:p>
        </p:txBody>
      </p:sp>
    </p:spTree>
    <p:extLst>
      <p:ext uri="{BB962C8B-B14F-4D97-AF65-F5344CB8AC3E}">
        <p14:creationId xmlns:p14="http://schemas.microsoft.com/office/powerpoint/2010/main" val="292899768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hf hdr="0" ftr="0" dt="0"/>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8" Type="http://schemas.openxmlformats.org/officeDocument/2006/relationships/hyperlink" Target="https://iranhost.com/blog/%D9%84%D8%A7%D8%AC%D9%88%D8%B1%D8%AF%DB%8C-%D9%85%D8%A7%DB%8C%DA%A9%D8%B1%D9%88%D8%B3%D8%A7%D9%81%D8%AA-microsoft-azure-%D8%B1%D8%A7-%D8%A8%D8%B4%D9%86%D8%A7%D8%B3%DB%8C%D8%AF/" TargetMode="External"/><Relationship Id="rId3" Type="http://schemas.openxmlformats.org/officeDocument/2006/relationships/hyperlink" Target="https://www.techtarget.com/searchcloudcomputing/definition/Windows-Azure" TargetMode="External"/><Relationship Id="rId7" Type="http://schemas.openxmlformats.org/officeDocument/2006/relationships/hyperlink" Target="https://peivast.com/p/159438" TargetMode="External"/><Relationship Id="rId2" Type="http://schemas.openxmlformats.org/officeDocument/2006/relationships/hyperlink" Target="https://www.projectpro.io/article/aws-vs-azure-who-is-the-big-winner-in-the-cloud-war/401" TargetMode="External"/><Relationship Id="rId1" Type="http://schemas.openxmlformats.org/officeDocument/2006/relationships/slideLayout" Target="../slideLayouts/slideLayout1.xml"/><Relationship Id="rId6" Type="http://schemas.openxmlformats.org/officeDocument/2006/relationships/hyperlink" Target="https://www.zoomit.ir/internet-network/364898-microsoft-azure-pros/" TargetMode="External"/><Relationship Id="rId5" Type="http://schemas.openxmlformats.org/officeDocument/2006/relationships/hyperlink" Target="https://farinplus.ir/microsoft-azure-security-and-privacy-concepts-c27263/" TargetMode="External"/><Relationship Id="rId4" Type="http://schemas.openxmlformats.org/officeDocument/2006/relationships/hyperlink" Target="https://learn.microsoft.com/en-us/azure/cloud-adoption-framework/get-started/what-is-azur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3AB59-9575-3EDA-2A41-B11A9E2F200F}"/>
              </a:ext>
            </a:extLst>
          </p:cNvPr>
          <p:cNvSpPr>
            <a:spLocks noGrp="1"/>
          </p:cNvSpPr>
          <p:nvPr>
            <p:ph type="ctrTitle"/>
          </p:nvPr>
        </p:nvSpPr>
        <p:spPr/>
        <p:txBody>
          <a:bodyPr/>
          <a:lstStyle/>
          <a:p>
            <a:r>
              <a:rPr lang="en-US" dirty="0"/>
              <a:t>Fi</a:t>
            </a:r>
            <a:br>
              <a:rPr lang="en-US" dirty="0"/>
            </a:br>
            <a:endParaRPr lang="en-US" dirty="0"/>
          </a:p>
        </p:txBody>
      </p:sp>
      <p:sp>
        <p:nvSpPr>
          <p:cNvPr id="3" name="Subtitle 2">
            <a:extLst>
              <a:ext uri="{FF2B5EF4-FFF2-40B4-BE49-F238E27FC236}">
                <a16:creationId xmlns:a16="http://schemas.microsoft.com/office/drawing/2014/main" id="{5A5369CA-ECB9-563F-3751-F33CE926E0A8}"/>
              </a:ext>
            </a:extLst>
          </p:cNvPr>
          <p:cNvSpPr>
            <a:spLocks noGrp="1"/>
          </p:cNvSpPr>
          <p:nvPr>
            <p:ph type="subTitle" idx="1"/>
          </p:nvPr>
        </p:nvSpPr>
        <p:spPr/>
        <p:txBody>
          <a:bodyPr/>
          <a:lstStyle/>
          <a:p>
            <a:endParaRPr lang="en-US"/>
          </a:p>
        </p:txBody>
      </p:sp>
      <p:pic>
        <p:nvPicPr>
          <p:cNvPr id="5" name="Picture 4">
            <a:extLst>
              <a:ext uri="{FF2B5EF4-FFF2-40B4-BE49-F238E27FC236}">
                <a16:creationId xmlns:a16="http://schemas.microsoft.com/office/drawing/2014/main" id="{7E2B4BE7-A565-F34F-BC09-550738E9DB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4014"/>
            <a:ext cx="12192000" cy="6966027"/>
          </a:xfrm>
          <a:prstGeom prst="rect">
            <a:avLst/>
          </a:prstGeom>
        </p:spPr>
      </p:pic>
      <p:sp>
        <p:nvSpPr>
          <p:cNvPr id="7" name="Slide Number Placeholder 6">
            <a:extLst>
              <a:ext uri="{FF2B5EF4-FFF2-40B4-BE49-F238E27FC236}">
                <a16:creationId xmlns:a16="http://schemas.microsoft.com/office/drawing/2014/main" id="{B0E92D51-3ACD-ED3E-6607-CD04228E2F23}"/>
              </a:ext>
            </a:extLst>
          </p:cNvPr>
          <p:cNvSpPr>
            <a:spLocks noGrp="1"/>
          </p:cNvSpPr>
          <p:nvPr>
            <p:ph type="sldNum" sz="quarter" idx="12"/>
          </p:nvPr>
        </p:nvSpPr>
        <p:spPr/>
        <p:txBody>
          <a:bodyPr/>
          <a:lstStyle/>
          <a:p>
            <a:fld id="{ECDEF5ED-179D-4A8B-82BE-B86B42CF9827}" type="slidenum">
              <a:rPr lang="en-US" smtClean="0"/>
              <a:t>1</a:t>
            </a:fld>
            <a:endParaRPr lang="en-US"/>
          </a:p>
        </p:txBody>
      </p:sp>
    </p:spTree>
    <p:extLst>
      <p:ext uri="{BB962C8B-B14F-4D97-AF65-F5344CB8AC3E}">
        <p14:creationId xmlns:p14="http://schemas.microsoft.com/office/powerpoint/2010/main" val="258587070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65C24-2CD0-B404-AEA1-D1158D54FEF0}"/>
              </a:ext>
            </a:extLst>
          </p:cNvPr>
          <p:cNvSpPr>
            <a:spLocks noGrp="1"/>
          </p:cNvSpPr>
          <p:nvPr>
            <p:ph type="ctrTitle"/>
          </p:nvPr>
        </p:nvSpPr>
        <p:spPr>
          <a:xfrm>
            <a:off x="1058779" y="226783"/>
            <a:ext cx="9751948" cy="765634"/>
          </a:xfrm>
        </p:spPr>
        <p:txBody>
          <a:bodyPr>
            <a:normAutofit fontScale="90000"/>
          </a:bodyPr>
          <a:lstStyle/>
          <a:p>
            <a:pPr rtl="1"/>
            <a:r>
              <a:rPr lang="ar-SA" sz="3200" b="1" dirty="0">
                <a:effectLst/>
                <a:latin typeface="Arial" panose="020B0604020202020204" pitchFamily="34" charset="0"/>
                <a:ea typeface="Vazirmatn"/>
                <a:cs typeface="Vazirmatn"/>
              </a:rPr>
              <a:t>دسته بندی خدمات آزور / </a:t>
            </a:r>
            <a:r>
              <a:rPr lang="fa-IR" sz="3200" b="1" dirty="0">
                <a:effectLst/>
                <a:latin typeface="Arial" panose="020B0604020202020204" pitchFamily="34" charset="0"/>
                <a:ea typeface="Vazirmatn"/>
                <a:cs typeface="Vazirmatn"/>
              </a:rPr>
              <a:t>IaaS, PaaS, and SaaS in Azure</a:t>
            </a:r>
            <a:endParaRPr lang="en-US" sz="3200" dirty="0"/>
          </a:p>
        </p:txBody>
      </p:sp>
      <p:sp>
        <p:nvSpPr>
          <p:cNvPr id="3" name="Subtitle 2">
            <a:extLst>
              <a:ext uri="{FF2B5EF4-FFF2-40B4-BE49-F238E27FC236}">
                <a16:creationId xmlns:a16="http://schemas.microsoft.com/office/drawing/2014/main" id="{71AF66E5-B16D-4224-2608-C4C9042AFE34}"/>
              </a:ext>
            </a:extLst>
          </p:cNvPr>
          <p:cNvSpPr>
            <a:spLocks noGrp="1"/>
          </p:cNvSpPr>
          <p:nvPr>
            <p:ph type="subTitle" idx="1"/>
          </p:nvPr>
        </p:nvSpPr>
        <p:spPr>
          <a:xfrm>
            <a:off x="423512" y="1241660"/>
            <a:ext cx="11011301" cy="5245768"/>
          </a:xfrm>
        </p:spPr>
        <p:txBody>
          <a:bodyPr>
            <a:noAutofit/>
          </a:bodyPr>
          <a:lstStyle/>
          <a:p>
            <a:pPr algn="just" rtl="1"/>
            <a:r>
              <a:rPr lang="fa-IR" sz="2400" dirty="0">
                <a:latin typeface="Vazirmatn"/>
              </a:rPr>
              <a:t>می‌توان به طور کلی به صورت زیر دسته‌بندی کرد:</a:t>
            </a:r>
          </a:p>
          <a:p>
            <a:pPr algn="just" rtl="1"/>
            <a:r>
              <a:rPr lang="fa-IR" sz="2400" dirty="0">
                <a:solidFill>
                  <a:schemeClr val="accent5">
                    <a:lumMod val="40000"/>
                    <a:lumOff val="60000"/>
                  </a:schemeClr>
                </a:solidFill>
                <a:latin typeface="Vazirmatn"/>
              </a:rPr>
              <a:t>زیرساخت به عنوان یک سرویس</a:t>
            </a:r>
            <a:r>
              <a:rPr lang="en-US" sz="2400" dirty="0">
                <a:solidFill>
                  <a:schemeClr val="accent5">
                    <a:lumMod val="40000"/>
                    <a:lumOff val="60000"/>
                  </a:schemeClr>
                </a:solidFill>
                <a:latin typeface="Vazirmatn"/>
              </a:rPr>
              <a:t> </a:t>
            </a:r>
            <a:r>
              <a:rPr lang="fa-IR" sz="2400" dirty="0">
                <a:solidFill>
                  <a:schemeClr val="accent5">
                    <a:lumMod val="40000"/>
                    <a:lumOff val="60000"/>
                  </a:schemeClr>
                </a:solidFill>
                <a:latin typeface="Vazirmatn"/>
              </a:rPr>
              <a:t>(</a:t>
            </a:r>
            <a:r>
              <a:rPr lang="en-US" sz="2400" dirty="0">
                <a:solidFill>
                  <a:schemeClr val="accent5">
                    <a:lumMod val="40000"/>
                    <a:lumOff val="60000"/>
                  </a:schemeClr>
                </a:solidFill>
                <a:latin typeface="Vazirmatn"/>
              </a:rPr>
              <a:t>IaaS</a:t>
            </a:r>
            <a:r>
              <a:rPr lang="fa-IR" sz="2400" dirty="0">
                <a:solidFill>
                  <a:schemeClr val="accent5">
                    <a:lumMod val="40000"/>
                    <a:lumOff val="60000"/>
                  </a:schemeClr>
                </a:solidFill>
                <a:latin typeface="Vazirmatn"/>
              </a:rPr>
              <a:t>): </a:t>
            </a:r>
            <a:r>
              <a:rPr lang="fa-IR" sz="2400" dirty="0">
                <a:latin typeface="Vazirmatn"/>
              </a:rPr>
              <a:t>ماشین‌های مجازی، منابع ذخیره‌سازی و شبکه‌ای که می‌توانند بر حسب تقاضا تهیه شوند. در این سرویس که بیشتر بر مبحث مجازی سازی </a:t>
            </a:r>
            <a:r>
              <a:rPr lang="en-US" sz="2400" dirty="0">
                <a:latin typeface="Vazirmatn"/>
              </a:rPr>
              <a:t>Virtualization) </a:t>
            </a:r>
            <a:r>
              <a:rPr lang="fa-IR" sz="2400" dirty="0">
                <a:latin typeface="Vazirmatn"/>
              </a:rPr>
              <a:t>) تمرکز دارد، کاربر می تواند با ایجاد ماشین های مجازی با سیستم عامل دلخواه، نسبت به کنترل کامل سرویس خود در فضای ابری، اقدام نماید. </a:t>
            </a:r>
          </a:p>
          <a:p>
            <a:pPr algn="just" rtl="1"/>
            <a:r>
              <a:rPr lang="fa-IR" sz="2400" dirty="0">
                <a:solidFill>
                  <a:schemeClr val="accent5">
                    <a:lumMod val="40000"/>
                    <a:lumOff val="60000"/>
                  </a:schemeClr>
                </a:solidFill>
                <a:latin typeface="Vazirmatn"/>
              </a:rPr>
              <a:t>پلتفرم به عنوان سرویس (</a:t>
            </a:r>
            <a:r>
              <a:rPr lang="en-US" sz="2400" dirty="0">
                <a:solidFill>
                  <a:schemeClr val="accent5">
                    <a:lumMod val="40000"/>
                    <a:lumOff val="60000"/>
                  </a:schemeClr>
                </a:solidFill>
                <a:latin typeface="Vazirmatn"/>
              </a:rPr>
              <a:t>PaaS</a:t>
            </a:r>
            <a:r>
              <a:rPr lang="fa-IR" sz="2400" dirty="0">
                <a:solidFill>
                  <a:schemeClr val="accent5">
                    <a:lumMod val="40000"/>
                    <a:lumOff val="60000"/>
                  </a:schemeClr>
                </a:solidFill>
                <a:latin typeface="Vazirmatn"/>
              </a:rPr>
              <a:t>): </a:t>
            </a:r>
            <a:r>
              <a:rPr lang="fa-IR" sz="2400" dirty="0">
                <a:latin typeface="Vazirmatn"/>
              </a:rPr>
              <a:t>یک پلتفرم مدیریت شده برای توسعه، استقرار و مقیاس‌بندی برنامه‌ها بدون نگرانی در مورد زیرساخت‌های اساسی.</a:t>
            </a:r>
          </a:p>
          <a:p>
            <a:pPr algn="just" rtl="1"/>
            <a:r>
              <a:rPr lang="fa-IR" sz="2400" dirty="0">
                <a:solidFill>
                  <a:schemeClr val="accent5">
                    <a:lumMod val="40000"/>
                    <a:lumOff val="60000"/>
                  </a:schemeClr>
                </a:solidFill>
                <a:latin typeface="Vazirmatn"/>
              </a:rPr>
              <a:t>نرم‌افزار به عنوان سرویس (</a:t>
            </a:r>
            <a:r>
              <a:rPr lang="en-US" sz="2400" dirty="0">
                <a:solidFill>
                  <a:schemeClr val="accent5">
                    <a:lumMod val="40000"/>
                    <a:lumOff val="60000"/>
                  </a:schemeClr>
                </a:solidFill>
                <a:latin typeface="Vazirmatn"/>
              </a:rPr>
              <a:t>SaaS</a:t>
            </a:r>
            <a:r>
              <a:rPr lang="fa-IR" sz="2400" dirty="0">
                <a:solidFill>
                  <a:schemeClr val="accent5">
                    <a:lumMod val="40000"/>
                    <a:lumOff val="60000"/>
                  </a:schemeClr>
                </a:solidFill>
                <a:latin typeface="Vazirmatn"/>
              </a:rPr>
              <a:t>): </a:t>
            </a:r>
            <a:r>
              <a:rPr lang="fa-IR" sz="2400" dirty="0">
                <a:latin typeface="Vazirmatn"/>
              </a:rPr>
              <a:t>برنامه‌های نرم‌افزاری مبتنی بر ابر که توسط مایکروسافت ارائه و مدیریت می‌شوند، مانند آفیس 365 یا داینامیک 365. برخی از خدمات کلیدی آزور عبارتند از:</a:t>
            </a:r>
          </a:p>
          <a:p>
            <a:pPr algn="just" rtl="1"/>
            <a:r>
              <a:rPr lang="fa-IR" sz="2400" dirty="0">
                <a:latin typeface="Vazirmatn"/>
              </a:rPr>
              <a:t> </a:t>
            </a:r>
            <a:r>
              <a:rPr lang="fa-IR" dirty="0">
                <a:solidFill>
                  <a:schemeClr val="tx1">
                    <a:lumMod val="65000"/>
                  </a:schemeClr>
                </a:solidFill>
                <a:latin typeface="Vazirmatn"/>
              </a:rPr>
              <a:t>1.ماشین‌های مجازی </a:t>
            </a:r>
            <a:r>
              <a:rPr lang="en-US" dirty="0">
                <a:solidFill>
                  <a:schemeClr val="tx1">
                    <a:lumMod val="65000"/>
                  </a:schemeClr>
                </a:solidFill>
                <a:latin typeface="Vazirmatn"/>
              </a:rPr>
              <a:t>Azure</a:t>
            </a:r>
            <a:r>
              <a:rPr lang="fa-IR" dirty="0">
                <a:solidFill>
                  <a:schemeClr val="tx1">
                    <a:lumMod val="65000"/>
                  </a:schemeClr>
                </a:solidFill>
                <a:latin typeface="Vazirmatn"/>
              </a:rPr>
              <a:t> 2.خدمات برنامه </a:t>
            </a:r>
            <a:r>
              <a:rPr lang="en-US" dirty="0">
                <a:solidFill>
                  <a:schemeClr val="tx1">
                    <a:lumMod val="65000"/>
                  </a:schemeClr>
                </a:solidFill>
                <a:latin typeface="Vazirmatn"/>
              </a:rPr>
              <a:t>Azure</a:t>
            </a:r>
            <a:r>
              <a:rPr lang="fa-IR" dirty="0">
                <a:solidFill>
                  <a:schemeClr val="tx1">
                    <a:lumMod val="65000"/>
                  </a:schemeClr>
                </a:solidFill>
                <a:latin typeface="Vazirmatn"/>
              </a:rPr>
              <a:t> 3.</a:t>
            </a:r>
            <a:r>
              <a:rPr lang="en-US" dirty="0">
                <a:solidFill>
                  <a:schemeClr val="tx1">
                    <a:lumMod val="65000"/>
                  </a:schemeClr>
                </a:solidFill>
                <a:latin typeface="Vazirmatn"/>
              </a:rPr>
              <a:t>Azure Storage</a:t>
            </a:r>
            <a:r>
              <a:rPr lang="fa-IR" dirty="0">
                <a:solidFill>
                  <a:schemeClr val="tx1">
                    <a:lumMod val="65000"/>
                  </a:schemeClr>
                </a:solidFill>
                <a:latin typeface="Vazirmatn"/>
              </a:rPr>
              <a:t> 4.</a:t>
            </a:r>
            <a:r>
              <a:rPr lang="en-US" dirty="0">
                <a:solidFill>
                  <a:schemeClr val="tx1">
                    <a:lumMod val="65000"/>
                  </a:schemeClr>
                </a:solidFill>
                <a:latin typeface="Vazirmatn"/>
              </a:rPr>
              <a:t> Azure SQL Database</a:t>
            </a:r>
          </a:p>
          <a:p>
            <a:pPr algn="just" rtl="1"/>
            <a:r>
              <a:rPr lang="fa-IR" dirty="0">
                <a:solidFill>
                  <a:schemeClr val="tx1">
                    <a:lumMod val="65000"/>
                  </a:schemeClr>
                </a:solidFill>
                <a:latin typeface="Vazirmatn"/>
              </a:rPr>
              <a:t>5.</a:t>
            </a:r>
            <a:r>
              <a:rPr lang="en-US" dirty="0">
                <a:solidFill>
                  <a:schemeClr val="tx1">
                    <a:lumMod val="65000"/>
                  </a:schemeClr>
                </a:solidFill>
                <a:latin typeface="Vazirmatn"/>
              </a:rPr>
              <a:t> Azure Functions </a:t>
            </a:r>
            <a:r>
              <a:rPr lang="fa-IR" dirty="0">
                <a:solidFill>
                  <a:schemeClr val="tx1">
                    <a:lumMod val="65000"/>
                  </a:schemeClr>
                </a:solidFill>
                <a:latin typeface="Vazirmatn"/>
              </a:rPr>
              <a:t>محاسبات بدون سرور 6. </a:t>
            </a:r>
            <a:r>
              <a:rPr lang="en-US" dirty="0">
                <a:solidFill>
                  <a:schemeClr val="tx1">
                    <a:lumMod val="65000"/>
                  </a:schemeClr>
                </a:solidFill>
                <a:latin typeface="Vazirmatn"/>
              </a:rPr>
              <a:t>Azure Kubernetes Service</a:t>
            </a:r>
          </a:p>
        </p:txBody>
      </p:sp>
      <p:sp>
        <p:nvSpPr>
          <p:cNvPr id="5" name="Slide Number Placeholder 4">
            <a:extLst>
              <a:ext uri="{FF2B5EF4-FFF2-40B4-BE49-F238E27FC236}">
                <a16:creationId xmlns:a16="http://schemas.microsoft.com/office/drawing/2014/main" id="{98AC188D-0E24-4CCB-0971-6809BF79C458}"/>
              </a:ext>
            </a:extLst>
          </p:cNvPr>
          <p:cNvSpPr>
            <a:spLocks noGrp="1"/>
          </p:cNvSpPr>
          <p:nvPr>
            <p:ph type="sldNum" sz="quarter" idx="12"/>
          </p:nvPr>
        </p:nvSpPr>
        <p:spPr/>
        <p:txBody>
          <a:bodyPr/>
          <a:lstStyle/>
          <a:p>
            <a:fld id="{ECDEF5ED-179D-4A8B-82BE-B86B42CF9827}" type="slidenum">
              <a:rPr lang="en-US" smtClean="0"/>
              <a:t>10</a:t>
            </a:fld>
            <a:endParaRPr lang="en-US" dirty="0"/>
          </a:p>
        </p:txBody>
      </p:sp>
    </p:spTree>
    <p:extLst>
      <p:ext uri="{BB962C8B-B14F-4D97-AF65-F5344CB8AC3E}">
        <p14:creationId xmlns:p14="http://schemas.microsoft.com/office/powerpoint/2010/main" val="251559541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1AF66E5-B16D-4224-2608-C4C9042AFE34}"/>
              </a:ext>
            </a:extLst>
          </p:cNvPr>
          <p:cNvSpPr>
            <a:spLocks noGrp="1"/>
          </p:cNvSpPr>
          <p:nvPr>
            <p:ph type="subTitle" idx="1"/>
          </p:nvPr>
        </p:nvSpPr>
        <p:spPr>
          <a:xfrm>
            <a:off x="625642" y="609600"/>
            <a:ext cx="10641913" cy="1049867"/>
          </a:xfrm>
        </p:spPr>
        <p:txBody>
          <a:bodyPr>
            <a:noAutofit/>
          </a:bodyPr>
          <a:lstStyle/>
          <a:p>
            <a:pPr algn="just" rtl="1"/>
            <a:r>
              <a:rPr lang="ar-SA" sz="2400" dirty="0">
                <a:effectLst/>
                <a:latin typeface="Vazirmatn"/>
                <a:ea typeface="Vazirmatn"/>
                <a:cs typeface="Vazirmatn"/>
              </a:rPr>
              <a:t>برای مثال، یک شرکت می‌تواند از آزور برای ذخیره‌سازی داده‌های کاربر استفاده کند. به این ترتیب کاربرها می‌توانند به‌صورت یکپارچه، از اپلیکیشن خود روی یک دستگاه به دستگاه دیگر منتقل شوند و تداوم کار خود را حفظ کنند.</a:t>
            </a:r>
            <a:endParaRPr lang="en-US" sz="2400" dirty="0">
              <a:effectLst/>
              <a:latin typeface="Vazirmatn"/>
              <a:ea typeface="Arial" panose="020B0604020202020204" pitchFamily="34" charset="0"/>
            </a:endParaRPr>
          </a:p>
          <a:p>
            <a:pPr algn="just" rtl="1"/>
            <a:endParaRPr lang="en-US" sz="2400" dirty="0">
              <a:latin typeface="Vazirmatn"/>
            </a:endParaRPr>
          </a:p>
        </p:txBody>
      </p:sp>
      <p:sp>
        <p:nvSpPr>
          <p:cNvPr id="5" name="Slide Number Placeholder 4">
            <a:extLst>
              <a:ext uri="{FF2B5EF4-FFF2-40B4-BE49-F238E27FC236}">
                <a16:creationId xmlns:a16="http://schemas.microsoft.com/office/drawing/2014/main" id="{59D82233-68F7-4B2C-DE87-2E5211206A27}"/>
              </a:ext>
            </a:extLst>
          </p:cNvPr>
          <p:cNvSpPr>
            <a:spLocks noGrp="1"/>
          </p:cNvSpPr>
          <p:nvPr>
            <p:ph type="sldNum" sz="quarter" idx="12"/>
          </p:nvPr>
        </p:nvSpPr>
        <p:spPr/>
        <p:txBody>
          <a:bodyPr/>
          <a:lstStyle/>
          <a:p>
            <a:fld id="{ECDEF5ED-179D-4A8B-82BE-B86B42CF9827}" type="slidenum">
              <a:rPr lang="en-US" smtClean="0"/>
              <a:t>11</a:t>
            </a:fld>
            <a:endParaRPr lang="en-US"/>
          </a:p>
        </p:txBody>
      </p:sp>
      <p:sp>
        <p:nvSpPr>
          <p:cNvPr id="6" name="TextBox 5">
            <a:extLst>
              <a:ext uri="{FF2B5EF4-FFF2-40B4-BE49-F238E27FC236}">
                <a16:creationId xmlns:a16="http://schemas.microsoft.com/office/drawing/2014/main" id="{B4F198AE-7E05-7632-749E-272D876D1AFA}"/>
              </a:ext>
            </a:extLst>
          </p:cNvPr>
          <p:cNvSpPr txBox="1"/>
          <p:nvPr/>
        </p:nvSpPr>
        <p:spPr>
          <a:xfrm>
            <a:off x="625642" y="2348564"/>
            <a:ext cx="10641913" cy="2677656"/>
          </a:xfrm>
          <a:prstGeom prst="rect">
            <a:avLst/>
          </a:prstGeom>
          <a:noFill/>
        </p:spPr>
        <p:txBody>
          <a:bodyPr wrap="square" rtlCol="0">
            <a:spAutoFit/>
          </a:bodyPr>
          <a:lstStyle/>
          <a:p>
            <a:pPr algn="just" rtl="1"/>
            <a:r>
              <a:rPr lang="ar-SA" sz="2400" dirty="0">
                <a:effectLst/>
                <a:latin typeface="Vazirmatn"/>
                <a:ea typeface="Vazirmatn"/>
                <a:cs typeface="Vazirmatn"/>
              </a:rPr>
              <a:t>کسب و کارها می‌توانند از قابلیت بینایی ماشین آزور برای شناسایی عناصر و اشیاء موجود در یک چشم‌انداز استفاده کنند. می‌توان از آزور برای استخراج متن از اسناد استفاده کرد؛ در این سناریو، اطلاعات به سرورهای مایکروسافت - که وظیفه‌ی تشخیص تصویر را بر عهده دارند - ارسال می‌شود و نتیجه به دستگاه کاربر نهایی بازمی‌گردد. از دیگر نمونه‌های کاربردی آزور می‌توان به قابلیت ذخیره‌سازی بکاپ‌ داده‌ روی سرورهای مایکروسافت، میزبانی وب و اپلیکیشن‌های موبایل یا مدیریت تعداد زیادی دستگاه‌ متصل اینترنت اشیاء اشاره کرد.</a:t>
            </a:r>
            <a:endParaRPr lang="en-US" sz="2400" dirty="0">
              <a:effectLst/>
              <a:latin typeface="Vazirmatn"/>
              <a:ea typeface="Arial" panose="020B0604020202020204" pitchFamily="34" charset="0"/>
            </a:endParaRPr>
          </a:p>
          <a:p>
            <a:pPr algn="just" rtl="1"/>
            <a:endParaRPr lang="en-US" sz="2400" dirty="0">
              <a:latin typeface="Vazirmatn"/>
            </a:endParaRPr>
          </a:p>
        </p:txBody>
      </p:sp>
    </p:spTree>
    <p:extLst>
      <p:ext uri="{BB962C8B-B14F-4D97-AF65-F5344CB8AC3E}">
        <p14:creationId xmlns:p14="http://schemas.microsoft.com/office/powerpoint/2010/main" val="39698438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65C24-2CD0-B404-AEA1-D1158D54FEF0}"/>
              </a:ext>
            </a:extLst>
          </p:cNvPr>
          <p:cNvSpPr>
            <a:spLocks noGrp="1"/>
          </p:cNvSpPr>
          <p:nvPr>
            <p:ph type="ctrTitle"/>
          </p:nvPr>
        </p:nvSpPr>
        <p:spPr>
          <a:xfrm>
            <a:off x="1187813" y="192505"/>
            <a:ext cx="9440034" cy="1142379"/>
          </a:xfrm>
        </p:spPr>
        <p:txBody>
          <a:bodyPr>
            <a:normAutofit fontScale="90000"/>
          </a:bodyPr>
          <a:lstStyle/>
          <a:p>
            <a:pPr rtl="1"/>
            <a:r>
              <a:rPr lang="fa-IR" sz="3600" dirty="0">
                <a:effectLst/>
                <a:ea typeface="Vazirmatn"/>
                <a:cs typeface="Vazirmatn"/>
              </a:rPr>
              <a:t>Azure products and services in detail/</a:t>
            </a:r>
            <a:r>
              <a:rPr lang="ar-SA" sz="3600" dirty="0">
                <a:effectLst/>
                <a:ea typeface="Vazirmatn"/>
                <a:cs typeface="Vazirmatn"/>
              </a:rPr>
              <a:t>انواع خدمات و سرویس‌های آزور</a:t>
            </a:r>
            <a:endParaRPr lang="en-US" sz="3600" dirty="0"/>
          </a:p>
        </p:txBody>
      </p:sp>
      <p:sp>
        <p:nvSpPr>
          <p:cNvPr id="5" name="Slide Number Placeholder 4">
            <a:extLst>
              <a:ext uri="{FF2B5EF4-FFF2-40B4-BE49-F238E27FC236}">
                <a16:creationId xmlns:a16="http://schemas.microsoft.com/office/drawing/2014/main" id="{9D65C751-8D93-FE9C-685A-0D77B8F1B2FF}"/>
              </a:ext>
            </a:extLst>
          </p:cNvPr>
          <p:cNvSpPr>
            <a:spLocks noGrp="1"/>
          </p:cNvSpPr>
          <p:nvPr>
            <p:ph type="sldNum" sz="quarter" idx="12"/>
          </p:nvPr>
        </p:nvSpPr>
        <p:spPr/>
        <p:txBody>
          <a:bodyPr/>
          <a:lstStyle/>
          <a:p>
            <a:fld id="{ECDEF5ED-179D-4A8B-82BE-B86B42CF9827}" type="slidenum">
              <a:rPr lang="en-US" smtClean="0"/>
              <a:t>12</a:t>
            </a:fld>
            <a:endParaRPr lang="en-US"/>
          </a:p>
        </p:txBody>
      </p:sp>
      <p:sp>
        <p:nvSpPr>
          <p:cNvPr id="7" name="TextBox 6">
            <a:extLst>
              <a:ext uri="{FF2B5EF4-FFF2-40B4-BE49-F238E27FC236}">
                <a16:creationId xmlns:a16="http://schemas.microsoft.com/office/drawing/2014/main" id="{13CD773D-2C5C-FF76-791F-A7E1C6EC824A}"/>
              </a:ext>
            </a:extLst>
          </p:cNvPr>
          <p:cNvSpPr txBox="1"/>
          <p:nvPr/>
        </p:nvSpPr>
        <p:spPr>
          <a:xfrm>
            <a:off x="693019" y="1636294"/>
            <a:ext cx="9336506" cy="4893647"/>
          </a:xfrm>
          <a:prstGeom prst="rect">
            <a:avLst/>
          </a:prstGeom>
          <a:noFill/>
        </p:spPr>
        <p:txBody>
          <a:bodyPr wrap="square" rtlCol="0">
            <a:spAutoFit/>
          </a:bodyPr>
          <a:lstStyle/>
          <a:p>
            <a:pPr marL="285750" indent="-285750" algn="just" rtl="1">
              <a:buFont typeface="Wingdings" panose="05000000000000000000" pitchFamily="2" charset="2"/>
              <a:buChar char="Ø"/>
            </a:pPr>
            <a:r>
              <a:rPr lang="en-US" sz="2400" dirty="0">
                <a:latin typeface="Vazirmatn"/>
              </a:rPr>
              <a:t>AI + Machine Learning</a:t>
            </a:r>
          </a:p>
          <a:p>
            <a:pPr marL="285750" indent="-285750" algn="just" rtl="1">
              <a:buFont typeface="Wingdings" panose="05000000000000000000" pitchFamily="2" charset="2"/>
              <a:buChar char="Ø"/>
            </a:pPr>
            <a:r>
              <a:rPr lang="en-US" sz="2400" dirty="0">
                <a:latin typeface="Vazirmatn"/>
              </a:rPr>
              <a:t>Analytics</a:t>
            </a:r>
          </a:p>
          <a:p>
            <a:pPr marL="285750" indent="-285750" algn="just" rtl="1">
              <a:buFont typeface="Wingdings" panose="05000000000000000000" pitchFamily="2" charset="2"/>
              <a:buChar char="Ø"/>
            </a:pPr>
            <a:r>
              <a:rPr lang="fa-IR" sz="2400" dirty="0">
                <a:latin typeface="Vazirmatn"/>
              </a:rPr>
              <a:t>محاسباتی / </a:t>
            </a:r>
            <a:r>
              <a:rPr lang="en-US" sz="2400" dirty="0">
                <a:latin typeface="Vazirmatn"/>
              </a:rPr>
              <a:t>Compute</a:t>
            </a:r>
          </a:p>
          <a:p>
            <a:pPr marL="285750" indent="-285750" algn="just" rtl="1">
              <a:buFont typeface="Wingdings" panose="05000000000000000000" pitchFamily="2" charset="2"/>
              <a:buChar char="Ø"/>
            </a:pPr>
            <a:r>
              <a:rPr lang="en-US" sz="2400" dirty="0">
                <a:latin typeface="Vazirmatn"/>
              </a:rPr>
              <a:t>Databases</a:t>
            </a:r>
          </a:p>
          <a:p>
            <a:pPr marL="285750" indent="-285750" algn="just" rtl="1">
              <a:buFont typeface="Wingdings" panose="05000000000000000000" pitchFamily="2" charset="2"/>
              <a:buChar char="Ø"/>
            </a:pPr>
            <a:r>
              <a:rPr lang="en-US" sz="2400" dirty="0">
                <a:latin typeface="Vazirmatn"/>
              </a:rPr>
              <a:t>Development</a:t>
            </a:r>
          </a:p>
          <a:p>
            <a:pPr marL="285750" indent="-285750" algn="just" rtl="1">
              <a:buFont typeface="Wingdings" panose="05000000000000000000" pitchFamily="2" charset="2"/>
              <a:buChar char="Ø"/>
            </a:pPr>
            <a:r>
              <a:rPr lang="en-US" sz="2400" dirty="0">
                <a:latin typeface="Vazirmatn"/>
              </a:rPr>
              <a:t>Identity + Security</a:t>
            </a:r>
          </a:p>
          <a:p>
            <a:pPr marL="285750" indent="-285750" algn="just" rtl="1">
              <a:buFont typeface="Wingdings" panose="05000000000000000000" pitchFamily="2" charset="2"/>
              <a:buChar char="Ø"/>
            </a:pPr>
            <a:r>
              <a:rPr lang="en-US" sz="2400" dirty="0">
                <a:latin typeface="Vazirmatn"/>
              </a:rPr>
              <a:t>IoT + MR(Mixed Reality)</a:t>
            </a:r>
          </a:p>
          <a:p>
            <a:pPr marL="285750" indent="-285750" algn="just" rtl="1">
              <a:buFont typeface="Wingdings" panose="05000000000000000000" pitchFamily="2" charset="2"/>
              <a:buChar char="Ø"/>
            </a:pPr>
            <a:r>
              <a:rPr lang="en-US" sz="2400" dirty="0">
                <a:latin typeface="Vazirmatn"/>
              </a:rPr>
              <a:t>Integration</a:t>
            </a:r>
          </a:p>
          <a:p>
            <a:pPr marL="285750" indent="-285750" algn="just" rtl="1">
              <a:buFont typeface="Wingdings" panose="05000000000000000000" pitchFamily="2" charset="2"/>
              <a:buChar char="Ø"/>
            </a:pPr>
            <a:r>
              <a:rPr lang="en-US" sz="2400" dirty="0">
                <a:latin typeface="Vazirmatn"/>
              </a:rPr>
              <a:t>Management + Governance</a:t>
            </a:r>
          </a:p>
          <a:p>
            <a:pPr marL="285750" indent="-285750" algn="just" rtl="1">
              <a:buFont typeface="Wingdings" panose="05000000000000000000" pitchFamily="2" charset="2"/>
              <a:buChar char="Ø"/>
            </a:pPr>
            <a:r>
              <a:rPr lang="en-US" sz="2400" dirty="0">
                <a:latin typeface="Vazirmatn"/>
              </a:rPr>
              <a:t>Media + Comms</a:t>
            </a:r>
          </a:p>
          <a:p>
            <a:pPr marL="285750" indent="-285750" algn="just" rtl="1">
              <a:buFont typeface="Wingdings" panose="05000000000000000000" pitchFamily="2" charset="2"/>
              <a:buChar char="Ø"/>
            </a:pPr>
            <a:r>
              <a:rPr lang="en-US" sz="2400" dirty="0">
                <a:latin typeface="Vazirmatn"/>
              </a:rPr>
              <a:t>Migration</a:t>
            </a:r>
          </a:p>
          <a:p>
            <a:pPr marL="285750" indent="-285750" algn="just" rtl="1">
              <a:buFont typeface="Wingdings" panose="05000000000000000000" pitchFamily="2" charset="2"/>
              <a:buChar char="Ø"/>
            </a:pPr>
            <a:r>
              <a:rPr lang="en-US" sz="2400" dirty="0">
                <a:latin typeface="Vazirmatn"/>
              </a:rPr>
              <a:t>Networking</a:t>
            </a:r>
          </a:p>
          <a:p>
            <a:pPr marL="285750" indent="-285750" algn="just" rtl="1">
              <a:buFont typeface="Wingdings" panose="05000000000000000000" pitchFamily="2" charset="2"/>
              <a:buChar char="Ø"/>
            </a:pPr>
            <a:r>
              <a:rPr lang="en-US" sz="2400" dirty="0">
                <a:latin typeface="Vazirmatn"/>
              </a:rPr>
              <a:t>Storage</a:t>
            </a:r>
          </a:p>
        </p:txBody>
      </p:sp>
    </p:spTree>
    <p:extLst>
      <p:ext uri="{BB962C8B-B14F-4D97-AF65-F5344CB8AC3E}">
        <p14:creationId xmlns:p14="http://schemas.microsoft.com/office/powerpoint/2010/main" val="358478918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1" end="1"/>
                                            </p:txEl>
                                          </p:spTgt>
                                        </p:tgtEl>
                                        <p:attrNameLst>
                                          <p:attrName>style.visibility</p:attrName>
                                        </p:attrNameLst>
                                      </p:cBhvr>
                                      <p:to>
                                        <p:strVal val="visible"/>
                                      </p:to>
                                    </p:set>
                                    <p:animEffect transition="in" filter="fade">
                                      <p:cBhvr>
                                        <p:cTn id="14" dur="1000"/>
                                        <p:tgtEl>
                                          <p:spTgt spid="7">
                                            <p:txEl>
                                              <p:pRg st="1" end="1"/>
                                            </p:txEl>
                                          </p:spTgt>
                                        </p:tgtEl>
                                      </p:cBhvr>
                                    </p:animEffect>
                                    <p:anim calcmode="lin" valueType="num">
                                      <p:cBhvr>
                                        <p:cTn id="15"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animEffect transition="in" filter="fade">
                                      <p:cBhvr>
                                        <p:cTn id="21" dur="1000"/>
                                        <p:tgtEl>
                                          <p:spTgt spid="7">
                                            <p:txEl>
                                              <p:pRg st="2" end="2"/>
                                            </p:txEl>
                                          </p:spTgt>
                                        </p:tgtEl>
                                      </p:cBhvr>
                                    </p:animEffect>
                                    <p:anim calcmode="lin" valueType="num">
                                      <p:cBhvr>
                                        <p:cTn id="22"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7">
                                            <p:txEl>
                                              <p:pRg st="3" end="3"/>
                                            </p:txEl>
                                          </p:spTgt>
                                        </p:tgtEl>
                                        <p:attrNameLst>
                                          <p:attrName>style.visibility</p:attrName>
                                        </p:attrNameLst>
                                      </p:cBhvr>
                                      <p:to>
                                        <p:strVal val="visible"/>
                                      </p:to>
                                    </p:set>
                                    <p:animEffect transition="in" filter="fade">
                                      <p:cBhvr>
                                        <p:cTn id="28" dur="1000"/>
                                        <p:tgtEl>
                                          <p:spTgt spid="7">
                                            <p:txEl>
                                              <p:pRg st="3" end="3"/>
                                            </p:txEl>
                                          </p:spTgt>
                                        </p:tgtEl>
                                      </p:cBhvr>
                                    </p:animEffect>
                                    <p:anim calcmode="lin" valueType="num">
                                      <p:cBhvr>
                                        <p:cTn id="29"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7">
                                            <p:txEl>
                                              <p:pRg st="4" end="4"/>
                                            </p:txEl>
                                          </p:spTgt>
                                        </p:tgtEl>
                                        <p:attrNameLst>
                                          <p:attrName>style.visibility</p:attrName>
                                        </p:attrNameLst>
                                      </p:cBhvr>
                                      <p:to>
                                        <p:strVal val="visible"/>
                                      </p:to>
                                    </p:set>
                                    <p:animEffect transition="in" filter="fade">
                                      <p:cBhvr>
                                        <p:cTn id="35" dur="1000"/>
                                        <p:tgtEl>
                                          <p:spTgt spid="7">
                                            <p:txEl>
                                              <p:pRg st="4" end="4"/>
                                            </p:txEl>
                                          </p:spTgt>
                                        </p:tgtEl>
                                      </p:cBhvr>
                                    </p:animEffect>
                                    <p:anim calcmode="lin" valueType="num">
                                      <p:cBhvr>
                                        <p:cTn id="36"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7">
                                            <p:txEl>
                                              <p:pRg st="5" end="5"/>
                                            </p:txEl>
                                          </p:spTgt>
                                        </p:tgtEl>
                                        <p:attrNameLst>
                                          <p:attrName>style.visibility</p:attrName>
                                        </p:attrNameLst>
                                      </p:cBhvr>
                                      <p:to>
                                        <p:strVal val="visible"/>
                                      </p:to>
                                    </p:set>
                                    <p:animEffect transition="in" filter="fade">
                                      <p:cBhvr>
                                        <p:cTn id="42" dur="1000"/>
                                        <p:tgtEl>
                                          <p:spTgt spid="7">
                                            <p:txEl>
                                              <p:pRg st="5" end="5"/>
                                            </p:txEl>
                                          </p:spTgt>
                                        </p:tgtEl>
                                      </p:cBhvr>
                                    </p:animEffect>
                                    <p:anim calcmode="lin" valueType="num">
                                      <p:cBhvr>
                                        <p:cTn id="43"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7">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7">
                                            <p:txEl>
                                              <p:pRg st="6" end="6"/>
                                            </p:txEl>
                                          </p:spTgt>
                                        </p:tgtEl>
                                        <p:attrNameLst>
                                          <p:attrName>style.visibility</p:attrName>
                                        </p:attrNameLst>
                                      </p:cBhvr>
                                      <p:to>
                                        <p:strVal val="visible"/>
                                      </p:to>
                                    </p:set>
                                    <p:animEffect transition="in" filter="fade">
                                      <p:cBhvr>
                                        <p:cTn id="49" dur="1000"/>
                                        <p:tgtEl>
                                          <p:spTgt spid="7">
                                            <p:txEl>
                                              <p:pRg st="6" end="6"/>
                                            </p:txEl>
                                          </p:spTgt>
                                        </p:tgtEl>
                                      </p:cBhvr>
                                    </p:animEffect>
                                    <p:anim calcmode="lin" valueType="num">
                                      <p:cBhvr>
                                        <p:cTn id="50"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7">
                                            <p:txEl>
                                              <p:pRg st="7" end="7"/>
                                            </p:txEl>
                                          </p:spTgt>
                                        </p:tgtEl>
                                        <p:attrNameLst>
                                          <p:attrName>style.visibility</p:attrName>
                                        </p:attrNameLst>
                                      </p:cBhvr>
                                      <p:to>
                                        <p:strVal val="visible"/>
                                      </p:to>
                                    </p:set>
                                    <p:animEffect transition="in" filter="fade">
                                      <p:cBhvr>
                                        <p:cTn id="56" dur="1000"/>
                                        <p:tgtEl>
                                          <p:spTgt spid="7">
                                            <p:txEl>
                                              <p:pRg st="7" end="7"/>
                                            </p:txEl>
                                          </p:spTgt>
                                        </p:tgtEl>
                                      </p:cBhvr>
                                    </p:animEffect>
                                    <p:anim calcmode="lin" valueType="num">
                                      <p:cBhvr>
                                        <p:cTn id="57" dur="1000" fill="hold"/>
                                        <p:tgtEl>
                                          <p:spTgt spid="7">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7">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7">
                                            <p:txEl>
                                              <p:pRg st="8" end="8"/>
                                            </p:txEl>
                                          </p:spTgt>
                                        </p:tgtEl>
                                        <p:attrNameLst>
                                          <p:attrName>style.visibility</p:attrName>
                                        </p:attrNameLst>
                                      </p:cBhvr>
                                      <p:to>
                                        <p:strVal val="visible"/>
                                      </p:to>
                                    </p:set>
                                    <p:animEffect transition="in" filter="fade">
                                      <p:cBhvr>
                                        <p:cTn id="63" dur="1000"/>
                                        <p:tgtEl>
                                          <p:spTgt spid="7">
                                            <p:txEl>
                                              <p:pRg st="8" end="8"/>
                                            </p:txEl>
                                          </p:spTgt>
                                        </p:tgtEl>
                                      </p:cBhvr>
                                    </p:animEffect>
                                    <p:anim calcmode="lin" valueType="num">
                                      <p:cBhvr>
                                        <p:cTn id="64" dur="1000" fill="hold"/>
                                        <p:tgtEl>
                                          <p:spTgt spid="7">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7">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7">
                                            <p:txEl>
                                              <p:pRg st="9" end="9"/>
                                            </p:txEl>
                                          </p:spTgt>
                                        </p:tgtEl>
                                        <p:attrNameLst>
                                          <p:attrName>style.visibility</p:attrName>
                                        </p:attrNameLst>
                                      </p:cBhvr>
                                      <p:to>
                                        <p:strVal val="visible"/>
                                      </p:to>
                                    </p:set>
                                    <p:animEffect transition="in" filter="fade">
                                      <p:cBhvr>
                                        <p:cTn id="70" dur="1000"/>
                                        <p:tgtEl>
                                          <p:spTgt spid="7">
                                            <p:txEl>
                                              <p:pRg st="9" end="9"/>
                                            </p:txEl>
                                          </p:spTgt>
                                        </p:tgtEl>
                                      </p:cBhvr>
                                    </p:animEffect>
                                    <p:anim calcmode="lin" valueType="num">
                                      <p:cBhvr>
                                        <p:cTn id="71" dur="1000" fill="hold"/>
                                        <p:tgtEl>
                                          <p:spTgt spid="7">
                                            <p:txEl>
                                              <p:pRg st="9" end="9"/>
                                            </p:txEl>
                                          </p:spTgt>
                                        </p:tgtEl>
                                        <p:attrNameLst>
                                          <p:attrName>ppt_x</p:attrName>
                                        </p:attrNameLst>
                                      </p:cBhvr>
                                      <p:tavLst>
                                        <p:tav tm="0">
                                          <p:val>
                                            <p:strVal val="#ppt_x"/>
                                          </p:val>
                                        </p:tav>
                                        <p:tav tm="100000">
                                          <p:val>
                                            <p:strVal val="#ppt_x"/>
                                          </p:val>
                                        </p:tav>
                                      </p:tavLst>
                                    </p:anim>
                                    <p:anim calcmode="lin" valueType="num">
                                      <p:cBhvr>
                                        <p:cTn id="72" dur="1000" fill="hold"/>
                                        <p:tgtEl>
                                          <p:spTgt spid="7">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7">
                                            <p:txEl>
                                              <p:pRg st="10" end="10"/>
                                            </p:txEl>
                                          </p:spTgt>
                                        </p:tgtEl>
                                        <p:attrNameLst>
                                          <p:attrName>style.visibility</p:attrName>
                                        </p:attrNameLst>
                                      </p:cBhvr>
                                      <p:to>
                                        <p:strVal val="visible"/>
                                      </p:to>
                                    </p:set>
                                    <p:animEffect transition="in" filter="fade">
                                      <p:cBhvr>
                                        <p:cTn id="77" dur="1000"/>
                                        <p:tgtEl>
                                          <p:spTgt spid="7">
                                            <p:txEl>
                                              <p:pRg st="10" end="10"/>
                                            </p:txEl>
                                          </p:spTgt>
                                        </p:tgtEl>
                                      </p:cBhvr>
                                    </p:animEffect>
                                    <p:anim calcmode="lin" valueType="num">
                                      <p:cBhvr>
                                        <p:cTn id="78" dur="1000" fill="hold"/>
                                        <p:tgtEl>
                                          <p:spTgt spid="7">
                                            <p:txEl>
                                              <p:pRg st="10" end="10"/>
                                            </p:txEl>
                                          </p:spTgt>
                                        </p:tgtEl>
                                        <p:attrNameLst>
                                          <p:attrName>ppt_x</p:attrName>
                                        </p:attrNameLst>
                                      </p:cBhvr>
                                      <p:tavLst>
                                        <p:tav tm="0">
                                          <p:val>
                                            <p:strVal val="#ppt_x"/>
                                          </p:val>
                                        </p:tav>
                                        <p:tav tm="100000">
                                          <p:val>
                                            <p:strVal val="#ppt_x"/>
                                          </p:val>
                                        </p:tav>
                                      </p:tavLst>
                                    </p:anim>
                                    <p:anim calcmode="lin" valueType="num">
                                      <p:cBhvr>
                                        <p:cTn id="79" dur="1000" fill="hold"/>
                                        <p:tgtEl>
                                          <p:spTgt spid="7">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grpId="0" nodeType="clickEffect">
                                  <p:stCondLst>
                                    <p:cond delay="0"/>
                                  </p:stCondLst>
                                  <p:childTnLst>
                                    <p:set>
                                      <p:cBhvr>
                                        <p:cTn id="83" dur="1" fill="hold">
                                          <p:stCondLst>
                                            <p:cond delay="0"/>
                                          </p:stCondLst>
                                        </p:cTn>
                                        <p:tgtEl>
                                          <p:spTgt spid="7">
                                            <p:txEl>
                                              <p:pRg st="11" end="11"/>
                                            </p:txEl>
                                          </p:spTgt>
                                        </p:tgtEl>
                                        <p:attrNameLst>
                                          <p:attrName>style.visibility</p:attrName>
                                        </p:attrNameLst>
                                      </p:cBhvr>
                                      <p:to>
                                        <p:strVal val="visible"/>
                                      </p:to>
                                    </p:set>
                                    <p:animEffect transition="in" filter="fade">
                                      <p:cBhvr>
                                        <p:cTn id="84" dur="1000"/>
                                        <p:tgtEl>
                                          <p:spTgt spid="7">
                                            <p:txEl>
                                              <p:pRg st="11" end="11"/>
                                            </p:txEl>
                                          </p:spTgt>
                                        </p:tgtEl>
                                      </p:cBhvr>
                                    </p:animEffect>
                                    <p:anim calcmode="lin" valueType="num">
                                      <p:cBhvr>
                                        <p:cTn id="85" dur="1000" fill="hold"/>
                                        <p:tgtEl>
                                          <p:spTgt spid="7">
                                            <p:txEl>
                                              <p:pRg st="11" end="11"/>
                                            </p:txEl>
                                          </p:spTgt>
                                        </p:tgtEl>
                                        <p:attrNameLst>
                                          <p:attrName>ppt_x</p:attrName>
                                        </p:attrNameLst>
                                      </p:cBhvr>
                                      <p:tavLst>
                                        <p:tav tm="0">
                                          <p:val>
                                            <p:strVal val="#ppt_x"/>
                                          </p:val>
                                        </p:tav>
                                        <p:tav tm="100000">
                                          <p:val>
                                            <p:strVal val="#ppt_x"/>
                                          </p:val>
                                        </p:tav>
                                      </p:tavLst>
                                    </p:anim>
                                    <p:anim calcmode="lin" valueType="num">
                                      <p:cBhvr>
                                        <p:cTn id="86" dur="1000" fill="hold"/>
                                        <p:tgtEl>
                                          <p:spTgt spid="7">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42" presetClass="entr" presetSubtype="0" fill="hold" grpId="0" nodeType="clickEffect">
                                  <p:stCondLst>
                                    <p:cond delay="0"/>
                                  </p:stCondLst>
                                  <p:childTnLst>
                                    <p:set>
                                      <p:cBhvr>
                                        <p:cTn id="90" dur="1" fill="hold">
                                          <p:stCondLst>
                                            <p:cond delay="0"/>
                                          </p:stCondLst>
                                        </p:cTn>
                                        <p:tgtEl>
                                          <p:spTgt spid="7">
                                            <p:txEl>
                                              <p:pRg st="12" end="12"/>
                                            </p:txEl>
                                          </p:spTgt>
                                        </p:tgtEl>
                                        <p:attrNameLst>
                                          <p:attrName>style.visibility</p:attrName>
                                        </p:attrNameLst>
                                      </p:cBhvr>
                                      <p:to>
                                        <p:strVal val="visible"/>
                                      </p:to>
                                    </p:set>
                                    <p:animEffect transition="in" filter="fade">
                                      <p:cBhvr>
                                        <p:cTn id="91" dur="1000"/>
                                        <p:tgtEl>
                                          <p:spTgt spid="7">
                                            <p:txEl>
                                              <p:pRg st="12" end="12"/>
                                            </p:txEl>
                                          </p:spTgt>
                                        </p:tgtEl>
                                      </p:cBhvr>
                                    </p:animEffect>
                                    <p:anim calcmode="lin" valueType="num">
                                      <p:cBhvr>
                                        <p:cTn id="92" dur="1000" fill="hold"/>
                                        <p:tgtEl>
                                          <p:spTgt spid="7">
                                            <p:txEl>
                                              <p:pRg st="12" end="12"/>
                                            </p:txEl>
                                          </p:spTgt>
                                        </p:tgtEl>
                                        <p:attrNameLst>
                                          <p:attrName>ppt_x</p:attrName>
                                        </p:attrNameLst>
                                      </p:cBhvr>
                                      <p:tavLst>
                                        <p:tav tm="0">
                                          <p:val>
                                            <p:strVal val="#ppt_x"/>
                                          </p:val>
                                        </p:tav>
                                        <p:tav tm="100000">
                                          <p:val>
                                            <p:strVal val="#ppt_x"/>
                                          </p:val>
                                        </p:tav>
                                      </p:tavLst>
                                    </p:anim>
                                    <p:anim calcmode="lin" valueType="num">
                                      <p:cBhvr>
                                        <p:cTn id="93" dur="1000" fill="hold"/>
                                        <p:tgtEl>
                                          <p:spTgt spid="7">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65C24-2CD0-B404-AEA1-D1158D54FEF0}"/>
              </a:ext>
            </a:extLst>
          </p:cNvPr>
          <p:cNvSpPr>
            <a:spLocks noGrp="1"/>
          </p:cNvSpPr>
          <p:nvPr>
            <p:ph type="ctrTitle"/>
          </p:nvPr>
        </p:nvSpPr>
        <p:spPr>
          <a:xfrm>
            <a:off x="1370693" y="0"/>
            <a:ext cx="9440034" cy="861558"/>
          </a:xfrm>
        </p:spPr>
        <p:txBody>
          <a:bodyPr>
            <a:normAutofit/>
          </a:bodyPr>
          <a:lstStyle/>
          <a:p>
            <a:r>
              <a:rPr lang="en-US" sz="4000" b="1" dirty="0">
                <a:latin typeface="Vazirmatn"/>
              </a:rPr>
              <a:t>Services – AI + ML </a:t>
            </a:r>
          </a:p>
        </p:txBody>
      </p:sp>
      <p:sp>
        <p:nvSpPr>
          <p:cNvPr id="3" name="Subtitle 2">
            <a:extLst>
              <a:ext uri="{FF2B5EF4-FFF2-40B4-BE49-F238E27FC236}">
                <a16:creationId xmlns:a16="http://schemas.microsoft.com/office/drawing/2014/main" id="{71AF66E5-B16D-4224-2608-C4C9042AFE34}"/>
              </a:ext>
            </a:extLst>
          </p:cNvPr>
          <p:cNvSpPr>
            <a:spLocks noGrp="1"/>
          </p:cNvSpPr>
          <p:nvPr>
            <p:ph type="subTitle" idx="1"/>
          </p:nvPr>
        </p:nvSpPr>
        <p:spPr/>
        <p:txBody>
          <a:bodyPr/>
          <a:lstStyle/>
          <a:p>
            <a:endParaRPr lang="en-US"/>
          </a:p>
        </p:txBody>
      </p:sp>
      <p:sp>
        <p:nvSpPr>
          <p:cNvPr id="5" name="Slide Number Placeholder 4">
            <a:extLst>
              <a:ext uri="{FF2B5EF4-FFF2-40B4-BE49-F238E27FC236}">
                <a16:creationId xmlns:a16="http://schemas.microsoft.com/office/drawing/2014/main" id="{9D65C751-8D93-FE9C-685A-0D77B8F1B2FF}"/>
              </a:ext>
            </a:extLst>
          </p:cNvPr>
          <p:cNvSpPr>
            <a:spLocks noGrp="1"/>
          </p:cNvSpPr>
          <p:nvPr>
            <p:ph type="sldNum" sz="quarter" idx="12"/>
          </p:nvPr>
        </p:nvSpPr>
        <p:spPr/>
        <p:txBody>
          <a:bodyPr/>
          <a:lstStyle/>
          <a:p>
            <a:fld id="{ECDEF5ED-179D-4A8B-82BE-B86B42CF9827}" type="slidenum">
              <a:rPr lang="en-US" smtClean="0"/>
              <a:t>13</a:t>
            </a:fld>
            <a:endParaRPr lang="en-US"/>
          </a:p>
        </p:txBody>
      </p:sp>
      <p:sp>
        <p:nvSpPr>
          <p:cNvPr id="7" name="TextBox 6">
            <a:extLst>
              <a:ext uri="{FF2B5EF4-FFF2-40B4-BE49-F238E27FC236}">
                <a16:creationId xmlns:a16="http://schemas.microsoft.com/office/drawing/2014/main" id="{FA94E52B-21E7-8508-95AE-6A2EE5F2A18E}"/>
              </a:ext>
            </a:extLst>
          </p:cNvPr>
          <p:cNvSpPr txBox="1"/>
          <p:nvPr/>
        </p:nvSpPr>
        <p:spPr>
          <a:xfrm>
            <a:off x="699435" y="1684421"/>
            <a:ext cx="10482772" cy="830997"/>
          </a:xfrm>
          <a:prstGeom prst="rect">
            <a:avLst/>
          </a:prstGeom>
          <a:noFill/>
        </p:spPr>
        <p:txBody>
          <a:bodyPr wrap="square" rtlCol="0">
            <a:spAutoFit/>
          </a:bodyPr>
          <a:lstStyle/>
          <a:p>
            <a:pPr algn="just" rtl="1"/>
            <a:r>
              <a:rPr lang="fa-IR" sz="2400" dirty="0">
                <a:latin typeface="Vazirmatn"/>
              </a:rPr>
              <a:t>طیف گسترده ای از خدماتی است که یک توسعه دهنده می تواند برای القای قابلیت های هوش مصنوعی، یادگیری ماشین و محاسبات شناختی در برنامه ها و مجموعه داده ها(</a:t>
            </a:r>
            <a:r>
              <a:rPr lang="en-US" sz="2400" dirty="0">
                <a:latin typeface="Vazirmatn"/>
              </a:rPr>
              <a:t>Data Sets</a:t>
            </a:r>
            <a:r>
              <a:rPr lang="fa-IR" sz="2400" dirty="0">
                <a:latin typeface="Vazirmatn"/>
              </a:rPr>
              <a:t>) استفاده کند.</a:t>
            </a:r>
            <a:endParaRPr lang="en-US" sz="2400" dirty="0">
              <a:latin typeface="Vazirmatn"/>
            </a:endParaRPr>
          </a:p>
        </p:txBody>
      </p:sp>
      <p:pic>
        <p:nvPicPr>
          <p:cNvPr id="6" name="Picture 5">
            <a:extLst>
              <a:ext uri="{FF2B5EF4-FFF2-40B4-BE49-F238E27FC236}">
                <a16:creationId xmlns:a16="http://schemas.microsoft.com/office/drawing/2014/main" id="{C698BD37-6B54-5466-EDF2-92C1A7C137DC}"/>
              </a:ext>
            </a:extLst>
          </p:cNvPr>
          <p:cNvPicPr>
            <a:picLocks noChangeAspect="1"/>
          </p:cNvPicPr>
          <p:nvPr/>
        </p:nvPicPr>
        <p:blipFill>
          <a:blip r:embed="rId2"/>
          <a:stretch>
            <a:fillRect/>
          </a:stretch>
        </p:blipFill>
        <p:spPr>
          <a:xfrm>
            <a:off x="481264" y="829046"/>
            <a:ext cx="11011301" cy="6028954"/>
          </a:xfrm>
          <a:prstGeom prst="rect">
            <a:avLst/>
          </a:prstGeom>
        </p:spPr>
      </p:pic>
    </p:spTree>
    <p:extLst>
      <p:ext uri="{BB962C8B-B14F-4D97-AF65-F5344CB8AC3E}">
        <p14:creationId xmlns:p14="http://schemas.microsoft.com/office/powerpoint/2010/main" val="185298727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65C24-2CD0-B404-AEA1-D1158D54FEF0}"/>
              </a:ext>
            </a:extLst>
          </p:cNvPr>
          <p:cNvSpPr>
            <a:spLocks noGrp="1"/>
          </p:cNvSpPr>
          <p:nvPr>
            <p:ph type="ctrTitle"/>
          </p:nvPr>
        </p:nvSpPr>
        <p:spPr>
          <a:xfrm>
            <a:off x="1226314" y="129090"/>
            <a:ext cx="9440034" cy="961019"/>
          </a:xfrm>
        </p:spPr>
        <p:txBody>
          <a:bodyPr>
            <a:normAutofit/>
          </a:bodyPr>
          <a:lstStyle/>
          <a:p>
            <a:r>
              <a:rPr lang="en-US" sz="4000" dirty="0">
                <a:latin typeface="Vazirmatn"/>
              </a:rPr>
              <a:t>Services - Analytic</a:t>
            </a:r>
          </a:p>
        </p:txBody>
      </p:sp>
      <p:sp>
        <p:nvSpPr>
          <p:cNvPr id="5" name="Slide Number Placeholder 4">
            <a:extLst>
              <a:ext uri="{FF2B5EF4-FFF2-40B4-BE49-F238E27FC236}">
                <a16:creationId xmlns:a16="http://schemas.microsoft.com/office/drawing/2014/main" id="{9D65C751-8D93-FE9C-685A-0D77B8F1B2FF}"/>
              </a:ext>
            </a:extLst>
          </p:cNvPr>
          <p:cNvSpPr>
            <a:spLocks noGrp="1"/>
          </p:cNvSpPr>
          <p:nvPr>
            <p:ph type="sldNum" sz="quarter" idx="12"/>
          </p:nvPr>
        </p:nvSpPr>
        <p:spPr/>
        <p:txBody>
          <a:bodyPr/>
          <a:lstStyle/>
          <a:p>
            <a:fld id="{ECDEF5ED-179D-4A8B-82BE-B86B42CF9827}" type="slidenum">
              <a:rPr lang="en-US" smtClean="0"/>
              <a:t>14</a:t>
            </a:fld>
            <a:endParaRPr lang="en-US"/>
          </a:p>
        </p:txBody>
      </p:sp>
      <p:sp>
        <p:nvSpPr>
          <p:cNvPr id="4" name="TextBox 3">
            <a:extLst>
              <a:ext uri="{FF2B5EF4-FFF2-40B4-BE49-F238E27FC236}">
                <a16:creationId xmlns:a16="http://schemas.microsoft.com/office/drawing/2014/main" id="{E86396D0-B500-DB6A-F7F3-94A3233D80AF}"/>
              </a:ext>
            </a:extLst>
          </p:cNvPr>
          <p:cNvSpPr txBox="1"/>
          <p:nvPr/>
        </p:nvSpPr>
        <p:spPr>
          <a:xfrm>
            <a:off x="1575335" y="1395662"/>
            <a:ext cx="10119360" cy="1569660"/>
          </a:xfrm>
          <a:prstGeom prst="rect">
            <a:avLst/>
          </a:prstGeom>
          <a:noFill/>
        </p:spPr>
        <p:txBody>
          <a:bodyPr wrap="square" rtlCol="0">
            <a:spAutoFit/>
          </a:bodyPr>
          <a:lstStyle/>
          <a:p>
            <a:pPr algn="just" rtl="1"/>
            <a:r>
              <a:rPr lang="fa-IR" sz="2400" dirty="0">
                <a:latin typeface="Vazirmatn"/>
              </a:rPr>
              <a:t>این خدمات تجزیه و تحلیل و ذخیره سازی توزیع شده و همچنین ویژگی هایی را برای تجزیه و تحلیل بلادرنگ(</a:t>
            </a:r>
            <a:r>
              <a:rPr lang="en-US" sz="2400" dirty="0">
                <a:latin typeface="Vazirmatn"/>
              </a:rPr>
              <a:t>real-time</a:t>
            </a:r>
            <a:r>
              <a:rPr lang="fa-IR" sz="2400" dirty="0">
                <a:latin typeface="Vazirmatn"/>
              </a:rPr>
              <a:t>) ، تجزیه و تحلیل داده های بزرگ(</a:t>
            </a:r>
            <a:r>
              <a:rPr lang="en-US" sz="2400" dirty="0">
                <a:latin typeface="Vazirmatn"/>
              </a:rPr>
              <a:t>big data analytics</a:t>
            </a:r>
            <a:r>
              <a:rPr lang="fa-IR" sz="2400" dirty="0">
                <a:latin typeface="Vazirmatn"/>
              </a:rPr>
              <a:t>)، دریاچه های داده (</a:t>
            </a:r>
            <a:r>
              <a:rPr lang="en-US" sz="2400" dirty="0">
                <a:latin typeface="Vazirmatn"/>
              </a:rPr>
              <a:t>data lakes</a:t>
            </a:r>
            <a:r>
              <a:rPr lang="fa-IR" sz="2400" dirty="0">
                <a:latin typeface="Vazirmatn"/>
              </a:rPr>
              <a:t>)، یادگیری ماشین (</a:t>
            </a:r>
            <a:r>
              <a:rPr lang="en-US" sz="2400" dirty="0">
                <a:latin typeface="Vazirmatn"/>
              </a:rPr>
              <a:t>machine learning</a:t>
            </a:r>
            <a:r>
              <a:rPr lang="fa-IR" sz="2400" dirty="0">
                <a:latin typeface="Vazirmatn"/>
              </a:rPr>
              <a:t>)، هوش تجاری (</a:t>
            </a:r>
            <a:r>
              <a:rPr lang="en-US" sz="2400" dirty="0">
                <a:latin typeface="Vazirmatn"/>
              </a:rPr>
              <a:t>business intelligence</a:t>
            </a:r>
            <a:r>
              <a:rPr lang="fa-IR" sz="2400" dirty="0">
                <a:latin typeface="Vazirmatn"/>
              </a:rPr>
              <a:t>)، جریان های داده اینترنت اشیا</a:t>
            </a:r>
            <a:r>
              <a:rPr lang="en-US" sz="2400" dirty="0">
                <a:latin typeface="Vazirmatn"/>
              </a:rPr>
              <a:t>IoT)</a:t>
            </a:r>
            <a:r>
              <a:rPr lang="fa-IR" sz="2400" dirty="0">
                <a:latin typeface="Vazirmatn"/>
              </a:rPr>
              <a:t>)</a:t>
            </a:r>
            <a:r>
              <a:rPr lang="en-US" sz="2400" dirty="0">
                <a:latin typeface="Vazirmatn"/>
              </a:rPr>
              <a:t> </a:t>
            </a:r>
            <a:r>
              <a:rPr lang="fa-IR" sz="2400" dirty="0">
                <a:latin typeface="Vazirmatn"/>
              </a:rPr>
              <a:t>و انبار داده (</a:t>
            </a:r>
            <a:r>
              <a:rPr lang="en-US" sz="2400" dirty="0">
                <a:latin typeface="Vazirmatn"/>
              </a:rPr>
              <a:t>data warehousing</a:t>
            </a:r>
            <a:r>
              <a:rPr lang="fa-IR" sz="2400" dirty="0">
                <a:latin typeface="Vazirmatn"/>
              </a:rPr>
              <a:t>) ارائه می دهند.</a:t>
            </a:r>
            <a:endParaRPr lang="en-US" sz="2400" dirty="0">
              <a:latin typeface="Vazirmatn"/>
            </a:endParaRPr>
          </a:p>
        </p:txBody>
      </p:sp>
      <p:pic>
        <p:nvPicPr>
          <p:cNvPr id="7" name="Picture 6">
            <a:extLst>
              <a:ext uri="{FF2B5EF4-FFF2-40B4-BE49-F238E27FC236}">
                <a16:creationId xmlns:a16="http://schemas.microsoft.com/office/drawing/2014/main" id="{C6CD5B6F-A27E-5674-5785-CE442239AF34}"/>
              </a:ext>
            </a:extLst>
          </p:cNvPr>
          <p:cNvPicPr>
            <a:picLocks noChangeAspect="1"/>
          </p:cNvPicPr>
          <p:nvPr/>
        </p:nvPicPr>
        <p:blipFill rotWithShape="1">
          <a:blip r:embed="rId2"/>
          <a:srcRect l="3328" r="1"/>
          <a:stretch/>
        </p:blipFill>
        <p:spPr>
          <a:xfrm>
            <a:off x="0" y="719716"/>
            <a:ext cx="1024883" cy="6138284"/>
          </a:xfrm>
          <a:prstGeom prst="rect">
            <a:avLst/>
          </a:prstGeom>
        </p:spPr>
      </p:pic>
    </p:spTree>
    <p:extLst>
      <p:ext uri="{BB962C8B-B14F-4D97-AF65-F5344CB8AC3E}">
        <p14:creationId xmlns:p14="http://schemas.microsoft.com/office/powerpoint/2010/main" val="144410412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65C24-2CD0-B404-AEA1-D1158D54FEF0}"/>
              </a:ext>
            </a:extLst>
          </p:cNvPr>
          <p:cNvSpPr>
            <a:spLocks noGrp="1"/>
          </p:cNvSpPr>
          <p:nvPr>
            <p:ph type="ctrTitle"/>
          </p:nvPr>
        </p:nvSpPr>
        <p:spPr>
          <a:xfrm>
            <a:off x="1073977" y="191655"/>
            <a:ext cx="9440034" cy="835890"/>
          </a:xfrm>
        </p:spPr>
        <p:txBody>
          <a:bodyPr>
            <a:normAutofit/>
          </a:bodyPr>
          <a:lstStyle/>
          <a:p>
            <a:r>
              <a:rPr lang="en-US" sz="4000" dirty="0">
                <a:latin typeface="Vazirmatn"/>
              </a:rPr>
              <a:t>Services - Development</a:t>
            </a:r>
          </a:p>
        </p:txBody>
      </p:sp>
      <p:sp>
        <p:nvSpPr>
          <p:cNvPr id="5" name="Slide Number Placeholder 4">
            <a:extLst>
              <a:ext uri="{FF2B5EF4-FFF2-40B4-BE49-F238E27FC236}">
                <a16:creationId xmlns:a16="http://schemas.microsoft.com/office/drawing/2014/main" id="{9D65C751-8D93-FE9C-685A-0D77B8F1B2FF}"/>
              </a:ext>
            </a:extLst>
          </p:cNvPr>
          <p:cNvSpPr>
            <a:spLocks noGrp="1"/>
          </p:cNvSpPr>
          <p:nvPr>
            <p:ph type="sldNum" sz="quarter" idx="12"/>
          </p:nvPr>
        </p:nvSpPr>
        <p:spPr/>
        <p:txBody>
          <a:bodyPr/>
          <a:lstStyle/>
          <a:p>
            <a:fld id="{ECDEF5ED-179D-4A8B-82BE-B86B42CF9827}" type="slidenum">
              <a:rPr lang="en-US" smtClean="0"/>
              <a:t>15</a:t>
            </a:fld>
            <a:endParaRPr lang="en-US"/>
          </a:p>
        </p:txBody>
      </p:sp>
      <p:sp>
        <p:nvSpPr>
          <p:cNvPr id="4" name="TextBox 3">
            <a:extLst>
              <a:ext uri="{FF2B5EF4-FFF2-40B4-BE49-F238E27FC236}">
                <a16:creationId xmlns:a16="http://schemas.microsoft.com/office/drawing/2014/main" id="{A45DE7FF-672A-55C1-A9FA-F9ABC6E51032}"/>
              </a:ext>
            </a:extLst>
          </p:cNvPr>
          <p:cNvSpPr txBox="1"/>
          <p:nvPr/>
        </p:nvSpPr>
        <p:spPr>
          <a:xfrm>
            <a:off x="842970" y="1520792"/>
            <a:ext cx="10745846" cy="923330"/>
          </a:xfrm>
          <a:prstGeom prst="rect">
            <a:avLst/>
          </a:prstGeom>
          <a:noFill/>
        </p:spPr>
        <p:txBody>
          <a:bodyPr wrap="square" rtlCol="0">
            <a:spAutoFit/>
          </a:bodyPr>
          <a:lstStyle/>
          <a:p>
            <a:pPr algn="just" rtl="1"/>
            <a:r>
              <a:rPr lang="fa-IR" dirty="0"/>
              <a:t>این سرویس به توسعه دهندگان این امکان را می‌دهد که کدهای خود را به اشتراک بگذارند و برنامه‌ها را تست کنند. چرا که سرویس آزور از زبان‌های مختلف برنامه نویسی مانند </a:t>
            </a:r>
            <a:r>
              <a:rPr lang="en-US" dirty="0"/>
              <a:t>NET، </a:t>
            </a:r>
            <a:r>
              <a:rPr lang="fa-IR" dirty="0"/>
              <a:t>پایتون، جاوا اسکریپت و </a:t>
            </a:r>
            <a:r>
              <a:rPr lang="en-US" dirty="0"/>
              <a:t>Node.js </a:t>
            </a:r>
            <a:r>
              <a:rPr lang="fa-IR" dirty="0"/>
              <a:t>و ابزارهایی مانند گیت‌های توسعه نرم‌افزار و بلاکچین پشتیبانی می‌کند.</a:t>
            </a:r>
            <a:endParaRPr lang="en-US" dirty="0"/>
          </a:p>
        </p:txBody>
      </p:sp>
      <p:pic>
        <p:nvPicPr>
          <p:cNvPr id="6" name="Picture 5">
            <a:extLst>
              <a:ext uri="{FF2B5EF4-FFF2-40B4-BE49-F238E27FC236}">
                <a16:creationId xmlns:a16="http://schemas.microsoft.com/office/drawing/2014/main" id="{876005ED-6B2A-5A4A-7877-B958B16FDA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81525" y="2671762"/>
            <a:ext cx="3028950" cy="1514475"/>
          </a:xfrm>
          <a:prstGeom prst="rect">
            <a:avLst/>
          </a:prstGeom>
        </p:spPr>
      </p:pic>
      <p:pic>
        <p:nvPicPr>
          <p:cNvPr id="8" name="Picture 7">
            <a:extLst>
              <a:ext uri="{FF2B5EF4-FFF2-40B4-BE49-F238E27FC236}">
                <a16:creationId xmlns:a16="http://schemas.microsoft.com/office/drawing/2014/main" id="{BA987F66-7A05-CE75-6F46-942E73AD73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1457" y="3114674"/>
            <a:ext cx="2143125" cy="2143125"/>
          </a:xfrm>
          <a:prstGeom prst="rect">
            <a:avLst/>
          </a:prstGeom>
        </p:spPr>
      </p:pic>
      <p:pic>
        <p:nvPicPr>
          <p:cNvPr id="10" name="Picture 9">
            <a:extLst>
              <a:ext uri="{FF2B5EF4-FFF2-40B4-BE49-F238E27FC236}">
                <a16:creationId xmlns:a16="http://schemas.microsoft.com/office/drawing/2014/main" id="{32628D2C-7FEA-53CE-C9C7-50674E41C58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1062" y="4893093"/>
            <a:ext cx="2809875" cy="1628775"/>
          </a:xfrm>
          <a:prstGeom prst="rect">
            <a:avLst/>
          </a:prstGeom>
        </p:spPr>
      </p:pic>
      <p:pic>
        <p:nvPicPr>
          <p:cNvPr id="12" name="Picture 11">
            <a:extLst>
              <a:ext uri="{FF2B5EF4-FFF2-40B4-BE49-F238E27FC236}">
                <a16:creationId xmlns:a16="http://schemas.microsoft.com/office/drawing/2014/main" id="{781039CC-A8C9-2350-896B-9E837039917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10056" y="3428999"/>
            <a:ext cx="2857500" cy="1600200"/>
          </a:xfrm>
          <a:prstGeom prst="rect">
            <a:avLst/>
          </a:prstGeom>
        </p:spPr>
      </p:pic>
    </p:spTree>
    <p:extLst>
      <p:ext uri="{BB962C8B-B14F-4D97-AF65-F5344CB8AC3E}">
        <p14:creationId xmlns:p14="http://schemas.microsoft.com/office/powerpoint/2010/main" val="340841420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65C24-2CD0-B404-AEA1-D1158D54FEF0}"/>
              </a:ext>
            </a:extLst>
          </p:cNvPr>
          <p:cNvSpPr>
            <a:spLocks noGrp="1"/>
          </p:cNvSpPr>
          <p:nvPr>
            <p:ph type="ctrTitle"/>
          </p:nvPr>
        </p:nvSpPr>
        <p:spPr>
          <a:xfrm>
            <a:off x="1216689" y="0"/>
            <a:ext cx="9440034" cy="797389"/>
          </a:xfrm>
        </p:spPr>
        <p:txBody>
          <a:bodyPr>
            <a:normAutofit/>
          </a:bodyPr>
          <a:lstStyle/>
          <a:p>
            <a:r>
              <a:rPr lang="fa-IR" sz="4000" dirty="0">
                <a:effectLst/>
                <a:ea typeface="Vazirmatn"/>
                <a:cs typeface="Vazirmatn"/>
              </a:rPr>
              <a:t>Azure for DR and backup</a:t>
            </a:r>
            <a:endParaRPr lang="en-US" sz="4000" dirty="0"/>
          </a:p>
        </p:txBody>
      </p:sp>
      <p:sp>
        <p:nvSpPr>
          <p:cNvPr id="5" name="Slide Number Placeholder 4">
            <a:extLst>
              <a:ext uri="{FF2B5EF4-FFF2-40B4-BE49-F238E27FC236}">
                <a16:creationId xmlns:a16="http://schemas.microsoft.com/office/drawing/2014/main" id="{9D65C751-8D93-FE9C-685A-0D77B8F1B2FF}"/>
              </a:ext>
            </a:extLst>
          </p:cNvPr>
          <p:cNvSpPr>
            <a:spLocks noGrp="1"/>
          </p:cNvSpPr>
          <p:nvPr>
            <p:ph type="sldNum" sz="quarter" idx="12"/>
          </p:nvPr>
        </p:nvSpPr>
        <p:spPr/>
        <p:txBody>
          <a:bodyPr/>
          <a:lstStyle/>
          <a:p>
            <a:fld id="{ECDEF5ED-179D-4A8B-82BE-B86B42CF9827}" type="slidenum">
              <a:rPr lang="en-US" smtClean="0"/>
              <a:t>16</a:t>
            </a:fld>
            <a:endParaRPr lang="en-US"/>
          </a:p>
        </p:txBody>
      </p:sp>
      <p:sp>
        <p:nvSpPr>
          <p:cNvPr id="4" name="TextBox 3">
            <a:extLst>
              <a:ext uri="{FF2B5EF4-FFF2-40B4-BE49-F238E27FC236}">
                <a16:creationId xmlns:a16="http://schemas.microsoft.com/office/drawing/2014/main" id="{DDAA3F32-0A63-15E7-DE5F-3FB8B87FD964}"/>
              </a:ext>
            </a:extLst>
          </p:cNvPr>
          <p:cNvSpPr txBox="1"/>
          <p:nvPr/>
        </p:nvSpPr>
        <p:spPr>
          <a:xfrm>
            <a:off x="1453414" y="1087654"/>
            <a:ext cx="9654139" cy="3046988"/>
          </a:xfrm>
          <a:prstGeom prst="rect">
            <a:avLst/>
          </a:prstGeom>
          <a:noFill/>
        </p:spPr>
        <p:txBody>
          <a:bodyPr wrap="square" rtlCol="0">
            <a:spAutoFit/>
          </a:bodyPr>
          <a:lstStyle/>
          <a:p>
            <a:pPr algn="just" rtl="1"/>
            <a:r>
              <a:rPr lang="fa-IR" sz="2400" dirty="0">
                <a:effectLst/>
                <a:latin typeface="Vazirmatn"/>
                <a:ea typeface="Vazirmatn"/>
                <a:cs typeface="Vazirmatn"/>
              </a:rPr>
              <a:t>برخی از سازمان ها از </a:t>
            </a:r>
            <a:r>
              <a:rPr lang="en-US" sz="2400" dirty="0">
                <a:effectLst/>
                <a:latin typeface="Vazirmatn"/>
                <a:ea typeface="Vazirmatn"/>
                <a:cs typeface="Vazirmatn"/>
              </a:rPr>
              <a:t>Azure </a:t>
            </a:r>
            <a:r>
              <a:rPr lang="fa-IR" sz="2400" dirty="0">
                <a:effectLst/>
                <a:latin typeface="Vazirmatn"/>
                <a:ea typeface="Vazirmatn"/>
                <a:cs typeface="Vazirmatn"/>
              </a:rPr>
              <a:t>برای پشتیبان گیری از داده ها و بازیابی فاجعه استفاده می کنند. سازمان ها همچنین می توانند از </a:t>
            </a:r>
            <a:r>
              <a:rPr lang="en-US" sz="2400" dirty="0">
                <a:effectLst/>
                <a:latin typeface="Vazirmatn"/>
                <a:ea typeface="Vazirmatn"/>
                <a:cs typeface="Vazirmatn"/>
              </a:rPr>
              <a:t>Azure </a:t>
            </a:r>
            <a:r>
              <a:rPr lang="fa-IR" sz="2400" dirty="0">
                <a:effectLst/>
                <a:latin typeface="Vazirmatn"/>
                <a:ea typeface="Vazirmatn"/>
                <a:cs typeface="Vazirmatn"/>
              </a:rPr>
              <a:t>به عنوان جایگزینی برای ذخیره سازی مرکز داده خود استفاده کنند. </a:t>
            </a:r>
            <a:r>
              <a:rPr lang="en-US" sz="2400" dirty="0">
                <a:latin typeface="Vazirmatn"/>
                <a:ea typeface="Vazirmatn"/>
                <a:cs typeface="Vazirmatn"/>
              </a:rPr>
              <a:t>Cloud</a:t>
            </a:r>
            <a:r>
              <a:rPr lang="fa-IR" sz="2400" dirty="0">
                <a:latin typeface="Vazirmatn"/>
                <a:ea typeface="Vazirmatn"/>
                <a:cs typeface="Vazirmatn"/>
              </a:rPr>
              <a:t> های</a:t>
            </a:r>
            <a:r>
              <a:rPr lang="fa-IR" sz="2400" dirty="0">
                <a:effectLst/>
                <a:latin typeface="Vazirmatn"/>
                <a:ea typeface="Vazirmatn"/>
                <a:cs typeface="Vazirmatn"/>
              </a:rPr>
              <a:t> عمومی برای کارهای پرحجم و کوتاه مدت مانند تجزیه و تحلیل داده ها ایده آل هستند. سازمان‌ها می‌توانند از ظرفیت ذخیره‌سازی تقریباً نامحدود در فضای ابری برای ذخیره مجموعه‌های داده گسترده، انجام وظایف تحلیلی و سپس حذف داده‌ها با بالا رفتن سن یا غیرقابل استفاده شدن استفاده کنند - همه اینها بدون تهیه یا استقرار سخت‌افزار در یک مرکز داده محلی. این نوع از محاسبات ابزاری از زمان آغاز به کار، یک محرک اساسی در پذیرش ابر عمومی بوده است.</a:t>
            </a:r>
            <a:endParaRPr lang="en-US" sz="2400" dirty="0">
              <a:latin typeface="Vazirmatn"/>
            </a:endParaRPr>
          </a:p>
        </p:txBody>
      </p:sp>
    </p:spTree>
    <p:extLst>
      <p:ext uri="{BB962C8B-B14F-4D97-AF65-F5344CB8AC3E}">
        <p14:creationId xmlns:p14="http://schemas.microsoft.com/office/powerpoint/2010/main" val="62853092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C22EC87-EA6D-7C0F-ED29-65F73EE5905A}"/>
              </a:ext>
            </a:extLst>
          </p:cNvPr>
          <p:cNvSpPr>
            <a:spLocks noGrp="1"/>
          </p:cNvSpPr>
          <p:nvPr>
            <p:ph type="sldNum" sz="quarter" idx="12"/>
          </p:nvPr>
        </p:nvSpPr>
        <p:spPr/>
        <p:txBody>
          <a:bodyPr/>
          <a:lstStyle/>
          <a:p>
            <a:fld id="{ECDEF5ED-179D-4A8B-82BE-B86B42CF9827}" type="slidenum">
              <a:rPr lang="en-US" smtClean="0"/>
              <a:t>17</a:t>
            </a:fld>
            <a:endParaRPr lang="en-US"/>
          </a:p>
        </p:txBody>
      </p:sp>
      <p:sp>
        <p:nvSpPr>
          <p:cNvPr id="4" name="TextBox 3">
            <a:extLst>
              <a:ext uri="{FF2B5EF4-FFF2-40B4-BE49-F238E27FC236}">
                <a16:creationId xmlns:a16="http://schemas.microsoft.com/office/drawing/2014/main" id="{ECCE704B-722C-05D2-58AA-A99131AA4772}"/>
              </a:ext>
            </a:extLst>
          </p:cNvPr>
          <p:cNvSpPr txBox="1"/>
          <p:nvPr/>
        </p:nvSpPr>
        <p:spPr>
          <a:xfrm>
            <a:off x="914400" y="1078030"/>
            <a:ext cx="10414131" cy="2308324"/>
          </a:xfrm>
          <a:prstGeom prst="rect">
            <a:avLst/>
          </a:prstGeom>
          <a:noFill/>
        </p:spPr>
        <p:txBody>
          <a:bodyPr wrap="square" rtlCol="0">
            <a:spAutoFit/>
          </a:bodyPr>
          <a:lstStyle/>
          <a:p>
            <a:pPr algn="just" rtl="1"/>
            <a:r>
              <a:rPr lang="fa-IR" sz="2400" dirty="0">
                <a:latin typeface="Vazirmatn"/>
              </a:rPr>
              <a:t>به جای سرمایه‌گذاری در سرورهای محلی و ذخیره‌سازی، تعداد فزاینده‌ای از سازمان‌ها تصمیم می‌گیرند برخی یا همه برنامه‌های تجاری خود را در </a:t>
            </a:r>
            <a:r>
              <a:rPr lang="en-US" sz="2400" dirty="0">
                <a:latin typeface="Vazirmatn"/>
              </a:rPr>
              <a:t>Azure </a:t>
            </a:r>
            <a:r>
              <a:rPr lang="fa-IR" sz="2400" dirty="0">
                <a:latin typeface="Vazirmatn"/>
              </a:rPr>
              <a:t>اجرا کنند. برای اطمینان از در دسترس بودن، مایکروسافت مراکز داده(</a:t>
            </a:r>
            <a:r>
              <a:rPr lang="en-US" sz="2400" dirty="0">
                <a:latin typeface="Vazirmatn"/>
              </a:rPr>
              <a:t>Data Center</a:t>
            </a:r>
            <a:r>
              <a:rPr lang="fa-IR" sz="2400" dirty="0">
                <a:latin typeface="Vazirmatn"/>
              </a:rPr>
              <a:t>) </a:t>
            </a:r>
            <a:r>
              <a:rPr lang="en-US" sz="2400" dirty="0">
                <a:latin typeface="Vazirmatn"/>
              </a:rPr>
              <a:t>Azure </a:t>
            </a:r>
            <a:r>
              <a:rPr lang="fa-IR" sz="2400" dirty="0">
                <a:latin typeface="Vazirmatn"/>
              </a:rPr>
              <a:t>در سرتاسر جهان دارد. از ژانویه 2020، خدمات </a:t>
            </a:r>
            <a:r>
              <a:rPr lang="en-US" sz="2400" dirty="0">
                <a:latin typeface="Vazirmatn"/>
              </a:rPr>
              <a:t>Microsoft Azure </a:t>
            </a:r>
            <a:r>
              <a:rPr lang="fa-IR" sz="2400" dirty="0">
                <a:latin typeface="Vazirmatn"/>
              </a:rPr>
              <a:t>در 55 منطقه در 140 کشور در دسترس است. متأسفانه، همه خدمات در همه مناطق در دسترس نیستند. بنابراین، کاربران </a:t>
            </a:r>
            <a:r>
              <a:rPr lang="en-US" sz="2400" dirty="0">
                <a:latin typeface="Vazirmatn"/>
              </a:rPr>
              <a:t>Azure </a:t>
            </a:r>
            <a:r>
              <a:rPr lang="fa-IR" sz="2400" dirty="0">
                <a:latin typeface="Vazirmatn"/>
              </a:rPr>
              <a:t>باید اطمینان حاصل کنند که مکان‌های ذخیره‌سازی داده و حجم کار با تمام الزامات انطباق رایج یا سایر قوانین مطابقت دارند.</a:t>
            </a:r>
            <a:endParaRPr lang="en-US" sz="2400" dirty="0">
              <a:latin typeface="Vazirmatn"/>
            </a:endParaRPr>
          </a:p>
        </p:txBody>
      </p:sp>
      <p:sp>
        <p:nvSpPr>
          <p:cNvPr id="6" name="Title 1">
            <a:extLst>
              <a:ext uri="{FF2B5EF4-FFF2-40B4-BE49-F238E27FC236}">
                <a16:creationId xmlns:a16="http://schemas.microsoft.com/office/drawing/2014/main" id="{E714455A-0DE7-9AF1-3611-04CC71FF4B00}"/>
              </a:ext>
            </a:extLst>
          </p:cNvPr>
          <p:cNvSpPr>
            <a:spLocks noGrp="1"/>
          </p:cNvSpPr>
          <p:nvPr>
            <p:ph type="ctrTitle"/>
          </p:nvPr>
        </p:nvSpPr>
        <p:spPr>
          <a:xfrm>
            <a:off x="1216689" y="0"/>
            <a:ext cx="9440034" cy="797389"/>
          </a:xfrm>
        </p:spPr>
        <p:txBody>
          <a:bodyPr>
            <a:normAutofit/>
          </a:bodyPr>
          <a:lstStyle/>
          <a:p>
            <a:r>
              <a:rPr lang="fa-IR" sz="4000" dirty="0">
                <a:effectLst/>
                <a:ea typeface="Vazirmatn"/>
                <a:cs typeface="Vazirmatn"/>
              </a:rPr>
              <a:t>Azure for DR and </a:t>
            </a:r>
            <a:r>
              <a:rPr lang="fa-IR" sz="4000" dirty="0">
                <a:effectLst/>
              </a:rPr>
              <a:t>backup</a:t>
            </a:r>
            <a:r>
              <a:rPr lang="en-US" sz="4000" dirty="0">
                <a:effectLst/>
              </a:rPr>
              <a:t> (Contd.) </a:t>
            </a:r>
          </a:p>
        </p:txBody>
      </p:sp>
    </p:spTree>
    <p:extLst>
      <p:ext uri="{BB962C8B-B14F-4D97-AF65-F5344CB8AC3E}">
        <p14:creationId xmlns:p14="http://schemas.microsoft.com/office/powerpoint/2010/main" val="428284121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65C24-2CD0-B404-AEA1-D1158D54FEF0}"/>
              </a:ext>
            </a:extLst>
          </p:cNvPr>
          <p:cNvSpPr>
            <a:spLocks noGrp="1"/>
          </p:cNvSpPr>
          <p:nvPr>
            <p:ph type="ctrTitle"/>
          </p:nvPr>
        </p:nvSpPr>
        <p:spPr>
          <a:xfrm>
            <a:off x="847023" y="237603"/>
            <a:ext cx="10626291" cy="1225437"/>
          </a:xfrm>
        </p:spPr>
        <p:txBody>
          <a:bodyPr>
            <a:normAutofit/>
          </a:bodyPr>
          <a:lstStyle/>
          <a:p>
            <a:pPr rtl="1"/>
            <a:r>
              <a:rPr lang="fa-IR" sz="3200" b="1" dirty="0">
                <a:effectLst/>
                <a:latin typeface="Vazirmatn"/>
                <a:ea typeface="Vazirmatn"/>
                <a:cs typeface="Vazirmatn"/>
              </a:rPr>
              <a:t>م</a:t>
            </a:r>
            <a:r>
              <a:rPr lang="ar-SA" sz="3200" b="1" dirty="0">
                <a:effectLst/>
                <a:latin typeface="Vazirmatn"/>
                <a:ea typeface="Vazirmatn"/>
                <a:cs typeface="Vazirmatn"/>
              </a:rPr>
              <a:t>ایکروسافت آزور در مقابل </a:t>
            </a:r>
            <a:r>
              <a:rPr lang="fa-IR" sz="3200" b="1" dirty="0">
                <a:effectLst/>
                <a:latin typeface="Vazirmatn"/>
                <a:ea typeface="Vazirmatn"/>
                <a:cs typeface="Vazirmatn"/>
              </a:rPr>
              <a:t>AWS</a:t>
            </a:r>
            <a:r>
              <a:rPr lang="ar-SA" sz="3200" b="1" dirty="0">
                <a:effectLst/>
                <a:latin typeface="Vazirmatn"/>
                <a:ea typeface="Vazirmatn"/>
                <a:cs typeface="Vazirmatn"/>
              </a:rPr>
              <a:t> و گوگل کلاد / </a:t>
            </a:r>
            <a:r>
              <a:rPr lang="fa-IR" sz="3200" b="1" dirty="0">
                <a:effectLst/>
                <a:latin typeface="Vazirmatn"/>
                <a:ea typeface="Vazirmatn"/>
                <a:cs typeface="Vazirmatn"/>
              </a:rPr>
              <a:t>Azure vs AWS &amp; Google Cl</a:t>
            </a:r>
            <a:r>
              <a:rPr lang="en-US" sz="3200" b="1" dirty="0">
                <a:effectLst/>
                <a:latin typeface="Vazirmatn"/>
                <a:ea typeface="Vazirmatn"/>
                <a:cs typeface="Vazirmatn"/>
              </a:rPr>
              <a:t>oud</a:t>
            </a:r>
            <a:endParaRPr lang="en-US" sz="3200" b="1" dirty="0">
              <a:latin typeface="Vazirmatn"/>
            </a:endParaRPr>
          </a:p>
        </p:txBody>
      </p:sp>
      <p:sp>
        <p:nvSpPr>
          <p:cNvPr id="3" name="Subtitle 2">
            <a:extLst>
              <a:ext uri="{FF2B5EF4-FFF2-40B4-BE49-F238E27FC236}">
                <a16:creationId xmlns:a16="http://schemas.microsoft.com/office/drawing/2014/main" id="{71AF66E5-B16D-4224-2608-C4C9042AFE34}"/>
              </a:ext>
            </a:extLst>
          </p:cNvPr>
          <p:cNvSpPr>
            <a:spLocks noGrp="1"/>
          </p:cNvSpPr>
          <p:nvPr>
            <p:ph type="subTitle" idx="1"/>
          </p:nvPr>
        </p:nvSpPr>
        <p:spPr>
          <a:xfrm>
            <a:off x="6278277" y="1775470"/>
            <a:ext cx="5734051" cy="4606079"/>
          </a:xfrm>
        </p:spPr>
        <p:txBody>
          <a:bodyPr>
            <a:noAutofit/>
          </a:bodyPr>
          <a:lstStyle/>
          <a:p>
            <a:pPr algn="just" rtl="1"/>
            <a:r>
              <a:rPr lang="en-US" sz="2400" dirty="0">
                <a:latin typeface="Vazirmatn"/>
              </a:rPr>
              <a:t>	</a:t>
            </a:r>
            <a:r>
              <a:rPr lang="ar-SA" sz="2400" dirty="0">
                <a:effectLst/>
                <a:latin typeface="Vazirmatn"/>
                <a:ea typeface="Arial" panose="020B0604020202020204" pitchFamily="34" charset="0"/>
              </a:rPr>
              <a:t>آزور تنها یکی از گزینه‌های موجود برای کسب‌وکارها و توسعه‌دهندگان است. درواقع مایکروسافت آزور، دومین پلتفرم محبوب مبتنی بر ابر است. بزرگ‌ترین پلتفرم کلاد، سرویس وب آمازون (</a:t>
            </a:r>
            <a:r>
              <a:rPr lang="fa-IR" sz="2400" dirty="0">
                <a:effectLst/>
                <a:latin typeface="Vazirmatn"/>
                <a:ea typeface="Arial" panose="020B0604020202020204" pitchFamily="34" charset="0"/>
              </a:rPr>
              <a:t>AWS</a:t>
            </a:r>
            <a:r>
              <a:rPr lang="ar-SA" sz="2400" dirty="0">
                <a:effectLst/>
                <a:latin typeface="Vazirmatn"/>
                <a:ea typeface="Arial" panose="020B0604020202020204" pitchFamily="34" charset="0"/>
              </a:rPr>
              <a:t>) با </a:t>
            </a:r>
            <a:r>
              <a:rPr lang="en-US" sz="2400" dirty="0">
                <a:effectLst/>
                <a:latin typeface="Vazirmatn"/>
                <a:ea typeface="Arial" panose="020B0604020202020204" pitchFamily="34" charset="0"/>
              </a:rPr>
              <a:t>33</a:t>
            </a:r>
            <a:r>
              <a:rPr lang="ar-SA" sz="2400" dirty="0">
                <a:effectLst/>
                <a:latin typeface="Vazirmatn"/>
                <a:ea typeface="Arial" panose="020B0604020202020204" pitchFamily="34" charset="0"/>
              </a:rPr>
              <a:t> درصد از سهم بازار است؛ درحالی‌که مایکروسافت در این زمینه تنها </a:t>
            </a:r>
            <a:r>
              <a:rPr lang="en-US" sz="2400" dirty="0">
                <a:effectLst/>
                <a:latin typeface="Vazirmatn"/>
                <a:ea typeface="Arial" panose="020B0604020202020204" pitchFamily="34" charset="0"/>
              </a:rPr>
              <a:t>13</a:t>
            </a:r>
            <a:r>
              <a:rPr lang="ar-SA" sz="2400" dirty="0">
                <a:effectLst/>
                <a:latin typeface="Vazirmatn"/>
                <a:ea typeface="Arial" panose="020B0604020202020204" pitchFamily="34" charset="0"/>
              </a:rPr>
              <a:t> درصد سهم دارد و گوگل کلاد با 6 درصد در رتبه‌ی سوم قرار می‌گیرد. اما یکی از دلایل محبوبیت آزور، کاربرد آن روی تعداد زیادی از محصولات است.</a:t>
            </a:r>
            <a:endParaRPr lang="en-US" sz="2400" dirty="0">
              <a:effectLst/>
              <a:latin typeface="Vazirmatn"/>
              <a:ea typeface="Arial" panose="020B0604020202020204" pitchFamily="34" charset="0"/>
            </a:endParaRPr>
          </a:p>
          <a:p>
            <a:pPr algn="just" rtl="1"/>
            <a:endParaRPr lang="en-US" sz="2400" dirty="0">
              <a:latin typeface="Vazirmatn"/>
            </a:endParaRPr>
          </a:p>
        </p:txBody>
      </p:sp>
      <p:sp>
        <p:nvSpPr>
          <p:cNvPr id="5" name="Slide Number Placeholder 4">
            <a:extLst>
              <a:ext uri="{FF2B5EF4-FFF2-40B4-BE49-F238E27FC236}">
                <a16:creationId xmlns:a16="http://schemas.microsoft.com/office/drawing/2014/main" id="{0F4C68D1-6877-0B12-8597-76C44A856A10}"/>
              </a:ext>
            </a:extLst>
          </p:cNvPr>
          <p:cNvSpPr>
            <a:spLocks noGrp="1"/>
          </p:cNvSpPr>
          <p:nvPr>
            <p:ph type="sldNum" sz="quarter" idx="12"/>
          </p:nvPr>
        </p:nvSpPr>
        <p:spPr/>
        <p:txBody>
          <a:bodyPr/>
          <a:lstStyle/>
          <a:p>
            <a:fld id="{ECDEF5ED-179D-4A8B-82BE-B86B42CF9827}" type="slidenum">
              <a:rPr lang="en-US" smtClean="0"/>
              <a:t>18</a:t>
            </a:fld>
            <a:endParaRPr lang="en-US"/>
          </a:p>
        </p:txBody>
      </p:sp>
      <p:sp>
        <p:nvSpPr>
          <p:cNvPr id="6" name="AutoShape 2">
            <a:extLst>
              <a:ext uri="{FF2B5EF4-FFF2-40B4-BE49-F238E27FC236}">
                <a16:creationId xmlns:a16="http://schemas.microsoft.com/office/drawing/2014/main" id="{5045D570-6038-1042-E7F2-5380085DB7B1}"/>
              </a:ext>
            </a:extLst>
          </p:cNvPr>
          <p:cNvSpPr>
            <a:spLocks noChangeAspect="1" noChangeArrowheads="1"/>
          </p:cNvSpPr>
          <p:nvPr/>
        </p:nvSpPr>
        <p:spPr bwMode="auto">
          <a:xfrm>
            <a:off x="3228975" y="1604963"/>
            <a:ext cx="5734050" cy="36480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image1.jpg">
            <a:extLst>
              <a:ext uri="{FF2B5EF4-FFF2-40B4-BE49-F238E27FC236}">
                <a16:creationId xmlns:a16="http://schemas.microsoft.com/office/drawing/2014/main" id="{6BBAA9A7-39DF-91F9-8DE2-4DE6B33F94DC}"/>
              </a:ext>
            </a:extLst>
          </p:cNvPr>
          <p:cNvPicPr/>
          <p:nvPr/>
        </p:nvPicPr>
        <p:blipFill>
          <a:blip r:embed="rId2"/>
          <a:srcRect/>
          <a:stretch>
            <a:fillRect/>
          </a:stretch>
        </p:blipFill>
        <p:spPr>
          <a:xfrm>
            <a:off x="365125" y="1677382"/>
            <a:ext cx="5730875" cy="3644900"/>
          </a:xfrm>
          <a:prstGeom prst="rect">
            <a:avLst/>
          </a:prstGeom>
          <a:ln/>
        </p:spPr>
      </p:pic>
    </p:spTree>
    <p:extLst>
      <p:ext uri="{BB962C8B-B14F-4D97-AF65-F5344CB8AC3E}">
        <p14:creationId xmlns:p14="http://schemas.microsoft.com/office/powerpoint/2010/main" val="358625924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91FC19B-8970-CCE0-FE9F-78D9A285AA0A}"/>
              </a:ext>
            </a:extLst>
          </p:cNvPr>
          <p:cNvSpPr>
            <a:spLocks noGrp="1"/>
          </p:cNvSpPr>
          <p:nvPr>
            <p:ph type="sldNum" sz="quarter" idx="12"/>
          </p:nvPr>
        </p:nvSpPr>
        <p:spPr/>
        <p:txBody>
          <a:bodyPr/>
          <a:lstStyle/>
          <a:p>
            <a:fld id="{ECDEF5ED-179D-4A8B-82BE-B86B42CF9827}" type="slidenum">
              <a:rPr lang="en-US" smtClean="0"/>
              <a:t>19</a:t>
            </a:fld>
            <a:endParaRPr lang="en-US"/>
          </a:p>
        </p:txBody>
      </p:sp>
      <p:pic>
        <p:nvPicPr>
          <p:cNvPr id="6" name="Picture 5">
            <a:extLst>
              <a:ext uri="{FF2B5EF4-FFF2-40B4-BE49-F238E27FC236}">
                <a16:creationId xmlns:a16="http://schemas.microsoft.com/office/drawing/2014/main" id="{D6A87118-8B73-1F78-9810-EC17502409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0482" y="1502132"/>
            <a:ext cx="10337074" cy="4381143"/>
          </a:xfrm>
          <a:prstGeom prst="rect">
            <a:avLst/>
          </a:prstGeom>
        </p:spPr>
      </p:pic>
      <p:sp>
        <p:nvSpPr>
          <p:cNvPr id="7" name="Title 1">
            <a:extLst>
              <a:ext uri="{FF2B5EF4-FFF2-40B4-BE49-F238E27FC236}">
                <a16:creationId xmlns:a16="http://schemas.microsoft.com/office/drawing/2014/main" id="{E5A7660E-F99E-79C8-6083-23F45A3757EC}"/>
              </a:ext>
            </a:extLst>
          </p:cNvPr>
          <p:cNvSpPr txBox="1">
            <a:spLocks/>
          </p:cNvSpPr>
          <p:nvPr/>
        </p:nvSpPr>
        <p:spPr>
          <a:xfrm>
            <a:off x="847023" y="237603"/>
            <a:ext cx="10626291" cy="1225437"/>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rtl="1"/>
            <a:r>
              <a:rPr lang="en-US" sz="3200" b="1">
                <a:effectLst/>
                <a:latin typeface="Vazirmatn"/>
              </a:rPr>
              <a:t>Market share in 2023</a:t>
            </a:r>
            <a:endParaRPr lang="en-US" sz="3200" b="1" dirty="0">
              <a:latin typeface="Vazirmatn"/>
            </a:endParaRPr>
          </a:p>
        </p:txBody>
      </p:sp>
    </p:spTree>
    <p:extLst>
      <p:ext uri="{BB962C8B-B14F-4D97-AF65-F5344CB8AC3E}">
        <p14:creationId xmlns:p14="http://schemas.microsoft.com/office/powerpoint/2010/main" val="5112587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65C24-2CD0-B404-AEA1-D1158D54FEF0}"/>
              </a:ext>
            </a:extLst>
          </p:cNvPr>
          <p:cNvSpPr>
            <a:spLocks noGrp="1"/>
          </p:cNvSpPr>
          <p:nvPr>
            <p:ph type="ctrTitle"/>
          </p:nvPr>
        </p:nvSpPr>
        <p:spPr>
          <a:xfrm>
            <a:off x="1274440" y="307295"/>
            <a:ext cx="9440034" cy="1134274"/>
          </a:xfrm>
        </p:spPr>
        <p:txBody>
          <a:bodyPr/>
          <a:lstStyle/>
          <a:p>
            <a:r>
              <a:rPr lang="en-US" b="1" dirty="0">
                <a:solidFill>
                  <a:srgbClr val="37BCEF"/>
                </a:solidFill>
              </a:rPr>
              <a:t>Microsoft Azure</a:t>
            </a:r>
          </a:p>
        </p:txBody>
      </p:sp>
      <p:sp>
        <p:nvSpPr>
          <p:cNvPr id="7" name="Slide Number Placeholder 6">
            <a:extLst>
              <a:ext uri="{FF2B5EF4-FFF2-40B4-BE49-F238E27FC236}">
                <a16:creationId xmlns:a16="http://schemas.microsoft.com/office/drawing/2014/main" id="{82A82ED8-2917-C2EE-655B-C883A81FC497}"/>
              </a:ext>
            </a:extLst>
          </p:cNvPr>
          <p:cNvSpPr>
            <a:spLocks noGrp="1"/>
          </p:cNvSpPr>
          <p:nvPr>
            <p:ph type="sldNum" sz="quarter" idx="12"/>
          </p:nvPr>
        </p:nvSpPr>
        <p:spPr/>
        <p:txBody>
          <a:bodyPr/>
          <a:lstStyle/>
          <a:p>
            <a:fld id="{ECDEF5ED-179D-4A8B-82BE-B86B42CF9827}" type="slidenum">
              <a:rPr lang="en-US" smtClean="0"/>
              <a:t>2</a:t>
            </a:fld>
            <a:endParaRPr lang="en-US"/>
          </a:p>
        </p:txBody>
      </p:sp>
      <p:pic>
        <p:nvPicPr>
          <p:cNvPr id="6" name="Picture 5">
            <a:extLst>
              <a:ext uri="{FF2B5EF4-FFF2-40B4-BE49-F238E27FC236}">
                <a16:creationId xmlns:a16="http://schemas.microsoft.com/office/drawing/2014/main" id="{A2EFD767-2035-12D1-8C05-2190707C1F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9837" y="1448888"/>
            <a:ext cx="3960223" cy="3960223"/>
          </a:xfrm>
          <a:prstGeom prst="rect">
            <a:avLst/>
          </a:prstGeom>
        </p:spPr>
      </p:pic>
      <p:sp>
        <p:nvSpPr>
          <p:cNvPr id="8" name="TextBox 7">
            <a:extLst>
              <a:ext uri="{FF2B5EF4-FFF2-40B4-BE49-F238E27FC236}">
                <a16:creationId xmlns:a16="http://schemas.microsoft.com/office/drawing/2014/main" id="{077D2605-85CD-2A57-3650-2079A5872FA5}"/>
              </a:ext>
            </a:extLst>
          </p:cNvPr>
          <p:cNvSpPr txBox="1"/>
          <p:nvPr/>
        </p:nvSpPr>
        <p:spPr>
          <a:xfrm>
            <a:off x="5994457" y="2274837"/>
            <a:ext cx="5173705" cy="2800767"/>
          </a:xfrm>
          <a:prstGeom prst="rect">
            <a:avLst/>
          </a:prstGeom>
          <a:noFill/>
        </p:spPr>
        <p:txBody>
          <a:bodyPr wrap="square" rtlCol="0">
            <a:spAutoFit/>
          </a:bodyPr>
          <a:lstStyle/>
          <a:p>
            <a:pPr algn="ctr" rtl="1"/>
            <a:r>
              <a:rPr lang="fa-IR" sz="3200" b="1" dirty="0">
                <a:solidFill>
                  <a:srgbClr val="37BCEF"/>
                </a:solidFill>
                <a:cs typeface="B Titr" panose="00000700000000000000" pitchFamily="2" charset="-78"/>
              </a:rPr>
              <a:t>مبانی رایانش توزیع شده</a:t>
            </a:r>
          </a:p>
          <a:p>
            <a:pPr algn="ctr" rtl="1"/>
            <a:endParaRPr lang="fa-IR" sz="3200" b="1" dirty="0">
              <a:solidFill>
                <a:srgbClr val="37BCEF"/>
              </a:solidFill>
              <a:cs typeface="B Titr" panose="00000700000000000000" pitchFamily="2" charset="-78"/>
            </a:endParaRPr>
          </a:p>
          <a:p>
            <a:pPr algn="ctr" rtl="1"/>
            <a:r>
              <a:rPr lang="fa-IR" sz="3200" b="1" dirty="0">
                <a:solidFill>
                  <a:srgbClr val="37BCEF"/>
                </a:solidFill>
                <a:cs typeface="B Titr" panose="00000700000000000000" pitchFamily="2" charset="-78"/>
              </a:rPr>
              <a:t>استاد رضا شجاعی</a:t>
            </a:r>
            <a:endParaRPr lang="en-US" sz="3200" b="1" dirty="0">
              <a:solidFill>
                <a:srgbClr val="37BCEF"/>
              </a:solidFill>
              <a:cs typeface="B Titr" panose="00000700000000000000" pitchFamily="2" charset="-78"/>
            </a:endParaRPr>
          </a:p>
          <a:p>
            <a:pPr algn="ctr" rtl="1"/>
            <a:endParaRPr lang="fa-IR" sz="3200" b="1" dirty="0">
              <a:solidFill>
                <a:srgbClr val="37BCEF"/>
              </a:solidFill>
              <a:cs typeface="B Titr" panose="00000700000000000000" pitchFamily="2" charset="-78"/>
            </a:endParaRPr>
          </a:p>
          <a:p>
            <a:pPr algn="ctr" rtl="1"/>
            <a:endParaRPr lang="fa-IR" sz="2400" b="1" dirty="0">
              <a:solidFill>
                <a:srgbClr val="37BCEF"/>
              </a:solidFill>
              <a:cs typeface="B Titr" panose="00000700000000000000" pitchFamily="2" charset="-78"/>
            </a:endParaRPr>
          </a:p>
          <a:p>
            <a:pPr algn="ctr" rtl="1"/>
            <a:r>
              <a:rPr lang="fa-IR" sz="2400" b="1" dirty="0">
                <a:solidFill>
                  <a:srgbClr val="37BCEF"/>
                </a:solidFill>
                <a:cs typeface="B Nazanin" panose="00000400000000000000" pitchFamily="2" charset="-78"/>
              </a:rPr>
              <a:t>اعضا:</a:t>
            </a:r>
            <a:r>
              <a:rPr lang="en-US" sz="2400" b="1" dirty="0">
                <a:solidFill>
                  <a:srgbClr val="37BCEF"/>
                </a:solidFill>
                <a:cs typeface="B Nazanin" panose="00000400000000000000" pitchFamily="2" charset="-78"/>
              </a:rPr>
              <a:t>  </a:t>
            </a:r>
            <a:r>
              <a:rPr lang="fa-IR" sz="2400" b="1" dirty="0">
                <a:solidFill>
                  <a:srgbClr val="37BCEF"/>
                </a:solidFill>
                <a:cs typeface="B Nazanin" panose="00000400000000000000" pitchFamily="2" charset="-78"/>
              </a:rPr>
              <a:t>حریری </a:t>
            </a:r>
            <a:r>
              <a:rPr lang="en-US" sz="2400" b="1" dirty="0">
                <a:solidFill>
                  <a:srgbClr val="37BCEF"/>
                </a:solidFill>
                <a:cs typeface="B Nazanin" panose="00000400000000000000" pitchFamily="2" charset="-78"/>
              </a:rPr>
              <a:t> </a:t>
            </a:r>
            <a:r>
              <a:rPr lang="fa-IR" sz="2400" b="1" dirty="0">
                <a:solidFill>
                  <a:srgbClr val="37BCEF"/>
                </a:solidFill>
                <a:cs typeface="B Nazanin" panose="00000400000000000000" pitchFamily="2" charset="-78"/>
              </a:rPr>
              <a:t> برومندنیا </a:t>
            </a:r>
            <a:r>
              <a:rPr lang="en-US" sz="2400" b="1" dirty="0">
                <a:solidFill>
                  <a:srgbClr val="37BCEF"/>
                </a:solidFill>
                <a:cs typeface="B Nazanin" panose="00000400000000000000" pitchFamily="2" charset="-78"/>
              </a:rPr>
              <a:t> </a:t>
            </a:r>
            <a:r>
              <a:rPr lang="fa-IR" sz="2400" b="1" dirty="0">
                <a:solidFill>
                  <a:srgbClr val="37BCEF"/>
                </a:solidFill>
                <a:cs typeface="B Nazanin" panose="00000400000000000000" pitchFamily="2" charset="-78"/>
              </a:rPr>
              <a:t> تاجیک </a:t>
            </a:r>
            <a:r>
              <a:rPr lang="en-US" sz="2400" b="1" dirty="0">
                <a:solidFill>
                  <a:srgbClr val="37BCEF"/>
                </a:solidFill>
                <a:cs typeface="B Nazanin" panose="00000400000000000000" pitchFamily="2" charset="-78"/>
              </a:rPr>
              <a:t> </a:t>
            </a:r>
            <a:r>
              <a:rPr lang="fa-IR" sz="2400" b="1" dirty="0">
                <a:solidFill>
                  <a:srgbClr val="37BCEF"/>
                </a:solidFill>
                <a:cs typeface="B Nazanin" panose="00000400000000000000" pitchFamily="2" charset="-78"/>
              </a:rPr>
              <a:t> راحتی</a:t>
            </a:r>
            <a:endParaRPr lang="en-US" sz="2400" b="1" dirty="0">
              <a:solidFill>
                <a:srgbClr val="37BCEF"/>
              </a:solidFill>
              <a:cs typeface="B Nazanin" panose="00000400000000000000" pitchFamily="2" charset="-78"/>
            </a:endParaRPr>
          </a:p>
        </p:txBody>
      </p:sp>
    </p:spTree>
    <p:extLst>
      <p:ext uri="{BB962C8B-B14F-4D97-AF65-F5344CB8AC3E}">
        <p14:creationId xmlns:p14="http://schemas.microsoft.com/office/powerpoint/2010/main" val="357333265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65C24-2CD0-B404-AEA1-D1158D54FEF0}"/>
              </a:ext>
            </a:extLst>
          </p:cNvPr>
          <p:cNvSpPr>
            <a:spLocks noGrp="1"/>
          </p:cNvSpPr>
          <p:nvPr>
            <p:ph type="ctrTitle"/>
          </p:nvPr>
        </p:nvSpPr>
        <p:spPr>
          <a:xfrm>
            <a:off x="1264814" y="66560"/>
            <a:ext cx="9440034" cy="1049867"/>
          </a:xfrm>
        </p:spPr>
        <p:txBody>
          <a:bodyPr>
            <a:normAutofit/>
          </a:bodyPr>
          <a:lstStyle/>
          <a:p>
            <a:pPr rtl="1"/>
            <a:r>
              <a:rPr lang="fa-IR" sz="2600" b="1" dirty="0">
                <a:effectLst/>
                <a:latin typeface="Vazirmatn"/>
                <a:ea typeface="Vazirmatn"/>
                <a:cs typeface="Vazirmatn"/>
              </a:rPr>
              <a:t>م</a:t>
            </a:r>
            <a:r>
              <a:rPr lang="ar-SA" sz="2600" b="1" dirty="0">
                <a:effectLst/>
                <a:latin typeface="Vazirmatn"/>
                <a:ea typeface="Vazirmatn"/>
                <a:cs typeface="Vazirmatn"/>
              </a:rPr>
              <a:t>ایکروسافت آزور در مقابل </a:t>
            </a:r>
            <a:r>
              <a:rPr lang="fa-IR" sz="2600" b="1" dirty="0">
                <a:effectLst/>
                <a:latin typeface="Vazirmatn"/>
                <a:ea typeface="Vazirmatn"/>
                <a:cs typeface="Vazirmatn"/>
              </a:rPr>
              <a:t>AWS</a:t>
            </a:r>
            <a:r>
              <a:rPr lang="ar-SA" sz="2600" b="1" dirty="0">
                <a:effectLst/>
                <a:latin typeface="Vazirmatn"/>
                <a:ea typeface="Vazirmatn"/>
                <a:cs typeface="Vazirmatn"/>
              </a:rPr>
              <a:t> و گوگل کلاد / </a:t>
            </a:r>
            <a:r>
              <a:rPr lang="fa-IR" sz="2600" b="1" dirty="0">
                <a:effectLst/>
                <a:latin typeface="Vazirmatn"/>
                <a:ea typeface="Vazirmatn"/>
                <a:cs typeface="Vazirmatn"/>
              </a:rPr>
              <a:t>Azure vs AWS &amp; Google </a:t>
            </a:r>
            <a:r>
              <a:rPr lang="en-US" sz="2800" dirty="0">
                <a:solidFill>
                  <a:schemeClr val="tx1"/>
                </a:solidFill>
                <a:effectLst/>
                <a:latin typeface="Vazirmatn"/>
                <a:cs typeface="B Nazanin" panose="00000400000000000000" pitchFamily="2" charset="-78"/>
              </a:rPr>
              <a:t>(Contd.)  </a:t>
            </a:r>
            <a:r>
              <a:rPr lang="fa-IR" sz="2600" b="1" dirty="0">
                <a:effectLst/>
                <a:latin typeface="Vazirmatn"/>
                <a:ea typeface="Vazirmatn"/>
                <a:cs typeface="Vazirmatn"/>
              </a:rPr>
              <a:t>Cl</a:t>
            </a:r>
            <a:r>
              <a:rPr lang="en-US" sz="2600" b="1" dirty="0">
                <a:effectLst/>
                <a:latin typeface="Vazirmatn"/>
                <a:ea typeface="Vazirmatn"/>
                <a:cs typeface="Vazirmatn"/>
              </a:rPr>
              <a:t>oud </a:t>
            </a:r>
            <a:endParaRPr lang="en-US" sz="2600" dirty="0"/>
          </a:p>
        </p:txBody>
      </p:sp>
      <p:sp>
        <p:nvSpPr>
          <p:cNvPr id="3" name="Subtitle 2">
            <a:extLst>
              <a:ext uri="{FF2B5EF4-FFF2-40B4-BE49-F238E27FC236}">
                <a16:creationId xmlns:a16="http://schemas.microsoft.com/office/drawing/2014/main" id="{71AF66E5-B16D-4224-2608-C4C9042AFE34}"/>
              </a:ext>
            </a:extLst>
          </p:cNvPr>
          <p:cNvSpPr>
            <a:spLocks noGrp="1"/>
          </p:cNvSpPr>
          <p:nvPr>
            <p:ph type="subTitle" idx="1"/>
          </p:nvPr>
        </p:nvSpPr>
        <p:spPr>
          <a:xfrm>
            <a:off x="635267" y="1269769"/>
            <a:ext cx="11012857" cy="1049867"/>
          </a:xfrm>
        </p:spPr>
        <p:txBody>
          <a:bodyPr>
            <a:noAutofit/>
          </a:bodyPr>
          <a:lstStyle/>
          <a:p>
            <a:pPr algn="just" rtl="1"/>
            <a:r>
              <a:rPr lang="en-US" sz="2400" dirty="0">
                <a:effectLst/>
                <a:ea typeface="Vazirmatn"/>
                <a:cs typeface="Vazirmatn"/>
              </a:rPr>
              <a:t>	</a:t>
            </a:r>
            <a:r>
              <a:rPr lang="ar-SA" sz="2400" dirty="0">
                <a:effectLst/>
                <a:ea typeface="Vazirmatn"/>
                <a:cs typeface="Vazirmatn"/>
              </a:rPr>
              <a:t>یکی از مزایای آزور، یکپارچه‌سازی آن با دیگر ابزارهای مفید مایکروسافت است؛ برای مثال آفیس و مایکروسافت تیمز. از طرفی مایکروسافت آزور برای کسب‌وکارها هزینه‌ی کمتری دارد و ساختار قیمت‌گذاری آن ساده‌تر است و به میزان مصرف بستگی دارد؛ به همین دلیل این پلتفرم و خدمات آن برای کسب‌وکارهای روبه‌رشد مفید هستند</a:t>
            </a:r>
            <a:r>
              <a:rPr lang="en-US" sz="2400" dirty="0">
                <a:effectLst/>
                <a:ea typeface="Vazirmatn"/>
                <a:cs typeface="Vazirmatn"/>
              </a:rPr>
              <a:t>.</a:t>
            </a:r>
            <a:endParaRPr lang="en-US" sz="2400" dirty="0"/>
          </a:p>
        </p:txBody>
      </p:sp>
      <p:sp>
        <p:nvSpPr>
          <p:cNvPr id="5" name="Slide Number Placeholder 4">
            <a:extLst>
              <a:ext uri="{FF2B5EF4-FFF2-40B4-BE49-F238E27FC236}">
                <a16:creationId xmlns:a16="http://schemas.microsoft.com/office/drawing/2014/main" id="{EE1AC5FA-09A0-5D10-558E-2B5457AEB60C}"/>
              </a:ext>
            </a:extLst>
          </p:cNvPr>
          <p:cNvSpPr>
            <a:spLocks noGrp="1"/>
          </p:cNvSpPr>
          <p:nvPr>
            <p:ph type="sldNum" sz="quarter" idx="12"/>
          </p:nvPr>
        </p:nvSpPr>
        <p:spPr/>
        <p:txBody>
          <a:bodyPr/>
          <a:lstStyle/>
          <a:p>
            <a:fld id="{ECDEF5ED-179D-4A8B-82BE-B86B42CF9827}" type="slidenum">
              <a:rPr lang="en-US" smtClean="0"/>
              <a:t>20</a:t>
            </a:fld>
            <a:endParaRPr lang="en-US"/>
          </a:p>
        </p:txBody>
      </p:sp>
      <p:sp>
        <p:nvSpPr>
          <p:cNvPr id="6" name="TextBox 5">
            <a:extLst>
              <a:ext uri="{FF2B5EF4-FFF2-40B4-BE49-F238E27FC236}">
                <a16:creationId xmlns:a16="http://schemas.microsoft.com/office/drawing/2014/main" id="{6655E276-CF18-AE2F-7961-2E0B6EAB90BE}"/>
              </a:ext>
            </a:extLst>
          </p:cNvPr>
          <p:cNvSpPr txBox="1"/>
          <p:nvPr/>
        </p:nvSpPr>
        <p:spPr>
          <a:xfrm>
            <a:off x="635267" y="2962349"/>
            <a:ext cx="11012857" cy="1569660"/>
          </a:xfrm>
          <a:prstGeom prst="rect">
            <a:avLst/>
          </a:prstGeom>
          <a:noFill/>
        </p:spPr>
        <p:txBody>
          <a:bodyPr wrap="square" rtlCol="0">
            <a:spAutoFit/>
          </a:bodyPr>
          <a:lstStyle/>
          <a:p>
            <a:pPr algn="just" rtl="1"/>
            <a:r>
              <a:rPr lang="ar-SA" sz="2400" dirty="0">
                <a:effectLst/>
                <a:ea typeface="Vazirmatn"/>
                <a:cs typeface="Vazirmatn"/>
              </a:rPr>
              <a:t>هر 3 پلتفرم از نظر امنیت، تضمین­‌های مختلفی را ارائه می­دهند از این بابت می­توان مطمئن بود که سرویس‌­ها در بستر مطمئن و امنی ارائه می‌­شوند. هر کدام از سرویس دهنده­‌ها نیز الگو و شیوه کاری متفاوتی را برای بالا بردن امنیت کاربران ارائه می‌­کنند. برای مثال سرویس </a:t>
            </a:r>
            <a:r>
              <a:rPr lang="fa-IR" sz="2400" dirty="0">
                <a:effectLst/>
                <a:ea typeface="Vazirmatn"/>
                <a:cs typeface="Vazirmatn"/>
              </a:rPr>
              <a:t>AWS</a:t>
            </a:r>
            <a:r>
              <a:rPr lang="ar-SA" sz="2400" dirty="0">
                <a:effectLst/>
                <a:ea typeface="Vazirmatn"/>
                <a:cs typeface="Vazirmatn"/>
              </a:rPr>
              <a:t> الگوریتم </a:t>
            </a:r>
            <a:r>
              <a:rPr lang="fa-IR" sz="2400" dirty="0">
                <a:effectLst/>
                <a:ea typeface="Vazirmatn"/>
                <a:cs typeface="Vazirmatn"/>
              </a:rPr>
              <a:t>Amazon Inspector</a:t>
            </a:r>
            <a:r>
              <a:rPr lang="ar-SA" sz="2400" dirty="0">
                <a:effectLst/>
                <a:ea typeface="Vazirmatn"/>
                <a:cs typeface="Vazirmatn"/>
              </a:rPr>
              <a:t> را ارائه می­‌کند که به شما کمک می­‌کند تا بتوانید آسیب‌­ها و مشکلات را بررسی کنید.</a:t>
            </a:r>
            <a:endParaRPr lang="en-US" sz="2400" dirty="0"/>
          </a:p>
        </p:txBody>
      </p:sp>
      <p:sp>
        <p:nvSpPr>
          <p:cNvPr id="7" name="TextBox 6">
            <a:extLst>
              <a:ext uri="{FF2B5EF4-FFF2-40B4-BE49-F238E27FC236}">
                <a16:creationId xmlns:a16="http://schemas.microsoft.com/office/drawing/2014/main" id="{1E44ADCB-7600-63F1-4EE6-538A6CBF1A0F}"/>
              </a:ext>
            </a:extLst>
          </p:cNvPr>
          <p:cNvSpPr txBox="1"/>
          <p:nvPr/>
        </p:nvSpPr>
        <p:spPr>
          <a:xfrm>
            <a:off x="635268" y="5048071"/>
            <a:ext cx="11012856" cy="1200329"/>
          </a:xfrm>
          <a:prstGeom prst="rect">
            <a:avLst/>
          </a:prstGeom>
          <a:noFill/>
        </p:spPr>
        <p:txBody>
          <a:bodyPr wrap="square" rtlCol="0">
            <a:spAutoFit/>
          </a:bodyPr>
          <a:lstStyle/>
          <a:p>
            <a:pPr algn="just" rtl="1"/>
            <a:r>
              <a:rPr lang="fa-IR" sz="2400" dirty="0">
                <a:effectLst/>
                <a:ea typeface="Vazirmatn"/>
                <a:cs typeface="Vazirmatn"/>
              </a:rPr>
              <a:t>Azure Security Center</a:t>
            </a:r>
            <a:r>
              <a:rPr lang="ar-SA" sz="2400" dirty="0">
                <a:effectLst/>
                <a:ea typeface="Vazirmatn"/>
                <a:cs typeface="Vazirmatn"/>
              </a:rPr>
              <a:t> یکی دیگر از الگوریتم هایی است که توسط مایکروسافت ارائه می‌­شود تا به شما برای بررسی مشکلات و آسیب­‌ها کمک کند. در این میان </a:t>
            </a:r>
            <a:r>
              <a:rPr lang="fa-IR" sz="2400" dirty="0">
                <a:effectLst/>
                <a:ea typeface="Vazirmatn"/>
                <a:cs typeface="Vazirmatn"/>
              </a:rPr>
              <a:t>Google Cloud</a:t>
            </a:r>
            <a:r>
              <a:rPr lang="ar-SA" sz="2400" dirty="0">
                <a:effectLst/>
                <a:ea typeface="Vazirmatn"/>
                <a:cs typeface="Vazirmatn"/>
              </a:rPr>
              <a:t> لایه‌­های متفاوتی برای رمزگذاری و حفاظت از سرویس‌­های شما ارئه می­دهد که برخی به صورت خودکار انجام می­‌شوند</a:t>
            </a:r>
            <a:endParaRPr lang="en-US" sz="2400" dirty="0"/>
          </a:p>
        </p:txBody>
      </p:sp>
    </p:spTree>
    <p:extLst>
      <p:ext uri="{BB962C8B-B14F-4D97-AF65-F5344CB8AC3E}">
        <p14:creationId xmlns:p14="http://schemas.microsoft.com/office/powerpoint/2010/main" val="69486069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circle(in)">
                                      <p:cBhvr>
                                        <p:cTn id="13" dur="20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1000"/>
                                        <p:tgtEl>
                                          <p:spTgt spid="7"/>
                                        </p:tgtEl>
                                      </p:cBhvr>
                                    </p:animEffect>
                                    <p:anim calcmode="lin" valueType="num">
                                      <p:cBhvr>
                                        <p:cTn id="19" dur="1000" fill="hold"/>
                                        <p:tgtEl>
                                          <p:spTgt spid="7"/>
                                        </p:tgtEl>
                                        <p:attrNameLst>
                                          <p:attrName>ppt_x</p:attrName>
                                        </p:attrNameLst>
                                      </p:cBhvr>
                                      <p:tavLst>
                                        <p:tav tm="0">
                                          <p:val>
                                            <p:strVal val="#ppt_x"/>
                                          </p:val>
                                        </p:tav>
                                        <p:tav tm="100000">
                                          <p:val>
                                            <p:strVal val="#ppt_x"/>
                                          </p:val>
                                        </p:tav>
                                      </p:tavLst>
                                    </p:anim>
                                    <p:anim calcmode="lin" valueType="num">
                                      <p:cBhvr>
                                        <p:cTn id="20"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P spid="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9D1E9F0-6801-2A7C-2E65-E1960D73D2DA}"/>
              </a:ext>
            </a:extLst>
          </p:cNvPr>
          <p:cNvSpPr>
            <a:spLocks noGrp="1"/>
          </p:cNvSpPr>
          <p:nvPr>
            <p:ph type="sldNum" sz="quarter" idx="12"/>
          </p:nvPr>
        </p:nvSpPr>
        <p:spPr/>
        <p:txBody>
          <a:bodyPr/>
          <a:lstStyle/>
          <a:p>
            <a:fld id="{ECDEF5ED-179D-4A8B-82BE-B86B42CF9827}" type="slidenum">
              <a:rPr lang="en-US" smtClean="0"/>
              <a:t>21</a:t>
            </a:fld>
            <a:endParaRPr lang="en-US"/>
          </a:p>
        </p:txBody>
      </p:sp>
      <p:sp>
        <p:nvSpPr>
          <p:cNvPr id="6" name="Title 1">
            <a:extLst>
              <a:ext uri="{FF2B5EF4-FFF2-40B4-BE49-F238E27FC236}">
                <a16:creationId xmlns:a16="http://schemas.microsoft.com/office/drawing/2014/main" id="{90BD4ABB-A698-E8E7-E4D5-EB8DBB42A9C4}"/>
              </a:ext>
            </a:extLst>
          </p:cNvPr>
          <p:cNvSpPr txBox="1">
            <a:spLocks/>
          </p:cNvSpPr>
          <p:nvPr/>
        </p:nvSpPr>
        <p:spPr>
          <a:xfrm>
            <a:off x="1264814" y="66560"/>
            <a:ext cx="9440034" cy="1049867"/>
          </a:xfrm>
          <a:prstGeom prst="rect">
            <a:avLst/>
          </a:prstGeom>
          <a:effectLst>
            <a:outerShdw blurRad="25400" dir="17880000">
              <a:srgbClr val="000000">
                <a:alpha val="46000"/>
              </a:srgbClr>
            </a:outerShdw>
          </a:effectLst>
        </p:spPr>
        <p:txBody>
          <a:bodyPr vert="horz" lIns="91440" tIns="45720" rIns="91440" bIns="45720" rtlCol="0" anchor="b">
            <a:normAutofit/>
          </a:bodyPr>
          <a:lstStyle>
            <a:lvl1pPr algn="ctr" defTabSz="457200" rtl="0" eaLnBrk="1" latinLnBrk="0" hangingPunct="1">
              <a:spcBef>
                <a:spcPct val="0"/>
              </a:spcBef>
              <a:buNone/>
              <a:defRPr sz="5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rtl="1"/>
            <a:r>
              <a:rPr lang="fa-IR" sz="2600" b="1" dirty="0">
                <a:effectLst/>
                <a:latin typeface="Vazirmatn"/>
                <a:ea typeface="Vazirmatn"/>
                <a:cs typeface="Vazirmatn"/>
              </a:rPr>
              <a:t>م</a:t>
            </a:r>
            <a:r>
              <a:rPr lang="ar-SA" sz="2600" b="1" dirty="0">
                <a:effectLst/>
                <a:latin typeface="Vazirmatn"/>
                <a:ea typeface="Vazirmatn"/>
                <a:cs typeface="Vazirmatn"/>
              </a:rPr>
              <a:t>ایکروسافت آزور در مقابل </a:t>
            </a:r>
            <a:r>
              <a:rPr lang="fa-IR" sz="2600" b="1" dirty="0">
                <a:effectLst/>
                <a:latin typeface="Vazirmatn"/>
                <a:ea typeface="Vazirmatn"/>
                <a:cs typeface="Vazirmatn"/>
              </a:rPr>
              <a:t>AWS</a:t>
            </a:r>
            <a:r>
              <a:rPr lang="ar-SA" sz="2600" b="1" dirty="0">
                <a:effectLst/>
                <a:latin typeface="Vazirmatn"/>
                <a:ea typeface="Vazirmatn"/>
                <a:cs typeface="Vazirmatn"/>
              </a:rPr>
              <a:t> و گوگل کلاد / </a:t>
            </a:r>
            <a:r>
              <a:rPr lang="fa-IR" sz="2600" b="1" dirty="0">
                <a:effectLst/>
                <a:latin typeface="Vazirmatn"/>
                <a:ea typeface="Vazirmatn"/>
                <a:cs typeface="Vazirmatn"/>
              </a:rPr>
              <a:t>Azure vs AWS &amp; Google </a:t>
            </a:r>
            <a:r>
              <a:rPr lang="en-US" sz="2800" dirty="0">
                <a:solidFill>
                  <a:schemeClr val="tx1"/>
                </a:solidFill>
                <a:effectLst/>
                <a:latin typeface="Vazirmatn"/>
                <a:cs typeface="B Nazanin" panose="00000400000000000000" pitchFamily="2" charset="-78"/>
              </a:rPr>
              <a:t>(Contd.)  </a:t>
            </a:r>
            <a:r>
              <a:rPr lang="fa-IR" sz="2600" b="1" dirty="0">
                <a:effectLst/>
                <a:latin typeface="Vazirmatn"/>
                <a:ea typeface="Vazirmatn"/>
                <a:cs typeface="Vazirmatn"/>
              </a:rPr>
              <a:t>Cl</a:t>
            </a:r>
            <a:r>
              <a:rPr lang="en-US" sz="2600" b="1" dirty="0">
                <a:effectLst/>
                <a:latin typeface="Vazirmatn"/>
                <a:ea typeface="Vazirmatn"/>
                <a:cs typeface="Vazirmatn"/>
              </a:rPr>
              <a:t>oud </a:t>
            </a:r>
            <a:endParaRPr lang="en-US" sz="2600" dirty="0"/>
          </a:p>
        </p:txBody>
      </p:sp>
      <p:sp>
        <p:nvSpPr>
          <p:cNvPr id="7" name="TextBox 6">
            <a:extLst>
              <a:ext uri="{FF2B5EF4-FFF2-40B4-BE49-F238E27FC236}">
                <a16:creationId xmlns:a16="http://schemas.microsoft.com/office/drawing/2014/main" id="{EFA15CA3-4255-FD14-B148-3C2B577BEC66}"/>
              </a:ext>
            </a:extLst>
          </p:cNvPr>
          <p:cNvSpPr txBox="1"/>
          <p:nvPr/>
        </p:nvSpPr>
        <p:spPr>
          <a:xfrm>
            <a:off x="487680" y="1251284"/>
            <a:ext cx="11216640" cy="2569934"/>
          </a:xfrm>
          <a:prstGeom prst="rect">
            <a:avLst/>
          </a:prstGeom>
          <a:noFill/>
        </p:spPr>
        <p:txBody>
          <a:bodyPr wrap="square" rtlCol="0">
            <a:spAutoFit/>
          </a:bodyPr>
          <a:lstStyle/>
          <a:p>
            <a:pPr algn="just" rtl="1"/>
            <a:r>
              <a:rPr lang="en-US" sz="2300" dirty="0">
                <a:effectLst/>
                <a:ea typeface="Vazirmatn"/>
                <a:cs typeface="Vazirmatn"/>
              </a:rPr>
              <a:t>	</a:t>
            </a:r>
            <a:r>
              <a:rPr lang="fa-IR" sz="2300" dirty="0">
                <a:effectLst/>
                <a:ea typeface="Vazirmatn"/>
                <a:cs typeface="Vazirmatn"/>
              </a:rPr>
              <a:t>Amazon</a:t>
            </a:r>
            <a:r>
              <a:rPr lang="ar-SA" sz="2300" dirty="0">
                <a:effectLst/>
                <a:ea typeface="Vazirmatn"/>
                <a:cs typeface="Vazirmatn"/>
              </a:rPr>
              <a:t> در زمینه سرویس‌های ابری از دیگر شرکت‌ها بسیار پیشتر شروع به کار کرد. آمازون از سال ۲۰۰۶ مشغول به ارائه این سرویس‌ها بوده و تقریبا می‌توان گفت که اولین شرکت ارائه دهنده خدمات ابری بوده است. از این رو آمازون درک بسیار بهتری از این زمینه داشته و ویژگی‌های بسیار بیشتری را ارائه می‌کند. با این حال یکی از مشکلات اصلی که کاربران در کار با </a:t>
            </a:r>
            <a:r>
              <a:rPr lang="fa-IR" sz="2300" dirty="0">
                <a:effectLst/>
                <a:ea typeface="Vazirmatn"/>
                <a:cs typeface="Vazirmatn"/>
              </a:rPr>
              <a:t>AWS</a:t>
            </a:r>
            <a:r>
              <a:rPr lang="ar-SA" sz="2300" dirty="0">
                <a:effectLst/>
                <a:ea typeface="Vazirmatn"/>
                <a:cs typeface="Vazirmatn"/>
              </a:rPr>
              <a:t> آن را تجربه کرده‌اند، وجود سرویس‌های بسیار زیاد و انتخاب مناسب‌ترین موارد برای خودشان است. این موضوع یکی از جالب‌ترین نقطه ضعف‌هایی‌ست که تا به حال کاربران از آن حرف زده‌اند. یکی دیگر از معایب </a:t>
            </a:r>
            <a:r>
              <a:rPr lang="fa-IR" sz="2300" dirty="0">
                <a:effectLst/>
                <a:ea typeface="Vazirmatn"/>
                <a:cs typeface="Vazirmatn"/>
              </a:rPr>
              <a:t>AWS</a:t>
            </a:r>
            <a:r>
              <a:rPr lang="ar-SA" sz="2300" dirty="0">
                <a:effectLst/>
                <a:ea typeface="Vazirmatn"/>
                <a:cs typeface="Vazirmatn"/>
              </a:rPr>
              <a:t> نبود توانایی در داشتن حالت </a:t>
            </a:r>
            <a:r>
              <a:rPr lang="fa-IR" sz="2300" dirty="0">
                <a:effectLst/>
                <a:ea typeface="Vazirmatn"/>
                <a:cs typeface="Vazirmatn"/>
              </a:rPr>
              <a:t>Multi-cloud</a:t>
            </a:r>
            <a:r>
              <a:rPr lang="ar-SA" sz="2300" dirty="0">
                <a:effectLst/>
                <a:ea typeface="Vazirmatn"/>
                <a:cs typeface="Vazirmatn"/>
              </a:rPr>
              <a:t> است. شما در این سرویس نمی‌توانید یک اپلیکیشن را روی چندین کلود مختلف مدیریت نمایید.</a:t>
            </a:r>
            <a:endParaRPr lang="en-US" sz="2300" dirty="0"/>
          </a:p>
        </p:txBody>
      </p:sp>
      <p:sp>
        <p:nvSpPr>
          <p:cNvPr id="8" name="TextBox 7">
            <a:extLst>
              <a:ext uri="{FF2B5EF4-FFF2-40B4-BE49-F238E27FC236}">
                <a16:creationId xmlns:a16="http://schemas.microsoft.com/office/drawing/2014/main" id="{81C849DF-BE6C-9463-4925-5B06B635AFAD}"/>
              </a:ext>
            </a:extLst>
          </p:cNvPr>
          <p:cNvSpPr txBox="1"/>
          <p:nvPr/>
        </p:nvSpPr>
        <p:spPr>
          <a:xfrm>
            <a:off x="487681" y="4148488"/>
            <a:ext cx="11216639" cy="1569660"/>
          </a:xfrm>
          <a:prstGeom prst="rect">
            <a:avLst/>
          </a:prstGeom>
          <a:noFill/>
        </p:spPr>
        <p:txBody>
          <a:bodyPr wrap="square" rtlCol="0">
            <a:spAutoFit/>
          </a:bodyPr>
          <a:lstStyle/>
          <a:p>
            <a:pPr algn="just" rtl="1"/>
            <a:r>
              <a:rPr lang="ar-SA" sz="2400" dirty="0">
                <a:effectLst/>
                <a:ea typeface="Vazirmatn"/>
                <a:cs typeface="Vazirmatn"/>
              </a:rPr>
              <a:t>مایکروسافت از طرفی دیگر آزور را دیرتر از </a:t>
            </a:r>
            <a:r>
              <a:rPr lang="fa-IR" sz="2400" dirty="0">
                <a:effectLst/>
                <a:ea typeface="Vazirmatn"/>
                <a:cs typeface="Vazirmatn"/>
              </a:rPr>
              <a:t>AWS</a:t>
            </a:r>
            <a:r>
              <a:rPr lang="ar-SA" sz="2400" dirty="0">
                <a:effectLst/>
                <a:ea typeface="Vazirmatn"/>
                <a:cs typeface="Vazirmatn"/>
              </a:rPr>
              <a:t> ارائه کرد، با این حال تا به الان این سرویس توانسته محبوبیت بالایی بدست بیاورد و همچنین سرویس‌های مختلفی را ارائه کند. آزور سازگاری بسیار بالایی با محصولات مبتنی بر تکنولوژی‌های مایکروسافت دارد و به همین دلیل می‌تواند برای توسعه‌دهندگان .</a:t>
            </a:r>
            <a:r>
              <a:rPr lang="fa-IR" sz="2400" dirty="0">
                <a:effectLst/>
                <a:ea typeface="Vazirmatn"/>
                <a:cs typeface="Vazirmatn"/>
              </a:rPr>
              <a:t>NET</a:t>
            </a:r>
            <a:r>
              <a:rPr lang="ar-SA" sz="2400" dirty="0">
                <a:effectLst/>
                <a:ea typeface="Vazirmatn"/>
                <a:cs typeface="Vazirmatn"/>
              </a:rPr>
              <a:t> بسیار مناسب عمل کند.</a:t>
            </a:r>
            <a:endParaRPr lang="en-US" sz="2400" dirty="0"/>
          </a:p>
        </p:txBody>
      </p:sp>
    </p:spTree>
    <p:extLst>
      <p:ext uri="{BB962C8B-B14F-4D97-AF65-F5344CB8AC3E}">
        <p14:creationId xmlns:p14="http://schemas.microsoft.com/office/powerpoint/2010/main" val="384945881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FFE44C7C-0BDB-BFEA-10AC-7C99868B986F}"/>
              </a:ext>
            </a:extLst>
          </p:cNvPr>
          <p:cNvSpPr>
            <a:spLocks noGrp="1"/>
          </p:cNvSpPr>
          <p:nvPr>
            <p:ph type="sldNum" sz="quarter" idx="12"/>
          </p:nvPr>
        </p:nvSpPr>
        <p:spPr/>
        <p:txBody>
          <a:bodyPr/>
          <a:lstStyle/>
          <a:p>
            <a:fld id="{ECDEF5ED-179D-4A8B-82BE-B86B42CF9827}" type="slidenum">
              <a:rPr lang="en-US" smtClean="0"/>
              <a:t>22</a:t>
            </a:fld>
            <a:endParaRPr lang="en-US"/>
          </a:p>
        </p:txBody>
      </p:sp>
      <p:sp>
        <p:nvSpPr>
          <p:cNvPr id="6" name="Title 1">
            <a:extLst>
              <a:ext uri="{FF2B5EF4-FFF2-40B4-BE49-F238E27FC236}">
                <a16:creationId xmlns:a16="http://schemas.microsoft.com/office/drawing/2014/main" id="{423E19A9-69A4-66B4-0706-0DE0E80BFFAC}"/>
              </a:ext>
            </a:extLst>
          </p:cNvPr>
          <p:cNvSpPr txBox="1">
            <a:spLocks/>
          </p:cNvSpPr>
          <p:nvPr/>
        </p:nvSpPr>
        <p:spPr>
          <a:xfrm>
            <a:off x="1264814" y="66560"/>
            <a:ext cx="9440034" cy="1049867"/>
          </a:xfrm>
          <a:prstGeom prst="rect">
            <a:avLst/>
          </a:prstGeom>
          <a:effectLst>
            <a:outerShdw blurRad="25400" dir="17880000">
              <a:srgbClr val="000000">
                <a:alpha val="46000"/>
              </a:srgbClr>
            </a:outerShdw>
          </a:effectLst>
        </p:spPr>
        <p:txBody>
          <a:bodyPr vert="horz" lIns="91440" tIns="45720" rIns="91440" bIns="45720" rtlCol="0" anchor="b">
            <a:normAutofit/>
          </a:bodyPr>
          <a:lstStyle>
            <a:lvl1pPr algn="ctr" defTabSz="457200" rtl="0" eaLnBrk="1" latinLnBrk="0" hangingPunct="1">
              <a:spcBef>
                <a:spcPct val="0"/>
              </a:spcBef>
              <a:buNone/>
              <a:defRPr sz="5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rtl="1"/>
            <a:r>
              <a:rPr lang="fa-IR" sz="2600" b="1" dirty="0">
                <a:effectLst/>
                <a:latin typeface="Vazirmatn"/>
                <a:ea typeface="Vazirmatn"/>
                <a:cs typeface="Vazirmatn"/>
              </a:rPr>
              <a:t>م</a:t>
            </a:r>
            <a:r>
              <a:rPr lang="ar-SA" sz="2600" b="1" dirty="0">
                <a:effectLst/>
                <a:latin typeface="Vazirmatn"/>
                <a:ea typeface="Vazirmatn"/>
                <a:cs typeface="Vazirmatn"/>
              </a:rPr>
              <a:t>ایکروسافت آزور در مقابل </a:t>
            </a:r>
            <a:r>
              <a:rPr lang="fa-IR" sz="2600" b="1" dirty="0">
                <a:effectLst/>
                <a:latin typeface="Vazirmatn"/>
                <a:ea typeface="Vazirmatn"/>
                <a:cs typeface="Vazirmatn"/>
              </a:rPr>
              <a:t>AWS</a:t>
            </a:r>
            <a:r>
              <a:rPr lang="ar-SA" sz="2600" b="1" dirty="0">
                <a:effectLst/>
                <a:latin typeface="Vazirmatn"/>
                <a:ea typeface="Vazirmatn"/>
                <a:cs typeface="Vazirmatn"/>
              </a:rPr>
              <a:t> و گوگل کلاد / </a:t>
            </a:r>
            <a:r>
              <a:rPr lang="fa-IR" sz="2600" b="1" dirty="0">
                <a:effectLst/>
                <a:latin typeface="Vazirmatn"/>
                <a:ea typeface="Vazirmatn"/>
                <a:cs typeface="Vazirmatn"/>
              </a:rPr>
              <a:t>Azure vs AWS &amp; Google </a:t>
            </a:r>
            <a:r>
              <a:rPr lang="en-US" sz="2800" dirty="0">
                <a:solidFill>
                  <a:schemeClr val="tx1"/>
                </a:solidFill>
                <a:effectLst/>
                <a:latin typeface="Vazirmatn"/>
                <a:cs typeface="B Nazanin" panose="00000400000000000000" pitchFamily="2" charset="-78"/>
              </a:rPr>
              <a:t>(Contd.)  </a:t>
            </a:r>
            <a:r>
              <a:rPr lang="fa-IR" sz="2600" b="1" dirty="0">
                <a:effectLst/>
                <a:latin typeface="Vazirmatn"/>
                <a:ea typeface="Vazirmatn"/>
                <a:cs typeface="Vazirmatn"/>
              </a:rPr>
              <a:t>Cl</a:t>
            </a:r>
            <a:r>
              <a:rPr lang="en-US" sz="2600" b="1" dirty="0">
                <a:effectLst/>
                <a:latin typeface="Vazirmatn"/>
                <a:ea typeface="Vazirmatn"/>
                <a:cs typeface="Vazirmatn"/>
              </a:rPr>
              <a:t>oud </a:t>
            </a:r>
            <a:endParaRPr lang="en-US" sz="2600" dirty="0"/>
          </a:p>
        </p:txBody>
      </p:sp>
      <p:sp>
        <p:nvSpPr>
          <p:cNvPr id="7" name="TextBox 6">
            <a:extLst>
              <a:ext uri="{FF2B5EF4-FFF2-40B4-BE49-F238E27FC236}">
                <a16:creationId xmlns:a16="http://schemas.microsoft.com/office/drawing/2014/main" id="{DD46C85E-4031-D7C4-4AAD-50E4E1EC106A}"/>
              </a:ext>
            </a:extLst>
          </p:cNvPr>
          <p:cNvSpPr txBox="1"/>
          <p:nvPr/>
        </p:nvSpPr>
        <p:spPr>
          <a:xfrm>
            <a:off x="879317" y="1549667"/>
            <a:ext cx="10433366" cy="830997"/>
          </a:xfrm>
          <a:prstGeom prst="rect">
            <a:avLst/>
          </a:prstGeom>
          <a:noFill/>
        </p:spPr>
        <p:txBody>
          <a:bodyPr wrap="square" rtlCol="0">
            <a:spAutoFit/>
          </a:bodyPr>
          <a:lstStyle/>
          <a:p>
            <a:pPr algn="just" rtl="1"/>
            <a:r>
              <a:rPr lang="ar-SA" sz="2400" dirty="0">
                <a:effectLst/>
                <a:ea typeface="Vazirmatn"/>
                <a:cs typeface="Vazirmatn"/>
              </a:rPr>
              <a:t>درست مانند </a:t>
            </a:r>
            <a:r>
              <a:rPr lang="fa-IR" sz="2400" dirty="0">
                <a:effectLst/>
                <a:ea typeface="Vazirmatn"/>
                <a:cs typeface="Vazirmatn"/>
              </a:rPr>
              <a:t>AWS</a:t>
            </a:r>
            <a:r>
              <a:rPr lang="ar-SA" sz="2400" dirty="0">
                <a:effectLst/>
                <a:ea typeface="Vazirmatn"/>
                <a:cs typeface="Vazirmatn"/>
              </a:rPr>
              <a:t>، مایکروسافت آزور نیز از مشکل نبود استراتژی مناسب برای حالت </a:t>
            </a:r>
            <a:r>
              <a:rPr lang="fa-IR" sz="2400" dirty="0">
                <a:effectLst/>
                <a:ea typeface="Vazirmatn"/>
                <a:cs typeface="Vazirmatn"/>
              </a:rPr>
              <a:t>Multi-cloud</a:t>
            </a:r>
            <a:r>
              <a:rPr lang="ar-SA" sz="2400" dirty="0">
                <a:effectLst/>
                <a:ea typeface="Vazirmatn"/>
                <a:cs typeface="Vazirmatn"/>
              </a:rPr>
              <a:t> برخوردار است.</a:t>
            </a:r>
            <a:endParaRPr lang="en-US" sz="2400" dirty="0"/>
          </a:p>
        </p:txBody>
      </p:sp>
      <p:sp>
        <p:nvSpPr>
          <p:cNvPr id="8" name="TextBox 7">
            <a:extLst>
              <a:ext uri="{FF2B5EF4-FFF2-40B4-BE49-F238E27FC236}">
                <a16:creationId xmlns:a16="http://schemas.microsoft.com/office/drawing/2014/main" id="{81AFB5B6-4218-CAB4-236B-14BBDB6E31ED}"/>
              </a:ext>
            </a:extLst>
          </p:cNvPr>
          <p:cNvSpPr txBox="1"/>
          <p:nvPr/>
        </p:nvSpPr>
        <p:spPr>
          <a:xfrm>
            <a:off x="879317" y="3049378"/>
            <a:ext cx="10433366" cy="1569660"/>
          </a:xfrm>
          <a:prstGeom prst="rect">
            <a:avLst/>
          </a:prstGeom>
          <a:noFill/>
        </p:spPr>
        <p:txBody>
          <a:bodyPr wrap="square" rtlCol="0">
            <a:spAutoFit/>
          </a:bodyPr>
          <a:lstStyle/>
          <a:p>
            <a:pPr algn="just" rtl="1"/>
            <a:r>
              <a:rPr lang="ar-SA" sz="2400" dirty="0">
                <a:effectLst/>
                <a:ea typeface="Vazirmatn"/>
                <a:cs typeface="Vazirmatn"/>
              </a:rPr>
              <a:t>گوگل کل</a:t>
            </a:r>
            <a:r>
              <a:rPr lang="fa-IR" sz="2400" dirty="0">
                <a:effectLst/>
                <a:ea typeface="Vazirmatn"/>
                <a:cs typeface="Vazirmatn"/>
              </a:rPr>
              <a:t>ا</a:t>
            </a:r>
            <a:r>
              <a:rPr lang="ar-SA" sz="2400" dirty="0">
                <a:effectLst/>
                <a:ea typeface="Vazirmatn"/>
                <a:cs typeface="Vazirmatn"/>
              </a:rPr>
              <a:t>ود نیز نوآوری‌های بسیاری داشته که اغلب آن‌ها نیز به صورت متن باز در اختیار همگان قرار گرفته است. با این حال گوگل شرکت‌های بزرگ را کمتر در نظر داشته و بیشتر سرویس‌هایی را ارائه کرده که مناسب پروژه‌های کوچک و متوسط هستند. به همین دلیل نمی‌توان گوگل کل</a:t>
            </a:r>
            <a:r>
              <a:rPr lang="fa-IR" sz="2400" dirty="0">
                <a:effectLst/>
                <a:ea typeface="Vazirmatn"/>
                <a:cs typeface="Vazirmatn"/>
              </a:rPr>
              <a:t>ا</a:t>
            </a:r>
            <a:r>
              <a:rPr lang="ar-SA" sz="2400" dirty="0">
                <a:effectLst/>
                <a:ea typeface="Vazirmatn"/>
                <a:cs typeface="Vazirmatn"/>
              </a:rPr>
              <a:t>ود را برای سرویس‌های </a:t>
            </a:r>
            <a:r>
              <a:rPr lang="fa-IR" sz="2400" dirty="0">
                <a:effectLst/>
                <a:ea typeface="Vazirmatn"/>
                <a:cs typeface="Vazirmatn"/>
              </a:rPr>
              <a:t>Large Scale</a:t>
            </a:r>
            <a:r>
              <a:rPr lang="ar-SA" sz="2400" dirty="0">
                <a:effectLst/>
                <a:ea typeface="Vazirmatn"/>
                <a:cs typeface="Vazirmatn"/>
              </a:rPr>
              <a:t> چندان مناسب دید.</a:t>
            </a:r>
            <a:endParaRPr lang="en-US" sz="2400" dirty="0"/>
          </a:p>
        </p:txBody>
      </p:sp>
    </p:spTree>
    <p:extLst>
      <p:ext uri="{BB962C8B-B14F-4D97-AF65-F5344CB8AC3E}">
        <p14:creationId xmlns:p14="http://schemas.microsoft.com/office/powerpoint/2010/main" val="73843296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65C24-2CD0-B404-AEA1-D1158D54FEF0}"/>
              </a:ext>
            </a:extLst>
          </p:cNvPr>
          <p:cNvSpPr>
            <a:spLocks noGrp="1"/>
          </p:cNvSpPr>
          <p:nvPr>
            <p:ph type="ctrTitle"/>
          </p:nvPr>
        </p:nvSpPr>
        <p:spPr>
          <a:xfrm>
            <a:off x="1370693" y="231006"/>
            <a:ext cx="9440034" cy="613659"/>
          </a:xfrm>
        </p:spPr>
        <p:txBody>
          <a:bodyPr>
            <a:noAutofit/>
          </a:bodyPr>
          <a:lstStyle/>
          <a:p>
            <a:pPr rtl="1"/>
            <a:r>
              <a:rPr lang="ar-SA" sz="4000" dirty="0">
                <a:effectLst/>
                <a:ea typeface="Vazirmatn"/>
                <a:cs typeface="Vazirmatn"/>
              </a:rPr>
              <a:t>مزیت نسبی آزور / </a:t>
            </a:r>
            <a:r>
              <a:rPr lang="fa-IR" sz="4000" dirty="0">
                <a:effectLst/>
                <a:ea typeface="Vazirmatn"/>
                <a:cs typeface="Vazirmatn"/>
              </a:rPr>
              <a:t>Azure's Advantages</a:t>
            </a:r>
            <a:endParaRPr lang="en-US" sz="4000" dirty="0"/>
          </a:p>
        </p:txBody>
      </p:sp>
      <p:sp>
        <p:nvSpPr>
          <p:cNvPr id="5" name="Slide Number Placeholder 4">
            <a:extLst>
              <a:ext uri="{FF2B5EF4-FFF2-40B4-BE49-F238E27FC236}">
                <a16:creationId xmlns:a16="http://schemas.microsoft.com/office/drawing/2014/main" id="{25CAFA1D-86F5-C0FA-B2EC-EC4EB2BFA6E3}"/>
              </a:ext>
            </a:extLst>
          </p:cNvPr>
          <p:cNvSpPr>
            <a:spLocks noGrp="1"/>
          </p:cNvSpPr>
          <p:nvPr>
            <p:ph type="sldNum" sz="quarter" idx="12"/>
          </p:nvPr>
        </p:nvSpPr>
        <p:spPr/>
        <p:txBody>
          <a:bodyPr/>
          <a:lstStyle/>
          <a:p>
            <a:fld id="{ECDEF5ED-179D-4A8B-82BE-B86B42CF9827}" type="slidenum">
              <a:rPr lang="en-US" smtClean="0"/>
              <a:t>23</a:t>
            </a:fld>
            <a:endParaRPr lang="en-US"/>
          </a:p>
        </p:txBody>
      </p:sp>
      <p:sp>
        <p:nvSpPr>
          <p:cNvPr id="6" name="TextBox 5">
            <a:extLst>
              <a:ext uri="{FF2B5EF4-FFF2-40B4-BE49-F238E27FC236}">
                <a16:creationId xmlns:a16="http://schemas.microsoft.com/office/drawing/2014/main" id="{3375BC61-073E-1F38-232E-4BB4AAC34F57}"/>
              </a:ext>
            </a:extLst>
          </p:cNvPr>
          <p:cNvSpPr txBox="1"/>
          <p:nvPr/>
        </p:nvSpPr>
        <p:spPr>
          <a:xfrm>
            <a:off x="587141" y="1039528"/>
            <a:ext cx="11319309" cy="461665"/>
          </a:xfrm>
          <a:prstGeom prst="rect">
            <a:avLst/>
          </a:prstGeom>
          <a:noFill/>
        </p:spPr>
        <p:txBody>
          <a:bodyPr wrap="square" rtlCol="0">
            <a:spAutoFit/>
          </a:bodyPr>
          <a:lstStyle/>
          <a:p>
            <a:pPr algn="r" rtl="1"/>
            <a:r>
              <a:rPr lang="ar-SA" sz="2400" dirty="0">
                <a:effectLst/>
                <a:ea typeface="Vazirmatn"/>
                <a:cs typeface="Vazirmatn"/>
              </a:rPr>
              <a:t>بزرگترین مزیتی که مایکروسافت در مورد خدمات‌ رایانش‌ابری خود دارد را می توان در یک کلمه خلاصه کرد: </a:t>
            </a:r>
            <a:endParaRPr lang="en-US" sz="2400" dirty="0"/>
          </a:p>
        </p:txBody>
      </p:sp>
      <p:sp>
        <p:nvSpPr>
          <p:cNvPr id="8" name="TextBox 7">
            <a:extLst>
              <a:ext uri="{FF2B5EF4-FFF2-40B4-BE49-F238E27FC236}">
                <a16:creationId xmlns:a16="http://schemas.microsoft.com/office/drawing/2014/main" id="{00DED5AA-FB39-307C-16D3-A1CC56ECEFED}"/>
              </a:ext>
            </a:extLst>
          </p:cNvPr>
          <p:cNvSpPr txBox="1"/>
          <p:nvPr/>
        </p:nvSpPr>
        <p:spPr>
          <a:xfrm>
            <a:off x="8450981" y="2059806"/>
            <a:ext cx="1472666" cy="646331"/>
          </a:xfrm>
          <a:prstGeom prst="rect">
            <a:avLst/>
          </a:prstGeom>
          <a:noFill/>
        </p:spPr>
        <p:txBody>
          <a:bodyPr wrap="square" rtlCol="0">
            <a:spAutoFit/>
          </a:bodyPr>
          <a:lstStyle/>
          <a:p>
            <a:r>
              <a:rPr lang="fa-IR" sz="3600" dirty="0">
                <a:effectLst/>
                <a:ea typeface="Vazirmatn"/>
                <a:cs typeface="Vazirmatn"/>
              </a:rPr>
              <a:t>ویندوز</a:t>
            </a:r>
            <a:endParaRPr lang="en-US" sz="3600" dirty="0"/>
          </a:p>
        </p:txBody>
      </p:sp>
      <p:pic>
        <p:nvPicPr>
          <p:cNvPr id="10" name="Picture 9">
            <a:extLst>
              <a:ext uri="{FF2B5EF4-FFF2-40B4-BE49-F238E27FC236}">
                <a16:creationId xmlns:a16="http://schemas.microsoft.com/office/drawing/2014/main" id="{C7CC77E6-F508-42BA-C8DF-9099EC4608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1802" y="1696056"/>
            <a:ext cx="2857500" cy="1600200"/>
          </a:xfrm>
          <a:prstGeom prst="rect">
            <a:avLst/>
          </a:prstGeom>
        </p:spPr>
      </p:pic>
      <p:sp>
        <p:nvSpPr>
          <p:cNvPr id="11" name="TextBox 10">
            <a:extLst>
              <a:ext uri="{FF2B5EF4-FFF2-40B4-BE49-F238E27FC236}">
                <a16:creationId xmlns:a16="http://schemas.microsoft.com/office/drawing/2014/main" id="{C596DC21-0977-D493-A0D9-8B9BB6FE38AF}"/>
              </a:ext>
            </a:extLst>
          </p:cNvPr>
          <p:cNvSpPr txBox="1"/>
          <p:nvPr/>
        </p:nvSpPr>
        <p:spPr>
          <a:xfrm>
            <a:off x="582126" y="3412520"/>
            <a:ext cx="11319309" cy="1200329"/>
          </a:xfrm>
          <a:prstGeom prst="rect">
            <a:avLst/>
          </a:prstGeom>
          <a:noFill/>
        </p:spPr>
        <p:txBody>
          <a:bodyPr wrap="square" rtlCol="0">
            <a:spAutoFit/>
          </a:bodyPr>
          <a:lstStyle/>
          <a:p>
            <a:pPr algn="just" rtl="1"/>
            <a:r>
              <a:rPr lang="en-US" sz="2400" dirty="0">
                <a:effectLst/>
                <a:ea typeface="Vazirmatn"/>
                <a:cs typeface="Vazirmatn"/>
              </a:rPr>
              <a:t>	</a:t>
            </a:r>
            <a:r>
              <a:rPr lang="ar-SA" sz="2400" dirty="0">
                <a:effectLst/>
                <a:ea typeface="Vazirmatn"/>
                <a:cs typeface="Vazirmatn"/>
              </a:rPr>
              <a:t>استفاده از سرویس‌ ابری‌ ‌مایکروسافت، برای سازمان‌هایی که از نرم ‌افزارهای مایکروسافت مانند </a:t>
            </a:r>
            <a:r>
              <a:rPr lang="fa-IR" sz="2400" dirty="0">
                <a:effectLst/>
                <a:ea typeface="Vazirmatn"/>
                <a:cs typeface="Vazirmatn"/>
              </a:rPr>
              <a:t>Windows، Office، SQL Server، SharePoint، Dynamics</a:t>
            </a:r>
            <a:r>
              <a:rPr lang="ar-SA" sz="2400" dirty="0">
                <a:effectLst/>
                <a:ea typeface="Vazirmatn"/>
                <a:cs typeface="Vazirmatn"/>
              </a:rPr>
              <a:t> و غیره استفاده می‌کنند، بسیار مطلوب است. چراکه این سازمان ها با این ابزارها آشنا هستند.</a:t>
            </a:r>
            <a:endParaRPr lang="en-US" sz="2400" dirty="0"/>
          </a:p>
        </p:txBody>
      </p:sp>
      <p:sp>
        <p:nvSpPr>
          <p:cNvPr id="12" name="TextBox 11">
            <a:extLst>
              <a:ext uri="{FF2B5EF4-FFF2-40B4-BE49-F238E27FC236}">
                <a16:creationId xmlns:a16="http://schemas.microsoft.com/office/drawing/2014/main" id="{624DEF2C-BEA4-1374-A31F-3ECF205A1FCF}"/>
              </a:ext>
            </a:extLst>
          </p:cNvPr>
          <p:cNvSpPr txBox="1"/>
          <p:nvPr/>
        </p:nvSpPr>
        <p:spPr>
          <a:xfrm>
            <a:off x="490889" y="4729113"/>
            <a:ext cx="11415562" cy="1938992"/>
          </a:xfrm>
          <a:prstGeom prst="rect">
            <a:avLst/>
          </a:prstGeom>
          <a:noFill/>
        </p:spPr>
        <p:txBody>
          <a:bodyPr wrap="square" rtlCol="0">
            <a:spAutoFit/>
          </a:bodyPr>
          <a:lstStyle/>
          <a:p>
            <a:pPr algn="just" rtl="1"/>
            <a:r>
              <a:rPr lang="en-US" sz="2400" dirty="0">
                <a:effectLst/>
                <a:ea typeface="Vazirmatn"/>
                <a:cs typeface="Vazirmatn"/>
              </a:rPr>
              <a:t>	</a:t>
            </a:r>
            <a:r>
              <a:rPr lang="ar-SA" sz="2400" dirty="0">
                <a:effectLst/>
                <a:ea typeface="Vazirmatn"/>
                <a:cs typeface="Vazirmatn"/>
              </a:rPr>
              <a:t>شرکت مایکروسافت با محصول </a:t>
            </a:r>
            <a:r>
              <a:rPr lang="fa-IR" sz="2400" dirty="0">
                <a:effectLst/>
                <a:ea typeface="Vazirmatn"/>
                <a:cs typeface="Vazirmatn"/>
              </a:rPr>
              <a:t>Azure Stack</a:t>
            </a:r>
            <a:r>
              <a:rPr lang="ar-SA" sz="2400" dirty="0">
                <a:effectLst/>
                <a:ea typeface="Vazirmatn"/>
                <a:cs typeface="Vazirmatn"/>
              </a:rPr>
              <a:t> که در مرحله بازبینی فنی قراردارد قابلیت محاسبات ترکیبی را برای استفاده از سازمان های بزرگ بهبود خواهد داد. مایکروسافت هدف اصلی خود را بازار دولتی قرار داده است و به همین دلیل از قابلیتهای امنیتی استفاده می کند و بر اساس ادعای رسمی وب سایت مایکروسافت "</a:t>
            </a:r>
            <a:r>
              <a:rPr lang="fa-IR" sz="2400" dirty="0">
                <a:effectLst/>
                <a:ea typeface="Vazirmatn"/>
                <a:cs typeface="Vazirmatn"/>
              </a:rPr>
              <a:t>Azure</a:t>
            </a:r>
            <a:r>
              <a:rPr lang="ar-SA" sz="2400" dirty="0">
                <a:effectLst/>
                <a:ea typeface="Vazirmatn"/>
                <a:cs typeface="Vazirmatn"/>
              </a:rPr>
              <a:t> به عنوان قابل اعتماد ترین </a:t>
            </a:r>
            <a:r>
              <a:rPr lang="fa-IR" sz="2400" dirty="0">
                <a:effectLst/>
                <a:ea typeface="Vazirmatn"/>
                <a:cs typeface="Vazirmatn"/>
              </a:rPr>
              <a:t>Platform</a:t>
            </a:r>
            <a:r>
              <a:rPr lang="ar-SA" sz="2400" dirty="0">
                <a:effectLst/>
                <a:ea typeface="Vazirmatn"/>
                <a:cs typeface="Vazirmatn"/>
              </a:rPr>
              <a:t> ابری برای موسسات دولتی ایالات متحده شناخته شده است، که تحت پوشش قراردادن هجده سرویس آن توسط مجوز </a:t>
            </a:r>
            <a:r>
              <a:rPr lang="fa-IR" sz="2400" dirty="0">
                <a:effectLst/>
                <a:ea typeface="Vazirmatn"/>
                <a:cs typeface="Vazirmatn"/>
              </a:rPr>
              <a:t>FedRAMP High</a:t>
            </a:r>
            <a:r>
              <a:rPr lang="ar-SA" sz="2400" dirty="0">
                <a:effectLst/>
                <a:ea typeface="Vazirmatn"/>
                <a:cs typeface="Vazirmatn"/>
              </a:rPr>
              <a:t> گواهی بر این ادعا است.</a:t>
            </a:r>
            <a:endParaRPr lang="en-US" sz="2400" dirty="0"/>
          </a:p>
        </p:txBody>
      </p:sp>
    </p:spTree>
    <p:extLst>
      <p:ext uri="{BB962C8B-B14F-4D97-AF65-F5344CB8AC3E}">
        <p14:creationId xmlns:p14="http://schemas.microsoft.com/office/powerpoint/2010/main" val="353370305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arn(inVertical)">
                                      <p:cBhvr>
                                        <p:cTn id="12" dur="500"/>
                                        <p:tgtEl>
                                          <p:spTgt spid="10"/>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arn(inVertical)">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additive="base">
                                        <p:cTn id="20" dur="500" fill="hold"/>
                                        <p:tgtEl>
                                          <p:spTgt spid="11"/>
                                        </p:tgtEl>
                                        <p:attrNameLst>
                                          <p:attrName>ppt_x</p:attrName>
                                        </p:attrNameLst>
                                      </p:cBhvr>
                                      <p:tavLst>
                                        <p:tav tm="0">
                                          <p:val>
                                            <p:strVal val="#ppt_x"/>
                                          </p:val>
                                        </p:tav>
                                        <p:tav tm="100000">
                                          <p:val>
                                            <p:strVal val="#ppt_x"/>
                                          </p:val>
                                        </p:tav>
                                      </p:tavLst>
                                    </p:anim>
                                    <p:anim calcmode="lin" valueType="num">
                                      <p:cBhvr additive="base">
                                        <p:cTn id="21"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1" grpId="0"/>
      <p:bldP spid="1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65C24-2CD0-B404-AEA1-D1158D54FEF0}"/>
              </a:ext>
            </a:extLst>
          </p:cNvPr>
          <p:cNvSpPr>
            <a:spLocks noGrp="1"/>
          </p:cNvSpPr>
          <p:nvPr>
            <p:ph type="ctrTitle"/>
          </p:nvPr>
        </p:nvSpPr>
        <p:spPr>
          <a:xfrm>
            <a:off x="1264815" y="173255"/>
            <a:ext cx="9440034" cy="720387"/>
          </a:xfrm>
        </p:spPr>
        <p:txBody>
          <a:bodyPr>
            <a:normAutofit/>
          </a:bodyPr>
          <a:lstStyle/>
          <a:p>
            <a:pPr rtl="1"/>
            <a:r>
              <a:rPr lang="fa-IR" sz="4000" dirty="0">
                <a:effectLst/>
                <a:ea typeface="Vazirmatn"/>
                <a:cs typeface="Vazirmatn"/>
              </a:rPr>
              <a:t>Security in Azure</a:t>
            </a:r>
            <a:endParaRPr lang="en-US" sz="4000" dirty="0"/>
          </a:p>
        </p:txBody>
      </p:sp>
      <p:sp>
        <p:nvSpPr>
          <p:cNvPr id="5" name="Slide Number Placeholder 4">
            <a:extLst>
              <a:ext uri="{FF2B5EF4-FFF2-40B4-BE49-F238E27FC236}">
                <a16:creationId xmlns:a16="http://schemas.microsoft.com/office/drawing/2014/main" id="{9D65C751-8D93-FE9C-685A-0D77B8F1B2FF}"/>
              </a:ext>
            </a:extLst>
          </p:cNvPr>
          <p:cNvSpPr>
            <a:spLocks noGrp="1"/>
          </p:cNvSpPr>
          <p:nvPr>
            <p:ph type="sldNum" sz="quarter" idx="12"/>
          </p:nvPr>
        </p:nvSpPr>
        <p:spPr/>
        <p:txBody>
          <a:bodyPr/>
          <a:lstStyle/>
          <a:p>
            <a:fld id="{ECDEF5ED-179D-4A8B-82BE-B86B42CF9827}" type="slidenum">
              <a:rPr lang="en-US" smtClean="0"/>
              <a:t>24</a:t>
            </a:fld>
            <a:endParaRPr lang="en-US"/>
          </a:p>
        </p:txBody>
      </p:sp>
      <p:sp>
        <p:nvSpPr>
          <p:cNvPr id="6" name="TextBox 5">
            <a:extLst>
              <a:ext uri="{FF2B5EF4-FFF2-40B4-BE49-F238E27FC236}">
                <a16:creationId xmlns:a16="http://schemas.microsoft.com/office/drawing/2014/main" id="{24EF6827-649B-541E-9A65-9FEF9222C8BB}"/>
              </a:ext>
            </a:extLst>
          </p:cNvPr>
          <p:cNvSpPr txBox="1"/>
          <p:nvPr/>
        </p:nvSpPr>
        <p:spPr>
          <a:xfrm>
            <a:off x="635267" y="1357133"/>
            <a:ext cx="10703293" cy="2677656"/>
          </a:xfrm>
          <a:prstGeom prst="rect">
            <a:avLst/>
          </a:prstGeom>
          <a:noFill/>
        </p:spPr>
        <p:txBody>
          <a:bodyPr wrap="square" rtlCol="0">
            <a:spAutoFit/>
          </a:bodyPr>
          <a:lstStyle/>
          <a:p>
            <a:pPr algn="just" rtl="1"/>
            <a:r>
              <a:rPr lang="en-US" sz="2400" dirty="0">
                <a:effectLst/>
                <a:ea typeface="Vazirmatn"/>
                <a:cs typeface="Vazirmatn"/>
              </a:rPr>
              <a:t>	</a:t>
            </a:r>
            <a:r>
              <a:rPr lang="fa-IR" sz="2400" dirty="0">
                <a:effectLst/>
                <a:ea typeface="Vazirmatn"/>
                <a:cs typeface="Vazirmatn"/>
              </a:rPr>
              <a:t>Azure Security Center</a:t>
            </a:r>
            <a:r>
              <a:rPr lang="ar-SA" sz="2400" dirty="0">
                <a:effectLst/>
                <a:ea typeface="Vazirmatn"/>
                <a:cs typeface="Vazirmatn"/>
              </a:rPr>
              <a:t>  یک نقطه شروع کارآمد برای ایمن‌سازی سیستم‌های </a:t>
            </a:r>
            <a:r>
              <a:rPr lang="fa-IR" sz="2400" dirty="0">
                <a:effectLst/>
                <a:ea typeface="Vazirmatn"/>
                <a:cs typeface="Vazirmatn"/>
              </a:rPr>
              <a:t>Azure</a:t>
            </a:r>
            <a:r>
              <a:rPr lang="ar-SA" sz="2400" dirty="0">
                <a:effectLst/>
                <a:ea typeface="Vazirmatn"/>
                <a:cs typeface="Vazirmatn"/>
              </a:rPr>
              <a:t> است که مانیتورینگ پایدار محیط را فراهم می‌کند و اگر چیزی از پارامترهای اصلی خارج شود به کاربر هشدار می‌دهد. </a:t>
            </a:r>
            <a:r>
              <a:rPr lang="fa-IR" sz="2400" dirty="0">
                <a:effectLst/>
                <a:ea typeface="Vazirmatn"/>
                <a:cs typeface="Vazirmatn"/>
              </a:rPr>
              <a:t>Azure Security Center</a:t>
            </a:r>
            <a:r>
              <a:rPr lang="ar-SA" sz="2400" dirty="0">
                <a:effectLst/>
                <a:ea typeface="Vazirmatn"/>
                <a:cs typeface="Vazirmatn"/>
              </a:rPr>
              <a:t> با ابزارهای دیگر مثل </a:t>
            </a:r>
            <a:r>
              <a:rPr lang="fa-IR" sz="2400" dirty="0">
                <a:effectLst/>
                <a:ea typeface="Vazirmatn"/>
                <a:cs typeface="Vazirmatn"/>
              </a:rPr>
              <a:t>Azure Policy، Azure Cloud App Security</a:t>
            </a:r>
            <a:r>
              <a:rPr lang="ar-SA" sz="2400" dirty="0">
                <a:effectLst/>
                <a:ea typeface="Vazirmatn"/>
                <a:cs typeface="Vazirmatn"/>
              </a:rPr>
              <a:t> و </a:t>
            </a:r>
            <a:r>
              <a:rPr lang="fa-IR" sz="2400" dirty="0">
                <a:effectLst/>
                <a:ea typeface="Vazirmatn"/>
                <a:cs typeface="Vazirmatn"/>
              </a:rPr>
              <a:t>Azure Monitor Logs</a:t>
            </a:r>
            <a:r>
              <a:rPr lang="ar-SA" sz="2400" dirty="0">
                <a:effectLst/>
                <a:ea typeface="Vazirmatn"/>
                <a:cs typeface="Vazirmatn"/>
              </a:rPr>
              <a:t> یکپارچه‌سازی می‌شود و بسیاری از حوزه‌های کلیدی امنیت کلود را پوشش می‌دهد. اما مفید است که سیستم‌های دیگری نیز وجود داشته باشند تا از داده‌ها و </a:t>
            </a:r>
            <a:r>
              <a:rPr lang="fa-IR" sz="2400" dirty="0">
                <a:effectLst/>
                <a:ea typeface="Vazirmatn"/>
                <a:cs typeface="Vazirmatn"/>
              </a:rPr>
              <a:t>Endpoint</a:t>
            </a:r>
            <a:r>
              <a:rPr lang="ar-SA" sz="2400" dirty="0">
                <a:effectLst/>
                <a:ea typeface="Vazirmatn"/>
                <a:cs typeface="Vazirmatn"/>
              </a:rPr>
              <a:t>ها حفاظت کنند، مخصوصاً به این دلیل که بسیاری از نقض‌های امنیتی </a:t>
            </a:r>
            <a:r>
              <a:rPr lang="fa-IR" sz="2400" dirty="0">
                <a:effectLst/>
                <a:ea typeface="Vazirmatn"/>
                <a:cs typeface="Vazirmatn"/>
              </a:rPr>
              <a:t>Cloud</a:t>
            </a:r>
            <a:r>
              <a:rPr lang="ar-SA" sz="2400" dirty="0">
                <a:effectLst/>
                <a:ea typeface="Vazirmatn"/>
                <a:cs typeface="Vazirmatn"/>
              </a:rPr>
              <a:t> به دلیل شکاف‌های امنیتی نرم‌افزاری ایجاد نمی‌شوند بلکه به دلیل خطای انسانی رخ می‌دهند.</a:t>
            </a:r>
            <a:endParaRPr lang="en-US" sz="2400" dirty="0"/>
          </a:p>
        </p:txBody>
      </p:sp>
      <p:sp>
        <p:nvSpPr>
          <p:cNvPr id="7" name="TextBox 6">
            <a:extLst>
              <a:ext uri="{FF2B5EF4-FFF2-40B4-BE49-F238E27FC236}">
                <a16:creationId xmlns:a16="http://schemas.microsoft.com/office/drawing/2014/main" id="{A63DB020-8D79-06AF-26D6-82930F9F74DA}"/>
              </a:ext>
            </a:extLst>
          </p:cNvPr>
          <p:cNvSpPr txBox="1"/>
          <p:nvPr/>
        </p:nvSpPr>
        <p:spPr>
          <a:xfrm>
            <a:off x="856648" y="4620126"/>
            <a:ext cx="10478704" cy="1200329"/>
          </a:xfrm>
          <a:prstGeom prst="rect">
            <a:avLst/>
          </a:prstGeom>
          <a:noFill/>
        </p:spPr>
        <p:txBody>
          <a:bodyPr wrap="square" rtlCol="0">
            <a:spAutoFit/>
          </a:bodyPr>
          <a:lstStyle/>
          <a:p>
            <a:pPr algn="just" rtl="1"/>
            <a:r>
              <a:rPr lang="en-US" sz="2400" dirty="0">
                <a:effectLst/>
                <a:ea typeface="Vazirmatn"/>
                <a:cs typeface="Vazirmatn"/>
              </a:rPr>
              <a:t>	</a:t>
            </a:r>
            <a:r>
              <a:rPr lang="ar-SA" sz="2400" dirty="0">
                <a:effectLst/>
                <a:ea typeface="Vazirmatn"/>
                <a:cs typeface="Vazirmatn"/>
              </a:rPr>
              <a:t>عملیات </a:t>
            </a:r>
            <a:r>
              <a:rPr lang="fa-IR" sz="2400" dirty="0">
                <a:effectLst/>
                <a:ea typeface="Vazirmatn"/>
                <a:cs typeface="Vazirmatn"/>
              </a:rPr>
              <a:t>Azure</a:t>
            </a:r>
            <a:r>
              <a:rPr lang="ar-SA" sz="2400" dirty="0">
                <a:effectLst/>
                <a:ea typeface="Vazirmatn"/>
                <a:cs typeface="Vazirmatn"/>
              </a:rPr>
              <a:t> بر مبنای یک مدل مسئولیت مشترک کار می‌کند. مایکروسافت مسئول زیرساختی است که محیط </a:t>
            </a:r>
            <a:r>
              <a:rPr lang="fa-IR" sz="2400" dirty="0">
                <a:effectLst/>
                <a:ea typeface="Vazirmatn"/>
                <a:cs typeface="Vazirmatn"/>
              </a:rPr>
              <a:t>Cloud</a:t>
            </a:r>
            <a:r>
              <a:rPr lang="ar-SA" sz="2400" dirty="0">
                <a:effectLst/>
                <a:ea typeface="Vazirmatn"/>
                <a:cs typeface="Vazirmatn"/>
              </a:rPr>
              <a:t> روی آن اجرا می‌شود. این مدل مشابه مدل امنیتی </a:t>
            </a:r>
            <a:r>
              <a:rPr lang="fa-IR" sz="2400" dirty="0">
                <a:effectLst/>
                <a:ea typeface="Vazirmatn"/>
                <a:cs typeface="Vazirmatn"/>
              </a:rPr>
              <a:t>Microsoft</a:t>
            </a:r>
            <a:r>
              <a:rPr lang="ar-SA" sz="2400" dirty="0">
                <a:effectLst/>
                <a:ea typeface="Vazirmatn"/>
                <a:cs typeface="Vazirmatn"/>
              </a:rPr>
              <a:t> 365 است. کاربران خدمات  </a:t>
            </a:r>
            <a:r>
              <a:rPr lang="fa-IR" sz="2400" dirty="0">
                <a:effectLst/>
                <a:ea typeface="Vazirmatn"/>
                <a:cs typeface="Vazirmatn"/>
              </a:rPr>
              <a:t>Azure Cloud</a:t>
            </a:r>
            <a:r>
              <a:rPr lang="ar-SA" sz="2400" dirty="0">
                <a:effectLst/>
                <a:ea typeface="Vazirmatn"/>
                <a:cs typeface="Vazirmatn"/>
              </a:rPr>
              <a:t> نیز مسئول امنیت هر چیزی هستند که در کلود اجرا می‌شود.</a:t>
            </a:r>
            <a:endParaRPr lang="en-US" sz="2400" dirty="0"/>
          </a:p>
        </p:txBody>
      </p:sp>
    </p:spTree>
    <p:extLst>
      <p:ext uri="{BB962C8B-B14F-4D97-AF65-F5344CB8AC3E}">
        <p14:creationId xmlns:p14="http://schemas.microsoft.com/office/powerpoint/2010/main" val="20430102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 calcmode="lin" valueType="num">
                                      <p:cBhvr additive="base">
                                        <p:cTn id="12"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363150A-7DFD-D590-4180-16DB9624F2D1}"/>
              </a:ext>
            </a:extLst>
          </p:cNvPr>
          <p:cNvSpPr>
            <a:spLocks noGrp="1"/>
          </p:cNvSpPr>
          <p:nvPr>
            <p:ph type="sldNum" sz="quarter" idx="12"/>
          </p:nvPr>
        </p:nvSpPr>
        <p:spPr>
          <a:xfrm>
            <a:off x="10514011" y="5883275"/>
            <a:ext cx="753545" cy="365125"/>
          </a:xfrm>
        </p:spPr>
        <p:txBody>
          <a:bodyPr/>
          <a:lstStyle/>
          <a:p>
            <a:fld id="{ECDEF5ED-179D-4A8B-82BE-B86B42CF9827}" type="slidenum">
              <a:rPr lang="en-US" smtClean="0"/>
              <a:t>25</a:t>
            </a:fld>
            <a:endParaRPr lang="en-US"/>
          </a:p>
        </p:txBody>
      </p:sp>
      <p:sp>
        <p:nvSpPr>
          <p:cNvPr id="6" name="TextBox 5">
            <a:extLst>
              <a:ext uri="{FF2B5EF4-FFF2-40B4-BE49-F238E27FC236}">
                <a16:creationId xmlns:a16="http://schemas.microsoft.com/office/drawing/2014/main" id="{520393C1-9AE3-3DCD-86D4-71BBE0AFE0EC}"/>
              </a:ext>
            </a:extLst>
          </p:cNvPr>
          <p:cNvSpPr txBox="1"/>
          <p:nvPr/>
        </p:nvSpPr>
        <p:spPr>
          <a:xfrm>
            <a:off x="1264815" y="2223436"/>
            <a:ext cx="10002741" cy="1569660"/>
          </a:xfrm>
          <a:prstGeom prst="rect">
            <a:avLst/>
          </a:prstGeom>
          <a:noFill/>
        </p:spPr>
        <p:txBody>
          <a:bodyPr wrap="square" rtlCol="0">
            <a:spAutoFit/>
          </a:bodyPr>
          <a:lstStyle/>
          <a:p>
            <a:pPr algn="just" rtl="1"/>
            <a:r>
              <a:rPr lang="en-US" sz="2400" dirty="0">
                <a:effectLst/>
                <a:ea typeface="Vazirmatn"/>
                <a:cs typeface="Vazirmatn"/>
              </a:rPr>
              <a:t>	</a:t>
            </a:r>
            <a:r>
              <a:rPr lang="ar-SA" sz="2400" dirty="0">
                <a:effectLst/>
                <a:ea typeface="Vazirmatn"/>
                <a:cs typeface="Vazirmatn"/>
              </a:rPr>
              <a:t>این یعنی مایکروسافت امنیت و </a:t>
            </a:r>
            <a:r>
              <a:rPr lang="fa-IR" sz="2400" dirty="0">
                <a:effectLst/>
                <a:ea typeface="Vazirmatn"/>
                <a:cs typeface="Vazirmatn"/>
              </a:rPr>
              <a:t>Uptime</a:t>
            </a:r>
            <a:r>
              <a:rPr lang="ar-SA" sz="2400" dirty="0">
                <a:effectLst/>
                <a:ea typeface="Vazirmatn"/>
                <a:cs typeface="Vazirmatn"/>
              </a:rPr>
              <a:t> زیرساخت را مدیریت می‌کند، اما مسئول امنیت هر چیزی که روی سرور اجرا می‌شود، نیست. پس اگر سروری تنظیم شود و یک اسکریپت </a:t>
            </a:r>
            <a:r>
              <a:rPr lang="fa-IR" sz="2400" dirty="0">
                <a:effectLst/>
                <a:ea typeface="Vazirmatn"/>
                <a:cs typeface="Vazirmatn"/>
              </a:rPr>
              <a:t>Forum</a:t>
            </a:r>
            <a:r>
              <a:rPr lang="ar-SA" sz="2400" dirty="0">
                <a:effectLst/>
                <a:ea typeface="Vazirmatn"/>
                <a:cs typeface="Vazirmatn"/>
              </a:rPr>
              <a:t> ناامن روی آن نصب گردد که بعد یک مهاجم سایبری از آن سوءاستفاده کند، مایکروسافت مسئولیتی قبول نخواهد کرد. خودِ کاربر مسئول برنامه‌های کاربردی است که روی سرورش اجرا می‌شود.</a:t>
            </a:r>
            <a:endParaRPr lang="en-US" sz="2400" dirty="0"/>
          </a:p>
        </p:txBody>
      </p:sp>
      <p:sp>
        <p:nvSpPr>
          <p:cNvPr id="7" name="Title 1">
            <a:extLst>
              <a:ext uri="{FF2B5EF4-FFF2-40B4-BE49-F238E27FC236}">
                <a16:creationId xmlns:a16="http://schemas.microsoft.com/office/drawing/2014/main" id="{941F550A-376C-6572-3667-2EF0179041FA}"/>
              </a:ext>
            </a:extLst>
          </p:cNvPr>
          <p:cNvSpPr>
            <a:spLocks noGrp="1"/>
          </p:cNvSpPr>
          <p:nvPr>
            <p:ph type="ctrTitle"/>
          </p:nvPr>
        </p:nvSpPr>
        <p:spPr>
          <a:xfrm>
            <a:off x="1264815" y="173255"/>
            <a:ext cx="9440034" cy="720387"/>
          </a:xfrm>
        </p:spPr>
        <p:txBody>
          <a:bodyPr>
            <a:normAutofit/>
          </a:bodyPr>
          <a:lstStyle/>
          <a:p>
            <a:pPr rtl="1"/>
            <a:r>
              <a:rPr lang="ar-SA" sz="4000" dirty="0">
                <a:effectLst/>
                <a:ea typeface="Vazirmatn"/>
                <a:cs typeface="Vazirmatn"/>
              </a:rPr>
              <a:t>امنیت آزور/ </a:t>
            </a:r>
            <a:r>
              <a:rPr lang="fa-IR" sz="4000" dirty="0">
                <a:effectLst/>
                <a:ea typeface="Vazirmatn"/>
                <a:cs typeface="Vazirmatn"/>
              </a:rPr>
              <a:t>Security in Azure</a:t>
            </a:r>
            <a:r>
              <a:rPr lang="en-US" sz="4000" dirty="0">
                <a:effectLst/>
                <a:ea typeface="Vazirmatn"/>
                <a:cs typeface="Vazirmatn"/>
              </a:rPr>
              <a:t> </a:t>
            </a:r>
            <a:r>
              <a:rPr lang="en-US" sz="4000" dirty="0">
                <a:effectLst/>
              </a:rPr>
              <a:t>(Contd.)</a:t>
            </a:r>
          </a:p>
        </p:txBody>
      </p:sp>
    </p:spTree>
    <p:extLst>
      <p:ext uri="{BB962C8B-B14F-4D97-AF65-F5344CB8AC3E}">
        <p14:creationId xmlns:p14="http://schemas.microsoft.com/office/powerpoint/2010/main" val="312743318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65C24-2CD0-B404-AEA1-D1158D54FEF0}"/>
              </a:ext>
            </a:extLst>
          </p:cNvPr>
          <p:cNvSpPr>
            <a:spLocks noGrp="1"/>
          </p:cNvSpPr>
          <p:nvPr>
            <p:ph type="ctrTitle"/>
          </p:nvPr>
        </p:nvSpPr>
        <p:spPr>
          <a:xfrm>
            <a:off x="1370693" y="1"/>
            <a:ext cx="9440034" cy="1277802"/>
          </a:xfrm>
        </p:spPr>
        <p:txBody>
          <a:bodyPr>
            <a:noAutofit/>
          </a:bodyPr>
          <a:lstStyle/>
          <a:p>
            <a:pPr rtl="1"/>
            <a:r>
              <a:rPr lang="ar-SA" sz="3600" dirty="0">
                <a:effectLst/>
                <a:ea typeface="Vazirmatn"/>
                <a:cs typeface="Vazirmatn"/>
              </a:rPr>
              <a:t>اختلال ها و حملات مهم صورت گرفته طی سال ها در آزور/ </a:t>
            </a:r>
            <a:r>
              <a:rPr lang="fa-IR" sz="3600" dirty="0">
                <a:effectLst/>
                <a:ea typeface="Vazirmatn"/>
                <a:cs typeface="Vazirmatn"/>
              </a:rPr>
              <a:t>Significant Outages</a:t>
            </a:r>
            <a:endParaRPr lang="en-US" sz="3600" dirty="0"/>
          </a:p>
        </p:txBody>
      </p:sp>
      <p:sp>
        <p:nvSpPr>
          <p:cNvPr id="5" name="Slide Number Placeholder 4">
            <a:extLst>
              <a:ext uri="{FF2B5EF4-FFF2-40B4-BE49-F238E27FC236}">
                <a16:creationId xmlns:a16="http://schemas.microsoft.com/office/drawing/2014/main" id="{B5763BBD-4386-8D29-D885-F2ECC5852B39}"/>
              </a:ext>
            </a:extLst>
          </p:cNvPr>
          <p:cNvSpPr>
            <a:spLocks noGrp="1"/>
          </p:cNvSpPr>
          <p:nvPr>
            <p:ph type="sldNum" sz="quarter" idx="12"/>
          </p:nvPr>
        </p:nvSpPr>
        <p:spPr/>
        <p:txBody>
          <a:bodyPr/>
          <a:lstStyle/>
          <a:p>
            <a:fld id="{ECDEF5ED-179D-4A8B-82BE-B86B42CF9827}" type="slidenum">
              <a:rPr lang="en-US" smtClean="0"/>
              <a:t>26</a:t>
            </a:fld>
            <a:endParaRPr lang="en-US"/>
          </a:p>
        </p:txBody>
      </p:sp>
      <p:sp>
        <p:nvSpPr>
          <p:cNvPr id="6" name="TextBox 5">
            <a:extLst>
              <a:ext uri="{FF2B5EF4-FFF2-40B4-BE49-F238E27FC236}">
                <a16:creationId xmlns:a16="http://schemas.microsoft.com/office/drawing/2014/main" id="{801B5CBC-F072-DF97-74F4-364BF21B25EB}"/>
              </a:ext>
            </a:extLst>
          </p:cNvPr>
          <p:cNvSpPr txBox="1"/>
          <p:nvPr/>
        </p:nvSpPr>
        <p:spPr>
          <a:xfrm>
            <a:off x="904775" y="1703672"/>
            <a:ext cx="10607040" cy="1569660"/>
          </a:xfrm>
          <a:prstGeom prst="rect">
            <a:avLst/>
          </a:prstGeom>
          <a:noFill/>
        </p:spPr>
        <p:txBody>
          <a:bodyPr wrap="square" rtlCol="0">
            <a:spAutoFit/>
          </a:bodyPr>
          <a:lstStyle/>
          <a:p>
            <a:pPr algn="just" rtl="1"/>
            <a:r>
              <a:rPr lang="en-US" sz="2400" dirty="0">
                <a:effectLst/>
                <a:ea typeface="Vazirmatn"/>
                <a:cs typeface="Vazirmatn"/>
              </a:rPr>
              <a:t>	</a:t>
            </a:r>
            <a:r>
              <a:rPr lang="ar-SA" sz="2400" dirty="0">
                <a:effectLst/>
                <a:ea typeface="Vazirmatn"/>
                <a:cs typeface="Vazirmatn"/>
              </a:rPr>
              <a:t>مایکروسافت آزور در طول سال‌های گذشته چندین مورد قطعی و اختلال در سرویس را تجربه کرده است. از جمله این موارد می‌توان به خرابی سیستم خنک‌کننده در سال ۲۰۱۸، مشکل </a:t>
            </a:r>
            <a:r>
              <a:rPr lang="fa-IR" sz="2400" dirty="0">
                <a:effectLst/>
                <a:ea typeface="Vazirmatn"/>
                <a:cs typeface="Vazirmatn"/>
              </a:rPr>
              <a:t> DNS Migration</a:t>
            </a:r>
            <a:r>
              <a:rPr lang="ar-SA" sz="2400" dirty="0">
                <a:effectLst/>
                <a:ea typeface="Vazirmatn"/>
                <a:cs typeface="Vazirmatn"/>
              </a:rPr>
              <a:t> در سال ۲۰۱۹ و حمله </a:t>
            </a:r>
            <a:r>
              <a:rPr lang="fa-IR" sz="2400" dirty="0">
                <a:effectLst/>
                <a:ea typeface="Vazirmatn"/>
                <a:cs typeface="Vazirmatn"/>
              </a:rPr>
              <a:t>DDoS </a:t>
            </a:r>
            <a:r>
              <a:rPr lang="ar-SA" sz="2400" dirty="0">
                <a:effectLst/>
                <a:ea typeface="Vazirmatn"/>
                <a:cs typeface="Vazirmatn"/>
              </a:rPr>
              <a:t>به پورتال آزور در سال ۲۰۲۳ اشاره کرد. در ادامه به یکی از این قطعی‌ها اشاره خواهیم کرد.</a:t>
            </a:r>
            <a:r>
              <a:rPr lang="fa-IR" sz="2400" dirty="0">
                <a:effectLst/>
                <a:ea typeface="Vazirmatn"/>
                <a:cs typeface="Vazirmatn"/>
              </a:rPr>
              <a:t> </a:t>
            </a:r>
            <a:endParaRPr lang="en-US" sz="2400" dirty="0"/>
          </a:p>
        </p:txBody>
      </p:sp>
      <p:sp>
        <p:nvSpPr>
          <p:cNvPr id="7" name="TextBox 6">
            <a:extLst>
              <a:ext uri="{FF2B5EF4-FFF2-40B4-BE49-F238E27FC236}">
                <a16:creationId xmlns:a16="http://schemas.microsoft.com/office/drawing/2014/main" id="{982D41F1-AE46-0C8D-E61C-21F6A0288D17}"/>
              </a:ext>
            </a:extLst>
          </p:cNvPr>
          <p:cNvSpPr txBox="1"/>
          <p:nvPr/>
        </p:nvSpPr>
        <p:spPr>
          <a:xfrm>
            <a:off x="1260909" y="3773103"/>
            <a:ext cx="10006647" cy="1938992"/>
          </a:xfrm>
          <a:prstGeom prst="rect">
            <a:avLst/>
          </a:prstGeom>
          <a:noFill/>
        </p:spPr>
        <p:txBody>
          <a:bodyPr wrap="square" rtlCol="0">
            <a:spAutoFit/>
          </a:bodyPr>
          <a:lstStyle/>
          <a:p>
            <a:pPr algn="just" rtl="1"/>
            <a:r>
              <a:rPr lang="ar-SA" sz="2400" dirty="0">
                <a:effectLst/>
                <a:ea typeface="Vazirmatn"/>
                <a:cs typeface="Vazirmatn"/>
              </a:rPr>
              <a:t>در ماه می 2020 تعدادی افراد سودجو اقدام‌به ربودن کلاسترهای قدرتمند </a:t>
            </a:r>
            <a:r>
              <a:rPr lang="ar-SA" sz="2400" dirty="0"/>
              <a:t>مبتنی‌بر</a:t>
            </a:r>
            <a:r>
              <a:rPr lang="fa-IR" sz="2400" dirty="0"/>
              <a:t> </a:t>
            </a:r>
            <a:r>
              <a:rPr lang="ar-SA" sz="2400" dirty="0"/>
              <a:t>یادگیری</a:t>
            </a:r>
            <a:r>
              <a:rPr lang="fa-IR" sz="2400" dirty="0"/>
              <a:t> </a:t>
            </a:r>
            <a:r>
              <a:rPr lang="ar-SA" sz="2400" dirty="0"/>
              <a:t>ماشین</a:t>
            </a:r>
            <a:r>
              <a:rPr lang="fa-IR" sz="2400" dirty="0"/>
              <a:t> </a:t>
            </a:r>
            <a:r>
              <a:rPr lang="ar-SA" sz="2400" dirty="0">
                <a:effectLst/>
                <a:ea typeface="Vazirmatn"/>
                <a:cs typeface="Vazirmatn"/>
              </a:rPr>
              <a:t>سرویس آزور کردند تا ازطریق آن‌ها بتوانند بدون پرداخت هزینه و به‌لطف هزینه‌ی پرداخت‌شده توسط مشتریان مایکروسافت، به استخراج (ماینینگ)</a:t>
            </a:r>
            <a:r>
              <a:rPr lang="fa-IR" sz="2400" dirty="0"/>
              <a:t> </a:t>
            </a:r>
            <a:r>
              <a:rPr lang="ar-SA" sz="2400" dirty="0"/>
              <a:t>رمزارز</a:t>
            </a:r>
            <a:r>
              <a:rPr lang="fa-IR" sz="2400" dirty="0"/>
              <a:t> </a:t>
            </a:r>
            <a:r>
              <a:rPr lang="ar-SA" sz="2400" dirty="0">
                <a:effectLst/>
                <a:ea typeface="Vazirmatn"/>
                <a:cs typeface="Vazirmatn"/>
              </a:rPr>
              <a:t>مشغول شوند. کلاسترهایی که به‌اشتباه توسط مشتریان پیکربندی‌ شده‌ بودند به‌هدفی بسیار عالی برای افراد سودجو و اقدامی با عنوان «طرح‌های ربایش رمزارز» تبدیل شدند.</a:t>
            </a:r>
            <a:endParaRPr lang="en-US" sz="2400" dirty="0"/>
          </a:p>
        </p:txBody>
      </p:sp>
    </p:spTree>
    <p:extLst>
      <p:ext uri="{BB962C8B-B14F-4D97-AF65-F5344CB8AC3E}">
        <p14:creationId xmlns:p14="http://schemas.microsoft.com/office/powerpoint/2010/main" val="4538812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A8609A5-1464-D5E0-1F4B-E1C1ED7EEE6C}"/>
              </a:ext>
            </a:extLst>
          </p:cNvPr>
          <p:cNvSpPr>
            <a:spLocks noGrp="1"/>
          </p:cNvSpPr>
          <p:nvPr>
            <p:ph type="sldNum" sz="quarter" idx="12"/>
          </p:nvPr>
        </p:nvSpPr>
        <p:spPr/>
        <p:txBody>
          <a:bodyPr/>
          <a:lstStyle/>
          <a:p>
            <a:fld id="{ECDEF5ED-179D-4A8B-82BE-B86B42CF9827}" type="slidenum">
              <a:rPr lang="en-US" smtClean="0"/>
              <a:t>27</a:t>
            </a:fld>
            <a:endParaRPr lang="en-US"/>
          </a:p>
        </p:txBody>
      </p:sp>
      <p:sp>
        <p:nvSpPr>
          <p:cNvPr id="6" name="Title 1">
            <a:extLst>
              <a:ext uri="{FF2B5EF4-FFF2-40B4-BE49-F238E27FC236}">
                <a16:creationId xmlns:a16="http://schemas.microsoft.com/office/drawing/2014/main" id="{DE5283A1-E357-0897-F0E7-D0B89182C572}"/>
              </a:ext>
            </a:extLst>
          </p:cNvPr>
          <p:cNvSpPr txBox="1">
            <a:spLocks/>
          </p:cNvSpPr>
          <p:nvPr/>
        </p:nvSpPr>
        <p:spPr>
          <a:xfrm>
            <a:off x="1370693" y="1"/>
            <a:ext cx="9440034" cy="1277802"/>
          </a:xfrm>
          <a:prstGeom prst="rect">
            <a:avLst/>
          </a:prstGeom>
          <a:effectLst>
            <a:outerShdw blurRad="25400" dir="17880000">
              <a:srgbClr val="000000">
                <a:alpha val="46000"/>
              </a:srgbClr>
            </a:outerShdw>
          </a:effectLst>
        </p:spPr>
        <p:txBody>
          <a:bodyPr vert="horz" lIns="91440" tIns="45720" rIns="91440" bIns="45720" rtlCol="0" anchor="b">
            <a:noAutofit/>
          </a:bodyPr>
          <a:lstStyle>
            <a:lvl1pPr algn="ctr" defTabSz="457200" rtl="0" eaLnBrk="1" latinLnBrk="0" hangingPunct="1">
              <a:spcBef>
                <a:spcPct val="0"/>
              </a:spcBef>
              <a:buNone/>
              <a:defRPr sz="5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rtl="1"/>
            <a:r>
              <a:rPr lang="ar-SA" sz="3600" dirty="0">
                <a:effectLst/>
                <a:ea typeface="Vazirmatn"/>
                <a:cs typeface="Vazirmatn"/>
              </a:rPr>
              <a:t>اختلال ها و حملات مهم صورت گرفته طی سال ها در آزور/ </a:t>
            </a:r>
            <a:r>
              <a:rPr lang="en-US" sz="3600" dirty="0">
                <a:effectLst/>
              </a:rPr>
              <a:t>(Contd.) </a:t>
            </a:r>
            <a:r>
              <a:rPr lang="fa-IR" sz="3600" dirty="0">
                <a:effectLst/>
                <a:ea typeface="Vazirmatn"/>
                <a:cs typeface="Vazirmatn"/>
              </a:rPr>
              <a:t>Significant Outages</a:t>
            </a:r>
            <a:endParaRPr lang="en-US" sz="3600" dirty="0"/>
          </a:p>
        </p:txBody>
      </p:sp>
      <p:sp>
        <p:nvSpPr>
          <p:cNvPr id="7" name="TextBox 6">
            <a:extLst>
              <a:ext uri="{FF2B5EF4-FFF2-40B4-BE49-F238E27FC236}">
                <a16:creationId xmlns:a16="http://schemas.microsoft.com/office/drawing/2014/main" id="{7E71DA38-36B5-3E50-3AB9-806D578FF0D7}"/>
              </a:ext>
            </a:extLst>
          </p:cNvPr>
          <p:cNvSpPr txBox="1"/>
          <p:nvPr/>
        </p:nvSpPr>
        <p:spPr>
          <a:xfrm>
            <a:off x="676977" y="1441165"/>
            <a:ext cx="11069053" cy="1938992"/>
          </a:xfrm>
          <a:prstGeom prst="rect">
            <a:avLst/>
          </a:prstGeom>
          <a:noFill/>
        </p:spPr>
        <p:txBody>
          <a:bodyPr wrap="square" rtlCol="0">
            <a:spAutoFit/>
          </a:bodyPr>
          <a:lstStyle/>
          <a:p>
            <a:pPr algn="just" rtl="1"/>
            <a:r>
              <a:rPr lang="ar-SA" sz="2400" dirty="0">
                <a:effectLst/>
                <a:ea typeface="Vazirmatn"/>
                <a:cs typeface="Vazirmatn"/>
              </a:rPr>
              <a:t>کلاسترهای متأثرشده از حمله‌ی سایبری  مبتنی‌بر پلتفرم </a:t>
            </a:r>
            <a:r>
              <a:rPr lang="fa-IR" sz="2400" dirty="0">
                <a:effectLst/>
                <a:ea typeface="Vazirmatn"/>
                <a:cs typeface="Vazirmatn"/>
              </a:rPr>
              <a:t>Kubeflow</a:t>
            </a:r>
            <a:r>
              <a:rPr lang="ar-SA" sz="2400" dirty="0">
                <a:effectLst/>
                <a:ea typeface="Vazirmatn"/>
                <a:cs typeface="Vazirmatn"/>
              </a:rPr>
              <a:t> بوده‌اند. داشبوردی که امکان کنترل فریم‌ورک </a:t>
            </a:r>
            <a:r>
              <a:rPr lang="fa-IR" sz="2400" dirty="0">
                <a:effectLst/>
                <a:ea typeface="Vazirmatn"/>
                <a:cs typeface="Vazirmatn"/>
              </a:rPr>
              <a:t>Kubeflow</a:t>
            </a:r>
            <a:r>
              <a:rPr lang="ar-SA" sz="2400" dirty="0">
                <a:effectLst/>
                <a:ea typeface="Vazirmatn"/>
                <a:cs typeface="Vazirmatn"/>
              </a:rPr>
              <a:t> را فراهم می‌کند برای رعایت جوانب امنیتی به‌صورت پیش‌فرض تنها ازطریق</a:t>
            </a:r>
            <a:r>
              <a:rPr lang="fa-IR" sz="2400" u="none" strike="noStrike" dirty="0">
                <a:solidFill>
                  <a:srgbClr val="0000FF"/>
                </a:solidFill>
                <a:effectLst/>
                <a:ea typeface="Vazirmatn"/>
                <a:cs typeface="Vazirmatn"/>
              </a:rPr>
              <a:t> </a:t>
            </a:r>
            <a:r>
              <a:rPr lang="ar-SA" sz="2400" dirty="0"/>
              <a:t>گیت</a:t>
            </a:r>
            <a:r>
              <a:rPr lang="fa-IR" sz="2400" dirty="0"/>
              <a:t> Istio Ingress</a:t>
            </a:r>
            <a:r>
              <a:rPr lang="ar-SA" sz="2400" dirty="0"/>
              <a:t> قابل‌دسترسی است. طبق بررسی‌ها، این گیت به‌‌طور معمول در حاشیه‌ی شبکه‌ی کلاستر قرار دارد. تنظیمات پیش‌فرض به‌صورت گسترده باعث می‌شود کاربران</a:t>
            </a:r>
            <a:r>
              <a:rPr lang="fa-IR" sz="2400" dirty="0"/>
              <a:t> </a:t>
            </a:r>
            <a:r>
              <a:rPr lang="ar-SA" sz="2400" dirty="0"/>
              <a:t>اینترنت</a:t>
            </a:r>
            <a:r>
              <a:rPr lang="fa-IR" sz="2400" dirty="0"/>
              <a:t> </a:t>
            </a:r>
            <a:r>
              <a:rPr lang="ar-SA" sz="2400" dirty="0"/>
              <a:t>در </a:t>
            </a:r>
            <a:r>
              <a:rPr lang="ar-SA" sz="2400" dirty="0">
                <a:effectLst/>
                <a:ea typeface="Vazirmatn"/>
                <a:cs typeface="Vazirmatn"/>
              </a:rPr>
              <a:t>حالت عادی توانایی دسترسی به داشبورد و اعمال تغییرات غیرمجاز در کلاستر را نداشته باشند.</a:t>
            </a:r>
            <a:endParaRPr lang="en-US" sz="2400" dirty="0"/>
          </a:p>
        </p:txBody>
      </p:sp>
      <p:sp>
        <p:nvSpPr>
          <p:cNvPr id="8" name="TextBox 7">
            <a:extLst>
              <a:ext uri="{FF2B5EF4-FFF2-40B4-BE49-F238E27FC236}">
                <a16:creationId xmlns:a16="http://schemas.microsoft.com/office/drawing/2014/main" id="{B63E0E29-2EAF-04A7-4418-3319EC29B6DD}"/>
              </a:ext>
            </a:extLst>
          </p:cNvPr>
          <p:cNvSpPr txBox="1"/>
          <p:nvPr/>
        </p:nvSpPr>
        <p:spPr>
          <a:xfrm>
            <a:off x="587142" y="3568199"/>
            <a:ext cx="11158888" cy="3046988"/>
          </a:xfrm>
          <a:prstGeom prst="rect">
            <a:avLst/>
          </a:prstGeom>
          <a:noFill/>
        </p:spPr>
        <p:txBody>
          <a:bodyPr wrap="square" rtlCol="0">
            <a:spAutoFit/>
          </a:bodyPr>
          <a:lstStyle/>
          <a:p>
            <a:pPr algn="just" rtl="1"/>
            <a:r>
              <a:rPr lang="ar-SA" sz="2400" dirty="0">
                <a:effectLst/>
                <a:ea typeface="Vazirmatn"/>
                <a:cs typeface="Vazirmatn"/>
              </a:rPr>
              <a:t>یوسی وایزمن، از مهندسان نرم‌افزار مرکز امنیتی آزور در مایکروسافت می‌گوید که شماری از کاربران تنظیمات پیش‌فرض را تغییر داده‌اند. او می‌گوید: «ما معتقد هستیم شماری از کاربران برای راحت‌ترکردن روند استفاده از کلاستر، تصمیم گرفته‌اند تنظیمات امنیتی پیش‌فرض را تغییر دهند. اگر تغییرات موردبحث اعمال نشده باشند،‌ به‌منظور دسترسی به داشبورد باید از درون سرور </a:t>
            </a:r>
            <a:r>
              <a:rPr lang="fa-IR" sz="2400" dirty="0">
                <a:effectLst/>
                <a:ea typeface="Vazirmatn"/>
                <a:cs typeface="Vazirmatn"/>
              </a:rPr>
              <a:t>Kubernetes API</a:t>
            </a:r>
            <a:r>
              <a:rPr lang="ar-SA" sz="2400" dirty="0">
                <a:effectLst/>
                <a:ea typeface="Vazirmatn"/>
                <a:cs typeface="Vazirmatn"/>
              </a:rPr>
              <a:t> عبور کنید، بنابراین امکات دسترسی مستقیم فراهم نمی‌شود؛ اما ازطریق اعمال تغییرات، کاربران می‌توانند امکان دسترسی مستقیم به داشبورد را فراهم کنند. البته انجام این کار باعث می‌شود دسترسی به داشبورد </a:t>
            </a:r>
            <a:r>
              <a:rPr lang="fa-IR" sz="2400" dirty="0">
                <a:effectLst/>
                <a:ea typeface="Vazirmatn"/>
                <a:cs typeface="Vazirmatn"/>
              </a:rPr>
              <a:t>Kubeflow</a:t>
            </a:r>
            <a:r>
              <a:rPr lang="ar-SA" sz="2400" dirty="0">
                <a:effectLst/>
                <a:ea typeface="Vazirmatn"/>
                <a:cs typeface="Vazirmatn"/>
              </a:rPr>
              <a:t> ازلحاظ تئوری به‌شکلی غیرامن انجام بگیرد و هرکسی بتواند در این پلتفرم به انجام کارهای مدنظرش بپردازد. کارهایی که از بین آن‌ها می‌توانیم به پیاده‌سازی محفظه‌هایی جدید به‌درون کلاستر اشاره کنیم».</a:t>
            </a:r>
            <a:endParaRPr lang="en-US" sz="2400" dirty="0"/>
          </a:p>
        </p:txBody>
      </p:sp>
    </p:spTree>
    <p:extLst>
      <p:ext uri="{BB962C8B-B14F-4D97-AF65-F5344CB8AC3E}">
        <p14:creationId xmlns:p14="http://schemas.microsoft.com/office/powerpoint/2010/main" val="261876718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1000"/>
                                        <p:tgtEl>
                                          <p:spTgt spid="8"/>
                                        </p:tgtEl>
                                      </p:cBhvr>
                                    </p:animEffect>
                                    <p:anim calcmode="lin" valueType="num">
                                      <p:cBhvr>
                                        <p:cTn id="14" dur="1000" fill="hold"/>
                                        <p:tgtEl>
                                          <p:spTgt spid="8"/>
                                        </p:tgtEl>
                                        <p:attrNameLst>
                                          <p:attrName>ppt_x</p:attrName>
                                        </p:attrNameLst>
                                      </p:cBhvr>
                                      <p:tavLst>
                                        <p:tav tm="0">
                                          <p:val>
                                            <p:strVal val="#ppt_x"/>
                                          </p:val>
                                        </p:tav>
                                        <p:tav tm="100000">
                                          <p:val>
                                            <p:strVal val="#ppt_x"/>
                                          </p:val>
                                        </p:tav>
                                      </p:tavLst>
                                    </p:anim>
                                    <p:anim calcmode="lin" valueType="num">
                                      <p:cBhvr>
                                        <p:cTn id="15"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65C24-2CD0-B404-AEA1-D1158D54FEF0}"/>
              </a:ext>
            </a:extLst>
          </p:cNvPr>
          <p:cNvSpPr>
            <a:spLocks noGrp="1"/>
          </p:cNvSpPr>
          <p:nvPr>
            <p:ph type="ctrTitle"/>
          </p:nvPr>
        </p:nvSpPr>
        <p:spPr>
          <a:xfrm>
            <a:off x="1370693" y="249406"/>
            <a:ext cx="9440034" cy="720387"/>
          </a:xfrm>
        </p:spPr>
        <p:txBody>
          <a:bodyPr>
            <a:normAutofit/>
          </a:bodyPr>
          <a:lstStyle/>
          <a:p>
            <a:r>
              <a:rPr lang="fa-IR" sz="4000" dirty="0">
                <a:latin typeface="Vazirmatn"/>
              </a:rPr>
              <a:t>منابع و مراجع</a:t>
            </a:r>
            <a:endParaRPr lang="en-US" sz="4000" dirty="0">
              <a:latin typeface="Vazirmatn"/>
            </a:endParaRPr>
          </a:p>
        </p:txBody>
      </p:sp>
      <p:sp>
        <p:nvSpPr>
          <p:cNvPr id="5" name="Slide Number Placeholder 4">
            <a:extLst>
              <a:ext uri="{FF2B5EF4-FFF2-40B4-BE49-F238E27FC236}">
                <a16:creationId xmlns:a16="http://schemas.microsoft.com/office/drawing/2014/main" id="{C3138C27-530F-80D9-BF87-806C692D4E92}"/>
              </a:ext>
            </a:extLst>
          </p:cNvPr>
          <p:cNvSpPr>
            <a:spLocks noGrp="1"/>
          </p:cNvSpPr>
          <p:nvPr>
            <p:ph type="sldNum" sz="quarter" idx="12"/>
          </p:nvPr>
        </p:nvSpPr>
        <p:spPr/>
        <p:txBody>
          <a:bodyPr/>
          <a:lstStyle/>
          <a:p>
            <a:fld id="{ECDEF5ED-179D-4A8B-82BE-B86B42CF9827}" type="slidenum">
              <a:rPr lang="en-US" smtClean="0"/>
              <a:t>28</a:t>
            </a:fld>
            <a:endParaRPr lang="en-US"/>
          </a:p>
        </p:txBody>
      </p:sp>
      <p:sp>
        <p:nvSpPr>
          <p:cNvPr id="4" name="TextBox 3">
            <a:extLst>
              <a:ext uri="{FF2B5EF4-FFF2-40B4-BE49-F238E27FC236}">
                <a16:creationId xmlns:a16="http://schemas.microsoft.com/office/drawing/2014/main" id="{774A2241-7326-F8A8-A115-B7C547C86C44}"/>
              </a:ext>
            </a:extLst>
          </p:cNvPr>
          <p:cNvSpPr txBox="1"/>
          <p:nvPr/>
        </p:nvSpPr>
        <p:spPr>
          <a:xfrm>
            <a:off x="1106905" y="1828800"/>
            <a:ext cx="10501162" cy="3139321"/>
          </a:xfrm>
          <a:prstGeom prst="rect">
            <a:avLst/>
          </a:prstGeom>
          <a:noFill/>
        </p:spPr>
        <p:txBody>
          <a:bodyPr wrap="square" rtlCol="0">
            <a:spAutoFit/>
          </a:bodyPr>
          <a:lstStyle/>
          <a:p>
            <a:pPr marL="285750" indent="-285750" algn="r" rtl="1">
              <a:buFont typeface="Wingdings" panose="05000000000000000000" pitchFamily="2" charset="2"/>
              <a:buChar char="§"/>
            </a:pPr>
            <a:r>
              <a:rPr lang="en-US" dirty="0">
                <a:hlinkClick r:id="rId2"/>
              </a:rPr>
              <a:t>https://www.projectpro.io/article/aws-vs-azure-who-is-the-big-winner-in-the-cloud-war/401</a:t>
            </a:r>
            <a:endParaRPr lang="en-US" dirty="0"/>
          </a:p>
          <a:p>
            <a:pPr marL="285750" indent="-285750" algn="r" rtl="1">
              <a:buFont typeface="Wingdings" panose="05000000000000000000" pitchFamily="2" charset="2"/>
              <a:buChar char="§"/>
            </a:pPr>
            <a:r>
              <a:rPr lang="en-US" dirty="0">
                <a:hlinkClick r:id="rId3"/>
              </a:rPr>
              <a:t>https://www.techtarget.com/searchcloudcomputing/definition/Windows-Azure</a:t>
            </a:r>
            <a:endParaRPr lang="en-US" dirty="0"/>
          </a:p>
          <a:p>
            <a:pPr marL="285750" indent="-285750" algn="r" rtl="1">
              <a:buFont typeface="Wingdings" panose="05000000000000000000" pitchFamily="2" charset="2"/>
              <a:buChar char="§"/>
            </a:pPr>
            <a:r>
              <a:rPr lang="en-US" dirty="0">
                <a:hlinkClick r:id="rId4"/>
              </a:rPr>
              <a:t>https://learn.microsoft.com/en-us/azure/cloud-adoption-framework/get-started/what-is-azure</a:t>
            </a:r>
            <a:endParaRPr lang="en-US" dirty="0"/>
          </a:p>
          <a:p>
            <a:pPr marL="285750" indent="-285750" algn="r" rtl="1">
              <a:buFont typeface="Wingdings" panose="05000000000000000000" pitchFamily="2" charset="2"/>
              <a:buChar char="§"/>
            </a:pPr>
            <a:r>
              <a:rPr lang="en-US" dirty="0">
                <a:hlinkClick r:id="rId5"/>
              </a:rPr>
              <a:t>https://farinplus.ir/microsoft-azure-security-and-privacy-concepts-c27263/</a:t>
            </a:r>
            <a:endParaRPr lang="en-US" dirty="0"/>
          </a:p>
          <a:p>
            <a:pPr marL="285750" indent="-285750" algn="r" rtl="1">
              <a:buFont typeface="Wingdings" panose="05000000000000000000" pitchFamily="2" charset="2"/>
              <a:buChar char="§"/>
            </a:pPr>
            <a:r>
              <a:rPr lang="en-US" dirty="0">
                <a:hlinkClick r:id="rId6"/>
              </a:rPr>
              <a:t>https://www.zoomit.ir/internet-network/364898-microsoft-azure-pros/</a:t>
            </a:r>
            <a:endParaRPr lang="en-US" dirty="0"/>
          </a:p>
          <a:p>
            <a:pPr marL="285750" indent="-285750" algn="r" rtl="1">
              <a:buFont typeface="Wingdings" panose="05000000000000000000" pitchFamily="2" charset="2"/>
              <a:buChar char="§"/>
            </a:pPr>
            <a:r>
              <a:rPr lang="en-US" dirty="0">
                <a:hlinkClick r:id="rId7"/>
              </a:rPr>
              <a:t>https://peivast.com/p/159438</a:t>
            </a:r>
            <a:endParaRPr lang="en-US" dirty="0"/>
          </a:p>
          <a:p>
            <a:pPr marL="285750" indent="-285750" algn="r" rtl="1">
              <a:buFont typeface="Wingdings" panose="05000000000000000000" pitchFamily="2" charset="2"/>
              <a:buChar char="§"/>
            </a:pPr>
            <a:r>
              <a:rPr lang="en-US" dirty="0">
                <a:hlinkClick r:id="rId8"/>
              </a:rPr>
              <a:t>https://iranhost.com/blog/%D9%84%D8%A7%D8%AC%D9%88%D8%B1%D8%AF%DB%8C-%D9%85%D8%A7%DB%8C%DA%A9%D8%B1%D9%88%D8%B3%D8%A7%D9%81%D8%AA-microsoft-azure-%D8%B1%D8%A7-%D8%A8%D8%B4%D9%86%D8%A7%D8%B3%DB%8C%D8%AF/</a:t>
            </a:r>
            <a:endParaRPr lang="en-US" dirty="0"/>
          </a:p>
          <a:p>
            <a:pPr algn="r" rtl="1"/>
            <a:endParaRPr lang="en-US" dirty="0"/>
          </a:p>
        </p:txBody>
      </p:sp>
    </p:spTree>
    <p:extLst>
      <p:ext uri="{BB962C8B-B14F-4D97-AF65-F5344CB8AC3E}">
        <p14:creationId xmlns:p14="http://schemas.microsoft.com/office/powerpoint/2010/main" val="157170055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65C24-2CD0-B404-AEA1-D1158D54FEF0}"/>
              </a:ext>
            </a:extLst>
          </p:cNvPr>
          <p:cNvSpPr>
            <a:spLocks noGrp="1"/>
          </p:cNvSpPr>
          <p:nvPr>
            <p:ph type="ctrTitle"/>
          </p:nvPr>
        </p:nvSpPr>
        <p:spPr>
          <a:xfrm>
            <a:off x="1457320" y="162916"/>
            <a:ext cx="9440034" cy="750770"/>
          </a:xfrm>
        </p:spPr>
        <p:txBody>
          <a:bodyPr>
            <a:normAutofit/>
          </a:bodyPr>
          <a:lstStyle/>
          <a:p>
            <a:pPr rtl="1"/>
            <a:r>
              <a:rPr lang="fa-IR" sz="4000" b="0" i="0" u="none" strike="noStrike" dirty="0">
                <a:solidFill>
                  <a:schemeClr val="tx1"/>
                </a:solidFill>
                <a:effectLst/>
                <a:latin typeface="Vazirmatn"/>
                <a:cs typeface="B Nazanin" panose="00000400000000000000" pitchFamily="2" charset="-78"/>
              </a:rPr>
              <a:t>در یک نگاه/</a:t>
            </a:r>
            <a:r>
              <a:rPr lang="en-US" sz="4000" b="0" i="0" u="none" strike="noStrike" dirty="0">
                <a:solidFill>
                  <a:schemeClr val="tx1"/>
                </a:solidFill>
                <a:effectLst/>
                <a:latin typeface="Vazirmatn"/>
                <a:cs typeface="B Nazanin" panose="00000400000000000000" pitchFamily="2" charset="-78"/>
              </a:rPr>
              <a:t>Introduction</a:t>
            </a:r>
            <a:endParaRPr lang="en-US" sz="9600" dirty="0">
              <a:solidFill>
                <a:schemeClr val="tx1"/>
              </a:solidFill>
              <a:latin typeface="Vazirmatn"/>
              <a:cs typeface="B Nazanin" panose="00000400000000000000" pitchFamily="2" charset="-78"/>
            </a:endParaRPr>
          </a:p>
        </p:txBody>
      </p:sp>
      <p:sp>
        <p:nvSpPr>
          <p:cNvPr id="3" name="Subtitle 2">
            <a:extLst>
              <a:ext uri="{FF2B5EF4-FFF2-40B4-BE49-F238E27FC236}">
                <a16:creationId xmlns:a16="http://schemas.microsoft.com/office/drawing/2014/main" id="{71AF66E5-B16D-4224-2608-C4C9042AFE34}"/>
              </a:ext>
            </a:extLst>
          </p:cNvPr>
          <p:cNvSpPr>
            <a:spLocks noGrp="1"/>
          </p:cNvSpPr>
          <p:nvPr>
            <p:ph type="subTitle" idx="1"/>
          </p:nvPr>
        </p:nvSpPr>
        <p:spPr>
          <a:xfrm>
            <a:off x="548640" y="3197994"/>
            <a:ext cx="10953548" cy="1647429"/>
          </a:xfrm>
        </p:spPr>
        <p:txBody>
          <a:bodyPr>
            <a:noAutofit/>
          </a:bodyPr>
          <a:lstStyle/>
          <a:p>
            <a:pPr algn="just" rtl="1"/>
            <a:r>
              <a:rPr lang="fa-IR" sz="2400" b="0" i="0" u="none" strike="noStrike" dirty="0">
                <a:effectLst/>
                <a:latin typeface="Vazirmatn"/>
              </a:rPr>
              <a:t> 	اجرای ماشین‌های مجازی یا کانتینرها در </a:t>
            </a:r>
            <a:r>
              <a:rPr lang="en-US" sz="2400" b="0" i="0" u="none" strike="noStrike" dirty="0">
                <a:effectLst/>
                <a:latin typeface="Vazirmatn"/>
              </a:rPr>
              <a:t>cloud، </a:t>
            </a:r>
            <a:r>
              <a:rPr lang="fa-IR" sz="2400" b="0" i="0" u="none" strike="noStrike" dirty="0">
                <a:effectLst/>
                <a:latin typeface="Vazirmatn"/>
              </a:rPr>
              <a:t>یکی از محبوب‌ترین کاربردهای مایکروسافت آزور است. این منابع محاسباتی می‌توانند میزبان اجزای زیرساختی مانند سرورهای </a:t>
            </a:r>
            <a:r>
              <a:rPr lang="en-US" sz="2400" b="0" i="0" u="none" strike="noStrike" dirty="0">
                <a:effectLst/>
                <a:latin typeface="Vazirmatn"/>
              </a:rPr>
              <a:t>DNS، </a:t>
            </a:r>
            <a:r>
              <a:rPr lang="fa-IR" sz="2400" b="0" i="0" u="none" strike="noStrike" dirty="0">
                <a:effectLst/>
                <a:latin typeface="Vazirmatn"/>
              </a:rPr>
              <a:t>سرویس‌های ویندوز سرور مثل </a:t>
            </a:r>
            <a:r>
              <a:rPr lang="en-US" sz="2400" b="0" i="0" u="none" strike="noStrike" dirty="0">
                <a:effectLst/>
                <a:latin typeface="Vazirmatn"/>
              </a:rPr>
              <a:t>IIS، </a:t>
            </a:r>
            <a:r>
              <a:rPr lang="fa-IR" sz="2400" b="0" i="0" u="none" strike="noStrike" dirty="0">
                <a:effectLst/>
                <a:latin typeface="Vazirmatn"/>
              </a:rPr>
              <a:t>سرویس‌های شبکه‌ای مانند فایروال یا برنامه‌های کاربردی شرکت‌های ثالث باشند.</a:t>
            </a:r>
            <a:r>
              <a:rPr lang="fa-IR" sz="2400" dirty="0">
                <a:latin typeface="Vazirmatn"/>
              </a:rPr>
              <a:t>	</a:t>
            </a:r>
            <a:endParaRPr lang="en-US" sz="2400" dirty="0">
              <a:latin typeface="Vazirmatn"/>
            </a:endParaRPr>
          </a:p>
        </p:txBody>
      </p:sp>
      <p:sp>
        <p:nvSpPr>
          <p:cNvPr id="4" name="TextBox 3">
            <a:extLst>
              <a:ext uri="{FF2B5EF4-FFF2-40B4-BE49-F238E27FC236}">
                <a16:creationId xmlns:a16="http://schemas.microsoft.com/office/drawing/2014/main" id="{EC137BB6-575F-AF47-0F2C-B8A92BE46983}"/>
              </a:ext>
            </a:extLst>
          </p:cNvPr>
          <p:cNvSpPr txBox="1"/>
          <p:nvPr/>
        </p:nvSpPr>
        <p:spPr>
          <a:xfrm>
            <a:off x="548640" y="1376414"/>
            <a:ext cx="10953548" cy="1200329"/>
          </a:xfrm>
          <a:prstGeom prst="rect">
            <a:avLst/>
          </a:prstGeom>
          <a:noFill/>
        </p:spPr>
        <p:txBody>
          <a:bodyPr wrap="square" rtlCol="0">
            <a:spAutoFit/>
          </a:bodyPr>
          <a:lstStyle/>
          <a:p>
            <a:pPr algn="just" rtl="1">
              <a:spcBef>
                <a:spcPts val="0"/>
              </a:spcBef>
              <a:spcAft>
                <a:spcPts val="0"/>
              </a:spcAft>
            </a:pPr>
            <a:r>
              <a:rPr lang="en-US" sz="2400" dirty="0">
                <a:latin typeface="Vazirmatn"/>
              </a:rPr>
              <a:t>	</a:t>
            </a:r>
            <a:r>
              <a:rPr lang="fa-IR" sz="2400" b="0" i="0" u="none" strike="noStrike" dirty="0">
                <a:effectLst/>
                <a:latin typeface="Vazirmatn"/>
              </a:rPr>
              <a:t>مایکروسافت آزور دومین پلتفرم بزرگ مبتنی بر کلاد است که  مانند دیگر پلتفرم‌های ابری مثل </a:t>
            </a:r>
            <a:r>
              <a:rPr lang="en-US" sz="2400" b="0" i="0" u="none" strike="noStrike" dirty="0">
                <a:effectLst/>
                <a:latin typeface="Vazirmatn"/>
              </a:rPr>
              <a:t>AWS </a:t>
            </a:r>
            <a:r>
              <a:rPr lang="fa-IR" sz="2400" b="0" i="0" u="none" strike="noStrike" dirty="0">
                <a:effectLst/>
                <a:latin typeface="Vazirmatn"/>
              </a:rPr>
              <a:t>آمازون و گوگل کلاد پلتفرم، مجموعه‌ی گسترده‌ای از ابزار‌های قدرتمند یکپارچه‌سازی خدمات و محصولات دراختیار کسب‌وکار‌ها و توسعه‌دهندگان قرار می‌دهد و به بهبود امنیت و دسترسی سازمان‌ها کمک می‌کند.</a:t>
            </a:r>
            <a:endParaRPr lang="fa-IR" sz="2400" dirty="0">
              <a:effectLst/>
              <a:latin typeface="Vazirmatn"/>
            </a:endParaRPr>
          </a:p>
        </p:txBody>
      </p:sp>
      <p:sp>
        <p:nvSpPr>
          <p:cNvPr id="5" name="TextBox 4">
            <a:extLst>
              <a:ext uri="{FF2B5EF4-FFF2-40B4-BE49-F238E27FC236}">
                <a16:creationId xmlns:a16="http://schemas.microsoft.com/office/drawing/2014/main" id="{33028714-90DD-28FA-26C6-49AB641FDC09}"/>
              </a:ext>
            </a:extLst>
          </p:cNvPr>
          <p:cNvSpPr txBox="1"/>
          <p:nvPr/>
        </p:nvSpPr>
        <p:spPr>
          <a:xfrm>
            <a:off x="548641" y="4845423"/>
            <a:ext cx="10953548" cy="1200329"/>
          </a:xfrm>
          <a:prstGeom prst="rect">
            <a:avLst/>
          </a:prstGeom>
          <a:noFill/>
        </p:spPr>
        <p:txBody>
          <a:bodyPr wrap="square" rtlCol="0">
            <a:spAutoFit/>
          </a:bodyPr>
          <a:lstStyle/>
          <a:p>
            <a:pPr algn="just" rtl="1"/>
            <a:r>
              <a:rPr lang="ar-SA" sz="2400" dirty="0">
                <a:latin typeface="Vazirmatn"/>
              </a:rPr>
              <a:t>علاوه بر این، این پلتفرم به طور مکرر برای پشتیبان‌گیری و بازیابی</a:t>
            </a:r>
            <a:r>
              <a:rPr lang="en-US" sz="2400" dirty="0">
                <a:latin typeface="Vazirmatn"/>
              </a:rPr>
              <a:t> </a:t>
            </a:r>
            <a:r>
              <a:rPr lang="fa-IR" sz="2400" dirty="0">
                <a:latin typeface="Vazirmatn"/>
              </a:rPr>
              <a:t>فاجعه </a:t>
            </a:r>
            <a:r>
              <a:rPr lang="ar-SA" sz="2400" dirty="0">
                <a:latin typeface="Vazirmatn"/>
              </a:rPr>
              <a:t>(</a:t>
            </a:r>
            <a:r>
              <a:rPr lang="fa-IR" sz="2400" dirty="0">
                <a:latin typeface="Vazirmatn"/>
              </a:rPr>
              <a:t>disaster recovery</a:t>
            </a:r>
            <a:r>
              <a:rPr lang="ar-SA" sz="2400" dirty="0">
                <a:latin typeface="Vazirmatn"/>
              </a:rPr>
              <a:t>) استفاده می‌شود. بسیاری از سازمان‌ها برای برآوردن نیازهای نگه‌داری بلندمدت داده‌ها یا بازیابی فاجعه (</a:t>
            </a:r>
            <a:r>
              <a:rPr lang="fa-IR" sz="2400" dirty="0">
                <a:latin typeface="Vazirmatn"/>
              </a:rPr>
              <a:t>DR</a:t>
            </a:r>
            <a:r>
              <a:rPr lang="ar-SA" sz="2400" dirty="0">
                <a:latin typeface="Vazirmatn"/>
              </a:rPr>
              <a:t>) از آزور برای بایگانی اطلاعات استفاده می‌کنند.</a:t>
            </a:r>
            <a:r>
              <a:rPr lang="fa-IR" sz="2400" dirty="0">
                <a:latin typeface="Vazirmatn"/>
              </a:rPr>
              <a:t> </a:t>
            </a:r>
            <a:endParaRPr lang="en-US" sz="2400" dirty="0">
              <a:latin typeface="Vazirmatn"/>
            </a:endParaRPr>
          </a:p>
        </p:txBody>
      </p:sp>
      <p:sp>
        <p:nvSpPr>
          <p:cNvPr id="7" name="Slide Number Placeholder 6">
            <a:extLst>
              <a:ext uri="{FF2B5EF4-FFF2-40B4-BE49-F238E27FC236}">
                <a16:creationId xmlns:a16="http://schemas.microsoft.com/office/drawing/2014/main" id="{4A2EFC9F-B5F8-6A08-AF70-780234D10DA4}"/>
              </a:ext>
            </a:extLst>
          </p:cNvPr>
          <p:cNvSpPr>
            <a:spLocks noGrp="1"/>
          </p:cNvSpPr>
          <p:nvPr>
            <p:ph type="sldNum" sz="quarter" idx="12"/>
          </p:nvPr>
        </p:nvSpPr>
        <p:spPr/>
        <p:txBody>
          <a:bodyPr/>
          <a:lstStyle/>
          <a:p>
            <a:fld id="{ECDEF5ED-179D-4A8B-82BE-B86B42CF9827}" type="slidenum">
              <a:rPr lang="en-US" smtClean="0"/>
              <a:t>3</a:t>
            </a:fld>
            <a:endParaRPr lang="en-US"/>
          </a:p>
        </p:txBody>
      </p:sp>
    </p:spTree>
    <p:extLst>
      <p:ext uri="{BB962C8B-B14F-4D97-AF65-F5344CB8AC3E}">
        <p14:creationId xmlns:p14="http://schemas.microsoft.com/office/powerpoint/2010/main" val="171810990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F697783-5C1C-F95F-FFE2-800F4DC71783}"/>
              </a:ext>
            </a:extLst>
          </p:cNvPr>
          <p:cNvSpPr txBox="1">
            <a:spLocks/>
          </p:cNvSpPr>
          <p:nvPr/>
        </p:nvSpPr>
        <p:spPr>
          <a:xfrm>
            <a:off x="1457320" y="162916"/>
            <a:ext cx="9440034" cy="750770"/>
          </a:xfrm>
          <a:prstGeom prst="rect">
            <a:avLst/>
          </a:prstGeom>
          <a:effectLst>
            <a:outerShdw blurRad="25400" dir="17880000">
              <a:srgbClr val="000000">
                <a:alpha val="46000"/>
              </a:srgbClr>
            </a:outerShdw>
          </a:effectLst>
        </p:spPr>
        <p:txBody>
          <a:bodyPr vert="horz" lIns="91440" tIns="45720" rIns="91440" bIns="45720" rtlCol="0" anchor="b">
            <a:normAutofit/>
          </a:bodyPr>
          <a:lstStyle>
            <a:lvl1pPr algn="ctr" defTabSz="457200" rtl="0" eaLnBrk="1" latinLnBrk="0" hangingPunct="1">
              <a:spcBef>
                <a:spcPct val="0"/>
              </a:spcBef>
              <a:buNone/>
              <a:defRPr sz="5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rtl="1"/>
            <a:r>
              <a:rPr lang="en-US" sz="4000" dirty="0">
                <a:solidFill>
                  <a:schemeClr val="tx1"/>
                </a:solidFill>
                <a:effectLst/>
                <a:latin typeface="Vazirmatn"/>
                <a:cs typeface="B Nazanin" panose="00000400000000000000" pitchFamily="2" charset="-78"/>
              </a:rPr>
              <a:t>  (Contd.)</a:t>
            </a:r>
            <a:r>
              <a:rPr lang="fa-IR" sz="4000" dirty="0">
                <a:solidFill>
                  <a:schemeClr val="tx1"/>
                </a:solidFill>
                <a:effectLst/>
                <a:latin typeface="Vazirmatn"/>
                <a:cs typeface="B Nazanin" panose="00000400000000000000" pitchFamily="2" charset="-78"/>
              </a:rPr>
              <a:t>در یک نگاه/</a:t>
            </a:r>
            <a:r>
              <a:rPr lang="en-US" sz="4000" dirty="0">
                <a:solidFill>
                  <a:schemeClr val="tx1"/>
                </a:solidFill>
                <a:effectLst/>
                <a:latin typeface="Vazirmatn"/>
                <a:cs typeface="B Nazanin" panose="00000400000000000000" pitchFamily="2" charset="-78"/>
              </a:rPr>
              <a:t>Introduction</a:t>
            </a:r>
            <a:endParaRPr lang="en-US" sz="9600" dirty="0">
              <a:solidFill>
                <a:schemeClr val="tx1"/>
              </a:solidFill>
              <a:latin typeface="Vazirmatn"/>
              <a:cs typeface="B Nazanin" panose="00000400000000000000" pitchFamily="2" charset="-78"/>
            </a:endParaRPr>
          </a:p>
        </p:txBody>
      </p:sp>
      <p:sp>
        <p:nvSpPr>
          <p:cNvPr id="6" name="Slide Number Placeholder 5">
            <a:extLst>
              <a:ext uri="{FF2B5EF4-FFF2-40B4-BE49-F238E27FC236}">
                <a16:creationId xmlns:a16="http://schemas.microsoft.com/office/drawing/2014/main" id="{D6B3B596-FBF1-F14F-9894-528BB8D67624}"/>
              </a:ext>
            </a:extLst>
          </p:cNvPr>
          <p:cNvSpPr>
            <a:spLocks noGrp="1"/>
          </p:cNvSpPr>
          <p:nvPr>
            <p:ph type="sldNum" sz="quarter" idx="12"/>
          </p:nvPr>
        </p:nvSpPr>
        <p:spPr/>
        <p:txBody>
          <a:bodyPr/>
          <a:lstStyle/>
          <a:p>
            <a:fld id="{ECDEF5ED-179D-4A8B-82BE-B86B42CF9827}" type="slidenum">
              <a:rPr lang="en-US" smtClean="0"/>
              <a:t>4</a:t>
            </a:fld>
            <a:endParaRPr lang="en-US"/>
          </a:p>
        </p:txBody>
      </p:sp>
      <p:sp>
        <p:nvSpPr>
          <p:cNvPr id="7" name="TextBox 6">
            <a:extLst>
              <a:ext uri="{FF2B5EF4-FFF2-40B4-BE49-F238E27FC236}">
                <a16:creationId xmlns:a16="http://schemas.microsoft.com/office/drawing/2014/main" id="{1364229D-00E1-82C5-990A-C9840336834F}"/>
              </a:ext>
            </a:extLst>
          </p:cNvPr>
          <p:cNvSpPr txBox="1"/>
          <p:nvPr/>
        </p:nvSpPr>
        <p:spPr>
          <a:xfrm>
            <a:off x="757535" y="1840514"/>
            <a:ext cx="10839604" cy="830997"/>
          </a:xfrm>
          <a:prstGeom prst="rect">
            <a:avLst/>
          </a:prstGeom>
          <a:noFill/>
        </p:spPr>
        <p:txBody>
          <a:bodyPr wrap="square" rtlCol="0">
            <a:spAutoFit/>
          </a:bodyPr>
          <a:lstStyle/>
          <a:p>
            <a:pPr algn="just" rtl="1"/>
            <a:r>
              <a:rPr lang="fa-IR" sz="2400" dirty="0">
                <a:latin typeface="Vazirmatn"/>
              </a:rPr>
              <a:t>منابع و خدمات </a:t>
            </a:r>
            <a:r>
              <a:rPr lang="en-US" sz="2400" dirty="0">
                <a:latin typeface="Vazirmatn"/>
              </a:rPr>
              <a:t> Azure</a:t>
            </a:r>
            <a:r>
              <a:rPr lang="fa-IR" sz="2400" dirty="0">
                <a:latin typeface="Vazirmatn"/>
              </a:rPr>
              <a:t>سپس به یکدیگر متصل می‌شوند تا محیط‌های اجرایی را ایجاد کنند که برای میزبانی بارکاری</a:t>
            </a:r>
            <a:r>
              <a:rPr lang="en-US" sz="2400" dirty="0">
                <a:latin typeface="Vazirmatn"/>
              </a:rPr>
              <a:t> </a:t>
            </a:r>
            <a:r>
              <a:rPr lang="fa-IR" sz="2400" dirty="0">
                <a:latin typeface="Vazirmatn"/>
              </a:rPr>
              <a:t>(</a:t>
            </a:r>
            <a:r>
              <a:rPr lang="en-US" sz="2400" dirty="0">
                <a:latin typeface="Vazirmatn"/>
              </a:rPr>
              <a:t>Workload</a:t>
            </a:r>
            <a:r>
              <a:rPr lang="fa-IR" sz="2400" dirty="0">
                <a:latin typeface="Vazirmatn"/>
              </a:rPr>
              <a:t>) و ذخیره‌سازی داده‌ها استفاده می‌شوند.</a:t>
            </a:r>
          </a:p>
        </p:txBody>
      </p:sp>
      <p:sp>
        <p:nvSpPr>
          <p:cNvPr id="11" name="TextBox 10">
            <a:extLst>
              <a:ext uri="{FF2B5EF4-FFF2-40B4-BE49-F238E27FC236}">
                <a16:creationId xmlns:a16="http://schemas.microsoft.com/office/drawing/2014/main" id="{F698C116-E013-1E4B-8779-5679752E2AE9}"/>
              </a:ext>
            </a:extLst>
          </p:cNvPr>
          <p:cNvSpPr txBox="1"/>
          <p:nvPr/>
        </p:nvSpPr>
        <p:spPr>
          <a:xfrm>
            <a:off x="757536" y="2856659"/>
            <a:ext cx="10839603" cy="1763944"/>
          </a:xfrm>
          <a:prstGeom prst="rect">
            <a:avLst/>
          </a:prstGeom>
          <a:noFill/>
        </p:spPr>
        <p:txBody>
          <a:bodyPr wrap="square" rtlCol="0">
            <a:spAutoFit/>
          </a:bodyPr>
          <a:lstStyle/>
          <a:p>
            <a:pPr marL="0" marR="0" algn="just" rtl="1">
              <a:lnSpc>
                <a:spcPct val="115000"/>
              </a:lnSpc>
              <a:spcBef>
                <a:spcPts val="0"/>
              </a:spcBef>
              <a:spcAft>
                <a:spcPts val="0"/>
              </a:spcAft>
            </a:pPr>
            <a:r>
              <a:rPr lang="ar-SA" sz="2400" dirty="0">
                <a:effectLst/>
                <a:latin typeface="Arial" panose="020B0604020202020204" pitchFamily="34" charset="0"/>
                <a:ea typeface="Vazirmatn"/>
                <a:cs typeface="Vazirmatn"/>
              </a:rPr>
              <a:t>یکی از مهم ترین قابلیتهای مایکروسافت آزور ارائه قابلیت </a:t>
            </a:r>
            <a:r>
              <a:rPr lang="fa-IR" sz="2400" dirty="0">
                <a:effectLst/>
                <a:latin typeface="Arial" panose="020B0604020202020204" pitchFamily="34" charset="0"/>
                <a:ea typeface="Vazirmatn"/>
                <a:cs typeface="Vazirmatn"/>
              </a:rPr>
              <a:t>Cross Platform</a:t>
            </a:r>
            <a:r>
              <a:rPr lang="ar-SA" sz="2400" dirty="0">
                <a:effectLst/>
                <a:latin typeface="Arial" panose="020B0604020202020204" pitchFamily="34" charset="0"/>
                <a:ea typeface="Vazirmatn"/>
                <a:cs typeface="Vazirmatn"/>
              </a:rPr>
              <a:t> است و سرویس ها انحصارا بر پایه ویندوز نیست. </a:t>
            </a:r>
            <a:endParaRPr lang="en-US" sz="2400" dirty="0">
              <a:effectLst/>
              <a:latin typeface="Arial" panose="020B0604020202020204" pitchFamily="34" charset="0"/>
              <a:ea typeface="Arial" panose="020B0604020202020204" pitchFamily="34" charset="0"/>
            </a:endParaRPr>
          </a:p>
          <a:p>
            <a:pPr marL="0" marR="0" algn="just" rtl="1">
              <a:lnSpc>
                <a:spcPct val="115000"/>
              </a:lnSpc>
              <a:spcBef>
                <a:spcPts val="0"/>
              </a:spcBef>
              <a:spcAft>
                <a:spcPts val="0"/>
              </a:spcAft>
            </a:pPr>
            <a:r>
              <a:rPr lang="ar-SA" sz="2400" dirty="0">
                <a:effectLst/>
                <a:latin typeface="Arial" panose="020B0604020202020204" pitchFamily="34" charset="0"/>
                <a:ea typeface="Vazirmatn"/>
                <a:cs typeface="Vazirmatn"/>
              </a:rPr>
              <a:t>با استفاده از ویندوز آزور می‌توان سرویس خود را همزمان در 55 منطقه جغرافیایی متفاوت در 140 کشور به کاربران ارائه داد.</a:t>
            </a:r>
            <a:endParaRPr lang="en-US" sz="24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7046858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65C24-2CD0-B404-AEA1-D1158D54FEF0}"/>
              </a:ext>
            </a:extLst>
          </p:cNvPr>
          <p:cNvSpPr>
            <a:spLocks noGrp="1"/>
          </p:cNvSpPr>
          <p:nvPr>
            <p:ph type="ctrTitle"/>
          </p:nvPr>
        </p:nvSpPr>
        <p:spPr>
          <a:xfrm>
            <a:off x="1197439" y="263844"/>
            <a:ext cx="9440034" cy="691512"/>
          </a:xfrm>
        </p:spPr>
        <p:txBody>
          <a:bodyPr>
            <a:normAutofit fontScale="90000"/>
          </a:bodyPr>
          <a:lstStyle/>
          <a:p>
            <a:pPr rtl="1"/>
            <a:r>
              <a:rPr lang="ar-SA" sz="4000" dirty="0">
                <a:effectLst/>
                <a:ea typeface="Vazirmatn"/>
                <a:cs typeface="Vazirmatn"/>
              </a:rPr>
              <a:t>تاریخچه </a:t>
            </a:r>
            <a:r>
              <a:rPr lang="fa-IR" sz="4000" dirty="0">
                <a:effectLst/>
                <a:ea typeface="Vazirmatn"/>
                <a:cs typeface="Vazirmatn"/>
              </a:rPr>
              <a:t>Azure</a:t>
            </a:r>
            <a:endParaRPr lang="en-US" sz="4000" dirty="0"/>
          </a:p>
        </p:txBody>
      </p:sp>
      <p:sp>
        <p:nvSpPr>
          <p:cNvPr id="5" name="Slide Number Placeholder 4">
            <a:extLst>
              <a:ext uri="{FF2B5EF4-FFF2-40B4-BE49-F238E27FC236}">
                <a16:creationId xmlns:a16="http://schemas.microsoft.com/office/drawing/2014/main" id="{9D65C751-8D93-FE9C-685A-0D77B8F1B2FF}"/>
              </a:ext>
            </a:extLst>
          </p:cNvPr>
          <p:cNvSpPr>
            <a:spLocks noGrp="1"/>
          </p:cNvSpPr>
          <p:nvPr>
            <p:ph type="sldNum" sz="quarter" idx="12"/>
          </p:nvPr>
        </p:nvSpPr>
        <p:spPr/>
        <p:txBody>
          <a:bodyPr/>
          <a:lstStyle/>
          <a:p>
            <a:fld id="{ECDEF5ED-179D-4A8B-82BE-B86B42CF9827}" type="slidenum">
              <a:rPr lang="en-US" smtClean="0"/>
              <a:t>5</a:t>
            </a:fld>
            <a:endParaRPr lang="en-US"/>
          </a:p>
        </p:txBody>
      </p:sp>
      <p:sp>
        <p:nvSpPr>
          <p:cNvPr id="7" name="TextBox 6">
            <a:extLst>
              <a:ext uri="{FF2B5EF4-FFF2-40B4-BE49-F238E27FC236}">
                <a16:creationId xmlns:a16="http://schemas.microsoft.com/office/drawing/2014/main" id="{6D18ED6C-A126-C5A8-7409-A1BE900EEDA7}"/>
              </a:ext>
            </a:extLst>
          </p:cNvPr>
          <p:cNvSpPr txBox="1"/>
          <p:nvPr/>
        </p:nvSpPr>
        <p:spPr>
          <a:xfrm>
            <a:off x="500515" y="1203158"/>
            <a:ext cx="10767042" cy="1200329"/>
          </a:xfrm>
          <a:prstGeom prst="rect">
            <a:avLst/>
          </a:prstGeom>
          <a:noFill/>
        </p:spPr>
        <p:txBody>
          <a:bodyPr wrap="square" rtlCol="0">
            <a:spAutoFit/>
          </a:bodyPr>
          <a:lstStyle/>
          <a:p>
            <a:pPr algn="just" rtl="1"/>
            <a:r>
              <a:rPr lang="ar-SA" sz="2400" dirty="0">
                <a:solidFill>
                  <a:schemeClr val="accent5"/>
                </a:solidFill>
                <a:effectLst/>
                <a:ea typeface="Vazirmatn"/>
                <a:cs typeface="Vazirmatn"/>
              </a:rPr>
              <a:t>سرویس‌های نسل اول</a:t>
            </a:r>
            <a:r>
              <a:rPr lang="en-US" sz="2400" dirty="0">
                <a:solidFill>
                  <a:schemeClr val="accent5"/>
                </a:solidFill>
                <a:effectLst/>
                <a:ea typeface="Vazirmatn"/>
                <a:cs typeface="Vazirmatn"/>
              </a:rPr>
              <a:t>:</a:t>
            </a:r>
            <a:r>
              <a:rPr lang="fa-IR" sz="2400" dirty="0">
                <a:effectLst/>
                <a:ea typeface="Vazirmatn"/>
                <a:cs typeface="Vazirmatn"/>
              </a:rPr>
              <a:t> </a:t>
            </a:r>
            <a:r>
              <a:rPr lang="ar-SA" sz="2400" dirty="0">
                <a:effectLst/>
                <a:ea typeface="Vazirmatn"/>
                <a:cs typeface="Vazirmatn"/>
              </a:rPr>
              <a:t>اولین نسل </a:t>
            </a:r>
            <a:r>
              <a:rPr lang="fa-IR" sz="2400" dirty="0">
                <a:effectLst/>
                <a:ea typeface="Vazirmatn"/>
                <a:cs typeface="Vazirmatn"/>
              </a:rPr>
              <a:t>Microsoft Azure</a:t>
            </a:r>
            <a:r>
              <a:rPr lang="ar-SA" sz="2400" dirty="0">
                <a:effectLst/>
                <a:ea typeface="Vazirmatn"/>
                <a:cs typeface="Vazirmatn"/>
              </a:rPr>
              <a:t> با تعداد محدودی سرویس به عنوان پایه‌ی اصلی سرویس‌های ابری شروع به کار کرد. این سرویس ها اجرای </a:t>
            </a:r>
            <a:r>
              <a:rPr lang="fa-IR" sz="2400" dirty="0">
                <a:effectLst/>
                <a:ea typeface="Vazirmatn"/>
                <a:cs typeface="Vazirmatn"/>
              </a:rPr>
              <a:t>Web Application ASP.NET</a:t>
            </a:r>
            <a:r>
              <a:rPr lang="ar-SA" sz="2400" dirty="0">
                <a:effectLst/>
                <a:ea typeface="Vazirmatn"/>
                <a:cs typeface="Vazirmatn"/>
              </a:rPr>
              <a:t> و </a:t>
            </a:r>
            <a:r>
              <a:rPr lang="fa-IR" sz="2400" dirty="0">
                <a:effectLst/>
                <a:ea typeface="Vazirmatn"/>
                <a:cs typeface="Vazirmatn"/>
              </a:rPr>
              <a:t>API</a:t>
            </a:r>
            <a:r>
              <a:rPr lang="ar-SA" sz="2400" dirty="0">
                <a:effectLst/>
                <a:ea typeface="Vazirmatn"/>
                <a:cs typeface="Vazirmatn"/>
              </a:rPr>
              <a:t> ها و پروسه های طولانی بدون واسط کاربری را برای </a:t>
            </a:r>
            <a:r>
              <a:rPr lang="fa-IR" sz="2400" dirty="0">
                <a:effectLst/>
                <a:ea typeface="Vazirmatn"/>
                <a:cs typeface="Vazirmatn"/>
              </a:rPr>
              <a:t>Developer</a:t>
            </a:r>
            <a:r>
              <a:rPr lang="ar-SA" sz="2400" dirty="0">
                <a:effectLst/>
                <a:ea typeface="Vazirmatn"/>
                <a:cs typeface="Vazirmatn"/>
              </a:rPr>
              <a:t> ها فراهم کردند.</a:t>
            </a:r>
            <a:endParaRPr lang="en-US" sz="2400" dirty="0"/>
          </a:p>
        </p:txBody>
      </p:sp>
      <p:sp>
        <p:nvSpPr>
          <p:cNvPr id="8" name="TextBox 7">
            <a:extLst>
              <a:ext uri="{FF2B5EF4-FFF2-40B4-BE49-F238E27FC236}">
                <a16:creationId xmlns:a16="http://schemas.microsoft.com/office/drawing/2014/main" id="{3021755F-EEFD-5032-9AD3-7C54E2CFE1D8}"/>
              </a:ext>
            </a:extLst>
          </p:cNvPr>
          <p:cNvSpPr txBox="1"/>
          <p:nvPr/>
        </p:nvSpPr>
        <p:spPr>
          <a:xfrm>
            <a:off x="500514" y="2858703"/>
            <a:ext cx="10767041" cy="3046988"/>
          </a:xfrm>
          <a:prstGeom prst="rect">
            <a:avLst/>
          </a:prstGeom>
          <a:noFill/>
        </p:spPr>
        <p:txBody>
          <a:bodyPr wrap="square" rtlCol="0">
            <a:spAutoFit/>
          </a:bodyPr>
          <a:lstStyle/>
          <a:p>
            <a:pPr algn="just" rtl="1"/>
            <a:r>
              <a:rPr lang="ar-SA" sz="2400" dirty="0">
                <a:effectLst/>
                <a:ea typeface="Vazirmatn"/>
                <a:cs typeface="Vazirmatn"/>
              </a:rPr>
              <a:t>سرویس های نسل اول با انتشار محصول </a:t>
            </a:r>
            <a:r>
              <a:rPr lang="fa-IR" sz="2400" dirty="0">
                <a:effectLst/>
                <a:ea typeface="Vazirmatn"/>
                <a:cs typeface="Vazirmatn"/>
              </a:rPr>
              <a:t>SQL Azure</a:t>
            </a:r>
            <a:r>
              <a:rPr lang="ar-SA" sz="2400" dirty="0">
                <a:effectLst/>
                <a:ea typeface="Vazirmatn"/>
                <a:cs typeface="Vazirmatn"/>
              </a:rPr>
              <a:t> به دلیل پشتیبانی همزمان از زبان‌های برنامه نویسی </a:t>
            </a:r>
            <a:r>
              <a:rPr lang="fa-IR" sz="2400" dirty="0">
                <a:effectLst/>
                <a:ea typeface="Vazirmatn"/>
                <a:cs typeface="Vazirmatn"/>
              </a:rPr>
              <a:t>JAVA ،PHP</a:t>
            </a:r>
            <a:r>
              <a:rPr lang="ar-SA" sz="2400" dirty="0">
                <a:effectLst/>
                <a:ea typeface="Vazirmatn"/>
                <a:cs typeface="Vazirmatn"/>
              </a:rPr>
              <a:t> و میکرو سرویس‌ها قدرتمندتر شدند. </a:t>
            </a:r>
            <a:r>
              <a:rPr lang="fa-IR" sz="2400" dirty="0">
                <a:effectLst/>
                <a:ea typeface="Vazirmatn"/>
                <a:cs typeface="Vazirmatn"/>
              </a:rPr>
              <a:t>SQL Azure</a:t>
            </a:r>
            <a:r>
              <a:rPr lang="ar-SA" sz="2400" dirty="0">
                <a:effectLst/>
                <a:ea typeface="Vazirmatn"/>
                <a:cs typeface="Vazirmatn"/>
              </a:rPr>
              <a:t> یک سال بعد از </a:t>
            </a:r>
            <a:r>
              <a:rPr lang="fa-IR" sz="2400" dirty="0">
                <a:effectLst/>
                <a:ea typeface="Vazirmatn"/>
                <a:cs typeface="Vazirmatn"/>
              </a:rPr>
              <a:t>Microsoft Azure</a:t>
            </a:r>
            <a:r>
              <a:rPr lang="ar-SA" sz="2400" dirty="0">
                <a:effectLst/>
                <a:ea typeface="Vazirmatn"/>
                <a:cs typeface="Vazirmatn"/>
              </a:rPr>
              <a:t> معرفی شد.در اوایل سال 2010 میلادی، محصول </a:t>
            </a:r>
            <a:r>
              <a:rPr lang="fa-IR" sz="2400" dirty="0">
                <a:effectLst/>
                <a:ea typeface="Vazirmatn"/>
                <a:cs typeface="Vazirmatn"/>
              </a:rPr>
              <a:t>Windows Azure</a:t>
            </a:r>
            <a:r>
              <a:rPr lang="ar-SA" sz="2400" dirty="0">
                <a:effectLst/>
                <a:ea typeface="Vazirmatn"/>
                <a:cs typeface="Vazirmatn"/>
              </a:rPr>
              <a:t> با داشتن سرویس های بیشتر، به صورت رسمی وارد بازار شد. یکی از مهم‌ترین سرویسها</a:t>
            </a:r>
            <a:r>
              <a:rPr lang="en-US" sz="2400" dirty="0">
                <a:effectLst/>
                <a:ea typeface="Vazirmatn"/>
                <a:cs typeface="Vazirmatn"/>
              </a:rPr>
              <a:t> 4 </a:t>
            </a:r>
            <a:r>
              <a:rPr lang="ar-SA" sz="2400" dirty="0">
                <a:effectLst/>
                <a:ea typeface="Vazirmatn"/>
                <a:cs typeface="Vazirmatn"/>
              </a:rPr>
              <a:t>.</a:t>
            </a:r>
            <a:r>
              <a:rPr lang="fa-IR" sz="2400" dirty="0">
                <a:effectLst/>
                <a:ea typeface="Vazirmatn"/>
                <a:cs typeface="Vazirmatn"/>
              </a:rPr>
              <a:t>Net Framework</a:t>
            </a:r>
            <a:r>
              <a:rPr lang="ar-SA" sz="2400" dirty="0">
                <a:effectLst/>
                <a:ea typeface="Vazirmatn"/>
                <a:cs typeface="Vazirmatn"/>
              </a:rPr>
              <a:t> بود که امکان پشتیبانی از </a:t>
            </a:r>
            <a:r>
              <a:rPr lang="fa-IR" sz="2400" dirty="0">
                <a:effectLst/>
                <a:ea typeface="Vazirmatn"/>
                <a:cs typeface="Vazirmatn"/>
              </a:rPr>
              <a:t>Microsoft SQL</a:t>
            </a:r>
            <a:r>
              <a:rPr lang="ar-SA" sz="2400" dirty="0">
                <a:effectLst/>
                <a:ea typeface="Vazirmatn"/>
                <a:cs typeface="Vazirmatn"/>
              </a:rPr>
              <a:t> را فراهم کرد. سرویس دیگر</a:t>
            </a:r>
            <a:r>
              <a:rPr lang="fa-IR" sz="2400" dirty="0">
                <a:effectLst/>
                <a:ea typeface="Vazirmatn"/>
                <a:cs typeface="Vazirmatn"/>
              </a:rPr>
              <a:t> Content Delivery Network) CDN)</a:t>
            </a:r>
            <a:r>
              <a:rPr lang="ar-SA" sz="2400" dirty="0">
                <a:effectLst/>
                <a:ea typeface="Vazirmatn"/>
                <a:cs typeface="Vazirmatn"/>
              </a:rPr>
              <a:t> بود که با ذخیره داده‌های استاتیک وب سایت‌ها عملکرد </a:t>
            </a:r>
            <a:r>
              <a:rPr lang="fa-IR" sz="2400" dirty="0">
                <a:effectLst/>
                <a:ea typeface="Vazirmatn"/>
                <a:cs typeface="Vazirmatn"/>
              </a:rPr>
              <a:t>Microsoft Azure</a:t>
            </a:r>
            <a:r>
              <a:rPr lang="ar-SA" sz="2400" dirty="0">
                <a:effectLst/>
                <a:ea typeface="Vazirmatn"/>
                <a:cs typeface="Vazirmatn"/>
              </a:rPr>
              <a:t> را افزایش داد. سرویس بعدی تحت عنوان </a:t>
            </a:r>
            <a:r>
              <a:rPr lang="fa-IR" sz="2400" dirty="0">
                <a:effectLst/>
                <a:ea typeface="Vazirmatn"/>
                <a:cs typeface="Vazirmatn"/>
              </a:rPr>
              <a:t>Microsoft Azure Service Bus</a:t>
            </a:r>
            <a:r>
              <a:rPr lang="ar-SA" sz="2400" dirty="0">
                <a:effectLst/>
                <a:ea typeface="Vazirmatn"/>
                <a:cs typeface="Vazirmatn"/>
              </a:rPr>
              <a:t> امکان اتصال </a:t>
            </a:r>
            <a:r>
              <a:rPr lang="fa-IR" sz="2400" dirty="0">
                <a:effectLst/>
                <a:ea typeface="Vazirmatn"/>
                <a:cs typeface="Vazirmatn"/>
              </a:rPr>
              <a:t>Application</a:t>
            </a:r>
            <a:r>
              <a:rPr lang="ar-SA" sz="2400" dirty="0">
                <a:effectLst/>
                <a:ea typeface="Vazirmatn"/>
                <a:cs typeface="Vazirmatn"/>
              </a:rPr>
              <a:t> های داخلی، </a:t>
            </a:r>
            <a:r>
              <a:rPr lang="fa-IR" sz="2400" dirty="0">
                <a:effectLst/>
                <a:ea typeface="Vazirmatn"/>
                <a:cs typeface="Vazirmatn"/>
              </a:rPr>
              <a:t>Application</a:t>
            </a:r>
            <a:r>
              <a:rPr lang="ar-SA" sz="2400" dirty="0">
                <a:effectLst/>
                <a:ea typeface="Vazirmatn"/>
                <a:cs typeface="Vazirmatn"/>
              </a:rPr>
              <a:t> های ابری و سرویس‌های خود </a:t>
            </a:r>
            <a:r>
              <a:rPr lang="fa-IR" sz="2400" dirty="0">
                <a:effectLst/>
                <a:ea typeface="Vazirmatn"/>
                <a:cs typeface="Vazirmatn"/>
              </a:rPr>
              <a:t>Azure</a:t>
            </a:r>
            <a:r>
              <a:rPr lang="ar-SA" sz="2400" dirty="0">
                <a:effectLst/>
                <a:ea typeface="Vazirmatn"/>
                <a:cs typeface="Vazirmatn"/>
              </a:rPr>
              <a:t> را فراهم کرد.</a:t>
            </a:r>
            <a:endParaRPr lang="en-US" sz="2400" dirty="0"/>
          </a:p>
        </p:txBody>
      </p:sp>
    </p:spTree>
    <p:extLst>
      <p:ext uri="{BB962C8B-B14F-4D97-AF65-F5344CB8AC3E}">
        <p14:creationId xmlns:p14="http://schemas.microsoft.com/office/powerpoint/2010/main" val="47908425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9D65C751-8D93-FE9C-685A-0D77B8F1B2FF}"/>
              </a:ext>
            </a:extLst>
          </p:cNvPr>
          <p:cNvSpPr>
            <a:spLocks noGrp="1"/>
          </p:cNvSpPr>
          <p:nvPr>
            <p:ph type="sldNum" sz="quarter" idx="12"/>
          </p:nvPr>
        </p:nvSpPr>
        <p:spPr/>
        <p:txBody>
          <a:bodyPr/>
          <a:lstStyle/>
          <a:p>
            <a:fld id="{ECDEF5ED-179D-4A8B-82BE-B86B42CF9827}" type="slidenum">
              <a:rPr lang="en-US" smtClean="0"/>
              <a:t>6</a:t>
            </a:fld>
            <a:endParaRPr lang="en-US"/>
          </a:p>
        </p:txBody>
      </p:sp>
      <p:sp>
        <p:nvSpPr>
          <p:cNvPr id="4" name="Title 1">
            <a:extLst>
              <a:ext uri="{FF2B5EF4-FFF2-40B4-BE49-F238E27FC236}">
                <a16:creationId xmlns:a16="http://schemas.microsoft.com/office/drawing/2014/main" id="{23C3C0D3-930E-580A-7918-7BAA150962E9}"/>
              </a:ext>
            </a:extLst>
          </p:cNvPr>
          <p:cNvSpPr txBox="1">
            <a:spLocks/>
          </p:cNvSpPr>
          <p:nvPr/>
        </p:nvSpPr>
        <p:spPr>
          <a:xfrm>
            <a:off x="1197439" y="263844"/>
            <a:ext cx="9440034" cy="691512"/>
          </a:xfrm>
          <a:prstGeom prst="rect">
            <a:avLst/>
          </a:prstGeom>
          <a:effectLst>
            <a:outerShdw blurRad="25400" dir="17880000">
              <a:srgbClr val="000000">
                <a:alpha val="46000"/>
              </a:srgbClr>
            </a:outerShdw>
          </a:effectLst>
        </p:spPr>
        <p:txBody>
          <a:bodyPr vert="horz" lIns="91440" tIns="45720" rIns="91440" bIns="45720" rtlCol="0" anchor="b">
            <a:normAutofit fontScale="97500"/>
          </a:bodyPr>
          <a:lstStyle>
            <a:lvl1pPr algn="ctr" defTabSz="457200" rtl="0" eaLnBrk="1" latinLnBrk="0" hangingPunct="1">
              <a:spcBef>
                <a:spcPct val="0"/>
              </a:spcBef>
              <a:buNone/>
              <a:defRPr sz="5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rtl="1"/>
            <a:r>
              <a:rPr lang="ar-SA" sz="4000" dirty="0">
                <a:effectLst/>
              </a:rPr>
              <a:t>تاریخچه </a:t>
            </a:r>
            <a:r>
              <a:rPr lang="fa-IR" sz="4000" dirty="0">
                <a:effectLst/>
              </a:rPr>
              <a:t>Azure</a:t>
            </a:r>
            <a:r>
              <a:rPr lang="en-US" sz="4000" dirty="0">
                <a:effectLst/>
              </a:rPr>
              <a:t> (Contd.)</a:t>
            </a:r>
          </a:p>
        </p:txBody>
      </p:sp>
      <p:sp>
        <p:nvSpPr>
          <p:cNvPr id="6" name="TextBox 5">
            <a:extLst>
              <a:ext uri="{FF2B5EF4-FFF2-40B4-BE49-F238E27FC236}">
                <a16:creationId xmlns:a16="http://schemas.microsoft.com/office/drawing/2014/main" id="{BBA111D0-EF2F-C428-1207-C484B7471389}"/>
              </a:ext>
            </a:extLst>
          </p:cNvPr>
          <p:cNvSpPr txBox="1"/>
          <p:nvPr/>
        </p:nvSpPr>
        <p:spPr>
          <a:xfrm>
            <a:off x="555057" y="1426962"/>
            <a:ext cx="11081886" cy="830997"/>
          </a:xfrm>
          <a:prstGeom prst="rect">
            <a:avLst/>
          </a:prstGeom>
          <a:noFill/>
        </p:spPr>
        <p:txBody>
          <a:bodyPr wrap="square" rtlCol="0">
            <a:spAutoFit/>
          </a:bodyPr>
          <a:lstStyle/>
          <a:p>
            <a:pPr algn="r" rtl="1"/>
            <a:r>
              <a:rPr lang="ar-SA" sz="2400" dirty="0">
                <a:solidFill>
                  <a:schemeClr val="accent5"/>
                </a:solidFill>
                <a:effectLst/>
                <a:ea typeface="Vazirmatn"/>
                <a:cs typeface="Vazirmatn"/>
              </a:rPr>
              <a:t>سرویس‌های نسل دوم</a:t>
            </a:r>
            <a:r>
              <a:rPr lang="en-US" sz="2400" dirty="0">
                <a:solidFill>
                  <a:schemeClr val="accent5"/>
                </a:solidFill>
                <a:effectLst/>
                <a:ea typeface="Vazirmatn"/>
                <a:cs typeface="Vazirmatn"/>
              </a:rPr>
              <a:t>:</a:t>
            </a:r>
            <a:r>
              <a:rPr lang="ar-SA" sz="2400" dirty="0">
                <a:effectLst/>
                <a:ea typeface="Vazirmatn"/>
                <a:cs typeface="Vazirmatn"/>
              </a:rPr>
              <a:t> استفاده از نرم‌افزارهای متن باز مثل </a:t>
            </a:r>
            <a:r>
              <a:rPr lang="fa-IR" sz="2400" dirty="0">
                <a:effectLst/>
                <a:ea typeface="Vazirmatn"/>
                <a:cs typeface="Vazirmatn"/>
              </a:rPr>
              <a:t>Linux VM</a:t>
            </a:r>
            <a:r>
              <a:rPr lang="ar-SA" sz="2400" dirty="0">
                <a:effectLst/>
                <a:ea typeface="Vazirmatn"/>
                <a:cs typeface="Vazirmatn"/>
              </a:rPr>
              <a:t> و </a:t>
            </a:r>
            <a:r>
              <a:rPr lang="fa-IR" sz="2400" dirty="0">
                <a:effectLst/>
                <a:ea typeface="Vazirmatn"/>
                <a:cs typeface="Vazirmatn"/>
              </a:rPr>
              <a:t>Package</a:t>
            </a:r>
            <a:r>
              <a:rPr lang="ar-SA" sz="2400" dirty="0">
                <a:effectLst/>
                <a:ea typeface="Vazirmatn"/>
                <a:cs typeface="Vazirmatn"/>
              </a:rPr>
              <a:t> های </a:t>
            </a:r>
            <a:r>
              <a:rPr lang="fa-IR" sz="2400" dirty="0">
                <a:effectLst/>
                <a:ea typeface="Vazirmatn"/>
                <a:cs typeface="Vazirmatn"/>
              </a:rPr>
              <a:t>MYSQL، PHP</a:t>
            </a:r>
            <a:r>
              <a:rPr lang="ar-SA" sz="2400" dirty="0">
                <a:effectLst/>
                <a:ea typeface="Vazirmatn"/>
                <a:cs typeface="Vazirmatn"/>
              </a:rPr>
              <a:t> و </a:t>
            </a:r>
            <a:r>
              <a:rPr lang="fa-IR" sz="2400" dirty="0">
                <a:effectLst/>
                <a:ea typeface="Vazirmatn"/>
                <a:cs typeface="Vazirmatn"/>
              </a:rPr>
              <a:t>Apache</a:t>
            </a:r>
            <a:r>
              <a:rPr lang="ar-SA" sz="2400" dirty="0">
                <a:effectLst/>
                <a:ea typeface="Vazirmatn"/>
                <a:cs typeface="Vazirmatn"/>
              </a:rPr>
              <a:t> به دلیل ارزان بودن در بین </a:t>
            </a:r>
            <a:r>
              <a:rPr lang="fa-IR" sz="2400" dirty="0">
                <a:effectLst/>
                <a:ea typeface="Vazirmatn"/>
                <a:cs typeface="Vazirmatn"/>
              </a:rPr>
              <a:t>Developer</a:t>
            </a:r>
            <a:r>
              <a:rPr lang="ar-SA" sz="2400" dirty="0">
                <a:effectLst/>
                <a:ea typeface="Vazirmatn"/>
                <a:cs typeface="Vazirmatn"/>
              </a:rPr>
              <a:t>ها بسیار رایج شد.</a:t>
            </a:r>
            <a:endParaRPr lang="en-US" sz="2400" dirty="0"/>
          </a:p>
        </p:txBody>
      </p:sp>
      <p:sp>
        <p:nvSpPr>
          <p:cNvPr id="7" name="TextBox 6">
            <a:extLst>
              <a:ext uri="{FF2B5EF4-FFF2-40B4-BE49-F238E27FC236}">
                <a16:creationId xmlns:a16="http://schemas.microsoft.com/office/drawing/2014/main" id="{7D6993CB-E569-3742-D9F7-BB5AD6F3B730}"/>
              </a:ext>
            </a:extLst>
          </p:cNvPr>
          <p:cNvSpPr txBox="1"/>
          <p:nvPr/>
        </p:nvSpPr>
        <p:spPr>
          <a:xfrm>
            <a:off x="555057" y="2916455"/>
            <a:ext cx="11081886" cy="2308324"/>
          </a:xfrm>
          <a:prstGeom prst="rect">
            <a:avLst/>
          </a:prstGeom>
          <a:noFill/>
        </p:spPr>
        <p:txBody>
          <a:bodyPr wrap="square" rtlCol="0">
            <a:spAutoFit/>
          </a:bodyPr>
          <a:lstStyle/>
          <a:p>
            <a:pPr algn="just" rtl="1"/>
            <a:r>
              <a:rPr lang="ar-SA" sz="2400" dirty="0">
                <a:effectLst/>
                <a:ea typeface="Vazirmatn"/>
                <a:cs typeface="Vazirmatn"/>
              </a:rPr>
              <a:t>بعدها سرویس های </a:t>
            </a:r>
            <a:r>
              <a:rPr lang="fa-IR" sz="2400" dirty="0">
                <a:effectLst/>
                <a:ea typeface="Vazirmatn"/>
                <a:cs typeface="Vazirmatn"/>
              </a:rPr>
              <a:t>Iaas</a:t>
            </a:r>
            <a:r>
              <a:rPr lang="ar-SA" sz="2400" dirty="0">
                <a:effectLst/>
                <a:ea typeface="Vazirmatn"/>
                <a:cs typeface="Vazirmatn"/>
              </a:rPr>
              <a:t> به دلیل فراهم ‌کردن کنترل قابل ‌قبول در فضای ابری برای کاربر ها بسیار مورد استقبال قرار گرفتند. از طرفی شرکت آمازون با محصول </a:t>
            </a:r>
            <a:r>
              <a:rPr lang="fa-IR" sz="2400" dirty="0">
                <a:effectLst/>
                <a:ea typeface="Vazirmatn"/>
                <a:cs typeface="Vazirmatn"/>
              </a:rPr>
              <a:t>Amazon EC</a:t>
            </a:r>
            <a:r>
              <a:rPr lang="ar-SA" sz="2400" dirty="0">
                <a:effectLst/>
                <a:ea typeface="Vazirmatn"/>
                <a:cs typeface="Vazirmatn"/>
              </a:rPr>
              <a:t>2 به دلیل مالکیت نسخه </a:t>
            </a:r>
            <a:r>
              <a:rPr lang="fa-IR" sz="2400" dirty="0">
                <a:effectLst/>
                <a:ea typeface="Vazirmatn"/>
                <a:cs typeface="Vazirmatn"/>
              </a:rPr>
              <a:t>Linux</a:t>
            </a:r>
            <a:r>
              <a:rPr lang="ar-SA" sz="2400" dirty="0">
                <a:effectLst/>
                <a:ea typeface="Vazirmatn"/>
                <a:cs typeface="Vazirmatn"/>
              </a:rPr>
              <a:t> اختصاصی پیشرفت خوبی داشت. همین امر باعث شد که شرکت مایکروسافت سرویس‌های ابری </a:t>
            </a:r>
            <a:r>
              <a:rPr lang="fa-IR" sz="2400" dirty="0">
                <a:effectLst/>
                <a:ea typeface="Vazirmatn"/>
                <a:cs typeface="Vazirmatn"/>
              </a:rPr>
              <a:t>Windows Azure</a:t>
            </a:r>
            <a:r>
              <a:rPr lang="ar-SA" sz="2400" dirty="0">
                <a:effectLst/>
                <a:ea typeface="Vazirmatn"/>
                <a:cs typeface="Vazirmatn"/>
              </a:rPr>
              <a:t> را باز طراحی کند. بعد از بازبینی استراتژی‌های طراحی </a:t>
            </a:r>
            <a:r>
              <a:rPr lang="fa-IR" sz="2400" dirty="0">
                <a:effectLst/>
                <a:ea typeface="Vazirmatn"/>
                <a:cs typeface="Vazirmatn"/>
              </a:rPr>
              <a:t>Windows Azure</a:t>
            </a:r>
            <a:r>
              <a:rPr lang="ar-SA" sz="2400" dirty="0">
                <a:effectLst/>
                <a:ea typeface="Vazirmatn"/>
                <a:cs typeface="Vazirmatn"/>
              </a:rPr>
              <a:t> با عنوان سرویس ابری </a:t>
            </a:r>
            <a:r>
              <a:rPr lang="fa-IR" sz="2400" dirty="0">
                <a:effectLst/>
                <a:ea typeface="Vazirmatn"/>
                <a:cs typeface="Vazirmatn"/>
              </a:rPr>
              <a:t>Microsoft Azure</a:t>
            </a:r>
            <a:r>
              <a:rPr lang="ar-SA" sz="2400" dirty="0">
                <a:effectLst/>
                <a:ea typeface="Vazirmatn"/>
                <a:cs typeface="Vazirmatn"/>
              </a:rPr>
              <a:t> معرفی شد. این سرویس ابری جدید بهترین مکان را برای اجرای سیستم عامل </a:t>
            </a:r>
            <a:r>
              <a:rPr lang="fa-IR" sz="2400" dirty="0">
                <a:effectLst/>
                <a:ea typeface="Vazirmatn"/>
                <a:cs typeface="Vazirmatn"/>
              </a:rPr>
              <a:t>Linux</a:t>
            </a:r>
            <a:r>
              <a:rPr lang="ar-SA" sz="2400" dirty="0">
                <a:effectLst/>
                <a:ea typeface="Vazirmatn"/>
                <a:cs typeface="Vazirmatn"/>
              </a:rPr>
              <a:t> فراهم کرد و تمامی عملیات اجرایی آن به صورت کامل از </a:t>
            </a:r>
            <a:r>
              <a:rPr lang="fa-IR" sz="2400" dirty="0">
                <a:effectLst/>
                <a:ea typeface="Vazirmatn"/>
                <a:cs typeface="Vazirmatn"/>
              </a:rPr>
              <a:t>Paas</a:t>
            </a:r>
            <a:r>
              <a:rPr lang="ar-SA" sz="2400" dirty="0">
                <a:effectLst/>
                <a:ea typeface="Vazirmatn"/>
                <a:cs typeface="Vazirmatn"/>
              </a:rPr>
              <a:t> به </a:t>
            </a:r>
            <a:r>
              <a:rPr lang="fa-IR" sz="2400" dirty="0">
                <a:effectLst/>
                <a:ea typeface="Vazirmatn"/>
                <a:cs typeface="Vazirmatn"/>
              </a:rPr>
              <a:t>Iaas</a:t>
            </a:r>
            <a:r>
              <a:rPr lang="ar-SA" sz="2400" dirty="0">
                <a:effectLst/>
                <a:ea typeface="Vazirmatn"/>
                <a:cs typeface="Vazirmatn"/>
              </a:rPr>
              <a:t> مهاجرت کرد.</a:t>
            </a:r>
            <a:endParaRPr lang="en-US" sz="2400" dirty="0"/>
          </a:p>
        </p:txBody>
      </p:sp>
    </p:spTree>
    <p:extLst>
      <p:ext uri="{BB962C8B-B14F-4D97-AF65-F5344CB8AC3E}">
        <p14:creationId xmlns:p14="http://schemas.microsoft.com/office/powerpoint/2010/main" val="78514128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9D65C751-8D93-FE9C-685A-0D77B8F1B2FF}"/>
              </a:ext>
            </a:extLst>
          </p:cNvPr>
          <p:cNvSpPr>
            <a:spLocks noGrp="1"/>
          </p:cNvSpPr>
          <p:nvPr>
            <p:ph type="sldNum" sz="quarter" idx="12"/>
          </p:nvPr>
        </p:nvSpPr>
        <p:spPr/>
        <p:txBody>
          <a:bodyPr/>
          <a:lstStyle/>
          <a:p>
            <a:fld id="{ECDEF5ED-179D-4A8B-82BE-B86B42CF9827}" type="slidenum">
              <a:rPr lang="en-US" smtClean="0"/>
              <a:t>7</a:t>
            </a:fld>
            <a:endParaRPr lang="en-US"/>
          </a:p>
        </p:txBody>
      </p:sp>
      <p:sp>
        <p:nvSpPr>
          <p:cNvPr id="4" name="TextBox 3">
            <a:extLst>
              <a:ext uri="{FF2B5EF4-FFF2-40B4-BE49-F238E27FC236}">
                <a16:creationId xmlns:a16="http://schemas.microsoft.com/office/drawing/2014/main" id="{D6359F31-A5CF-C9D7-8AFC-7116D4C24261}"/>
              </a:ext>
            </a:extLst>
          </p:cNvPr>
          <p:cNvSpPr txBox="1"/>
          <p:nvPr/>
        </p:nvSpPr>
        <p:spPr>
          <a:xfrm>
            <a:off x="765418" y="1790299"/>
            <a:ext cx="10661164" cy="3046988"/>
          </a:xfrm>
          <a:prstGeom prst="rect">
            <a:avLst/>
          </a:prstGeom>
          <a:noFill/>
        </p:spPr>
        <p:txBody>
          <a:bodyPr wrap="square" rtlCol="0">
            <a:spAutoFit/>
          </a:bodyPr>
          <a:lstStyle/>
          <a:p>
            <a:pPr algn="just" rtl="1"/>
            <a:r>
              <a:rPr lang="ar-SA" sz="2400" dirty="0">
                <a:solidFill>
                  <a:schemeClr val="accent5"/>
                </a:solidFill>
                <a:effectLst/>
                <a:ea typeface="Vazirmatn"/>
                <a:cs typeface="Vazirmatn"/>
              </a:rPr>
              <a:t>سرویس‌های نسل سوم</a:t>
            </a:r>
            <a:r>
              <a:rPr lang="en-US" sz="2400" dirty="0">
                <a:solidFill>
                  <a:schemeClr val="accent5"/>
                </a:solidFill>
                <a:effectLst/>
                <a:ea typeface="Vazirmatn"/>
                <a:cs typeface="Vazirmatn"/>
              </a:rPr>
              <a:t>:</a:t>
            </a:r>
            <a:r>
              <a:rPr lang="fa-IR" sz="2400" dirty="0">
                <a:effectLst/>
                <a:ea typeface="Vazirmatn"/>
                <a:cs typeface="Vazirmatn"/>
              </a:rPr>
              <a:t> </a:t>
            </a:r>
            <a:r>
              <a:rPr lang="ar-SA" sz="2400" dirty="0">
                <a:effectLst/>
                <a:ea typeface="Vazirmatn"/>
                <a:cs typeface="Vazirmatn"/>
              </a:rPr>
              <a:t>در عصر کلان ‌داده، اینترنت‌ اشیا و تحلیل ‌داده‌، شرکت بزرگ آمازون محصول </a:t>
            </a:r>
            <a:r>
              <a:rPr lang="fa-IR" sz="2400" dirty="0">
                <a:effectLst/>
                <a:ea typeface="Vazirmatn"/>
                <a:cs typeface="Vazirmatn"/>
              </a:rPr>
              <a:t>EMR</a:t>
            </a:r>
            <a:r>
              <a:rPr lang="ar-SA" sz="2400" dirty="0">
                <a:effectLst/>
                <a:ea typeface="Vazirmatn"/>
                <a:cs typeface="Vazirmatn"/>
              </a:rPr>
              <a:t> را ارائه کرد. این محصول یک </a:t>
            </a:r>
            <a:r>
              <a:rPr lang="fa-IR" sz="2400" dirty="0">
                <a:effectLst/>
                <a:ea typeface="Vazirmatn"/>
                <a:cs typeface="Vazirmatn"/>
              </a:rPr>
              <a:t>Platform</a:t>
            </a:r>
            <a:r>
              <a:rPr lang="ar-SA" sz="2400" dirty="0">
                <a:effectLst/>
                <a:ea typeface="Vazirmatn"/>
                <a:cs typeface="Vazirmatn"/>
              </a:rPr>
              <a:t> ابری‌ کلان ‌داده‌ است که انجام پردازش روی کلان‌داده توزیع شده، </a:t>
            </a:r>
            <a:r>
              <a:rPr lang="fa-IR" sz="2400" dirty="0">
                <a:effectLst/>
                <a:ea typeface="Vazirmatn"/>
                <a:cs typeface="Vazirmatn"/>
              </a:rPr>
              <a:t>Query</a:t>
            </a:r>
            <a:r>
              <a:rPr lang="ar-SA" sz="2400" dirty="0">
                <a:effectLst/>
                <a:ea typeface="Vazirmatn"/>
                <a:cs typeface="Vazirmatn"/>
              </a:rPr>
              <a:t> های تعاملی </a:t>
            </a:r>
            <a:r>
              <a:rPr lang="fa-IR" sz="2400" dirty="0">
                <a:effectLst/>
                <a:ea typeface="Vazirmatn"/>
                <a:cs typeface="Vazirmatn"/>
              </a:rPr>
              <a:t>SQL</a:t>
            </a:r>
            <a:r>
              <a:rPr lang="ar-SA" sz="2400" dirty="0">
                <a:effectLst/>
                <a:ea typeface="Vazirmatn"/>
                <a:cs typeface="Vazirmatn"/>
              </a:rPr>
              <a:t> و </a:t>
            </a:r>
            <a:r>
              <a:rPr lang="fa-IR" sz="2400" dirty="0">
                <a:effectLst/>
                <a:ea typeface="Vazirmatn"/>
                <a:cs typeface="Vazirmatn"/>
              </a:rPr>
              <a:t>Application</a:t>
            </a:r>
            <a:r>
              <a:rPr lang="ar-SA" sz="2400" dirty="0">
                <a:effectLst/>
                <a:ea typeface="Vazirmatn"/>
                <a:cs typeface="Vazirmatn"/>
              </a:rPr>
              <a:t> های یادگیری ‌ماشین را با استفاده از </a:t>
            </a:r>
            <a:r>
              <a:rPr lang="fa-IR" sz="2400" dirty="0">
                <a:effectLst/>
                <a:ea typeface="Vazirmatn"/>
                <a:cs typeface="Vazirmatn"/>
              </a:rPr>
              <a:t>Framework</a:t>
            </a:r>
            <a:r>
              <a:rPr lang="ar-SA" sz="2400" dirty="0">
                <a:effectLst/>
                <a:ea typeface="Vazirmatn"/>
                <a:cs typeface="Vazirmatn"/>
              </a:rPr>
              <a:t>های متن‌باز مثل </a:t>
            </a:r>
            <a:r>
              <a:rPr lang="fa-IR" sz="2400" dirty="0">
                <a:effectLst/>
                <a:ea typeface="Vazirmatn"/>
                <a:cs typeface="Vazirmatn"/>
              </a:rPr>
              <a:t>Apache Spark، Apache Hive</a:t>
            </a:r>
            <a:r>
              <a:rPr lang="ar-SA" sz="2400" dirty="0">
                <a:effectLst/>
                <a:ea typeface="Vazirmatn"/>
                <a:cs typeface="Vazirmatn"/>
              </a:rPr>
              <a:t> و </a:t>
            </a:r>
            <a:r>
              <a:rPr lang="fa-IR" sz="2400" dirty="0">
                <a:effectLst/>
                <a:ea typeface="Vazirmatn"/>
                <a:cs typeface="Vazirmatn"/>
              </a:rPr>
              <a:t>Presto</a:t>
            </a:r>
            <a:r>
              <a:rPr lang="ar-SA" sz="2400" dirty="0">
                <a:effectLst/>
                <a:ea typeface="Vazirmatn"/>
                <a:cs typeface="Vazirmatn"/>
              </a:rPr>
              <a:t> فراهم میکند. همزمان شرکت بزرگ گوگل محصول </a:t>
            </a:r>
            <a:r>
              <a:rPr lang="fa-IR" sz="2400" dirty="0">
                <a:effectLst/>
                <a:ea typeface="Vazirmatn"/>
                <a:cs typeface="Vazirmatn"/>
              </a:rPr>
              <a:t>Big Query</a:t>
            </a:r>
            <a:r>
              <a:rPr lang="ar-SA" sz="2400" dirty="0">
                <a:effectLst/>
                <a:ea typeface="Vazirmatn"/>
                <a:cs typeface="Vazirmatn"/>
              </a:rPr>
              <a:t> را به عنوان مخزن داده در فضای ابری معرفی کرد. شرکت مایکروسافت هم با همکاری شرکت </a:t>
            </a:r>
            <a:r>
              <a:rPr lang="fa-IR" sz="2400" dirty="0">
                <a:effectLst/>
                <a:ea typeface="Vazirmatn"/>
                <a:cs typeface="Vazirmatn"/>
              </a:rPr>
              <a:t>Hortonworks</a:t>
            </a:r>
            <a:r>
              <a:rPr lang="ar-SA" sz="2400" dirty="0">
                <a:effectLst/>
                <a:ea typeface="Vazirmatn"/>
                <a:cs typeface="Vazirmatn"/>
              </a:rPr>
              <a:t> محصول </a:t>
            </a:r>
            <a:r>
              <a:rPr lang="fa-IR" sz="2400" dirty="0">
                <a:effectLst/>
                <a:ea typeface="Vazirmatn"/>
                <a:cs typeface="Vazirmatn"/>
              </a:rPr>
              <a:t>Azure HDInsight</a:t>
            </a:r>
            <a:r>
              <a:rPr lang="ar-SA" sz="2400" dirty="0">
                <a:effectLst/>
                <a:ea typeface="Vazirmatn"/>
                <a:cs typeface="Vazirmatn"/>
              </a:rPr>
              <a:t> را ارائه کرد. </a:t>
            </a:r>
            <a:r>
              <a:rPr lang="fa-IR" sz="2400" dirty="0">
                <a:effectLst/>
                <a:ea typeface="Vazirmatn"/>
                <a:cs typeface="Vazirmatn"/>
              </a:rPr>
              <a:t>Azure HDInsight</a:t>
            </a:r>
            <a:r>
              <a:rPr lang="ar-SA" sz="2400" dirty="0">
                <a:effectLst/>
                <a:ea typeface="Vazirmatn"/>
                <a:cs typeface="Vazirmatn"/>
              </a:rPr>
              <a:t> یک سرویس مبتنی بر نرم افزار متن باز" </a:t>
            </a:r>
            <a:r>
              <a:rPr lang="fa-IR" sz="2400" dirty="0">
                <a:effectLst/>
                <a:ea typeface="Vazirmatn"/>
                <a:cs typeface="Vazirmatn"/>
              </a:rPr>
              <a:t>Apache Hadoop</a:t>
            </a:r>
            <a:r>
              <a:rPr lang="ar-SA" sz="2400" dirty="0">
                <a:effectLst/>
                <a:ea typeface="Vazirmatn"/>
                <a:cs typeface="Vazirmatn"/>
              </a:rPr>
              <a:t> "در بستر ابری مایکروسافت است.</a:t>
            </a:r>
            <a:endParaRPr lang="en-US" sz="2400" dirty="0"/>
          </a:p>
        </p:txBody>
      </p:sp>
      <p:sp>
        <p:nvSpPr>
          <p:cNvPr id="8" name="Title 1">
            <a:extLst>
              <a:ext uri="{FF2B5EF4-FFF2-40B4-BE49-F238E27FC236}">
                <a16:creationId xmlns:a16="http://schemas.microsoft.com/office/drawing/2014/main" id="{81456C68-859D-59F6-3C5D-36741FA95E9C}"/>
              </a:ext>
            </a:extLst>
          </p:cNvPr>
          <p:cNvSpPr txBox="1">
            <a:spLocks/>
          </p:cNvSpPr>
          <p:nvPr/>
        </p:nvSpPr>
        <p:spPr>
          <a:xfrm>
            <a:off x="1197439" y="263844"/>
            <a:ext cx="9440034" cy="691512"/>
          </a:xfrm>
          <a:prstGeom prst="rect">
            <a:avLst/>
          </a:prstGeom>
          <a:effectLst>
            <a:outerShdw blurRad="25400" dir="17880000">
              <a:srgbClr val="000000">
                <a:alpha val="46000"/>
              </a:srgbClr>
            </a:outerShdw>
          </a:effectLst>
        </p:spPr>
        <p:txBody>
          <a:bodyPr vert="horz" lIns="91440" tIns="45720" rIns="91440" bIns="45720" rtlCol="0" anchor="b">
            <a:normAutofit fontScale="97500"/>
          </a:bodyPr>
          <a:lstStyle>
            <a:lvl1pPr algn="ctr" defTabSz="457200" rtl="0" eaLnBrk="1" latinLnBrk="0" hangingPunct="1">
              <a:spcBef>
                <a:spcPct val="0"/>
              </a:spcBef>
              <a:buNone/>
              <a:defRPr sz="5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rtl="1"/>
            <a:r>
              <a:rPr lang="ar-SA" sz="4000" dirty="0">
                <a:effectLst/>
              </a:rPr>
              <a:t>تاریخچه </a:t>
            </a:r>
            <a:r>
              <a:rPr lang="fa-IR" sz="4000" dirty="0">
                <a:effectLst/>
              </a:rPr>
              <a:t>Azure</a:t>
            </a:r>
            <a:r>
              <a:rPr lang="en-US" sz="4000" dirty="0">
                <a:effectLst/>
              </a:rPr>
              <a:t> (Contd.)</a:t>
            </a:r>
          </a:p>
        </p:txBody>
      </p:sp>
    </p:spTree>
    <p:extLst>
      <p:ext uri="{BB962C8B-B14F-4D97-AF65-F5344CB8AC3E}">
        <p14:creationId xmlns:p14="http://schemas.microsoft.com/office/powerpoint/2010/main" val="178125631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9D65C751-8D93-FE9C-685A-0D77B8F1B2FF}"/>
              </a:ext>
            </a:extLst>
          </p:cNvPr>
          <p:cNvSpPr>
            <a:spLocks noGrp="1"/>
          </p:cNvSpPr>
          <p:nvPr>
            <p:ph type="sldNum" sz="quarter" idx="12"/>
          </p:nvPr>
        </p:nvSpPr>
        <p:spPr/>
        <p:txBody>
          <a:bodyPr/>
          <a:lstStyle/>
          <a:p>
            <a:fld id="{ECDEF5ED-179D-4A8B-82BE-B86B42CF9827}" type="slidenum">
              <a:rPr lang="en-US" smtClean="0"/>
              <a:t>8</a:t>
            </a:fld>
            <a:endParaRPr lang="en-US"/>
          </a:p>
        </p:txBody>
      </p:sp>
      <p:sp>
        <p:nvSpPr>
          <p:cNvPr id="4" name="Title 1">
            <a:extLst>
              <a:ext uri="{FF2B5EF4-FFF2-40B4-BE49-F238E27FC236}">
                <a16:creationId xmlns:a16="http://schemas.microsoft.com/office/drawing/2014/main" id="{FA2EFD50-278E-7D99-4458-85F142889E36}"/>
              </a:ext>
            </a:extLst>
          </p:cNvPr>
          <p:cNvSpPr txBox="1">
            <a:spLocks/>
          </p:cNvSpPr>
          <p:nvPr/>
        </p:nvSpPr>
        <p:spPr>
          <a:xfrm>
            <a:off x="1197439" y="263844"/>
            <a:ext cx="9440034" cy="691512"/>
          </a:xfrm>
          <a:prstGeom prst="rect">
            <a:avLst/>
          </a:prstGeom>
          <a:effectLst>
            <a:outerShdw blurRad="25400" dir="17880000">
              <a:srgbClr val="000000">
                <a:alpha val="46000"/>
              </a:srgbClr>
            </a:outerShdw>
          </a:effectLst>
        </p:spPr>
        <p:txBody>
          <a:bodyPr vert="horz" lIns="91440" tIns="45720" rIns="91440" bIns="45720" rtlCol="0" anchor="b">
            <a:normAutofit fontScale="97500"/>
          </a:bodyPr>
          <a:lstStyle>
            <a:lvl1pPr algn="ctr" defTabSz="457200" rtl="0" eaLnBrk="1" latinLnBrk="0" hangingPunct="1">
              <a:spcBef>
                <a:spcPct val="0"/>
              </a:spcBef>
              <a:buNone/>
              <a:defRPr sz="5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rtl="1"/>
            <a:r>
              <a:rPr lang="ar-SA" sz="4000" dirty="0">
                <a:effectLst/>
              </a:rPr>
              <a:t>تاریخچه </a:t>
            </a:r>
            <a:r>
              <a:rPr lang="fa-IR" sz="4000" dirty="0">
                <a:effectLst/>
              </a:rPr>
              <a:t>Azure</a:t>
            </a:r>
            <a:r>
              <a:rPr lang="en-US" sz="4000" dirty="0">
                <a:effectLst/>
              </a:rPr>
              <a:t> (Contd.)</a:t>
            </a:r>
          </a:p>
        </p:txBody>
      </p:sp>
      <p:sp>
        <p:nvSpPr>
          <p:cNvPr id="6" name="TextBox 5">
            <a:extLst>
              <a:ext uri="{FF2B5EF4-FFF2-40B4-BE49-F238E27FC236}">
                <a16:creationId xmlns:a16="http://schemas.microsoft.com/office/drawing/2014/main" id="{0D5D2EAD-2E43-44B9-1380-C0C7F41F97C6}"/>
              </a:ext>
            </a:extLst>
          </p:cNvPr>
          <p:cNvSpPr txBox="1"/>
          <p:nvPr/>
        </p:nvSpPr>
        <p:spPr>
          <a:xfrm>
            <a:off x="856648" y="1366787"/>
            <a:ext cx="10703293" cy="3046988"/>
          </a:xfrm>
          <a:prstGeom prst="rect">
            <a:avLst/>
          </a:prstGeom>
          <a:noFill/>
        </p:spPr>
        <p:txBody>
          <a:bodyPr wrap="square" rtlCol="0">
            <a:spAutoFit/>
          </a:bodyPr>
          <a:lstStyle/>
          <a:p>
            <a:pPr algn="just" rtl="1"/>
            <a:r>
              <a:rPr lang="ar-SA" sz="2400" dirty="0">
                <a:solidFill>
                  <a:schemeClr val="accent5"/>
                </a:solidFill>
                <a:effectLst/>
                <a:ea typeface="Vazirmatn"/>
                <a:cs typeface="Vazirmatn"/>
              </a:rPr>
              <a:t>سرویس‌های نسل چهارم</a:t>
            </a:r>
            <a:r>
              <a:rPr lang="en-US" sz="2400" dirty="0">
                <a:solidFill>
                  <a:schemeClr val="accent5"/>
                </a:solidFill>
                <a:effectLst/>
                <a:ea typeface="Vazirmatn"/>
                <a:cs typeface="Vazirmatn"/>
              </a:rPr>
              <a:t>:</a:t>
            </a:r>
            <a:r>
              <a:rPr lang="ar-SA" sz="2400" dirty="0">
                <a:effectLst/>
                <a:ea typeface="Vazirmatn"/>
                <a:cs typeface="Vazirmatn"/>
              </a:rPr>
              <a:t> در این دوره شرکت مایکروسافت به عنوان قدرتمند ترین ارائه دهنده‌ی سرویس های ابری شناخته شده بود. تداوم ارائه سرویس مطابق با سلیقه کاربر لازمه حفظ این قدرت است. در این برهه از زمان تمام مولفه های ابری این سرویس به سمت هوشمند سازی و یادگیری‌ماشین حرکت کردند. </a:t>
            </a:r>
            <a:r>
              <a:rPr lang="fa-IR" sz="2400" dirty="0">
                <a:effectLst/>
                <a:ea typeface="Vazirmatn"/>
                <a:cs typeface="Vazirmatn"/>
              </a:rPr>
              <a:t>Microsoft Azure</a:t>
            </a:r>
            <a:r>
              <a:rPr lang="ar-SA" sz="2400" dirty="0">
                <a:effectLst/>
                <a:ea typeface="Vazirmatn"/>
                <a:cs typeface="Vazirmatn"/>
              </a:rPr>
              <a:t> جزو اولین ارائه دهندگان سرویس های ابری عمومی است که با ارائه‌ی </a:t>
            </a:r>
            <a:r>
              <a:rPr lang="fa-IR" sz="2400" dirty="0">
                <a:effectLst/>
                <a:ea typeface="Vazirmatn"/>
                <a:cs typeface="Vazirmatn"/>
              </a:rPr>
              <a:t>Azure ML Studio</a:t>
            </a:r>
            <a:r>
              <a:rPr lang="ar-SA" sz="2400" dirty="0">
                <a:effectLst/>
                <a:ea typeface="Vazirmatn"/>
                <a:cs typeface="Vazirmatn"/>
              </a:rPr>
              <a:t> امکان آموزش و استقرار مدل های یادگیری‌ماشین را برای طراحان فراهم کرد. سرویس های </a:t>
            </a:r>
            <a:r>
              <a:rPr lang="fa-IR" sz="2400" dirty="0">
                <a:effectLst/>
                <a:ea typeface="Vazirmatn"/>
                <a:cs typeface="Vazirmatn"/>
              </a:rPr>
              <a:t>Azure ML</a:t>
            </a:r>
            <a:r>
              <a:rPr lang="ar-SA" sz="2400" dirty="0">
                <a:effectLst/>
                <a:ea typeface="Vazirmatn"/>
                <a:cs typeface="Vazirmatn"/>
              </a:rPr>
              <a:t> در آینده از مدل های یادگیری عمیق یا </a:t>
            </a:r>
            <a:r>
              <a:rPr lang="fa-IR" sz="2400" dirty="0">
                <a:effectLst/>
                <a:ea typeface="Vazirmatn"/>
                <a:cs typeface="Vazirmatn"/>
              </a:rPr>
              <a:t>Deep Learning</a:t>
            </a:r>
            <a:r>
              <a:rPr lang="ar-SA" sz="2400" dirty="0">
                <a:effectLst/>
                <a:ea typeface="Vazirmatn"/>
                <a:cs typeface="Vazirmatn"/>
              </a:rPr>
              <a:t> ، کارت های گرافیکی </a:t>
            </a:r>
            <a:r>
              <a:rPr lang="fa-IR" sz="2400" dirty="0">
                <a:effectLst/>
                <a:ea typeface="Vazirmatn"/>
                <a:cs typeface="Vazirmatn"/>
              </a:rPr>
              <a:t>NVDIA</a:t>
            </a:r>
            <a:r>
              <a:rPr lang="ar-SA" sz="2400" dirty="0">
                <a:effectLst/>
                <a:ea typeface="Vazirmatn"/>
                <a:cs typeface="Vazirmatn"/>
              </a:rPr>
              <a:t> و </a:t>
            </a:r>
            <a:r>
              <a:rPr lang="fa-IR" sz="2400" dirty="0">
                <a:effectLst/>
                <a:ea typeface="Vazirmatn"/>
                <a:cs typeface="Vazirmatn"/>
              </a:rPr>
              <a:t>Intel FPGA</a:t>
            </a:r>
            <a:r>
              <a:rPr lang="ar-SA" sz="2400" dirty="0">
                <a:effectLst/>
                <a:ea typeface="Vazirmatn"/>
                <a:cs typeface="Vazirmatn"/>
              </a:rPr>
              <a:t> و عملیات یادگیری‌ ماشین و مفهوم </a:t>
            </a:r>
            <a:r>
              <a:rPr lang="fa-IR" sz="2400" dirty="0">
                <a:effectLst/>
                <a:ea typeface="Vazirmatn"/>
                <a:cs typeface="Vazirmatn"/>
              </a:rPr>
              <a:t>pipeline</a:t>
            </a:r>
            <a:r>
              <a:rPr lang="ar-SA" sz="2400" dirty="0">
                <a:effectLst/>
                <a:ea typeface="Vazirmatn"/>
                <a:cs typeface="Vazirmatn"/>
              </a:rPr>
              <a:t> حرفه ای و حتی حالت های </a:t>
            </a:r>
            <a:r>
              <a:rPr lang="fa-IR" sz="2400" dirty="0">
                <a:effectLst/>
                <a:ea typeface="Vazirmatn"/>
                <a:cs typeface="Vazirmatn"/>
              </a:rPr>
              <a:t>Drag and Drop</a:t>
            </a:r>
            <a:r>
              <a:rPr lang="ar-SA" sz="2400" dirty="0">
                <a:effectLst/>
                <a:ea typeface="Vazirmatn"/>
                <a:cs typeface="Vazirmatn"/>
              </a:rPr>
              <a:t> برای آموزش شبکه های عصبی نیز پشتیبانی خواهند کرد.</a:t>
            </a:r>
            <a:endParaRPr lang="en-US" sz="2400" dirty="0"/>
          </a:p>
        </p:txBody>
      </p:sp>
    </p:spTree>
    <p:extLst>
      <p:ext uri="{BB962C8B-B14F-4D97-AF65-F5344CB8AC3E}">
        <p14:creationId xmlns:p14="http://schemas.microsoft.com/office/powerpoint/2010/main" val="96499862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9D65C751-8D93-FE9C-685A-0D77B8F1B2FF}"/>
              </a:ext>
            </a:extLst>
          </p:cNvPr>
          <p:cNvSpPr>
            <a:spLocks noGrp="1"/>
          </p:cNvSpPr>
          <p:nvPr>
            <p:ph type="sldNum" sz="quarter" idx="12"/>
          </p:nvPr>
        </p:nvSpPr>
        <p:spPr/>
        <p:txBody>
          <a:bodyPr/>
          <a:lstStyle/>
          <a:p>
            <a:fld id="{ECDEF5ED-179D-4A8B-82BE-B86B42CF9827}" type="slidenum">
              <a:rPr lang="en-US" smtClean="0"/>
              <a:t>9</a:t>
            </a:fld>
            <a:endParaRPr lang="en-US"/>
          </a:p>
        </p:txBody>
      </p:sp>
      <p:sp>
        <p:nvSpPr>
          <p:cNvPr id="4" name="Title 1">
            <a:extLst>
              <a:ext uri="{FF2B5EF4-FFF2-40B4-BE49-F238E27FC236}">
                <a16:creationId xmlns:a16="http://schemas.microsoft.com/office/drawing/2014/main" id="{1FAEDAC3-BE04-C0F2-85C4-F2C2DDD26CAB}"/>
              </a:ext>
            </a:extLst>
          </p:cNvPr>
          <p:cNvSpPr txBox="1">
            <a:spLocks/>
          </p:cNvSpPr>
          <p:nvPr/>
        </p:nvSpPr>
        <p:spPr>
          <a:xfrm>
            <a:off x="1197439" y="263844"/>
            <a:ext cx="9440034" cy="691512"/>
          </a:xfrm>
          <a:prstGeom prst="rect">
            <a:avLst/>
          </a:prstGeom>
          <a:effectLst>
            <a:outerShdw blurRad="25400" dir="17880000">
              <a:srgbClr val="000000">
                <a:alpha val="46000"/>
              </a:srgbClr>
            </a:outerShdw>
          </a:effectLst>
        </p:spPr>
        <p:txBody>
          <a:bodyPr vert="horz" lIns="91440" tIns="45720" rIns="91440" bIns="45720" rtlCol="0" anchor="b">
            <a:normAutofit fontScale="97500"/>
          </a:bodyPr>
          <a:lstStyle>
            <a:lvl1pPr algn="ctr" defTabSz="457200" rtl="0" eaLnBrk="1" latinLnBrk="0" hangingPunct="1">
              <a:spcBef>
                <a:spcPct val="0"/>
              </a:spcBef>
              <a:buNone/>
              <a:defRPr sz="5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rtl="1"/>
            <a:r>
              <a:rPr lang="ar-SA" sz="4000" dirty="0">
                <a:effectLst/>
              </a:rPr>
              <a:t>تاریخچه </a:t>
            </a:r>
            <a:r>
              <a:rPr lang="fa-IR" sz="4000" dirty="0">
                <a:effectLst/>
              </a:rPr>
              <a:t>Azure</a:t>
            </a:r>
            <a:r>
              <a:rPr lang="en-US" sz="4000" dirty="0">
                <a:effectLst/>
              </a:rPr>
              <a:t> (Contd.)</a:t>
            </a:r>
          </a:p>
        </p:txBody>
      </p:sp>
      <p:sp>
        <p:nvSpPr>
          <p:cNvPr id="7" name="TextBox 6">
            <a:extLst>
              <a:ext uri="{FF2B5EF4-FFF2-40B4-BE49-F238E27FC236}">
                <a16:creationId xmlns:a16="http://schemas.microsoft.com/office/drawing/2014/main" id="{CF4473F4-5869-1A68-7426-FA66A29EF6CB}"/>
              </a:ext>
            </a:extLst>
          </p:cNvPr>
          <p:cNvSpPr txBox="1"/>
          <p:nvPr/>
        </p:nvSpPr>
        <p:spPr>
          <a:xfrm>
            <a:off x="587141" y="1357162"/>
            <a:ext cx="10905423" cy="1938992"/>
          </a:xfrm>
          <a:prstGeom prst="rect">
            <a:avLst/>
          </a:prstGeom>
          <a:noFill/>
        </p:spPr>
        <p:txBody>
          <a:bodyPr wrap="square" rtlCol="0">
            <a:spAutoFit/>
          </a:bodyPr>
          <a:lstStyle/>
          <a:p>
            <a:pPr algn="just" rtl="1"/>
            <a:r>
              <a:rPr lang="ar-SA" sz="2400" dirty="0">
                <a:effectLst/>
                <a:ea typeface="Vazirmatn"/>
                <a:cs typeface="Vazirmatn"/>
              </a:rPr>
              <a:t>همکاری شرکت مایکروسافت با شرکت‌های بزرگی مثل </a:t>
            </a:r>
            <a:r>
              <a:rPr lang="fa-IR" sz="2400" dirty="0">
                <a:effectLst/>
                <a:ea typeface="Vazirmatn"/>
                <a:cs typeface="Vazirmatn"/>
              </a:rPr>
              <a:t>Intel</a:t>
            </a:r>
            <a:r>
              <a:rPr lang="ar-SA" sz="2400" dirty="0">
                <a:effectLst/>
                <a:ea typeface="Vazirmatn"/>
                <a:cs typeface="Vazirmatn"/>
              </a:rPr>
              <a:t> و </a:t>
            </a:r>
            <a:r>
              <a:rPr lang="fa-IR" sz="2400" dirty="0">
                <a:effectLst/>
                <a:ea typeface="Vazirmatn"/>
                <a:cs typeface="Vazirmatn"/>
              </a:rPr>
              <a:t>NVDI</a:t>
            </a:r>
            <a:r>
              <a:rPr lang="en-US" sz="2400" dirty="0">
                <a:effectLst/>
                <a:ea typeface="Vazirmatn"/>
                <a:cs typeface="Vazirmatn"/>
              </a:rPr>
              <a:t>A</a:t>
            </a:r>
            <a:r>
              <a:rPr lang="ar-SA" sz="2400" dirty="0">
                <a:effectLst/>
                <a:ea typeface="Vazirmatn"/>
                <a:cs typeface="Vazirmatn"/>
              </a:rPr>
              <a:t> و </a:t>
            </a:r>
            <a:r>
              <a:rPr lang="fa-IR" sz="2400" dirty="0">
                <a:effectLst/>
                <a:ea typeface="Vazirmatn"/>
                <a:cs typeface="Vazirmatn"/>
              </a:rPr>
              <a:t>Qualcomm</a:t>
            </a:r>
            <a:r>
              <a:rPr lang="ar-SA" sz="2400" dirty="0">
                <a:effectLst/>
                <a:ea typeface="Vazirmatn"/>
                <a:cs typeface="Vazirmatn"/>
              </a:rPr>
              <a:t> از طرفی و پشتیبانی از مفاهیم پایگاه داده، کلان‌داده‌، هوش مصنوعی و اینترنت‌اشیا از طرف دیگر باعث شد که محصول </a:t>
            </a:r>
            <a:r>
              <a:rPr lang="fa-IR" sz="2400" dirty="0">
                <a:effectLst/>
                <a:ea typeface="Vazirmatn"/>
                <a:cs typeface="Vazirmatn"/>
              </a:rPr>
              <a:t>Azure IOT Edge</a:t>
            </a:r>
            <a:r>
              <a:rPr lang="ar-SA" sz="2400" dirty="0">
                <a:effectLst/>
                <a:ea typeface="Vazirmatn"/>
                <a:cs typeface="Vazirmatn"/>
              </a:rPr>
              <a:t> به بهترین </a:t>
            </a:r>
            <a:r>
              <a:rPr lang="fa-IR" sz="2400" dirty="0">
                <a:effectLst/>
                <a:ea typeface="Vazirmatn"/>
                <a:cs typeface="Vazirmatn"/>
              </a:rPr>
              <a:t>Platform</a:t>
            </a:r>
            <a:r>
              <a:rPr lang="ar-SA" sz="2400" dirty="0">
                <a:effectLst/>
                <a:ea typeface="Vazirmatn"/>
                <a:cs typeface="Vazirmatn"/>
              </a:rPr>
              <a:t> موجود تبدیل شده و مفاهیمی مثل ابر هوشمند و </a:t>
            </a:r>
            <a:r>
              <a:rPr lang="fa-IR" sz="2400" dirty="0">
                <a:effectLst/>
                <a:ea typeface="Vazirmatn"/>
                <a:cs typeface="Vazirmatn"/>
              </a:rPr>
              <a:t>Edge</a:t>
            </a:r>
            <a:r>
              <a:rPr lang="ar-SA" sz="2400" dirty="0">
                <a:effectLst/>
                <a:ea typeface="Vazirmatn"/>
                <a:cs typeface="Vazirmatn"/>
              </a:rPr>
              <a:t> هوشمند را برآورده کند. در عین حال،</a:t>
            </a:r>
            <a:r>
              <a:rPr lang="fa-IR" sz="2400" dirty="0">
                <a:effectLst/>
                <a:ea typeface="Vazirmatn"/>
                <a:cs typeface="Vazirmatn"/>
              </a:rPr>
              <a:t>Microsoft Azure</a:t>
            </a:r>
            <a:r>
              <a:rPr lang="ar-SA" sz="2400" dirty="0">
                <a:effectLst/>
                <a:ea typeface="Vazirmatn"/>
                <a:cs typeface="Vazirmatn"/>
              </a:rPr>
              <a:t> مکانی برای میزبانی سرویس های قدرتمند ابری فراهم و استانداردهایی برای اجرای محاسبات و مفاهیم </a:t>
            </a:r>
            <a:r>
              <a:rPr lang="fa-IR" sz="2400" dirty="0">
                <a:effectLst/>
                <a:ea typeface="Vazirmatn"/>
                <a:cs typeface="Vazirmatn"/>
              </a:rPr>
              <a:t>Storage</a:t>
            </a:r>
            <a:r>
              <a:rPr lang="ar-SA" sz="2400" dirty="0">
                <a:effectLst/>
                <a:ea typeface="Vazirmatn"/>
                <a:cs typeface="Vazirmatn"/>
              </a:rPr>
              <a:t> و </a:t>
            </a:r>
            <a:r>
              <a:rPr lang="fa-IR" sz="2400" dirty="0">
                <a:effectLst/>
                <a:ea typeface="Vazirmatn"/>
                <a:cs typeface="Vazirmatn"/>
              </a:rPr>
              <a:t>analytics</a:t>
            </a:r>
            <a:r>
              <a:rPr lang="ar-SA" sz="2400" dirty="0">
                <a:effectLst/>
                <a:ea typeface="Vazirmatn"/>
                <a:cs typeface="Vazirmatn"/>
              </a:rPr>
              <a:t> در </a:t>
            </a:r>
            <a:r>
              <a:rPr lang="fa-IR" sz="2400" dirty="0">
                <a:effectLst/>
                <a:ea typeface="Vazirmatn"/>
                <a:cs typeface="Vazirmatn"/>
              </a:rPr>
              <a:t>Edge</a:t>
            </a:r>
            <a:r>
              <a:rPr lang="ar-SA" sz="2400" dirty="0">
                <a:effectLst/>
                <a:ea typeface="Vazirmatn"/>
                <a:cs typeface="Vazirmatn"/>
              </a:rPr>
              <a:t> ارائه نمود .</a:t>
            </a:r>
            <a:endParaRPr lang="en-US" sz="2400" dirty="0"/>
          </a:p>
        </p:txBody>
      </p:sp>
      <p:sp>
        <p:nvSpPr>
          <p:cNvPr id="8" name="TextBox 7">
            <a:extLst>
              <a:ext uri="{FF2B5EF4-FFF2-40B4-BE49-F238E27FC236}">
                <a16:creationId xmlns:a16="http://schemas.microsoft.com/office/drawing/2014/main" id="{944739C0-A167-7E9D-A6A3-992881602DCC}"/>
              </a:ext>
            </a:extLst>
          </p:cNvPr>
          <p:cNvSpPr txBox="1"/>
          <p:nvPr/>
        </p:nvSpPr>
        <p:spPr>
          <a:xfrm>
            <a:off x="587140" y="3907857"/>
            <a:ext cx="10905423" cy="1200329"/>
          </a:xfrm>
          <a:prstGeom prst="rect">
            <a:avLst/>
          </a:prstGeom>
          <a:noFill/>
        </p:spPr>
        <p:txBody>
          <a:bodyPr wrap="square" rtlCol="0">
            <a:spAutoFit/>
          </a:bodyPr>
          <a:lstStyle/>
          <a:p>
            <a:pPr algn="just" rtl="1"/>
            <a:r>
              <a:rPr lang="ar-SA" sz="2400" dirty="0">
                <a:effectLst/>
                <a:ea typeface="Vazirmatn"/>
                <a:cs typeface="Vazirmatn"/>
              </a:rPr>
              <a:t>مایکروسافت بعد از تغییری که نرم افزار ‌متن باز </a:t>
            </a:r>
            <a:r>
              <a:rPr lang="fa-IR" sz="2400" dirty="0">
                <a:effectLst/>
                <a:ea typeface="Vazirmatn"/>
                <a:cs typeface="Vazirmatn"/>
              </a:rPr>
              <a:t>Kubernetes</a:t>
            </a:r>
            <a:r>
              <a:rPr lang="ar-SA" sz="2400" dirty="0">
                <a:effectLst/>
                <a:ea typeface="Vazirmatn"/>
                <a:cs typeface="Vazirmatn"/>
              </a:rPr>
              <a:t> در رایانش ابری ایجاد کرد، در محصول </a:t>
            </a:r>
            <a:r>
              <a:rPr lang="fa-IR" sz="2400" dirty="0">
                <a:effectLst/>
                <a:ea typeface="Vazirmatn"/>
                <a:cs typeface="Vazirmatn"/>
              </a:rPr>
              <a:t>Azure Arc</a:t>
            </a:r>
            <a:r>
              <a:rPr lang="ar-SA" sz="2400" dirty="0">
                <a:effectLst/>
                <a:ea typeface="Vazirmatn"/>
                <a:cs typeface="Vazirmatn"/>
              </a:rPr>
              <a:t> امکان مدیریت </a:t>
            </a:r>
            <a:r>
              <a:rPr lang="fa-IR" sz="2400" dirty="0">
                <a:effectLst/>
                <a:ea typeface="Vazirmatn"/>
                <a:cs typeface="Vazirmatn"/>
              </a:rPr>
              <a:t>Kubernetes</a:t>
            </a:r>
            <a:r>
              <a:rPr lang="ar-SA" sz="2400" dirty="0">
                <a:effectLst/>
                <a:ea typeface="Vazirmatn"/>
                <a:cs typeface="Vazirmatn"/>
              </a:rPr>
              <a:t> توسط یک پنل مدیریتی واحد با استفاده از ماشینهای مجازی و ماشین های فیزیکی را برای کاربران فراهم کرد. به این ترتیب </a:t>
            </a:r>
            <a:r>
              <a:rPr lang="fa-IR" sz="2400" dirty="0">
                <a:effectLst/>
                <a:ea typeface="Vazirmatn"/>
                <a:cs typeface="Vazirmatn"/>
              </a:rPr>
              <a:t>Azure Arc</a:t>
            </a:r>
            <a:r>
              <a:rPr lang="ar-SA" sz="2400" dirty="0">
                <a:effectLst/>
                <a:ea typeface="Vazirmatn"/>
                <a:cs typeface="Vazirmatn"/>
              </a:rPr>
              <a:t> از رقبای خود پیشی گرفت.</a:t>
            </a:r>
            <a:endParaRPr lang="en-US" sz="2400" dirty="0"/>
          </a:p>
        </p:txBody>
      </p:sp>
    </p:spTree>
    <p:extLst>
      <p:ext uri="{BB962C8B-B14F-4D97-AF65-F5344CB8AC3E}">
        <p14:creationId xmlns:p14="http://schemas.microsoft.com/office/powerpoint/2010/main" val="367940893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Slate</Template>
  <TotalTime>582</TotalTime>
  <Words>3347</Words>
  <Application>Microsoft Office PowerPoint</Application>
  <PresentationFormat>Widescreen</PresentationFormat>
  <Paragraphs>127</Paragraphs>
  <Slides>28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28</vt:i4>
      </vt:variant>
    </vt:vector>
  </HeadingPairs>
  <TitlesOfParts>
    <vt:vector size="37" baseType="lpstr">
      <vt:lpstr>Arial</vt:lpstr>
      <vt:lpstr>B Nazanin</vt:lpstr>
      <vt:lpstr>B Titr</vt:lpstr>
      <vt:lpstr>Calibri</vt:lpstr>
      <vt:lpstr>Calisto MT</vt:lpstr>
      <vt:lpstr>Vazirmatn</vt:lpstr>
      <vt:lpstr>Wingdings</vt:lpstr>
      <vt:lpstr>Wingdings 2</vt:lpstr>
      <vt:lpstr>Slate</vt:lpstr>
      <vt:lpstr>Fi </vt:lpstr>
      <vt:lpstr>Microsoft Azure</vt:lpstr>
      <vt:lpstr>در یک نگاه/Introduction</vt:lpstr>
      <vt:lpstr>PowerPoint Presentation</vt:lpstr>
      <vt:lpstr>تاریخچه Azure</vt:lpstr>
      <vt:lpstr>PowerPoint Presentation</vt:lpstr>
      <vt:lpstr>PowerPoint Presentation</vt:lpstr>
      <vt:lpstr>PowerPoint Presentation</vt:lpstr>
      <vt:lpstr>PowerPoint Presentation</vt:lpstr>
      <vt:lpstr>دسته بندی خدمات آزور / IaaS, PaaS, and SaaS in Azure</vt:lpstr>
      <vt:lpstr>PowerPoint Presentation</vt:lpstr>
      <vt:lpstr>Azure products and services in detail/انواع خدمات و سرویس‌های آزور</vt:lpstr>
      <vt:lpstr>Services – AI + ML </vt:lpstr>
      <vt:lpstr>Services - Analytic</vt:lpstr>
      <vt:lpstr>Services - Development</vt:lpstr>
      <vt:lpstr>Azure for DR and backup</vt:lpstr>
      <vt:lpstr>Azure for DR and backup (Contd.) </vt:lpstr>
      <vt:lpstr>مایکروسافت آزور در مقابل AWS و گوگل کلاد / Azure vs AWS &amp; Google Cloud</vt:lpstr>
      <vt:lpstr>PowerPoint Presentation</vt:lpstr>
      <vt:lpstr>مایکروسافت آزور در مقابل AWS و گوگل کلاد / Azure vs AWS &amp; Google (Contd.)  Cloud </vt:lpstr>
      <vt:lpstr>PowerPoint Presentation</vt:lpstr>
      <vt:lpstr>PowerPoint Presentation</vt:lpstr>
      <vt:lpstr>مزیت نسبی آزور / Azure's Advantages</vt:lpstr>
      <vt:lpstr>Security in Azure</vt:lpstr>
      <vt:lpstr>امنیت آزور/ Security in Azure (Contd.)</vt:lpstr>
      <vt:lpstr>اختلال ها و حملات مهم صورت گرفته طی سال ها در آزور/ Significant Outages</vt:lpstr>
      <vt:lpstr>PowerPoint Presentation</vt:lpstr>
      <vt:lpstr>منابع و مراجع</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Nima Tajik</dc:creator>
  <cp:lastModifiedBy>Amir</cp:lastModifiedBy>
  <cp:revision>34</cp:revision>
  <dcterms:created xsi:type="dcterms:W3CDTF">2024-04-27T17:42:23Z</dcterms:created>
  <dcterms:modified xsi:type="dcterms:W3CDTF">2024-04-29T07:51:52Z</dcterms:modified>
</cp:coreProperties>
</file>