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579C-16D1-3AD7-09CA-5F4EF518EF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9DD65A-F680-4C45-7E7A-C6699C371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01EC82-77FB-8CCD-54CC-C14F05F663E6}"/>
              </a:ext>
            </a:extLst>
          </p:cNvPr>
          <p:cNvSpPr>
            <a:spLocks noGrp="1"/>
          </p:cNvSpPr>
          <p:nvPr>
            <p:ph type="dt" sz="half" idx="10"/>
          </p:nvPr>
        </p:nvSpPr>
        <p:spPr/>
        <p:txBody>
          <a:bodyPr/>
          <a:lstStyle/>
          <a:p>
            <a:fld id="{AC327FFE-54A4-4861-BFBD-90ED63D984A0}" type="datetimeFigureOut">
              <a:rPr lang="en-US" smtClean="0"/>
              <a:t>8/24/2024</a:t>
            </a:fld>
            <a:endParaRPr lang="en-US"/>
          </a:p>
        </p:txBody>
      </p:sp>
      <p:sp>
        <p:nvSpPr>
          <p:cNvPr id="5" name="Footer Placeholder 4">
            <a:extLst>
              <a:ext uri="{FF2B5EF4-FFF2-40B4-BE49-F238E27FC236}">
                <a16:creationId xmlns:a16="http://schemas.microsoft.com/office/drawing/2014/main" id="{4FFE47C8-1C1E-4708-3A79-CB50E2816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BDB82-94AC-97FA-0BD6-D7FA05CD0C1A}"/>
              </a:ext>
            </a:extLst>
          </p:cNvPr>
          <p:cNvSpPr>
            <a:spLocks noGrp="1"/>
          </p:cNvSpPr>
          <p:nvPr>
            <p:ph type="sldNum" sz="quarter" idx="12"/>
          </p:nvPr>
        </p:nvSpPr>
        <p:spPr/>
        <p:txBody>
          <a:bodyPr/>
          <a:lstStyle/>
          <a:p>
            <a:fld id="{85F5F0D8-0D06-4E00-8006-FC682C521A19}" type="slidenum">
              <a:rPr lang="en-US" smtClean="0"/>
              <a:t>‹#›</a:t>
            </a:fld>
            <a:endParaRPr lang="en-US"/>
          </a:p>
        </p:txBody>
      </p:sp>
    </p:spTree>
    <p:extLst>
      <p:ext uri="{BB962C8B-B14F-4D97-AF65-F5344CB8AC3E}">
        <p14:creationId xmlns:p14="http://schemas.microsoft.com/office/powerpoint/2010/main" val="382569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D99F-56C8-0279-70D0-9261E36C5B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B0E8D-7CDD-4873-4534-3C26EAD9AF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6216E-0A6F-7030-F80E-C61F441BC56E}"/>
              </a:ext>
            </a:extLst>
          </p:cNvPr>
          <p:cNvSpPr>
            <a:spLocks noGrp="1"/>
          </p:cNvSpPr>
          <p:nvPr>
            <p:ph type="dt" sz="half" idx="10"/>
          </p:nvPr>
        </p:nvSpPr>
        <p:spPr/>
        <p:txBody>
          <a:bodyPr/>
          <a:lstStyle/>
          <a:p>
            <a:fld id="{AC327FFE-54A4-4861-BFBD-90ED63D984A0}" type="datetimeFigureOut">
              <a:rPr lang="en-US" smtClean="0"/>
              <a:t>8/24/2024</a:t>
            </a:fld>
            <a:endParaRPr lang="en-US"/>
          </a:p>
        </p:txBody>
      </p:sp>
      <p:sp>
        <p:nvSpPr>
          <p:cNvPr id="5" name="Footer Placeholder 4">
            <a:extLst>
              <a:ext uri="{FF2B5EF4-FFF2-40B4-BE49-F238E27FC236}">
                <a16:creationId xmlns:a16="http://schemas.microsoft.com/office/drawing/2014/main" id="{8BCCB43F-7CCB-B1D5-AB12-65D0311C8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C4DB0-ADE9-62DB-E34E-A56156DB32E8}"/>
              </a:ext>
            </a:extLst>
          </p:cNvPr>
          <p:cNvSpPr>
            <a:spLocks noGrp="1"/>
          </p:cNvSpPr>
          <p:nvPr>
            <p:ph type="sldNum" sz="quarter" idx="12"/>
          </p:nvPr>
        </p:nvSpPr>
        <p:spPr/>
        <p:txBody>
          <a:bodyPr/>
          <a:lstStyle/>
          <a:p>
            <a:fld id="{85F5F0D8-0D06-4E00-8006-FC682C521A19}" type="slidenum">
              <a:rPr lang="en-US" smtClean="0"/>
              <a:t>‹#›</a:t>
            </a:fld>
            <a:endParaRPr lang="en-US"/>
          </a:p>
        </p:txBody>
      </p:sp>
    </p:spTree>
    <p:extLst>
      <p:ext uri="{BB962C8B-B14F-4D97-AF65-F5344CB8AC3E}">
        <p14:creationId xmlns:p14="http://schemas.microsoft.com/office/powerpoint/2010/main" val="15050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A92CA-A96A-4C47-71AE-C8BEDDB575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202DFD-0CCD-C9DB-BE3B-FA868A3FCE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8EBA1-2005-A858-3175-CE0A16D11786}"/>
              </a:ext>
            </a:extLst>
          </p:cNvPr>
          <p:cNvSpPr>
            <a:spLocks noGrp="1"/>
          </p:cNvSpPr>
          <p:nvPr>
            <p:ph type="dt" sz="half" idx="10"/>
          </p:nvPr>
        </p:nvSpPr>
        <p:spPr/>
        <p:txBody>
          <a:bodyPr/>
          <a:lstStyle/>
          <a:p>
            <a:fld id="{AC327FFE-54A4-4861-BFBD-90ED63D984A0}" type="datetimeFigureOut">
              <a:rPr lang="en-US" smtClean="0"/>
              <a:t>8/24/2024</a:t>
            </a:fld>
            <a:endParaRPr lang="en-US"/>
          </a:p>
        </p:txBody>
      </p:sp>
      <p:sp>
        <p:nvSpPr>
          <p:cNvPr id="5" name="Footer Placeholder 4">
            <a:extLst>
              <a:ext uri="{FF2B5EF4-FFF2-40B4-BE49-F238E27FC236}">
                <a16:creationId xmlns:a16="http://schemas.microsoft.com/office/drawing/2014/main" id="{3F45C307-296A-6B8C-3C73-573410D1C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77776-D9C2-4CD6-93BB-46300C9DF3FF}"/>
              </a:ext>
            </a:extLst>
          </p:cNvPr>
          <p:cNvSpPr>
            <a:spLocks noGrp="1"/>
          </p:cNvSpPr>
          <p:nvPr>
            <p:ph type="sldNum" sz="quarter" idx="12"/>
          </p:nvPr>
        </p:nvSpPr>
        <p:spPr/>
        <p:txBody>
          <a:bodyPr/>
          <a:lstStyle/>
          <a:p>
            <a:fld id="{85F5F0D8-0D06-4E00-8006-FC682C521A19}" type="slidenum">
              <a:rPr lang="en-US" smtClean="0"/>
              <a:t>‹#›</a:t>
            </a:fld>
            <a:endParaRPr lang="en-US"/>
          </a:p>
        </p:txBody>
      </p:sp>
    </p:spTree>
    <p:extLst>
      <p:ext uri="{BB962C8B-B14F-4D97-AF65-F5344CB8AC3E}">
        <p14:creationId xmlns:p14="http://schemas.microsoft.com/office/powerpoint/2010/main" val="4452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4D402-E9AC-5D0D-BB1D-D95FB28CCB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293C69-7826-6E11-EF90-E333A043D2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48D32-F219-57D0-6FCD-B50042CC91E7}"/>
              </a:ext>
            </a:extLst>
          </p:cNvPr>
          <p:cNvSpPr>
            <a:spLocks noGrp="1"/>
          </p:cNvSpPr>
          <p:nvPr>
            <p:ph type="dt" sz="half" idx="10"/>
          </p:nvPr>
        </p:nvSpPr>
        <p:spPr/>
        <p:txBody>
          <a:bodyPr/>
          <a:lstStyle/>
          <a:p>
            <a:fld id="{AC327FFE-54A4-4861-BFBD-90ED63D984A0}" type="datetimeFigureOut">
              <a:rPr lang="en-US" smtClean="0"/>
              <a:t>8/24/2024</a:t>
            </a:fld>
            <a:endParaRPr lang="en-US"/>
          </a:p>
        </p:txBody>
      </p:sp>
      <p:sp>
        <p:nvSpPr>
          <p:cNvPr id="5" name="Footer Placeholder 4">
            <a:extLst>
              <a:ext uri="{FF2B5EF4-FFF2-40B4-BE49-F238E27FC236}">
                <a16:creationId xmlns:a16="http://schemas.microsoft.com/office/drawing/2014/main" id="{78E201D8-A8C3-4885-060E-C7508759E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11DE9-9E93-51F8-AE01-833C95FD1622}"/>
              </a:ext>
            </a:extLst>
          </p:cNvPr>
          <p:cNvSpPr>
            <a:spLocks noGrp="1"/>
          </p:cNvSpPr>
          <p:nvPr>
            <p:ph type="sldNum" sz="quarter" idx="12"/>
          </p:nvPr>
        </p:nvSpPr>
        <p:spPr/>
        <p:txBody>
          <a:bodyPr/>
          <a:lstStyle/>
          <a:p>
            <a:fld id="{85F5F0D8-0D06-4E00-8006-FC682C521A19}" type="slidenum">
              <a:rPr lang="en-US" smtClean="0"/>
              <a:t>‹#›</a:t>
            </a:fld>
            <a:endParaRPr lang="en-US"/>
          </a:p>
        </p:txBody>
      </p:sp>
    </p:spTree>
    <p:extLst>
      <p:ext uri="{BB962C8B-B14F-4D97-AF65-F5344CB8AC3E}">
        <p14:creationId xmlns:p14="http://schemas.microsoft.com/office/powerpoint/2010/main" val="369139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77CF-A72A-1A86-B5D3-22AB5E5CD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5809DB-E9DD-0C2F-8794-4A40F7F0DE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494947-5A89-3BB8-55C4-D73F8629350E}"/>
              </a:ext>
            </a:extLst>
          </p:cNvPr>
          <p:cNvSpPr>
            <a:spLocks noGrp="1"/>
          </p:cNvSpPr>
          <p:nvPr>
            <p:ph type="dt" sz="half" idx="10"/>
          </p:nvPr>
        </p:nvSpPr>
        <p:spPr/>
        <p:txBody>
          <a:bodyPr/>
          <a:lstStyle/>
          <a:p>
            <a:fld id="{AC327FFE-54A4-4861-BFBD-90ED63D984A0}" type="datetimeFigureOut">
              <a:rPr lang="en-US" smtClean="0"/>
              <a:t>8/24/2024</a:t>
            </a:fld>
            <a:endParaRPr lang="en-US"/>
          </a:p>
        </p:txBody>
      </p:sp>
      <p:sp>
        <p:nvSpPr>
          <p:cNvPr id="5" name="Footer Placeholder 4">
            <a:extLst>
              <a:ext uri="{FF2B5EF4-FFF2-40B4-BE49-F238E27FC236}">
                <a16:creationId xmlns:a16="http://schemas.microsoft.com/office/drawing/2014/main" id="{19C8E0DC-498F-F151-189F-DA5864EFE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285FA-09CD-D186-6DAB-6451E24A5383}"/>
              </a:ext>
            </a:extLst>
          </p:cNvPr>
          <p:cNvSpPr>
            <a:spLocks noGrp="1"/>
          </p:cNvSpPr>
          <p:nvPr>
            <p:ph type="sldNum" sz="quarter" idx="12"/>
          </p:nvPr>
        </p:nvSpPr>
        <p:spPr/>
        <p:txBody>
          <a:bodyPr/>
          <a:lstStyle/>
          <a:p>
            <a:fld id="{85F5F0D8-0D06-4E00-8006-FC682C521A19}" type="slidenum">
              <a:rPr lang="en-US" smtClean="0"/>
              <a:t>‹#›</a:t>
            </a:fld>
            <a:endParaRPr lang="en-US"/>
          </a:p>
        </p:txBody>
      </p:sp>
    </p:spTree>
    <p:extLst>
      <p:ext uri="{BB962C8B-B14F-4D97-AF65-F5344CB8AC3E}">
        <p14:creationId xmlns:p14="http://schemas.microsoft.com/office/powerpoint/2010/main" val="75876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F8DB-FA24-B481-9DAC-4E3550E255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F7A8C-685C-191E-070A-E6C7469038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15A57A-5A14-D5F3-236B-3D808F025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1DC807-D816-0495-D6CB-E41F3379976D}"/>
              </a:ext>
            </a:extLst>
          </p:cNvPr>
          <p:cNvSpPr>
            <a:spLocks noGrp="1"/>
          </p:cNvSpPr>
          <p:nvPr>
            <p:ph type="dt" sz="half" idx="10"/>
          </p:nvPr>
        </p:nvSpPr>
        <p:spPr/>
        <p:txBody>
          <a:bodyPr/>
          <a:lstStyle/>
          <a:p>
            <a:fld id="{AC327FFE-54A4-4861-BFBD-90ED63D984A0}" type="datetimeFigureOut">
              <a:rPr lang="en-US" smtClean="0"/>
              <a:t>8/24/2024</a:t>
            </a:fld>
            <a:endParaRPr lang="en-US"/>
          </a:p>
        </p:txBody>
      </p:sp>
      <p:sp>
        <p:nvSpPr>
          <p:cNvPr id="6" name="Footer Placeholder 5">
            <a:extLst>
              <a:ext uri="{FF2B5EF4-FFF2-40B4-BE49-F238E27FC236}">
                <a16:creationId xmlns:a16="http://schemas.microsoft.com/office/drawing/2014/main" id="{1989B23E-97A4-FACE-3460-DC84E358B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B30C1-59E5-9A44-7ADF-9620F7E4543D}"/>
              </a:ext>
            </a:extLst>
          </p:cNvPr>
          <p:cNvSpPr>
            <a:spLocks noGrp="1"/>
          </p:cNvSpPr>
          <p:nvPr>
            <p:ph type="sldNum" sz="quarter" idx="12"/>
          </p:nvPr>
        </p:nvSpPr>
        <p:spPr/>
        <p:txBody>
          <a:bodyPr/>
          <a:lstStyle/>
          <a:p>
            <a:fld id="{85F5F0D8-0D06-4E00-8006-FC682C521A19}" type="slidenum">
              <a:rPr lang="en-US" smtClean="0"/>
              <a:t>‹#›</a:t>
            </a:fld>
            <a:endParaRPr lang="en-US"/>
          </a:p>
        </p:txBody>
      </p:sp>
    </p:spTree>
    <p:extLst>
      <p:ext uri="{BB962C8B-B14F-4D97-AF65-F5344CB8AC3E}">
        <p14:creationId xmlns:p14="http://schemas.microsoft.com/office/powerpoint/2010/main" val="351435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E47B-CFBE-99E3-8145-A910181E08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E75B9C-AF39-1EDF-9F35-0EFE437D66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1B42C8-94AE-6ED6-9F3C-5044DAC38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30B582-1A98-FD91-5425-74520A47C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43A56B-FB37-7FCE-ECEE-2236EC184E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D18BF1-978D-8F73-0B91-CF5EDAC8D247}"/>
              </a:ext>
            </a:extLst>
          </p:cNvPr>
          <p:cNvSpPr>
            <a:spLocks noGrp="1"/>
          </p:cNvSpPr>
          <p:nvPr>
            <p:ph type="dt" sz="half" idx="10"/>
          </p:nvPr>
        </p:nvSpPr>
        <p:spPr/>
        <p:txBody>
          <a:bodyPr/>
          <a:lstStyle/>
          <a:p>
            <a:fld id="{AC327FFE-54A4-4861-BFBD-90ED63D984A0}" type="datetimeFigureOut">
              <a:rPr lang="en-US" smtClean="0"/>
              <a:t>8/24/2024</a:t>
            </a:fld>
            <a:endParaRPr lang="en-US"/>
          </a:p>
        </p:txBody>
      </p:sp>
      <p:sp>
        <p:nvSpPr>
          <p:cNvPr id="8" name="Footer Placeholder 7">
            <a:extLst>
              <a:ext uri="{FF2B5EF4-FFF2-40B4-BE49-F238E27FC236}">
                <a16:creationId xmlns:a16="http://schemas.microsoft.com/office/drawing/2014/main" id="{334569C3-94A5-64B4-B31C-0D55FF538F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471508-5494-BC85-5EE1-7B302B1A0D02}"/>
              </a:ext>
            </a:extLst>
          </p:cNvPr>
          <p:cNvSpPr>
            <a:spLocks noGrp="1"/>
          </p:cNvSpPr>
          <p:nvPr>
            <p:ph type="sldNum" sz="quarter" idx="12"/>
          </p:nvPr>
        </p:nvSpPr>
        <p:spPr/>
        <p:txBody>
          <a:bodyPr/>
          <a:lstStyle/>
          <a:p>
            <a:fld id="{85F5F0D8-0D06-4E00-8006-FC682C521A19}" type="slidenum">
              <a:rPr lang="en-US" smtClean="0"/>
              <a:t>‹#›</a:t>
            </a:fld>
            <a:endParaRPr lang="en-US"/>
          </a:p>
        </p:txBody>
      </p:sp>
    </p:spTree>
    <p:extLst>
      <p:ext uri="{BB962C8B-B14F-4D97-AF65-F5344CB8AC3E}">
        <p14:creationId xmlns:p14="http://schemas.microsoft.com/office/powerpoint/2010/main" val="34046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4348-7F60-9331-8848-FD103F5F57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C45201-CA2A-0B2D-F454-801A4EA2BC16}"/>
              </a:ext>
            </a:extLst>
          </p:cNvPr>
          <p:cNvSpPr>
            <a:spLocks noGrp="1"/>
          </p:cNvSpPr>
          <p:nvPr>
            <p:ph type="dt" sz="half" idx="10"/>
          </p:nvPr>
        </p:nvSpPr>
        <p:spPr/>
        <p:txBody>
          <a:bodyPr/>
          <a:lstStyle/>
          <a:p>
            <a:fld id="{AC327FFE-54A4-4861-BFBD-90ED63D984A0}" type="datetimeFigureOut">
              <a:rPr lang="en-US" smtClean="0"/>
              <a:t>8/24/2024</a:t>
            </a:fld>
            <a:endParaRPr lang="en-US"/>
          </a:p>
        </p:txBody>
      </p:sp>
      <p:sp>
        <p:nvSpPr>
          <p:cNvPr id="4" name="Footer Placeholder 3">
            <a:extLst>
              <a:ext uri="{FF2B5EF4-FFF2-40B4-BE49-F238E27FC236}">
                <a16:creationId xmlns:a16="http://schemas.microsoft.com/office/drawing/2014/main" id="{39CC6FC1-8F1F-8C23-52A1-A90B95BCC5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14635-0E4A-D5EB-1697-8EA83835743D}"/>
              </a:ext>
            </a:extLst>
          </p:cNvPr>
          <p:cNvSpPr>
            <a:spLocks noGrp="1"/>
          </p:cNvSpPr>
          <p:nvPr>
            <p:ph type="sldNum" sz="quarter" idx="12"/>
          </p:nvPr>
        </p:nvSpPr>
        <p:spPr/>
        <p:txBody>
          <a:bodyPr/>
          <a:lstStyle/>
          <a:p>
            <a:fld id="{85F5F0D8-0D06-4E00-8006-FC682C521A19}" type="slidenum">
              <a:rPr lang="en-US" smtClean="0"/>
              <a:t>‹#›</a:t>
            </a:fld>
            <a:endParaRPr lang="en-US"/>
          </a:p>
        </p:txBody>
      </p:sp>
    </p:spTree>
    <p:extLst>
      <p:ext uri="{BB962C8B-B14F-4D97-AF65-F5344CB8AC3E}">
        <p14:creationId xmlns:p14="http://schemas.microsoft.com/office/powerpoint/2010/main" val="426543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A5104-1862-15DB-74D1-EA79730AE160}"/>
              </a:ext>
            </a:extLst>
          </p:cNvPr>
          <p:cNvSpPr>
            <a:spLocks noGrp="1"/>
          </p:cNvSpPr>
          <p:nvPr>
            <p:ph type="dt" sz="half" idx="10"/>
          </p:nvPr>
        </p:nvSpPr>
        <p:spPr/>
        <p:txBody>
          <a:bodyPr/>
          <a:lstStyle/>
          <a:p>
            <a:fld id="{AC327FFE-54A4-4861-BFBD-90ED63D984A0}" type="datetimeFigureOut">
              <a:rPr lang="en-US" smtClean="0"/>
              <a:t>8/24/2024</a:t>
            </a:fld>
            <a:endParaRPr lang="en-US"/>
          </a:p>
        </p:txBody>
      </p:sp>
      <p:sp>
        <p:nvSpPr>
          <p:cNvPr id="3" name="Footer Placeholder 2">
            <a:extLst>
              <a:ext uri="{FF2B5EF4-FFF2-40B4-BE49-F238E27FC236}">
                <a16:creationId xmlns:a16="http://schemas.microsoft.com/office/drawing/2014/main" id="{B291986C-A682-306F-4058-0006A91CE6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D51692-9B43-7CC1-6A0F-7B2ACB7BD646}"/>
              </a:ext>
            </a:extLst>
          </p:cNvPr>
          <p:cNvSpPr>
            <a:spLocks noGrp="1"/>
          </p:cNvSpPr>
          <p:nvPr>
            <p:ph type="sldNum" sz="quarter" idx="12"/>
          </p:nvPr>
        </p:nvSpPr>
        <p:spPr/>
        <p:txBody>
          <a:bodyPr/>
          <a:lstStyle/>
          <a:p>
            <a:fld id="{85F5F0D8-0D06-4E00-8006-FC682C521A19}" type="slidenum">
              <a:rPr lang="en-US" smtClean="0"/>
              <a:t>‹#›</a:t>
            </a:fld>
            <a:endParaRPr lang="en-US"/>
          </a:p>
        </p:txBody>
      </p:sp>
    </p:spTree>
    <p:extLst>
      <p:ext uri="{BB962C8B-B14F-4D97-AF65-F5344CB8AC3E}">
        <p14:creationId xmlns:p14="http://schemas.microsoft.com/office/powerpoint/2010/main" val="207053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3BF7-4E89-A598-1A66-3D7458B93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191AEE-6AA6-10FC-B8F7-177696DD8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63601D-0876-EA95-1269-E6F0D7C3A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DAADF-B4F9-E506-0239-CE87DDC60153}"/>
              </a:ext>
            </a:extLst>
          </p:cNvPr>
          <p:cNvSpPr>
            <a:spLocks noGrp="1"/>
          </p:cNvSpPr>
          <p:nvPr>
            <p:ph type="dt" sz="half" idx="10"/>
          </p:nvPr>
        </p:nvSpPr>
        <p:spPr/>
        <p:txBody>
          <a:bodyPr/>
          <a:lstStyle/>
          <a:p>
            <a:fld id="{AC327FFE-54A4-4861-BFBD-90ED63D984A0}" type="datetimeFigureOut">
              <a:rPr lang="en-US" smtClean="0"/>
              <a:t>8/24/2024</a:t>
            </a:fld>
            <a:endParaRPr lang="en-US"/>
          </a:p>
        </p:txBody>
      </p:sp>
      <p:sp>
        <p:nvSpPr>
          <p:cNvPr id="6" name="Footer Placeholder 5">
            <a:extLst>
              <a:ext uri="{FF2B5EF4-FFF2-40B4-BE49-F238E27FC236}">
                <a16:creationId xmlns:a16="http://schemas.microsoft.com/office/drawing/2014/main" id="{364E08E3-BB1E-C277-2CA9-EC0248D6E9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B41C50-8710-9CD8-C2D1-F52D0A96D31B}"/>
              </a:ext>
            </a:extLst>
          </p:cNvPr>
          <p:cNvSpPr>
            <a:spLocks noGrp="1"/>
          </p:cNvSpPr>
          <p:nvPr>
            <p:ph type="sldNum" sz="quarter" idx="12"/>
          </p:nvPr>
        </p:nvSpPr>
        <p:spPr/>
        <p:txBody>
          <a:bodyPr/>
          <a:lstStyle/>
          <a:p>
            <a:fld id="{85F5F0D8-0D06-4E00-8006-FC682C521A19}" type="slidenum">
              <a:rPr lang="en-US" smtClean="0"/>
              <a:t>‹#›</a:t>
            </a:fld>
            <a:endParaRPr lang="en-US"/>
          </a:p>
        </p:txBody>
      </p:sp>
    </p:spTree>
    <p:extLst>
      <p:ext uri="{BB962C8B-B14F-4D97-AF65-F5344CB8AC3E}">
        <p14:creationId xmlns:p14="http://schemas.microsoft.com/office/powerpoint/2010/main" val="327307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93C3-5153-45C5-8E85-DE8E01C6D1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8635F9-2D0C-1B2D-2D0D-8F3C485CFC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2633B0-B2B8-4C3A-7C09-72207CECA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6D55D-9047-A959-DE39-B5F3FFAE04D3}"/>
              </a:ext>
            </a:extLst>
          </p:cNvPr>
          <p:cNvSpPr>
            <a:spLocks noGrp="1"/>
          </p:cNvSpPr>
          <p:nvPr>
            <p:ph type="dt" sz="half" idx="10"/>
          </p:nvPr>
        </p:nvSpPr>
        <p:spPr/>
        <p:txBody>
          <a:bodyPr/>
          <a:lstStyle/>
          <a:p>
            <a:fld id="{AC327FFE-54A4-4861-BFBD-90ED63D984A0}" type="datetimeFigureOut">
              <a:rPr lang="en-US" smtClean="0"/>
              <a:t>8/24/2024</a:t>
            </a:fld>
            <a:endParaRPr lang="en-US"/>
          </a:p>
        </p:txBody>
      </p:sp>
      <p:sp>
        <p:nvSpPr>
          <p:cNvPr id="6" name="Footer Placeholder 5">
            <a:extLst>
              <a:ext uri="{FF2B5EF4-FFF2-40B4-BE49-F238E27FC236}">
                <a16:creationId xmlns:a16="http://schemas.microsoft.com/office/drawing/2014/main" id="{FA18A1FE-AFCD-26A1-1652-A6E65BBEF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F566F-A44B-0FD3-EE88-0CD0967FFDE0}"/>
              </a:ext>
            </a:extLst>
          </p:cNvPr>
          <p:cNvSpPr>
            <a:spLocks noGrp="1"/>
          </p:cNvSpPr>
          <p:nvPr>
            <p:ph type="sldNum" sz="quarter" idx="12"/>
          </p:nvPr>
        </p:nvSpPr>
        <p:spPr/>
        <p:txBody>
          <a:bodyPr/>
          <a:lstStyle/>
          <a:p>
            <a:fld id="{85F5F0D8-0D06-4E00-8006-FC682C521A19}" type="slidenum">
              <a:rPr lang="en-US" smtClean="0"/>
              <a:t>‹#›</a:t>
            </a:fld>
            <a:endParaRPr lang="en-US"/>
          </a:p>
        </p:txBody>
      </p:sp>
    </p:spTree>
    <p:extLst>
      <p:ext uri="{BB962C8B-B14F-4D97-AF65-F5344CB8AC3E}">
        <p14:creationId xmlns:p14="http://schemas.microsoft.com/office/powerpoint/2010/main" val="361165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6FCCE-7B45-BA3E-7FE2-595828640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6A5256-7DEF-5DC8-73DA-F53CC13D03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E7549-A1DB-200A-A9D9-473B9CF7D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27FFE-54A4-4861-BFBD-90ED63D984A0}" type="datetimeFigureOut">
              <a:rPr lang="en-US" smtClean="0"/>
              <a:t>8/24/2024</a:t>
            </a:fld>
            <a:endParaRPr lang="en-US"/>
          </a:p>
        </p:txBody>
      </p:sp>
      <p:sp>
        <p:nvSpPr>
          <p:cNvPr id="5" name="Footer Placeholder 4">
            <a:extLst>
              <a:ext uri="{FF2B5EF4-FFF2-40B4-BE49-F238E27FC236}">
                <a16:creationId xmlns:a16="http://schemas.microsoft.com/office/drawing/2014/main" id="{DF0EA91E-987B-841F-C58B-0D7CFA7A32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F06BEC-12D3-5806-99D1-C8DF0642A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5F0D8-0D06-4E00-8006-FC682C521A19}" type="slidenum">
              <a:rPr lang="en-US" smtClean="0"/>
              <a:t>‹#›</a:t>
            </a:fld>
            <a:endParaRPr lang="en-US"/>
          </a:p>
        </p:txBody>
      </p:sp>
    </p:spTree>
    <p:extLst>
      <p:ext uri="{BB962C8B-B14F-4D97-AF65-F5344CB8AC3E}">
        <p14:creationId xmlns:p14="http://schemas.microsoft.com/office/powerpoint/2010/main" val="2146630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D88BDA-0B4B-3D92-FD6E-281F32DD247F}"/>
              </a:ext>
            </a:extLst>
          </p:cNvPr>
          <p:cNvPicPr>
            <a:picLocks noChangeAspect="1"/>
          </p:cNvPicPr>
          <p:nvPr/>
        </p:nvPicPr>
        <p:blipFill>
          <a:blip r:embed="rId2"/>
          <a:stretch>
            <a:fillRect/>
          </a:stretch>
        </p:blipFill>
        <p:spPr>
          <a:xfrm>
            <a:off x="120414" y="1897181"/>
            <a:ext cx="4038600" cy="4210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009D55CE-96C4-B70A-1DF2-01BC799A66C2}"/>
              </a:ext>
            </a:extLst>
          </p:cNvPr>
          <p:cNvPicPr>
            <a:picLocks noChangeAspect="1"/>
          </p:cNvPicPr>
          <p:nvPr/>
        </p:nvPicPr>
        <p:blipFill>
          <a:blip r:embed="rId3"/>
          <a:stretch>
            <a:fillRect/>
          </a:stretch>
        </p:blipFill>
        <p:spPr>
          <a:xfrm>
            <a:off x="4387115" y="2659181"/>
            <a:ext cx="3990975" cy="2686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C061CC7-914F-E4E1-0520-7AE1A7DE7C6A}"/>
              </a:ext>
            </a:extLst>
          </p:cNvPr>
          <p:cNvPicPr>
            <a:picLocks noChangeAspect="1"/>
          </p:cNvPicPr>
          <p:nvPr/>
        </p:nvPicPr>
        <p:blipFill>
          <a:blip r:embed="rId4"/>
          <a:stretch>
            <a:fillRect/>
          </a:stretch>
        </p:blipFill>
        <p:spPr>
          <a:xfrm>
            <a:off x="8606191" y="2783006"/>
            <a:ext cx="3190875"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84D5D173-6181-A995-9C17-074CAD53D2F3}"/>
              </a:ext>
            </a:extLst>
          </p:cNvPr>
          <p:cNvSpPr txBox="1"/>
          <p:nvPr/>
        </p:nvSpPr>
        <p:spPr>
          <a:xfrm>
            <a:off x="4387115" y="382138"/>
            <a:ext cx="5349922" cy="369332"/>
          </a:xfrm>
          <a:prstGeom prst="rect">
            <a:avLst/>
          </a:prstGeom>
          <a:noFill/>
        </p:spPr>
        <p:txBody>
          <a:bodyPr wrap="square" rtlCol="0">
            <a:spAutoFit/>
          </a:bodyPr>
          <a:lstStyle/>
          <a:p>
            <a:r>
              <a:rPr lang="en-US" dirty="0"/>
              <a:t>NULL VALUE HANDELING</a:t>
            </a:r>
          </a:p>
        </p:txBody>
      </p:sp>
      <p:sp>
        <p:nvSpPr>
          <p:cNvPr id="2" name="TextBox 1">
            <a:extLst>
              <a:ext uri="{FF2B5EF4-FFF2-40B4-BE49-F238E27FC236}">
                <a16:creationId xmlns:a16="http://schemas.microsoft.com/office/drawing/2014/main" id="{AE3A2AFC-4DDE-4030-77B0-1B2F486989A3}"/>
              </a:ext>
            </a:extLst>
          </p:cNvPr>
          <p:cNvSpPr txBox="1"/>
          <p:nvPr/>
        </p:nvSpPr>
        <p:spPr>
          <a:xfrm>
            <a:off x="6382602" y="828162"/>
            <a:ext cx="5076967" cy="1754326"/>
          </a:xfrm>
          <a:prstGeom prst="rect">
            <a:avLst/>
          </a:prstGeom>
          <a:noFill/>
        </p:spPr>
        <p:txBody>
          <a:bodyPr wrap="square" rtlCol="0">
            <a:spAutoFit/>
          </a:bodyPr>
          <a:lstStyle/>
          <a:p>
            <a:pPr algn="r" rtl="1"/>
            <a:r>
              <a:rPr lang="fa-IR" dirty="0">
                <a:cs typeface="B Nazanin" panose="00000400000000000000" pitchFamily="2" charset="-78"/>
              </a:rPr>
              <a:t>به دو روش میتوانیم </a:t>
            </a:r>
            <a:r>
              <a:rPr lang="en-US" dirty="0">
                <a:cs typeface="B Nazanin" panose="00000400000000000000" pitchFamily="2" charset="-78"/>
              </a:rPr>
              <a:t>null </a:t>
            </a:r>
            <a:r>
              <a:rPr lang="fa-IR" dirty="0">
                <a:cs typeface="B Nazanin" panose="00000400000000000000" pitchFamily="2" charset="-78"/>
              </a:rPr>
              <a:t>های جدول رو پر کنیم با مقادیر مناسب </a:t>
            </a:r>
          </a:p>
          <a:p>
            <a:pPr algn="r" rtl="1"/>
            <a:r>
              <a:rPr lang="fa-IR" dirty="0">
                <a:cs typeface="B Nazanin" panose="00000400000000000000" pitchFamily="2" charset="-78"/>
              </a:rPr>
              <a:t>1- روش </a:t>
            </a:r>
            <a:r>
              <a:rPr lang="en-US" dirty="0">
                <a:cs typeface="B Nazanin" panose="00000400000000000000" pitchFamily="2" charset="-78"/>
              </a:rPr>
              <a:t>if then </a:t>
            </a:r>
          </a:p>
          <a:p>
            <a:pPr algn="r" rtl="1"/>
            <a:r>
              <a:rPr lang="fa-IR" dirty="0">
                <a:cs typeface="B Nazanin" panose="00000400000000000000" pitchFamily="2" charset="-78"/>
              </a:rPr>
              <a:t>2- روش </a:t>
            </a:r>
            <a:r>
              <a:rPr lang="en-US" dirty="0">
                <a:cs typeface="B Nazanin" panose="00000400000000000000" pitchFamily="2" charset="-78"/>
              </a:rPr>
              <a:t>coalesce </a:t>
            </a:r>
          </a:p>
          <a:p>
            <a:pPr algn="r" rtl="1"/>
            <a:r>
              <a:rPr lang="fa-IR" dirty="0">
                <a:cs typeface="B Nazanin" panose="00000400000000000000" pitchFamily="2" charset="-78"/>
              </a:rPr>
              <a:t>هر دو مثل هم هستند و رویکردوشون اینجوریه که مثلا میگن اگر در فلان ستون </a:t>
            </a:r>
            <a:r>
              <a:rPr lang="en-US" dirty="0">
                <a:cs typeface="B Nazanin" panose="00000400000000000000" pitchFamily="2" charset="-78"/>
              </a:rPr>
              <a:t>null </a:t>
            </a:r>
            <a:r>
              <a:rPr lang="fa-IR" dirty="0">
                <a:cs typeface="B Nazanin" panose="00000400000000000000" pitchFamily="2" charset="-78"/>
              </a:rPr>
              <a:t>وجود داشت به جاش عبارت فلان یا عدد فلان رو جایگزین کن</a:t>
            </a:r>
            <a:endParaRPr lang="en-US" dirty="0">
              <a:cs typeface="B Nazanin" panose="00000400000000000000" pitchFamily="2" charset="-78"/>
            </a:endParaRPr>
          </a:p>
        </p:txBody>
      </p:sp>
    </p:spTree>
    <p:extLst>
      <p:ext uri="{BB962C8B-B14F-4D97-AF65-F5344CB8AC3E}">
        <p14:creationId xmlns:p14="http://schemas.microsoft.com/office/powerpoint/2010/main" val="251544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FDDD-0458-02AF-637A-2F2B449DE818}"/>
              </a:ext>
            </a:extLst>
          </p:cNvPr>
          <p:cNvSpPr>
            <a:spLocks noGrp="1"/>
          </p:cNvSpPr>
          <p:nvPr>
            <p:ph type="title"/>
          </p:nvPr>
        </p:nvSpPr>
        <p:spPr/>
        <p:txBody>
          <a:bodyPr/>
          <a:lstStyle/>
          <a:p>
            <a:r>
              <a:rPr lang="en-US" dirty="0"/>
              <a:t>PIVOT</a:t>
            </a:r>
          </a:p>
        </p:txBody>
      </p:sp>
      <p:pic>
        <p:nvPicPr>
          <p:cNvPr id="4" name="Picture 3">
            <a:extLst>
              <a:ext uri="{FF2B5EF4-FFF2-40B4-BE49-F238E27FC236}">
                <a16:creationId xmlns:a16="http://schemas.microsoft.com/office/drawing/2014/main" id="{BF8C5DB6-2837-7C9A-76B4-1E5219F88207}"/>
              </a:ext>
            </a:extLst>
          </p:cNvPr>
          <p:cNvPicPr>
            <a:picLocks noChangeAspect="1"/>
          </p:cNvPicPr>
          <p:nvPr/>
        </p:nvPicPr>
        <p:blipFill>
          <a:blip r:embed="rId2"/>
          <a:stretch>
            <a:fillRect/>
          </a:stretch>
        </p:blipFill>
        <p:spPr>
          <a:xfrm>
            <a:off x="838200" y="1852754"/>
            <a:ext cx="3943350" cy="4162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AC9EE32D-2541-FB0A-BE50-650A22C3AEF9}"/>
              </a:ext>
            </a:extLst>
          </p:cNvPr>
          <p:cNvPicPr>
            <a:picLocks noChangeAspect="1"/>
          </p:cNvPicPr>
          <p:nvPr/>
        </p:nvPicPr>
        <p:blipFill>
          <a:blip r:embed="rId3"/>
          <a:stretch>
            <a:fillRect/>
          </a:stretch>
        </p:blipFill>
        <p:spPr>
          <a:xfrm>
            <a:off x="5745708" y="2857641"/>
            <a:ext cx="4876800" cy="2152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2D639F4D-F171-A703-6F4B-BF556EF0DAB2}"/>
              </a:ext>
            </a:extLst>
          </p:cNvPr>
          <p:cNvSpPr txBox="1"/>
          <p:nvPr/>
        </p:nvSpPr>
        <p:spPr>
          <a:xfrm>
            <a:off x="5545543" y="2488309"/>
            <a:ext cx="5076965" cy="369332"/>
          </a:xfrm>
          <a:prstGeom prst="rect">
            <a:avLst/>
          </a:prstGeom>
          <a:noFill/>
        </p:spPr>
        <p:txBody>
          <a:bodyPr wrap="square" rtlCol="0">
            <a:spAutoFit/>
          </a:bodyPr>
          <a:lstStyle/>
          <a:p>
            <a:pPr algn="just" rtl="1"/>
            <a:r>
              <a:rPr lang="en-US" dirty="0"/>
              <a:t>MAX </a:t>
            </a:r>
            <a:r>
              <a:rPr lang="fa-IR" dirty="0"/>
              <a:t>اینجا یعنی بین </a:t>
            </a:r>
            <a:r>
              <a:rPr lang="en-US" dirty="0"/>
              <a:t>NULL </a:t>
            </a:r>
            <a:r>
              <a:rPr lang="fa-IR" dirty="0"/>
              <a:t>و 2021</a:t>
            </a:r>
            <a:r>
              <a:rPr lang="en-US" dirty="0"/>
              <a:t> </a:t>
            </a:r>
            <a:r>
              <a:rPr lang="fa-IR" dirty="0"/>
              <a:t>باید2021 رو برگردونه</a:t>
            </a:r>
            <a:endParaRPr lang="en-US" dirty="0"/>
          </a:p>
        </p:txBody>
      </p:sp>
    </p:spTree>
    <p:extLst>
      <p:ext uri="{BB962C8B-B14F-4D97-AF65-F5344CB8AC3E}">
        <p14:creationId xmlns:p14="http://schemas.microsoft.com/office/powerpoint/2010/main" val="166051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F5BF-EB64-7968-1E49-38F730EDB294}"/>
              </a:ext>
            </a:extLst>
          </p:cNvPr>
          <p:cNvSpPr>
            <a:spLocks noGrp="1"/>
          </p:cNvSpPr>
          <p:nvPr>
            <p:ph type="title"/>
          </p:nvPr>
        </p:nvSpPr>
        <p:spPr/>
        <p:txBody>
          <a:bodyPr/>
          <a:lstStyle/>
          <a:p>
            <a:r>
              <a:rPr lang="en-US" dirty="0"/>
              <a:t>UNPIVOT</a:t>
            </a:r>
          </a:p>
        </p:txBody>
      </p:sp>
      <p:pic>
        <p:nvPicPr>
          <p:cNvPr id="4" name="Picture 3">
            <a:extLst>
              <a:ext uri="{FF2B5EF4-FFF2-40B4-BE49-F238E27FC236}">
                <a16:creationId xmlns:a16="http://schemas.microsoft.com/office/drawing/2014/main" id="{1E9F74D5-29FC-A452-F63E-FB9563DBBEA9}"/>
              </a:ext>
            </a:extLst>
          </p:cNvPr>
          <p:cNvPicPr>
            <a:picLocks noChangeAspect="1"/>
          </p:cNvPicPr>
          <p:nvPr/>
        </p:nvPicPr>
        <p:blipFill>
          <a:blip r:embed="rId2"/>
          <a:stretch>
            <a:fillRect/>
          </a:stretch>
        </p:blipFill>
        <p:spPr>
          <a:xfrm>
            <a:off x="978658" y="1926324"/>
            <a:ext cx="9525000" cy="2705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402D153-4C17-C0FB-D5CC-BB76D4955B13}"/>
              </a:ext>
            </a:extLst>
          </p:cNvPr>
          <p:cNvPicPr>
            <a:picLocks noChangeAspect="1"/>
          </p:cNvPicPr>
          <p:nvPr/>
        </p:nvPicPr>
        <p:blipFill>
          <a:blip r:embed="rId3"/>
          <a:stretch>
            <a:fillRect/>
          </a:stretch>
        </p:blipFill>
        <p:spPr>
          <a:xfrm>
            <a:off x="8648700" y="2702611"/>
            <a:ext cx="3543300" cy="1152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528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15D7-7289-5284-BEFB-492E8C62B10E}"/>
              </a:ext>
            </a:extLst>
          </p:cNvPr>
          <p:cNvSpPr>
            <a:spLocks noGrp="1"/>
          </p:cNvSpPr>
          <p:nvPr>
            <p:ph type="title"/>
          </p:nvPr>
        </p:nvSpPr>
        <p:spPr>
          <a:xfrm>
            <a:off x="838200" y="116267"/>
            <a:ext cx="10515600" cy="1325563"/>
          </a:xfrm>
        </p:spPr>
        <p:txBody>
          <a:bodyPr>
            <a:noAutofit/>
          </a:bodyPr>
          <a:lstStyle/>
          <a:p>
            <a:pPr algn="r" rtl="1"/>
            <a:r>
              <a:rPr lang="en-US" sz="2400" dirty="0">
                <a:cs typeface="B Nazanin" panose="00000400000000000000" pitchFamily="2" charset="-78"/>
              </a:rPr>
              <a:t>Cross join </a:t>
            </a:r>
            <a:r>
              <a:rPr lang="fa-IR" sz="2400" dirty="0">
                <a:cs typeface="B Nazanin" panose="00000400000000000000" pitchFamily="2" charset="-78"/>
              </a:rPr>
              <a:t>برای زمانی است که شما میخواهید اتفاقات یک جدول رو به صورت ضربدری در مقابل اتفاقات یک جدول دیگر قرار دهید.</a:t>
            </a:r>
            <a:r>
              <a:rPr lang="en-US" sz="2400" dirty="0">
                <a:cs typeface="B Nazanin" panose="00000400000000000000" pitchFamily="2" charset="-78"/>
              </a:rPr>
              <a:t> </a:t>
            </a:r>
            <a:r>
              <a:rPr lang="fa-IR" sz="2400" dirty="0">
                <a:solidFill>
                  <a:srgbClr val="FF0000"/>
                </a:solidFill>
                <a:cs typeface="B Nazanin" panose="00000400000000000000" pitchFamily="2" charset="-78"/>
              </a:rPr>
              <a:t>شرط را با </a:t>
            </a:r>
            <a:r>
              <a:rPr lang="en-US" sz="2400" dirty="0">
                <a:solidFill>
                  <a:srgbClr val="FF0000"/>
                </a:solidFill>
                <a:cs typeface="B Nazanin" panose="00000400000000000000" pitchFamily="2" charset="-78"/>
              </a:rPr>
              <a:t>on </a:t>
            </a:r>
            <a:r>
              <a:rPr lang="fa-IR" sz="2400" dirty="0">
                <a:solidFill>
                  <a:srgbClr val="FF0000"/>
                </a:solidFill>
                <a:cs typeface="B Nazanin" panose="00000400000000000000" pitchFamily="2" charset="-78"/>
              </a:rPr>
              <a:t>میگذاریم در </a:t>
            </a:r>
            <a:r>
              <a:rPr lang="en-US" sz="2400" dirty="0">
                <a:solidFill>
                  <a:srgbClr val="FF0000"/>
                </a:solidFill>
                <a:cs typeface="B Nazanin" panose="00000400000000000000" pitchFamily="2" charset="-78"/>
              </a:rPr>
              <a:t>join </a:t>
            </a:r>
            <a:r>
              <a:rPr lang="fa-IR" sz="2400" dirty="0">
                <a:solidFill>
                  <a:srgbClr val="FF0000"/>
                </a:solidFill>
                <a:cs typeface="B Nazanin" panose="00000400000000000000" pitchFamily="2" charset="-78"/>
              </a:rPr>
              <a:t>اما در </a:t>
            </a:r>
            <a:r>
              <a:rPr lang="en-US" sz="2400" dirty="0">
                <a:solidFill>
                  <a:srgbClr val="FF0000"/>
                </a:solidFill>
                <a:cs typeface="B Nazanin" panose="00000400000000000000" pitchFamily="2" charset="-78"/>
              </a:rPr>
              <a:t>cross join </a:t>
            </a:r>
            <a:r>
              <a:rPr lang="fa-IR" sz="2400" dirty="0">
                <a:solidFill>
                  <a:srgbClr val="FF0000"/>
                </a:solidFill>
                <a:cs typeface="B Nazanin" panose="00000400000000000000" pitchFamily="2" charset="-78"/>
              </a:rPr>
              <a:t>، </a:t>
            </a:r>
            <a:r>
              <a:rPr lang="en-US" sz="2400" dirty="0">
                <a:solidFill>
                  <a:srgbClr val="FF0000"/>
                </a:solidFill>
                <a:cs typeface="B Nazanin" panose="00000400000000000000" pitchFamily="2" charset="-78"/>
              </a:rPr>
              <a:t>ON </a:t>
            </a:r>
            <a:r>
              <a:rPr lang="fa-IR" sz="2400" dirty="0">
                <a:solidFill>
                  <a:srgbClr val="FF0000"/>
                </a:solidFill>
                <a:cs typeface="B Nazanin" panose="00000400000000000000" pitchFamily="2" charset="-78"/>
              </a:rPr>
              <a:t>نداریم</a:t>
            </a:r>
            <a:endParaRPr lang="en-US" sz="2400" dirty="0">
              <a:solidFill>
                <a:srgbClr val="FF0000"/>
              </a:solidFill>
              <a:cs typeface="B Nazanin" panose="00000400000000000000" pitchFamily="2" charset="-78"/>
            </a:endParaRPr>
          </a:p>
        </p:txBody>
      </p:sp>
      <p:pic>
        <p:nvPicPr>
          <p:cNvPr id="4" name="Picture 3">
            <a:extLst>
              <a:ext uri="{FF2B5EF4-FFF2-40B4-BE49-F238E27FC236}">
                <a16:creationId xmlns:a16="http://schemas.microsoft.com/office/drawing/2014/main" id="{D86908B8-B154-82D6-9FFF-C8933982105D}"/>
              </a:ext>
            </a:extLst>
          </p:cNvPr>
          <p:cNvPicPr>
            <a:picLocks noChangeAspect="1"/>
          </p:cNvPicPr>
          <p:nvPr/>
        </p:nvPicPr>
        <p:blipFill>
          <a:blip r:embed="rId2"/>
          <a:stretch>
            <a:fillRect/>
          </a:stretch>
        </p:blipFill>
        <p:spPr>
          <a:xfrm>
            <a:off x="1058626" y="4622136"/>
            <a:ext cx="3076575" cy="1952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A0DE2A97-7B2C-FF69-2B7A-765A86E4BF90}"/>
              </a:ext>
            </a:extLst>
          </p:cNvPr>
          <p:cNvPicPr>
            <a:picLocks noChangeAspect="1"/>
          </p:cNvPicPr>
          <p:nvPr/>
        </p:nvPicPr>
        <p:blipFill>
          <a:blip r:embed="rId3"/>
          <a:stretch>
            <a:fillRect/>
          </a:stretch>
        </p:blipFill>
        <p:spPr>
          <a:xfrm>
            <a:off x="605477" y="1619250"/>
            <a:ext cx="4772025" cy="2524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735B8439-798D-422D-52BC-94AD4F3ADC4D}"/>
              </a:ext>
            </a:extLst>
          </p:cNvPr>
          <p:cNvPicPr>
            <a:picLocks noChangeAspect="1"/>
          </p:cNvPicPr>
          <p:nvPr/>
        </p:nvPicPr>
        <p:blipFill>
          <a:blip r:embed="rId4"/>
          <a:stretch>
            <a:fillRect/>
          </a:stretch>
        </p:blipFill>
        <p:spPr>
          <a:xfrm>
            <a:off x="5885454" y="1502983"/>
            <a:ext cx="3009900" cy="5238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B9708951-5B69-43F4-6EBE-D8AAE091B1F7}"/>
              </a:ext>
            </a:extLst>
          </p:cNvPr>
          <p:cNvSpPr txBox="1"/>
          <p:nvPr/>
        </p:nvSpPr>
        <p:spPr>
          <a:xfrm>
            <a:off x="9403307" y="2156346"/>
            <a:ext cx="2620371" cy="2308324"/>
          </a:xfrm>
          <a:prstGeom prst="rect">
            <a:avLst/>
          </a:prstGeom>
          <a:solidFill>
            <a:schemeClr val="accent1">
              <a:lumMod val="40000"/>
              <a:lumOff val="60000"/>
            </a:schemeClr>
          </a:solidFill>
        </p:spPr>
        <p:txBody>
          <a:bodyPr wrap="square" rtlCol="0">
            <a:spAutoFit/>
          </a:bodyPr>
          <a:lstStyle/>
          <a:p>
            <a:pPr algn="just" rtl="1"/>
            <a:r>
              <a:rPr lang="ar-SA" dirty="0">
                <a:cs typeface="B Nazanin" panose="00000400000000000000" pitchFamily="2" charset="-78"/>
              </a:rPr>
              <a:t>فرض کنید شرکت می‌خواهد </a:t>
            </a:r>
            <a:r>
              <a:rPr lang="fa-IR" dirty="0">
                <a:cs typeface="B Nazanin" panose="00000400000000000000" pitchFamily="2" charset="-78"/>
              </a:rPr>
              <a:t>تیم های دو نفره تشکیل دهد </a:t>
            </a:r>
            <a:r>
              <a:rPr lang="ar-SA" dirty="0">
                <a:cs typeface="B Nazanin" panose="00000400000000000000" pitchFamily="2" charset="-78"/>
              </a:rPr>
              <a:t>و بهره‌وری بالقوه بین کارمندانش را ارزیابی کند. آنها می‌خواهند لیستی از تمام جفت‌های تیمی ممکن از کارمندان شاخه‌های </a:t>
            </a:r>
            <a:r>
              <a:rPr lang="en-US" dirty="0">
                <a:cs typeface="B Nazanin" panose="00000400000000000000" pitchFamily="2" charset="-78"/>
              </a:rPr>
              <a:t>Scranton </a:t>
            </a:r>
            <a:r>
              <a:rPr lang="ar-SA" dirty="0">
                <a:cs typeface="B Nazanin" panose="00000400000000000000" pitchFamily="2" charset="-78"/>
              </a:rPr>
              <a:t> و </a:t>
            </a:r>
            <a:r>
              <a:rPr lang="en-US" dirty="0" err="1">
                <a:cs typeface="B Nazanin" panose="00000400000000000000" pitchFamily="2" charset="-78"/>
              </a:rPr>
              <a:t>stamford</a:t>
            </a:r>
            <a:r>
              <a:rPr lang="ar-SA" dirty="0">
                <a:cs typeface="B Nazanin" panose="00000400000000000000" pitchFamily="2" charset="-78"/>
              </a:rPr>
              <a:t> را بدون جفت کردن یک کارمند با خودش تهیه کنند.</a:t>
            </a:r>
            <a:endParaRPr lang="en-US" dirty="0">
              <a:cs typeface="B Nazanin" panose="00000400000000000000" pitchFamily="2" charset="-78"/>
            </a:endParaRPr>
          </a:p>
        </p:txBody>
      </p:sp>
    </p:spTree>
    <p:extLst>
      <p:ext uri="{BB962C8B-B14F-4D97-AF65-F5344CB8AC3E}">
        <p14:creationId xmlns:p14="http://schemas.microsoft.com/office/powerpoint/2010/main" val="237481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E071-4F1B-05C8-8A23-AB2B666003B1}"/>
              </a:ext>
            </a:extLst>
          </p:cNvPr>
          <p:cNvSpPr>
            <a:spLocks noGrp="1"/>
          </p:cNvSpPr>
          <p:nvPr>
            <p:ph type="title"/>
          </p:nvPr>
        </p:nvSpPr>
        <p:spPr>
          <a:xfrm>
            <a:off x="1037230" y="365125"/>
            <a:ext cx="10316569" cy="1325563"/>
          </a:xfrm>
        </p:spPr>
        <p:txBody>
          <a:bodyPr>
            <a:normAutofit/>
          </a:bodyPr>
          <a:lstStyle/>
          <a:p>
            <a:pPr algn="just" rtl="1"/>
            <a:r>
              <a:rPr lang="en-US" sz="2000" dirty="0">
                <a:solidFill>
                  <a:srgbClr val="FF0000"/>
                </a:solidFill>
                <a:cs typeface="B Nazanin" panose="00000400000000000000" pitchFamily="2" charset="-78"/>
              </a:rPr>
              <a:t>SELF JOIN </a:t>
            </a:r>
            <a:r>
              <a:rPr lang="fa-IR" sz="2000" dirty="0">
                <a:cs typeface="B Nazanin" panose="00000400000000000000" pitchFamily="2" charset="-78"/>
              </a:rPr>
              <a:t>وقتی استفاده میشه که یک ستون از یک جدول را دوبار نیاز داریم به یک نحوی و دستور آن خود </a:t>
            </a:r>
            <a:r>
              <a:rPr lang="en-US" sz="2000" dirty="0">
                <a:cs typeface="B Nazanin" panose="00000400000000000000" pitchFamily="2" charset="-78"/>
              </a:rPr>
              <a:t>JOIN </a:t>
            </a:r>
            <a:r>
              <a:rPr lang="fa-IR" sz="2000" dirty="0">
                <a:cs typeface="B Nazanin" panose="00000400000000000000" pitchFamily="2" charset="-78"/>
              </a:rPr>
              <a:t> است </a:t>
            </a:r>
            <a:br>
              <a:rPr lang="fa-IR" sz="2000" dirty="0">
                <a:cs typeface="B Nazanin" panose="00000400000000000000" pitchFamily="2" charset="-78"/>
              </a:rPr>
            </a:br>
            <a:r>
              <a:rPr lang="fa-IR" sz="2000" dirty="0">
                <a:solidFill>
                  <a:srgbClr val="FF0000"/>
                </a:solidFill>
                <a:cs typeface="B Nazanin" panose="00000400000000000000" pitchFamily="2" charset="-78"/>
              </a:rPr>
              <a:t>شرط ها را در </a:t>
            </a:r>
            <a:r>
              <a:rPr lang="en-US" sz="2000" dirty="0">
                <a:solidFill>
                  <a:srgbClr val="FF0000"/>
                </a:solidFill>
                <a:cs typeface="B Nazanin" panose="00000400000000000000" pitchFamily="2" charset="-78"/>
              </a:rPr>
              <a:t>JOIN </a:t>
            </a:r>
            <a:r>
              <a:rPr lang="fa-IR" sz="2000" dirty="0">
                <a:solidFill>
                  <a:srgbClr val="FF0000"/>
                </a:solidFill>
                <a:cs typeface="B Nazanin" panose="00000400000000000000" pitchFamily="2" charset="-78"/>
              </a:rPr>
              <a:t>ها با </a:t>
            </a:r>
            <a:r>
              <a:rPr lang="en-US" sz="2000" dirty="0">
                <a:solidFill>
                  <a:srgbClr val="FF0000"/>
                </a:solidFill>
                <a:cs typeface="B Nazanin" panose="00000400000000000000" pitchFamily="2" charset="-78"/>
              </a:rPr>
              <a:t>ON </a:t>
            </a:r>
            <a:r>
              <a:rPr lang="fa-IR" sz="2000" dirty="0">
                <a:solidFill>
                  <a:srgbClr val="FF0000"/>
                </a:solidFill>
                <a:cs typeface="B Nazanin" panose="00000400000000000000" pitchFamily="2" charset="-78"/>
              </a:rPr>
              <a:t>میکذاریم به جز در </a:t>
            </a:r>
            <a:r>
              <a:rPr lang="en-US" sz="2000" dirty="0">
                <a:solidFill>
                  <a:srgbClr val="FF0000"/>
                </a:solidFill>
                <a:cs typeface="B Nazanin" panose="00000400000000000000" pitchFamily="2" charset="-78"/>
              </a:rPr>
              <a:t>CROSS JOIN</a:t>
            </a:r>
          </a:p>
        </p:txBody>
      </p:sp>
      <p:pic>
        <p:nvPicPr>
          <p:cNvPr id="4" name="Picture 3">
            <a:extLst>
              <a:ext uri="{FF2B5EF4-FFF2-40B4-BE49-F238E27FC236}">
                <a16:creationId xmlns:a16="http://schemas.microsoft.com/office/drawing/2014/main" id="{9B45B2C0-AC92-E57B-5CD4-87408EFDCB3C}"/>
              </a:ext>
            </a:extLst>
          </p:cNvPr>
          <p:cNvPicPr>
            <a:picLocks noChangeAspect="1"/>
          </p:cNvPicPr>
          <p:nvPr/>
        </p:nvPicPr>
        <p:blipFill>
          <a:blip r:embed="rId2"/>
          <a:stretch>
            <a:fillRect/>
          </a:stretch>
        </p:blipFill>
        <p:spPr>
          <a:xfrm>
            <a:off x="590408" y="1514191"/>
            <a:ext cx="2686050" cy="1809750"/>
          </a:xfrm>
          <a:prstGeom prst="rect">
            <a:avLst/>
          </a:prstGeom>
        </p:spPr>
      </p:pic>
      <p:pic>
        <p:nvPicPr>
          <p:cNvPr id="6" name="Picture 5">
            <a:extLst>
              <a:ext uri="{FF2B5EF4-FFF2-40B4-BE49-F238E27FC236}">
                <a16:creationId xmlns:a16="http://schemas.microsoft.com/office/drawing/2014/main" id="{70F359E3-78E1-7CFD-4887-CB766FC27B9B}"/>
              </a:ext>
            </a:extLst>
          </p:cNvPr>
          <p:cNvPicPr>
            <a:picLocks noChangeAspect="1"/>
          </p:cNvPicPr>
          <p:nvPr/>
        </p:nvPicPr>
        <p:blipFill>
          <a:blip r:embed="rId3"/>
          <a:stretch>
            <a:fillRect/>
          </a:stretch>
        </p:blipFill>
        <p:spPr>
          <a:xfrm>
            <a:off x="699591" y="3339532"/>
            <a:ext cx="2781300" cy="2266950"/>
          </a:xfrm>
          <a:prstGeom prst="rect">
            <a:avLst/>
          </a:prstGeom>
        </p:spPr>
      </p:pic>
      <p:pic>
        <p:nvPicPr>
          <p:cNvPr id="8" name="Picture 7">
            <a:extLst>
              <a:ext uri="{FF2B5EF4-FFF2-40B4-BE49-F238E27FC236}">
                <a16:creationId xmlns:a16="http://schemas.microsoft.com/office/drawing/2014/main" id="{6E43D455-35D7-BEB9-83F2-A8D83D0E7E9B}"/>
              </a:ext>
            </a:extLst>
          </p:cNvPr>
          <p:cNvPicPr>
            <a:picLocks noChangeAspect="1"/>
          </p:cNvPicPr>
          <p:nvPr/>
        </p:nvPicPr>
        <p:blipFill>
          <a:blip r:embed="rId4"/>
          <a:stretch>
            <a:fillRect/>
          </a:stretch>
        </p:blipFill>
        <p:spPr>
          <a:xfrm>
            <a:off x="4290069" y="4473007"/>
            <a:ext cx="7063731" cy="1427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9C435BD5-C558-EC5A-9F20-0E3D7537E35A}"/>
              </a:ext>
            </a:extLst>
          </p:cNvPr>
          <p:cNvSpPr txBox="1"/>
          <p:nvPr/>
        </p:nvSpPr>
        <p:spPr>
          <a:xfrm>
            <a:off x="4599277" y="3687381"/>
            <a:ext cx="6754523" cy="646331"/>
          </a:xfrm>
          <a:prstGeom prst="rect">
            <a:avLst/>
          </a:prstGeom>
          <a:noFill/>
        </p:spPr>
        <p:txBody>
          <a:bodyPr wrap="square" rtlCol="0">
            <a:spAutoFit/>
          </a:bodyPr>
          <a:lstStyle/>
          <a:p>
            <a:pPr algn="r" rtl="1"/>
            <a:r>
              <a:rPr lang="fa-IR" dirty="0">
                <a:cs typeface="B Nazanin" panose="00000400000000000000" pitchFamily="2" charset="-78"/>
              </a:rPr>
              <a:t>از جدول </a:t>
            </a:r>
            <a:r>
              <a:rPr lang="en-US" dirty="0">
                <a:cs typeface="B Nazanin" panose="00000400000000000000" pitchFamily="2" charset="-78"/>
              </a:rPr>
              <a:t>employee</a:t>
            </a:r>
            <a:r>
              <a:rPr lang="fa-IR" dirty="0">
                <a:cs typeface="B Nazanin" panose="00000400000000000000" pitchFamily="2" charset="-78"/>
              </a:rPr>
              <a:t> دوبار میخواد از  ستون </a:t>
            </a:r>
            <a:r>
              <a:rPr lang="en-US" dirty="0">
                <a:cs typeface="B Nazanin" panose="00000400000000000000" pitchFamily="2" charset="-78"/>
              </a:rPr>
              <a:t>emp</a:t>
            </a:r>
            <a:r>
              <a:rPr lang="fa-IR" dirty="0">
                <a:cs typeface="B Nazanin" panose="00000400000000000000" pitchFamily="2" charset="-78"/>
              </a:rPr>
              <a:t> </a:t>
            </a:r>
            <a:r>
              <a:rPr lang="en-US" dirty="0">
                <a:cs typeface="B Nazanin" panose="00000400000000000000" pitchFamily="2" charset="-78"/>
              </a:rPr>
              <a:t>_id</a:t>
            </a:r>
            <a:r>
              <a:rPr lang="fa-IR" dirty="0">
                <a:cs typeface="B Nazanin" panose="00000400000000000000" pitchFamily="2" charset="-78"/>
              </a:rPr>
              <a:t> استفاده کنه و اونایی که حقوق برابر و برنچ یکسان دارند و هم اینکه </a:t>
            </a:r>
            <a:r>
              <a:rPr lang="en-US" dirty="0" err="1">
                <a:cs typeface="B Nazanin" panose="00000400000000000000" pitchFamily="2" charset="-78"/>
              </a:rPr>
              <a:t>emp_id</a:t>
            </a:r>
            <a:r>
              <a:rPr lang="fa-IR" dirty="0">
                <a:cs typeface="B Nazanin" panose="00000400000000000000" pitchFamily="2" charset="-78"/>
              </a:rPr>
              <a:t> شون باهم برابر نیست رو نمایش بده </a:t>
            </a:r>
            <a:endParaRPr lang="en-US" dirty="0">
              <a:cs typeface="B Nazanin" panose="00000400000000000000" pitchFamily="2" charset="-78"/>
            </a:endParaRPr>
          </a:p>
        </p:txBody>
      </p:sp>
      <p:sp>
        <p:nvSpPr>
          <p:cNvPr id="5" name="TextBox 4">
            <a:extLst>
              <a:ext uri="{FF2B5EF4-FFF2-40B4-BE49-F238E27FC236}">
                <a16:creationId xmlns:a16="http://schemas.microsoft.com/office/drawing/2014/main" id="{D231503B-B8AE-CBD2-7DA3-7A5B765DB355}"/>
              </a:ext>
            </a:extLst>
          </p:cNvPr>
          <p:cNvSpPr txBox="1"/>
          <p:nvPr/>
        </p:nvSpPr>
        <p:spPr>
          <a:xfrm>
            <a:off x="4318288" y="2088870"/>
            <a:ext cx="7063730" cy="923330"/>
          </a:xfrm>
          <a:prstGeom prst="rect">
            <a:avLst/>
          </a:prstGeom>
          <a:solidFill>
            <a:schemeClr val="accent1">
              <a:lumMod val="40000"/>
              <a:lumOff val="60000"/>
            </a:schemeClr>
          </a:solidFill>
        </p:spPr>
        <p:txBody>
          <a:bodyPr wrap="square">
            <a:spAutoFit/>
          </a:bodyPr>
          <a:lstStyle/>
          <a:p>
            <a:pPr algn="just" rtl="1"/>
            <a:r>
              <a:rPr lang="en-US" dirty="0" err="1">
                <a:cs typeface="B Nazanin" panose="00000400000000000000" pitchFamily="2" charset="-78"/>
              </a:rPr>
              <a:t>سازمان</a:t>
            </a:r>
            <a:r>
              <a:rPr lang="en-US" dirty="0">
                <a:cs typeface="B Nazanin" panose="00000400000000000000" pitchFamily="2" charset="-78"/>
              </a:rPr>
              <a:t> </a:t>
            </a:r>
            <a:r>
              <a:rPr lang="en-US" dirty="0" err="1">
                <a:cs typeface="B Nazanin" panose="00000400000000000000" pitchFamily="2" charset="-78"/>
              </a:rPr>
              <a:t>می</a:t>
            </a:r>
            <a:r>
              <a:rPr lang="en-US" dirty="0">
                <a:cs typeface="B Nazanin" panose="00000400000000000000" pitchFamily="2" charset="-78"/>
              </a:rPr>
              <a:t> </a:t>
            </a:r>
            <a:r>
              <a:rPr lang="en-US" dirty="0" err="1">
                <a:cs typeface="B Nazanin" panose="00000400000000000000" pitchFamily="2" charset="-78"/>
              </a:rPr>
              <a:t>خواهد</a:t>
            </a:r>
            <a:r>
              <a:rPr lang="en-US" dirty="0">
                <a:cs typeface="B Nazanin" panose="00000400000000000000" pitchFamily="2" charset="-78"/>
              </a:rPr>
              <a:t> </a:t>
            </a:r>
            <a:r>
              <a:rPr lang="en-US" dirty="0" err="1">
                <a:cs typeface="B Nazanin" panose="00000400000000000000" pitchFamily="2" charset="-78"/>
              </a:rPr>
              <a:t>جفت</a:t>
            </a:r>
            <a:r>
              <a:rPr lang="en-US" dirty="0">
                <a:cs typeface="B Nazanin" panose="00000400000000000000" pitchFamily="2" charset="-78"/>
              </a:rPr>
              <a:t> </a:t>
            </a:r>
            <a:r>
              <a:rPr lang="en-US" dirty="0" err="1">
                <a:cs typeface="B Nazanin" panose="00000400000000000000" pitchFamily="2" charset="-78"/>
              </a:rPr>
              <a:t>کارمندی</a:t>
            </a:r>
            <a:r>
              <a:rPr lang="en-US" dirty="0">
                <a:cs typeface="B Nazanin" panose="00000400000000000000" pitchFamily="2" charset="-78"/>
              </a:rPr>
              <a:t> </a:t>
            </a:r>
            <a:r>
              <a:rPr lang="en-US" dirty="0" err="1">
                <a:cs typeface="B Nazanin" panose="00000400000000000000" pitchFamily="2" charset="-78"/>
              </a:rPr>
              <a:t>پیدا</a:t>
            </a:r>
            <a:r>
              <a:rPr lang="en-US" dirty="0">
                <a:cs typeface="B Nazanin" panose="00000400000000000000" pitchFamily="2" charset="-78"/>
              </a:rPr>
              <a:t> </a:t>
            </a:r>
            <a:r>
              <a:rPr lang="en-US" dirty="0" err="1">
                <a:cs typeface="B Nazanin" panose="00000400000000000000" pitchFamily="2" charset="-78"/>
              </a:rPr>
              <a:t>کند</a:t>
            </a:r>
            <a:r>
              <a:rPr lang="en-US" dirty="0">
                <a:cs typeface="B Nazanin" panose="00000400000000000000" pitchFamily="2" charset="-78"/>
              </a:rPr>
              <a:t> </a:t>
            </a:r>
            <a:r>
              <a:rPr lang="en-US" dirty="0" err="1">
                <a:cs typeface="B Nazanin" panose="00000400000000000000" pitchFamily="2" charset="-78"/>
              </a:rPr>
              <a:t>که</a:t>
            </a:r>
            <a:r>
              <a:rPr lang="en-US" dirty="0">
                <a:cs typeface="B Nazanin" panose="00000400000000000000" pitchFamily="2" charset="-78"/>
              </a:rPr>
              <a:t> </a:t>
            </a:r>
            <a:r>
              <a:rPr lang="en-US" dirty="0" err="1">
                <a:cs typeface="B Nazanin" panose="00000400000000000000" pitchFamily="2" charset="-78"/>
              </a:rPr>
              <a:t>در</a:t>
            </a:r>
            <a:r>
              <a:rPr lang="en-US" dirty="0">
                <a:cs typeface="B Nazanin" panose="00000400000000000000" pitchFamily="2" charset="-78"/>
              </a:rPr>
              <a:t> </a:t>
            </a:r>
            <a:r>
              <a:rPr lang="en-US" dirty="0" err="1">
                <a:cs typeface="B Nazanin" panose="00000400000000000000" pitchFamily="2" charset="-78"/>
              </a:rPr>
              <a:t>یک</a:t>
            </a:r>
            <a:r>
              <a:rPr lang="en-US" dirty="0">
                <a:cs typeface="B Nazanin" panose="00000400000000000000" pitchFamily="2" charset="-78"/>
              </a:rPr>
              <a:t> </a:t>
            </a:r>
            <a:r>
              <a:rPr lang="en-US" dirty="0" err="1">
                <a:cs typeface="B Nazanin" panose="00000400000000000000" pitchFamily="2" charset="-78"/>
              </a:rPr>
              <a:t>شعبه</a:t>
            </a:r>
            <a:r>
              <a:rPr lang="en-US" dirty="0">
                <a:cs typeface="B Nazanin" panose="00000400000000000000" pitchFamily="2" charset="-78"/>
              </a:rPr>
              <a:t> </a:t>
            </a:r>
            <a:r>
              <a:rPr lang="en-US" dirty="0" err="1">
                <a:cs typeface="B Nazanin" panose="00000400000000000000" pitchFamily="2" charset="-78"/>
              </a:rPr>
              <a:t>کار</a:t>
            </a:r>
            <a:r>
              <a:rPr lang="en-US" dirty="0">
                <a:cs typeface="B Nazanin" panose="00000400000000000000" pitchFamily="2" charset="-78"/>
              </a:rPr>
              <a:t> </a:t>
            </a:r>
            <a:r>
              <a:rPr lang="en-US" dirty="0" err="1">
                <a:cs typeface="B Nazanin" panose="00000400000000000000" pitchFamily="2" charset="-78"/>
              </a:rPr>
              <a:t>می</a:t>
            </a:r>
            <a:r>
              <a:rPr lang="en-US" dirty="0">
                <a:cs typeface="B Nazanin" panose="00000400000000000000" pitchFamily="2" charset="-78"/>
              </a:rPr>
              <a:t> </a:t>
            </a:r>
            <a:r>
              <a:rPr lang="en-US" dirty="0" err="1">
                <a:cs typeface="B Nazanin" panose="00000400000000000000" pitchFamily="2" charset="-78"/>
              </a:rPr>
              <a:t>کنند</a:t>
            </a:r>
            <a:r>
              <a:rPr lang="en-US" dirty="0">
                <a:cs typeface="B Nazanin" panose="00000400000000000000" pitchFamily="2" charset="-78"/>
              </a:rPr>
              <a:t> و </a:t>
            </a:r>
            <a:r>
              <a:rPr lang="en-US" dirty="0" err="1">
                <a:cs typeface="B Nazanin" panose="00000400000000000000" pitchFamily="2" charset="-78"/>
              </a:rPr>
              <a:t>حقوق</a:t>
            </a:r>
            <a:r>
              <a:rPr lang="en-US" dirty="0">
                <a:cs typeface="B Nazanin" panose="00000400000000000000" pitchFamily="2" charset="-78"/>
              </a:rPr>
              <a:t> </a:t>
            </a:r>
            <a:r>
              <a:rPr lang="en-US" dirty="0" err="1">
                <a:cs typeface="B Nazanin" panose="00000400000000000000" pitchFamily="2" charset="-78"/>
              </a:rPr>
              <a:t>یکسانی</a:t>
            </a:r>
            <a:r>
              <a:rPr lang="en-US" dirty="0">
                <a:cs typeface="B Nazanin" panose="00000400000000000000" pitchFamily="2" charset="-78"/>
              </a:rPr>
              <a:t> </a:t>
            </a:r>
            <a:r>
              <a:rPr lang="en-US" dirty="0" err="1">
                <a:cs typeface="B Nazanin" panose="00000400000000000000" pitchFamily="2" charset="-78"/>
              </a:rPr>
              <a:t>دارند</a:t>
            </a:r>
            <a:r>
              <a:rPr lang="en-US" dirty="0">
                <a:cs typeface="B Nazanin" panose="00000400000000000000" pitchFamily="2" charset="-78"/>
              </a:rPr>
              <a:t>، </a:t>
            </a:r>
            <a:r>
              <a:rPr lang="en-US" dirty="0" err="1">
                <a:cs typeface="B Nazanin" panose="00000400000000000000" pitchFamily="2" charset="-78"/>
              </a:rPr>
              <a:t>اما</a:t>
            </a:r>
            <a:r>
              <a:rPr lang="en-US" dirty="0">
                <a:cs typeface="B Nazanin" panose="00000400000000000000" pitchFamily="2" charset="-78"/>
              </a:rPr>
              <a:t> </a:t>
            </a:r>
            <a:r>
              <a:rPr lang="en-US" dirty="0" err="1">
                <a:cs typeface="B Nazanin" panose="00000400000000000000" pitchFamily="2" charset="-78"/>
              </a:rPr>
              <a:t>یک</a:t>
            </a:r>
            <a:r>
              <a:rPr lang="en-US" dirty="0">
                <a:cs typeface="B Nazanin" panose="00000400000000000000" pitchFamily="2" charset="-78"/>
              </a:rPr>
              <a:t> </a:t>
            </a:r>
            <a:r>
              <a:rPr lang="en-US" dirty="0" err="1">
                <a:cs typeface="B Nazanin" panose="00000400000000000000" pitchFamily="2" charset="-78"/>
              </a:rPr>
              <a:t>نفر</a:t>
            </a:r>
            <a:r>
              <a:rPr lang="en-US" dirty="0">
                <a:cs typeface="B Nazanin" panose="00000400000000000000" pitchFamily="2" charset="-78"/>
              </a:rPr>
              <a:t> </a:t>
            </a:r>
            <a:r>
              <a:rPr lang="en-US" dirty="0" err="1">
                <a:cs typeface="B Nazanin" panose="00000400000000000000" pitchFamily="2" charset="-78"/>
              </a:rPr>
              <a:t>نیستند</a:t>
            </a:r>
            <a:r>
              <a:rPr lang="en-US" dirty="0">
                <a:cs typeface="B Nazanin" panose="00000400000000000000" pitchFamily="2" charset="-78"/>
              </a:rPr>
              <a:t>. </a:t>
            </a:r>
            <a:r>
              <a:rPr lang="en-US" dirty="0" err="1">
                <a:cs typeface="B Nazanin" panose="00000400000000000000" pitchFamily="2" charset="-78"/>
              </a:rPr>
              <a:t>این</a:t>
            </a:r>
            <a:r>
              <a:rPr lang="en-US" dirty="0">
                <a:cs typeface="B Nazanin" panose="00000400000000000000" pitchFamily="2" charset="-78"/>
              </a:rPr>
              <a:t> </a:t>
            </a:r>
            <a:r>
              <a:rPr lang="en-US" dirty="0" err="1">
                <a:cs typeface="B Nazanin" panose="00000400000000000000" pitchFamily="2" charset="-78"/>
              </a:rPr>
              <a:t>می</a:t>
            </a:r>
            <a:r>
              <a:rPr lang="en-US" dirty="0">
                <a:cs typeface="B Nazanin" panose="00000400000000000000" pitchFamily="2" charset="-78"/>
              </a:rPr>
              <a:t> </a:t>
            </a:r>
            <a:r>
              <a:rPr lang="en-US" dirty="0" err="1">
                <a:cs typeface="B Nazanin" panose="00000400000000000000" pitchFamily="2" charset="-78"/>
              </a:rPr>
              <a:t>تواند</a:t>
            </a:r>
            <a:r>
              <a:rPr lang="en-US" dirty="0">
                <a:cs typeface="B Nazanin" panose="00000400000000000000" pitchFamily="2" charset="-78"/>
              </a:rPr>
              <a:t> </a:t>
            </a:r>
            <a:r>
              <a:rPr lang="en-US" dirty="0" err="1">
                <a:cs typeface="B Nazanin" panose="00000400000000000000" pitchFamily="2" charset="-78"/>
              </a:rPr>
              <a:t>برای</a:t>
            </a:r>
            <a:r>
              <a:rPr lang="en-US" dirty="0">
                <a:cs typeface="B Nazanin" panose="00000400000000000000" pitchFamily="2" charset="-78"/>
              </a:rPr>
              <a:t> </a:t>
            </a:r>
            <a:r>
              <a:rPr lang="en-US" dirty="0" err="1">
                <a:cs typeface="B Nazanin" panose="00000400000000000000" pitchFamily="2" charset="-78"/>
              </a:rPr>
              <a:t>اهداف</a:t>
            </a:r>
            <a:r>
              <a:rPr lang="en-US" dirty="0">
                <a:cs typeface="B Nazanin" panose="00000400000000000000" pitchFamily="2" charset="-78"/>
              </a:rPr>
              <a:t> </a:t>
            </a:r>
            <a:r>
              <a:rPr lang="en-US" dirty="0" err="1">
                <a:cs typeface="B Nazanin" panose="00000400000000000000" pitchFamily="2" charset="-78"/>
              </a:rPr>
              <a:t>منابع</a:t>
            </a:r>
            <a:r>
              <a:rPr lang="en-US" dirty="0">
                <a:cs typeface="B Nazanin" panose="00000400000000000000" pitchFamily="2" charset="-78"/>
              </a:rPr>
              <a:t> </a:t>
            </a:r>
            <a:r>
              <a:rPr lang="en-US" dirty="0" err="1">
                <a:cs typeface="B Nazanin" panose="00000400000000000000" pitchFamily="2" charset="-78"/>
              </a:rPr>
              <a:t>انسانی</a:t>
            </a:r>
            <a:r>
              <a:rPr lang="en-US" dirty="0">
                <a:cs typeface="B Nazanin" panose="00000400000000000000" pitchFamily="2" charset="-78"/>
              </a:rPr>
              <a:t> </a:t>
            </a:r>
            <a:r>
              <a:rPr lang="en-US" dirty="0" err="1">
                <a:cs typeface="B Nazanin" panose="00000400000000000000" pitchFamily="2" charset="-78"/>
              </a:rPr>
              <a:t>مفید</a:t>
            </a:r>
            <a:r>
              <a:rPr lang="en-US" dirty="0">
                <a:cs typeface="B Nazanin" panose="00000400000000000000" pitchFamily="2" charset="-78"/>
              </a:rPr>
              <a:t> </a:t>
            </a:r>
            <a:r>
              <a:rPr lang="en-US" dirty="0" err="1">
                <a:cs typeface="B Nazanin" panose="00000400000000000000" pitchFamily="2" charset="-78"/>
              </a:rPr>
              <a:t>باشد</a:t>
            </a:r>
            <a:r>
              <a:rPr lang="en-US" dirty="0">
                <a:cs typeface="B Nazanin" panose="00000400000000000000" pitchFamily="2" charset="-78"/>
              </a:rPr>
              <a:t>، </a:t>
            </a:r>
            <a:r>
              <a:rPr lang="en-US" dirty="0" err="1">
                <a:cs typeface="B Nazanin" panose="00000400000000000000" pitchFamily="2" charset="-78"/>
              </a:rPr>
              <a:t>به</a:t>
            </a:r>
            <a:r>
              <a:rPr lang="en-US" dirty="0">
                <a:cs typeface="B Nazanin" panose="00000400000000000000" pitchFamily="2" charset="-78"/>
              </a:rPr>
              <a:t> </a:t>
            </a:r>
            <a:r>
              <a:rPr lang="en-US" dirty="0" err="1">
                <a:cs typeface="B Nazanin" panose="00000400000000000000" pitchFamily="2" charset="-78"/>
              </a:rPr>
              <a:t>عنوان</a:t>
            </a:r>
            <a:r>
              <a:rPr lang="en-US" dirty="0">
                <a:cs typeface="B Nazanin" panose="00000400000000000000" pitchFamily="2" charset="-78"/>
              </a:rPr>
              <a:t> </a:t>
            </a:r>
            <a:r>
              <a:rPr lang="en-US" dirty="0" err="1">
                <a:cs typeface="B Nazanin" panose="00000400000000000000" pitchFamily="2" charset="-78"/>
              </a:rPr>
              <a:t>مثال</a:t>
            </a:r>
            <a:r>
              <a:rPr lang="en-US" dirty="0">
                <a:cs typeface="B Nazanin" panose="00000400000000000000" pitchFamily="2" charset="-78"/>
              </a:rPr>
              <a:t>، </a:t>
            </a:r>
            <a:r>
              <a:rPr lang="en-US" dirty="0" err="1">
                <a:cs typeface="B Nazanin" panose="00000400000000000000" pitchFamily="2" charset="-78"/>
              </a:rPr>
              <a:t>برای</a:t>
            </a:r>
            <a:r>
              <a:rPr lang="en-US" dirty="0">
                <a:cs typeface="B Nazanin" panose="00000400000000000000" pitchFamily="2" charset="-78"/>
              </a:rPr>
              <a:t> </a:t>
            </a:r>
            <a:r>
              <a:rPr lang="en-US" dirty="0" err="1">
                <a:cs typeface="B Nazanin" panose="00000400000000000000" pitchFamily="2" charset="-78"/>
              </a:rPr>
              <a:t>اطمینان</a:t>
            </a:r>
            <a:r>
              <a:rPr lang="en-US" dirty="0">
                <a:cs typeface="B Nazanin" panose="00000400000000000000" pitchFamily="2" charset="-78"/>
              </a:rPr>
              <a:t> </a:t>
            </a:r>
            <a:r>
              <a:rPr lang="en-US" dirty="0" err="1">
                <a:cs typeface="B Nazanin" panose="00000400000000000000" pitchFamily="2" charset="-78"/>
              </a:rPr>
              <a:t>از</a:t>
            </a:r>
            <a:r>
              <a:rPr lang="en-US" dirty="0">
                <a:cs typeface="B Nazanin" panose="00000400000000000000" pitchFamily="2" charset="-78"/>
              </a:rPr>
              <a:t> </a:t>
            </a:r>
            <a:r>
              <a:rPr lang="en-US" dirty="0" err="1">
                <a:cs typeface="B Nazanin" panose="00000400000000000000" pitchFamily="2" charset="-78"/>
              </a:rPr>
              <a:t>عدم</a:t>
            </a:r>
            <a:r>
              <a:rPr lang="en-US" dirty="0">
                <a:cs typeface="B Nazanin" panose="00000400000000000000" pitchFamily="2" charset="-78"/>
              </a:rPr>
              <a:t> </a:t>
            </a:r>
            <a:r>
              <a:rPr lang="en-US" dirty="0" err="1">
                <a:cs typeface="B Nazanin" panose="00000400000000000000" pitchFamily="2" charset="-78"/>
              </a:rPr>
              <a:t>وجود</a:t>
            </a:r>
            <a:r>
              <a:rPr lang="en-US" dirty="0">
                <a:cs typeface="B Nazanin" panose="00000400000000000000" pitchFamily="2" charset="-78"/>
              </a:rPr>
              <a:t> </a:t>
            </a:r>
            <a:r>
              <a:rPr lang="en-US" dirty="0" err="1">
                <a:cs typeface="B Nazanin" panose="00000400000000000000" pitchFamily="2" charset="-78"/>
              </a:rPr>
              <a:t>اختلاف</a:t>
            </a:r>
            <a:r>
              <a:rPr lang="en-US" dirty="0">
                <a:cs typeface="B Nazanin" panose="00000400000000000000" pitchFamily="2" charset="-78"/>
              </a:rPr>
              <a:t> </a:t>
            </a:r>
            <a:r>
              <a:rPr lang="en-US" dirty="0" err="1">
                <a:cs typeface="B Nazanin" panose="00000400000000000000" pitchFamily="2" charset="-78"/>
              </a:rPr>
              <a:t>دستمزد</a:t>
            </a:r>
            <a:r>
              <a:rPr lang="en-US" dirty="0">
                <a:cs typeface="B Nazanin" panose="00000400000000000000" pitchFamily="2" charset="-78"/>
              </a:rPr>
              <a:t> </a:t>
            </a:r>
            <a:r>
              <a:rPr lang="en-US" dirty="0" err="1">
                <a:cs typeface="B Nazanin" panose="00000400000000000000" pitchFamily="2" charset="-78"/>
              </a:rPr>
              <a:t>برای</a:t>
            </a:r>
            <a:r>
              <a:rPr lang="en-US" dirty="0">
                <a:cs typeface="B Nazanin" panose="00000400000000000000" pitchFamily="2" charset="-78"/>
              </a:rPr>
              <a:t> </a:t>
            </a:r>
            <a:r>
              <a:rPr lang="en-US" dirty="0" err="1">
                <a:cs typeface="B Nazanin" panose="00000400000000000000" pitchFamily="2" charset="-78"/>
              </a:rPr>
              <a:t>افرادی</a:t>
            </a:r>
            <a:r>
              <a:rPr lang="en-US" dirty="0">
                <a:cs typeface="B Nazanin" panose="00000400000000000000" pitchFamily="2" charset="-78"/>
              </a:rPr>
              <a:t> </a:t>
            </a:r>
            <a:r>
              <a:rPr lang="en-US" dirty="0" err="1">
                <a:cs typeface="B Nazanin" panose="00000400000000000000" pitchFamily="2" charset="-78"/>
              </a:rPr>
              <a:t>که</a:t>
            </a:r>
            <a:r>
              <a:rPr lang="en-US" dirty="0">
                <a:cs typeface="B Nazanin" panose="00000400000000000000" pitchFamily="2" charset="-78"/>
              </a:rPr>
              <a:t> </a:t>
            </a:r>
            <a:r>
              <a:rPr lang="en-US" dirty="0" err="1">
                <a:cs typeface="B Nazanin" panose="00000400000000000000" pitchFamily="2" charset="-78"/>
              </a:rPr>
              <a:t>نقش</a:t>
            </a:r>
            <a:r>
              <a:rPr lang="en-US" dirty="0">
                <a:cs typeface="B Nazanin" panose="00000400000000000000" pitchFamily="2" charset="-78"/>
              </a:rPr>
              <a:t> </a:t>
            </a:r>
            <a:r>
              <a:rPr lang="en-US" dirty="0" err="1">
                <a:cs typeface="B Nazanin" panose="00000400000000000000" pitchFamily="2" charset="-78"/>
              </a:rPr>
              <a:t>های</a:t>
            </a:r>
            <a:r>
              <a:rPr lang="en-US" dirty="0">
                <a:cs typeface="B Nazanin" panose="00000400000000000000" pitchFamily="2" charset="-78"/>
              </a:rPr>
              <a:t> </a:t>
            </a:r>
            <a:r>
              <a:rPr lang="en-US" dirty="0" err="1">
                <a:cs typeface="B Nazanin" panose="00000400000000000000" pitchFamily="2" charset="-78"/>
              </a:rPr>
              <a:t>مشابه</a:t>
            </a:r>
            <a:r>
              <a:rPr lang="en-US" dirty="0">
                <a:cs typeface="B Nazanin" panose="00000400000000000000" pitchFamily="2" charset="-78"/>
              </a:rPr>
              <a:t> </a:t>
            </a:r>
            <a:r>
              <a:rPr lang="en-US" dirty="0" err="1">
                <a:cs typeface="B Nazanin" panose="00000400000000000000" pitchFamily="2" charset="-78"/>
              </a:rPr>
              <a:t>را</a:t>
            </a:r>
            <a:r>
              <a:rPr lang="en-US" dirty="0">
                <a:cs typeface="B Nazanin" panose="00000400000000000000" pitchFamily="2" charset="-78"/>
              </a:rPr>
              <a:t> </a:t>
            </a:r>
            <a:r>
              <a:rPr lang="en-US" dirty="0" err="1">
                <a:cs typeface="B Nazanin" panose="00000400000000000000" pitchFamily="2" charset="-78"/>
              </a:rPr>
              <a:t>انجام</a:t>
            </a:r>
            <a:r>
              <a:rPr lang="en-US" dirty="0">
                <a:cs typeface="B Nazanin" panose="00000400000000000000" pitchFamily="2" charset="-78"/>
              </a:rPr>
              <a:t> </a:t>
            </a:r>
            <a:r>
              <a:rPr lang="en-US" dirty="0" err="1">
                <a:cs typeface="B Nazanin" panose="00000400000000000000" pitchFamily="2" charset="-78"/>
              </a:rPr>
              <a:t>می</a:t>
            </a:r>
            <a:r>
              <a:rPr lang="en-US" dirty="0">
                <a:cs typeface="B Nazanin" panose="00000400000000000000" pitchFamily="2" charset="-78"/>
              </a:rPr>
              <a:t> </a:t>
            </a:r>
            <a:r>
              <a:rPr lang="en-US" dirty="0" err="1">
                <a:cs typeface="B Nazanin" panose="00000400000000000000" pitchFamily="2" charset="-78"/>
              </a:rPr>
              <a:t>دهند</a:t>
            </a:r>
            <a:r>
              <a:rPr lang="en-US" dirty="0">
                <a:cs typeface="B Nazanin" panose="00000400000000000000" pitchFamily="2" charset="-78"/>
              </a:rPr>
              <a:t>.</a:t>
            </a:r>
          </a:p>
        </p:txBody>
      </p:sp>
    </p:spTree>
    <p:extLst>
      <p:ext uri="{BB962C8B-B14F-4D97-AF65-F5344CB8AC3E}">
        <p14:creationId xmlns:p14="http://schemas.microsoft.com/office/powerpoint/2010/main" val="284687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9424F9-6853-EF3C-9023-C2278C0401FB}"/>
              </a:ext>
            </a:extLst>
          </p:cNvPr>
          <p:cNvPicPr>
            <a:picLocks noChangeAspect="1"/>
          </p:cNvPicPr>
          <p:nvPr/>
        </p:nvPicPr>
        <p:blipFill>
          <a:blip r:embed="rId2"/>
          <a:stretch>
            <a:fillRect/>
          </a:stretch>
        </p:blipFill>
        <p:spPr>
          <a:xfrm>
            <a:off x="7403627" y="2540000"/>
            <a:ext cx="3771900" cy="3952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a:extLst>
              <a:ext uri="{FF2B5EF4-FFF2-40B4-BE49-F238E27FC236}">
                <a16:creationId xmlns:a16="http://schemas.microsoft.com/office/drawing/2014/main" id="{12A8C8F2-799F-BFFF-0F08-C5E3105F9EEE}"/>
              </a:ext>
            </a:extLst>
          </p:cNvPr>
          <p:cNvSpPr txBox="1">
            <a:spLocks/>
          </p:cNvSpPr>
          <p:nvPr/>
        </p:nvSpPr>
        <p:spPr>
          <a:xfrm>
            <a:off x="613253" y="365125"/>
            <a:ext cx="10965493"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en-US" sz="2000" dirty="0">
                <a:cs typeface="B Nazanin" panose="00000400000000000000" pitchFamily="2" charset="-78"/>
              </a:rPr>
              <a:t>UNION </a:t>
            </a:r>
            <a:r>
              <a:rPr lang="fa-IR" sz="2000" dirty="0">
                <a:cs typeface="B Nazanin" panose="00000400000000000000" pitchFamily="2" charset="-78"/>
              </a:rPr>
              <a:t> برای وقتیه که میخوای دوتا ستون رو به صورت قطاری زیر هم بذاری.</a:t>
            </a:r>
            <a:endParaRPr lang="en-US" sz="2000" dirty="0">
              <a:cs typeface="B Nazanin" panose="00000400000000000000" pitchFamily="2" charset="-78"/>
            </a:endParaRPr>
          </a:p>
          <a:p>
            <a:pPr algn="r" rtl="1"/>
            <a:r>
              <a:rPr lang="fa-IR" sz="2000" dirty="0">
                <a:cs typeface="B Nazanin" panose="00000400000000000000" pitchFamily="2" charset="-78"/>
              </a:rPr>
              <a:t>اینجا هم از جدول </a:t>
            </a:r>
            <a:r>
              <a:rPr lang="en-US" sz="2000" dirty="0">
                <a:cs typeface="B Nazanin" panose="00000400000000000000" pitchFamily="2" charset="-78"/>
              </a:rPr>
              <a:t>client </a:t>
            </a:r>
            <a:r>
              <a:rPr lang="fa-IR" sz="2000" dirty="0">
                <a:cs typeface="B Nazanin" panose="00000400000000000000" pitchFamily="2" charset="-78"/>
              </a:rPr>
              <a:t>اسم و فامیل مشتری هارو برداشته و هم از جدول </a:t>
            </a:r>
            <a:r>
              <a:rPr lang="en-US" sz="2000" dirty="0">
                <a:cs typeface="B Nazanin" panose="00000400000000000000" pitchFamily="2" charset="-78"/>
              </a:rPr>
              <a:t>employee </a:t>
            </a:r>
            <a:r>
              <a:rPr lang="fa-IR" sz="2000" dirty="0">
                <a:cs typeface="B Nazanin" panose="00000400000000000000" pitchFamily="2" charset="-78"/>
              </a:rPr>
              <a:t>اسم و فامیل کارمندا رو باهم کانکت کرده و در نهایت همه ی اسم و فامیل هارو زیر هم با دستور </a:t>
            </a:r>
            <a:r>
              <a:rPr lang="en-US" sz="2000" dirty="0">
                <a:cs typeface="B Nazanin" panose="00000400000000000000" pitchFamily="2" charset="-78"/>
              </a:rPr>
              <a:t>union </a:t>
            </a:r>
            <a:r>
              <a:rPr lang="fa-IR" sz="2000" dirty="0">
                <a:cs typeface="B Nazanin" panose="00000400000000000000" pitchFamily="2" charset="-78"/>
              </a:rPr>
              <a:t>استک کرده</a:t>
            </a:r>
            <a:endParaRPr lang="en-US" sz="2000" dirty="0">
              <a:cs typeface="B Nazanin" panose="00000400000000000000" pitchFamily="2" charset="-78"/>
            </a:endParaRPr>
          </a:p>
        </p:txBody>
      </p:sp>
      <p:pic>
        <p:nvPicPr>
          <p:cNvPr id="6" name="Picture 5">
            <a:extLst>
              <a:ext uri="{FF2B5EF4-FFF2-40B4-BE49-F238E27FC236}">
                <a16:creationId xmlns:a16="http://schemas.microsoft.com/office/drawing/2014/main" id="{0CECEE4E-ABFA-D1E1-198F-A413DFBC66BA}"/>
              </a:ext>
            </a:extLst>
          </p:cNvPr>
          <p:cNvPicPr>
            <a:picLocks noChangeAspect="1"/>
          </p:cNvPicPr>
          <p:nvPr/>
        </p:nvPicPr>
        <p:blipFill>
          <a:blip r:embed="rId3"/>
          <a:stretch>
            <a:fillRect/>
          </a:stretch>
        </p:blipFill>
        <p:spPr>
          <a:xfrm>
            <a:off x="838200" y="1004639"/>
            <a:ext cx="2828925" cy="3638550"/>
          </a:xfrm>
          <a:prstGeom prst="rect">
            <a:avLst/>
          </a:prstGeom>
        </p:spPr>
      </p:pic>
      <p:pic>
        <p:nvPicPr>
          <p:cNvPr id="8" name="Picture 7">
            <a:extLst>
              <a:ext uri="{FF2B5EF4-FFF2-40B4-BE49-F238E27FC236}">
                <a16:creationId xmlns:a16="http://schemas.microsoft.com/office/drawing/2014/main" id="{1552562C-D208-75CD-AF8C-47A048C6C4B5}"/>
              </a:ext>
            </a:extLst>
          </p:cNvPr>
          <p:cNvPicPr>
            <a:picLocks noChangeAspect="1"/>
          </p:cNvPicPr>
          <p:nvPr/>
        </p:nvPicPr>
        <p:blipFill>
          <a:blip r:embed="rId4"/>
          <a:stretch>
            <a:fillRect/>
          </a:stretch>
        </p:blipFill>
        <p:spPr>
          <a:xfrm>
            <a:off x="2476784" y="3819525"/>
            <a:ext cx="4171950" cy="3038475"/>
          </a:xfrm>
          <a:prstGeom prst="rect">
            <a:avLst/>
          </a:prstGeom>
        </p:spPr>
      </p:pic>
    </p:spTree>
    <p:extLst>
      <p:ext uri="{BB962C8B-B14F-4D97-AF65-F5344CB8AC3E}">
        <p14:creationId xmlns:p14="http://schemas.microsoft.com/office/powerpoint/2010/main" val="220944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181B-9D31-AB15-1E6A-A0BF1340464D}"/>
              </a:ext>
            </a:extLst>
          </p:cNvPr>
          <p:cNvSpPr>
            <a:spLocks noGrp="1"/>
          </p:cNvSpPr>
          <p:nvPr>
            <p:ph type="title"/>
          </p:nvPr>
        </p:nvSpPr>
        <p:spPr>
          <a:xfrm>
            <a:off x="4380931" y="145787"/>
            <a:ext cx="7656395" cy="1600153"/>
          </a:xfrm>
        </p:spPr>
        <p:txBody>
          <a:bodyPr>
            <a:noAutofit/>
          </a:bodyPr>
          <a:lstStyle/>
          <a:p>
            <a:pPr algn="just" rtl="1"/>
            <a:r>
              <a:rPr lang="en-US" sz="2000" dirty="0">
                <a:cs typeface="B Nazanin" panose="00000400000000000000" pitchFamily="2" charset="-78"/>
              </a:rPr>
              <a:t>VIEW</a:t>
            </a:r>
            <a:r>
              <a:rPr lang="fa-IR" sz="2000" dirty="0">
                <a:cs typeface="B Nazanin" panose="00000400000000000000" pitchFamily="2" charset="-78"/>
              </a:rPr>
              <a:t> یکسری تیبل مجازی اند که فقط وقتی صداشون میکنیم ساخته میشوند و بیشتر با رویکرد </a:t>
            </a:r>
            <a:r>
              <a:rPr lang="en-US" sz="2000" dirty="0">
                <a:cs typeface="B Nazanin" panose="00000400000000000000" pitchFamily="2" charset="-78"/>
              </a:rPr>
              <a:t>SEQURITY </a:t>
            </a:r>
            <a:r>
              <a:rPr lang="fa-IR" sz="2000" dirty="0">
                <a:cs typeface="B Nazanin" panose="00000400000000000000" pitchFamily="2" charset="-78"/>
              </a:rPr>
              <a:t> ازش استفاده میشه مثلا میگن برو از این 5 تا جدول نتیجه ی موردنظرتو در بیاره</a:t>
            </a:r>
            <a:endParaRPr lang="en-US" sz="2000" dirty="0">
              <a:cs typeface="B Nazanin" panose="00000400000000000000" pitchFamily="2" charset="-78"/>
            </a:endParaRPr>
          </a:p>
        </p:txBody>
      </p:sp>
      <p:pic>
        <p:nvPicPr>
          <p:cNvPr id="4" name="Picture 3">
            <a:extLst>
              <a:ext uri="{FF2B5EF4-FFF2-40B4-BE49-F238E27FC236}">
                <a16:creationId xmlns:a16="http://schemas.microsoft.com/office/drawing/2014/main" id="{4FB6D674-FB97-A4D4-8717-397FF244482C}"/>
              </a:ext>
            </a:extLst>
          </p:cNvPr>
          <p:cNvPicPr>
            <a:picLocks noChangeAspect="1"/>
          </p:cNvPicPr>
          <p:nvPr/>
        </p:nvPicPr>
        <p:blipFill rotWithShape="1">
          <a:blip r:embed="rId2"/>
          <a:srcRect r="49533"/>
          <a:stretch/>
        </p:blipFill>
        <p:spPr>
          <a:xfrm>
            <a:off x="559557" y="331502"/>
            <a:ext cx="1951630" cy="1228725"/>
          </a:xfrm>
          <a:prstGeom prst="rect">
            <a:avLst/>
          </a:prstGeom>
        </p:spPr>
      </p:pic>
      <p:pic>
        <p:nvPicPr>
          <p:cNvPr id="6" name="Picture 5">
            <a:extLst>
              <a:ext uri="{FF2B5EF4-FFF2-40B4-BE49-F238E27FC236}">
                <a16:creationId xmlns:a16="http://schemas.microsoft.com/office/drawing/2014/main" id="{A18AAAEB-C6A0-0CDF-1B63-48CDB58EFC0A}"/>
              </a:ext>
            </a:extLst>
          </p:cNvPr>
          <p:cNvPicPr>
            <a:picLocks noChangeAspect="1"/>
          </p:cNvPicPr>
          <p:nvPr/>
        </p:nvPicPr>
        <p:blipFill>
          <a:blip r:embed="rId3"/>
          <a:stretch>
            <a:fillRect/>
          </a:stretch>
        </p:blipFill>
        <p:spPr>
          <a:xfrm>
            <a:off x="1535372" y="1838161"/>
            <a:ext cx="3457575" cy="4619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D3CD14C9-297F-0349-ED30-215FAE937ADA}"/>
              </a:ext>
            </a:extLst>
          </p:cNvPr>
          <p:cNvSpPr txBox="1"/>
          <p:nvPr/>
        </p:nvSpPr>
        <p:spPr>
          <a:xfrm>
            <a:off x="5672919" y="1728479"/>
            <a:ext cx="6093724" cy="1477328"/>
          </a:xfrm>
          <a:prstGeom prst="rect">
            <a:avLst/>
          </a:prstGeom>
          <a:solidFill>
            <a:schemeClr val="accent1">
              <a:lumMod val="40000"/>
              <a:lumOff val="60000"/>
            </a:schemeClr>
          </a:solidFill>
        </p:spPr>
        <p:txBody>
          <a:bodyPr wrap="square">
            <a:spAutoFit/>
          </a:bodyPr>
          <a:lstStyle/>
          <a:p>
            <a:pPr algn="just" rtl="1"/>
            <a:r>
              <a:rPr lang="fa-IR" sz="1800" dirty="0">
                <a:cs typeface="B Nazanin" panose="00000400000000000000" pitchFamily="2" charset="-78"/>
              </a:rPr>
              <a:t>یک مدیر میخواد هر روز صبح یکسری چیز هارو از دیتاست(مثل اسامی اعضای تیم از یک شاخه و اسم و فامیل و سال تولدشون) چک کنه و همه ی چیزا رو نمیخواد اون موقع براش یه چیز خلاصه درمیاریم که هرروز بتونه ببینه</a:t>
            </a:r>
            <a:r>
              <a:rPr lang="en-US" sz="1800" dirty="0">
                <a:cs typeface="B Nazanin" panose="00000400000000000000" pitchFamily="2" charset="-78"/>
              </a:rPr>
              <a:t>. </a:t>
            </a:r>
            <a:r>
              <a:rPr lang="fa-IR" sz="1800" dirty="0">
                <a:cs typeface="B Nazanin" panose="00000400000000000000" pitchFamily="2" charset="-78"/>
              </a:rPr>
              <a:t>اگر بعد از مدتی مدیر تصمیم بگیره چیز دیگری هم به لیست اضافه کنه با </a:t>
            </a:r>
            <a:r>
              <a:rPr lang="en-US" sz="1800" dirty="0">
                <a:cs typeface="B Nazanin" panose="00000400000000000000" pitchFamily="2" charset="-78"/>
              </a:rPr>
              <a:t>create or update view</a:t>
            </a:r>
            <a:r>
              <a:rPr lang="fa-IR" sz="1800" dirty="0">
                <a:cs typeface="B Nazanin" panose="00000400000000000000" pitchFamily="2" charset="-78"/>
              </a:rPr>
              <a:t> بهش میگم بقیش کپیه قبلیه</a:t>
            </a:r>
            <a:endParaRPr lang="en-US" dirty="0"/>
          </a:p>
        </p:txBody>
      </p:sp>
      <p:pic>
        <p:nvPicPr>
          <p:cNvPr id="7" name="Picture 6">
            <a:extLst>
              <a:ext uri="{FF2B5EF4-FFF2-40B4-BE49-F238E27FC236}">
                <a16:creationId xmlns:a16="http://schemas.microsoft.com/office/drawing/2014/main" id="{D8E7968B-6E78-4E8C-E153-485AC1CADE99}"/>
              </a:ext>
            </a:extLst>
          </p:cNvPr>
          <p:cNvPicPr>
            <a:picLocks noChangeAspect="1"/>
          </p:cNvPicPr>
          <p:nvPr/>
        </p:nvPicPr>
        <p:blipFill>
          <a:blip r:embed="rId4"/>
          <a:stretch>
            <a:fillRect/>
          </a:stretch>
        </p:blipFill>
        <p:spPr>
          <a:xfrm>
            <a:off x="6100406" y="5914861"/>
            <a:ext cx="2619375" cy="542925"/>
          </a:xfrm>
          <a:prstGeom prst="rect">
            <a:avLst/>
          </a:prstGeom>
        </p:spPr>
      </p:pic>
      <p:pic>
        <p:nvPicPr>
          <p:cNvPr id="9" name="Picture 8">
            <a:extLst>
              <a:ext uri="{FF2B5EF4-FFF2-40B4-BE49-F238E27FC236}">
                <a16:creationId xmlns:a16="http://schemas.microsoft.com/office/drawing/2014/main" id="{E4583489-FFD0-53DD-7273-1671347D7B4C}"/>
              </a:ext>
            </a:extLst>
          </p:cNvPr>
          <p:cNvPicPr>
            <a:picLocks noChangeAspect="1"/>
          </p:cNvPicPr>
          <p:nvPr/>
        </p:nvPicPr>
        <p:blipFill>
          <a:blip r:embed="rId5"/>
          <a:stretch>
            <a:fillRect/>
          </a:stretch>
        </p:blipFill>
        <p:spPr>
          <a:xfrm>
            <a:off x="7632865" y="3326846"/>
            <a:ext cx="3286125" cy="2466975"/>
          </a:xfrm>
          <a:prstGeom prst="rect">
            <a:avLst/>
          </a:prstGeom>
        </p:spPr>
      </p:pic>
    </p:spTree>
    <p:extLst>
      <p:ext uri="{BB962C8B-B14F-4D97-AF65-F5344CB8AC3E}">
        <p14:creationId xmlns:p14="http://schemas.microsoft.com/office/powerpoint/2010/main" val="143849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D44D-873B-49E9-2D2F-1AB5C8EC317B}"/>
              </a:ext>
            </a:extLst>
          </p:cNvPr>
          <p:cNvSpPr>
            <a:spLocks noGrp="1"/>
          </p:cNvSpPr>
          <p:nvPr>
            <p:ph type="title"/>
          </p:nvPr>
        </p:nvSpPr>
        <p:spPr>
          <a:xfrm>
            <a:off x="838200" y="80397"/>
            <a:ext cx="10515600" cy="1325563"/>
          </a:xfrm>
        </p:spPr>
        <p:txBody>
          <a:bodyPr>
            <a:noAutofit/>
          </a:bodyPr>
          <a:lstStyle/>
          <a:p>
            <a:pPr algn="r" rtl="1"/>
            <a:r>
              <a:rPr lang="en-US" sz="2400" dirty="0">
                <a:cs typeface="B Nazanin" panose="00000400000000000000" pitchFamily="2" charset="-78"/>
              </a:rPr>
              <a:t>STORED PROCEDURES </a:t>
            </a:r>
            <a:r>
              <a:rPr lang="fa-IR" sz="2400" dirty="0">
                <a:cs typeface="B Nazanin" panose="00000400000000000000" pitchFamily="2" charset="-78"/>
              </a:rPr>
              <a:t>یه جورایی همان فانکشن است یعنی برای انجام یکسری از فعالیت های روتین استفاده میشود و از تکرار یک قسمت از کد جلوگیری میکند.</a:t>
            </a:r>
            <a:endParaRPr lang="en-US" sz="2400" dirty="0">
              <a:cs typeface="B Nazanin" panose="00000400000000000000" pitchFamily="2" charset="-78"/>
            </a:endParaRPr>
          </a:p>
        </p:txBody>
      </p:sp>
      <p:sp>
        <p:nvSpPr>
          <p:cNvPr id="4" name="TextBox 3">
            <a:extLst>
              <a:ext uri="{FF2B5EF4-FFF2-40B4-BE49-F238E27FC236}">
                <a16:creationId xmlns:a16="http://schemas.microsoft.com/office/drawing/2014/main" id="{597870CF-4944-FF36-552A-DA89167A87B8}"/>
              </a:ext>
            </a:extLst>
          </p:cNvPr>
          <p:cNvSpPr txBox="1"/>
          <p:nvPr/>
        </p:nvSpPr>
        <p:spPr>
          <a:xfrm>
            <a:off x="139889" y="1189469"/>
            <a:ext cx="6093724" cy="1200329"/>
          </a:xfrm>
          <a:prstGeom prst="rect">
            <a:avLst/>
          </a:prstGeom>
          <a:solidFill>
            <a:schemeClr val="accent1">
              <a:lumMod val="40000"/>
              <a:lumOff val="60000"/>
            </a:schemeClr>
          </a:solidFill>
        </p:spPr>
        <p:txBody>
          <a:bodyPr wrap="square">
            <a:spAutoFit/>
          </a:bodyPr>
          <a:lstStyle/>
          <a:p>
            <a:pPr algn="just" rtl="1"/>
            <a:r>
              <a:rPr lang="en-US" dirty="0" err="1">
                <a:cs typeface="B Nazanin" panose="00000400000000000000" pitchFamily="2" charset="-78"/>
              </a:rPr>
              <a:t>فرض</a:t>
            </a:r>
            <a:r>
              <a:rPr lang="en-US" dirty="0">
                <a:cs typeface="B Nazanin" panose="00000400000000000000" pitchFamily="2" charset="-78"/>
              </a:rPr>
              <a:t> </a:t>
            </a:r>
            <a:r>
              <a:rPr lang="en-US" dirty="0" err="1">
                <a:cs typeface="B Nazanin" panose="00000400000000000000" pitchFamily="2" charset="-78"/>
              </a:rPr>
              <a:t>کنید</a:t>
            </a:r>
            <a:r>
              <a:rPr lang="en-US" dirty="0">
                <a:cs typeface="B Nazanin" panose="00000400000000000000" pitchFamily="2" charset="-78"/>
              </a:rPr>
              <a:t> </a:t>
            </a:r>
            <a:r>
              <a:rPr lang="en-US" dirty="0" err="1">
                <a:cs typeface="B Nazanin" panose="00000400000000000000" pitchFamily="2" charset="-78"/>
              </a:rPr>
              <a:t>بخش</a:t>
            </a:r>
            <a:r>
              <a:rPr lang="en-US" dirty="0">
                <a:cs typeface="B Nazanin" panose="00000400000000000000" pitchFamily="2" charset="-78"/>
              </a:rPr>
              <a:t> </a:t>
            </a:r>
            <a:r>
              <a:rPr lang="en-US" dirty="0" err="1">
                <a:cs typeface="B Nazanin" panose="00000400000000000000" pitchFamily="2" charset="-78"/>
              </a:rPr>
              <a:t>منابع</a:t>
            </a:r>
            <a:r>
              <a:rPr lang="en-US" dirty="0">
                <a:cs typeface="B Nazanin" panose="00000400000000000000" pitchFamily="2" charset="-78"/>
              </a:rPr>
              <a:t> </a:t>
            </a:r>
            <a:r>
              <a:rPr lang="en-US" dirty="0" err="1">
                <a:cs typeface="B Nazanin" panose="00000400000000000000" pitchFamily="2" charset="-78"/>
              </a:rPr>
              <a:t>انسانی</a:t>
            </a:r>
            <a:r>
              <a:rPr lang="en-US" dirty="0">
                <a:cs typeface="B Nazanin" panose="00000400000000000000" pitchFamily="2" charset="-78"/>
              </a:rPr>
              <a:t> </a:t>
            </a:r>
            <a:r>
              <a:rPr lang="en-US" dirty="0" err="1">
                <a:cs typeface="B Nazanin" panose="00000400000000000000" pitchFamily="2" charset="-78"/>
              </a:rPr>
              <a:t>می</a:t>
            </a:r>
            <a:r>
              <a:rPr lang="en-US" dirty="0">
                <a:cs typeface="B Nazanin" panose="00000400000000000000" pitchFamily="2" charset="-78"/>
              </a:rPr>
              <a:t> </a:t>
            </a:r>
            <a:r>
              <a:rPr lang="en-US" dirty="0" err="1">
                <a:cs typeface="B Nazanin" panose="00000400000000000000" pitchFamily="2" charset="-78"/>
              </a:rPr>
              <a:t>خواهد</a:t>
            </a:r>
            <a:r>
              <a:rPr lang="en-US" dirty="0">
                <a:cs typeface="B Nazanin" panose="00000400000000000000" pitchFamily="2" charset="-78"/>
              </a:rPr>
              <a:t> </a:t>
            </a:r>
            <a:r>
              <a:rPr lang="en-US" dirty="0" err="1">
                <a:cs typeface="B Nazanin" panose="00000400000000000000" pitchFamily="2" charset="-78"/>
              </a:rPr>
              <a:t>به</a:t>
            </a:r>
            <a:r>
              <a:rPr lang="en-US" dirty="0">
                <a:cs typeface="B Nazanin" panose="00000400000000000000" pitchFamily="2" charset="-78"/>
              </a:rPr>
              <a:t> </a:t>
            </a:r>
            <a:r>
              <a:rPr lang="en-US" dirty="0" err="1">
                <a:cs typeface="B Nazanin" panose="00000400000000000000" pitchFamily="2" charset="-78"/>
              </a:rPr>
              <a:t>سرعت</a:t>
            </a:r>
            <a:r>
              <a:rPr lang="en-US" dirty="0">
                <a:cs typeface="B Nazanin" panose="00000400000000000000" pitchFamily="2" charset="-78"/>
              </a:rPr>
              <a:t> </a:t>
            </a:r>
            <a:r>
              <a:rPr lang="en-US" dirty="0" err="1">
                <a:cs typeface="B Nazanin" panose="00000400000000000000" pitchFamily="2" charset="-78"/>
              </a:rPr>
              <a:t>از</a:t>
            </a:r>
            <a:r>
              <a:rPr lang="en-US" dirty="0">
                <a:cs typeface="B Nazanin" panose="00000400000000000000" pitchFamily="2" charset="-78"/>
              </a:rPr>
              <a:t> </a:t>
            </a:r>
            <a:r>
              <a:rPr lang="en-US" dirty="0" err="1">
                <a:cs typeface="B Nazanin" panose="00000400000000000000" pitchFamily="2" charset="-78"/>
              </a:rPr>
              <a:t>تعداد</a:t>
            </a:r>
            <a:r>
              <a:rPr lang="en-US" dirty="0">
                <a:cs typeface="B Nazanin" panose="00000400000000000000" pitchFamily="2" charset="-78"/>
              </a:rPr>
              <a:t> </a:t>
            </a:r>
            <a:r>
              <a:rPr lang="en-US" dirty="0" err="1">
                <a:cs typeface="B Nazanin" panose="00000400000000000000" pitchFamily="2" charset="-78"/>
              </a:rPr>
              <a:t>کل</a:t>
            </a:r>
            <a:r>
              <a:rPr lang="en-US" dirty="0">
                <a:cs typeface="B Nazanin" panose="00000400000000000000" pitchFamily="2" charset="-78"/>
              </a:rPr>
              <a:t> </a:t>
            </a:r>
            <a:r>
              <a:rPr lang="en-US" dirty="0" err="1">
                <a:cs typeface="B Nazanin" panose="00000400000000000000" pitchFamily="2" charset="-78"/>
              </a:rPr>
              <a:t>کارکنان</a:t>
            </a:r>
            <a:r>
              <a:rPr lang="en-US" dirty="0">
                <a:cs typeface="B Nazanin" panose="00000400000000000000" pitchFamily="2" charset="-78"/>
              </a:rPr>
              <a:t> و </a:t>
            </a:r>
            <a:r>
              <a:rPr lang="en-US" dirty="0" err="1">
                <a:cs typeface="B Nazanin" panose="00000400000000000000" pitchFamily="2" charset="-78"/>
              </a:rPr>
              <a:t>میانگین</a:t>
            </a:r>
            <a:r>
              <a:rPr lang="en-US" dirty="0">
                <a:cs typeface="B Nazanin" panose="00000400000000000000" pitchFamily="2" charset="-78"/>
              </a:rPr>
              <a:t> </a:t>
            </a:r>
            <a:r>
              <a:rPr lang="en-US" dirty="0" err="1">
                <a:cs typeface="B Nazanin" panose="00000400000000000000" pitchFamily="2" charset="-78"/>
              </a:rPr>
              <a:t>حقوق</a:t>
            </a:r>
            <a:r>
              <a:rPr lang="en-US" dirty="0">
                <a:cs typeface="B Nazanin" panose="00000400000000000000" pitchFamily="2" charset="-78"/>
              </a:rPr>
              <a:t> </a:t>
            </a:r>
            <a:r>
              <a:rPr lang="en-US" dirty="0" err="1">
                <a:cs typeface="B Nazanin" panose="00000400000000000000" pitchFamily="2" charset="-78"/>
              </a:rPr>
              <a:t>در</a:t>
            </a:r>
            <a:r>
              <a:rPr lang="en-US" dirty="0">
                <a:cs typeface="B Nazanin" panose="00000400000000000000" pitchFamily="2" charset="-78"/>
              </a:rPr>
              <a:t> </a:t>
            </a:r>
            <a:r>
              <a:rPr lang="en-US" dirty="0" err="1">
                <a:cs typeface="B Nazanin" panose="00000400000000000000" pitchFamily="2" charset="-78"/>
              </a:rPr>
              <a:t>یک</a:t>
            </a:r>
            <a:r>
              <a:rPr lang="en-US" dirty="0">
                <a:cs typeface="B Nazanin" panose="00000400000000000000" pitchFamily="2" charset="-78"/>
              </a:rPr>
              <a:t> </a:t>
            </a:r>
            <a:r>
              <a:rPr lang="en-US" dirty="0" err="1">
                <a:cs typeface="B Nazanin" panose="00000400000000000000" pitchFamily="2" charset="-78"/>
              </a:rPr>
              <a:t>شعبه</a:t>
            </a:r>
            <a:r>
              <a:rPr lang="en-US" dirty="0">
                <a:cs typeface="B Nazanin" panose="00000400000000000000" pitchFamily="2" charset="-78"/>
              </a:rPr>
              <a:t> </a:t>
            </a:r>
            <a:r>
              <a:rPr lang="en-US" dirty="0" err="1">
                <a:cs typeface="B Nazanin" panose="00000400000000000000" pitchFamily="2" charset="-78"/>
              </a:rPr>
              <a:t>مشخص</a:t>
            </a:r>
            <a:r>
              <a:rPr lang="en-US" dirty="0">
                <a:cs typeface="B Nazanin" panose="00000400000000000000" pitchFamily="2" charset="-78"/>
              </a:rPr>
              <a:t> </a:t>
            </a:r>
            <a:r>
              <a:rPr lang="en-US" dirty="0" err="1">
                <a:cs typeface="B Nazanin" panose="00000400000000000000" pitchFamily="2" charset="-78"/>
              </a:rPr>
              <a:t>مطلع</a:t>
            </a:r>
            <a:r>
              <a:rPr lang="en-US" dirty="0">
                <a:cs typeface="B Nazanin" panose="00000400000000000000" pitchFamily="2" charset="-78"/>
              </a:rPr>
              <a:t> </a:t>
            </a:r>
            <a:r>
              <a:rPr lang="en-US" dirty="0" err="1">
                <a:cs typeface="B Nazanin" panose="00000400000000000000" pitchFamily="2" charset="-78"/>
              </a:rPr>
              <a:t>شود</a:t>
            </a:r>
            <a:r>
              <a:rPr lang="en-US" dirty="0">
                <a:cs typeface="B Nazanin" panose="00000400000000000000" pitchFamily="2" charset="-78"/>
              </a:rPr>
              <a:t>. </a:t>
            </a:r>
            <a:r>
              <a:rPr lang="en-US" dirty="0" err="1">
                <a:cs typeface="B Nazanin" panose="00000400000000000000" pitchFamily="2" charset="-78"/>
              </a:rPr>
              <a:t>به</a:t>
            </a:r>
            <a:r>
              <a:rPr lang="en-US" dirty="0">
                <a:cs typeface="B Nazanin" panose="00000400000000000000" pitchFamily="2" charset="-78"/>
              </a:rPr>
              <a:t> </a:t>
            </a:r>
            <a:r>
              <a:rPr lang="en-US" dirty="0" err="1">
                <a:cs typeface="B Nazanin" panose="00000400000000000000" pitchFamily="2" charset="-78"/>
              </a:rPr>
              <a:t>جای</a:t>
            </a:r>
            <a:r>
              <a:rPr lang="en-US" dirty="0">
                <a:cs typeface="B Nazanin" panose="00000400000000000000" pitchFamily="2" charset="-78"/>
              </a:rPr>
              <a:t> </a:t>
            </a:r>
            <a:r>
              <a:rPr lang="en-US" dirty="0" err="1">
                <a:cs typeface="B Nazanin" panose="00000400000000000000" pitchFamily="2" charset="-78"/>
              </a:rPr>
              <a:t>اجرای</a:t>
            </a:r>
            <a:r>
              <a:rPr lang="en-US" dirty="0">
                <a:cs typeface="B Nazanin" panose="00000400000000000000" pitchFamily="2" charset="-78"/>
              </a:rPr>
              <a:t> </a:t>
            </a:r>
            <a:r>
              <a:rPr lang="en-US" dirty="0" err="1">
                <a:cs typeface="B Nazanin" panose="00000400000000000000" pitchFamily="2" charset="-78"/>
              </a:rPr>
              <a:t>چند</a:t>
            </a:r>
            <a:r>
              <a:rPr lang="en-US" dirty="0">
                <a:cs typeface="B Nazanin" panose="00000400000000000000" pitchFamily="2" charset="-78"/>
              </a:rPr>
              <a:t> </a:t>
            </a:r>
            <a:r>
              <a:rPr lang="en-US" dirty="0" err="1">
                <a:cs typeface="B Nazanin" panose="00000400000000000000" pitchFamily="2" charset="-78"/>
              </a:rPr>
              <a:t>QUERYیا</a:t>
            </a:r>
            <a:r>
              <a:rPr lang="en-US" dirty="0">
                <a:cs typeface="B Nazanin" panose="00000400000000000000" pitchFamily="2" charset="-78"/>
              </a:rPr>
              <a:t> </a:t>
            </a:r>
            <a:r>
              <a:rPr lang="en-US" dirty="0" err="1">
                <a:cs typeface="B Nazanin" panose="00000400000000000000" pitchFamily="2" charset="-78"/>
              </a:rPr>
              <a:t>انجام</a:t>
            </a:r>
            <a:r>
              <a:rPr lang="en-US" dirty="0">
                <a:cs typeface="B Nazanin" panose="00000400000000000000" pitchFamily="2" charset="-78"/>
              </a:rPr>
              <a:t> </a:t>
            </a:r>
            <a:r>
              <a:rPr lang="en-US" dirty="0" err="1">
                <a:cs typeface="B Nazanin" panose="00000400000000000000" pitchFamily="2" charset="-78"/>
              </a:rPr>
              <a:t>محاسبات</a:t>
            </a:r>
            <a:r>
              <a:rPr lang="en-US" dirty="0">
                <a:cs typeface="B Nazanin" panose="00000400000000000000" pitchFamily="2" charset="-78"/>
              </a:rPr>
              <a:t> </a:t>
            </a:r>
            <a:r>
              <a:rPr lang="en-US" dirty="0" err="1">
                <a:cs typeface="B Nazanin" panose="00000400000000000000" pitchFamily="2" charset="-78"/>
              </a:rPr>
              <a:t>به</a:t>
            </a:r>
            <a:r>
              <a:rPr lang="en-US" dirty="0">
                <a:cs typeface="B Nazanin" panose="00000400000000000000" pitchFamily="2" charset="-78"/>
              </a:rPr>
              <a:t> </a:t>
            </a:r>
            <a:r>
              <a:rPr lang="en-US" dirty="0" err="1">
                <a:cs typeface="B Nazanin" panose="00000400000000000000" pitchFamily="2" charset="-78"/>
              </a:rPr>
              <a:t>صورت</a:t>
            </a:r>
            <a:r>
              <a:rPr lang="en-US" dirty="0">
                <a:cs typeface="B Nazanin" panose="00000400000000000000" pitchFamily="2" charset="-78"/>
              </a:rPr>
              <a:t> </a:t>
            </a:r>
            <a:r>
              <a:rPr lang="en-US" dirty="0" err="1">
                <a:cs typeface="B Nazanin" panose="00000400000000000000" pitchFamily="2" charset="-78"/>
              </a:rPr>
              <a:t>دستی</a:t>
            </a:r>
            <a:r>
              <a:rPr lang="en-US" dirty="0">
                <a:cs typeface="B Nazanin" panose="00000400000000000000" pitchFamily="2" charset="-78"/>
              </a:rPr>
              <a:t>، </a:t>
            </a:r>
            <a:r>
              <a:rPr lang="en-US" dirty="0" err="1">
                <a:cs typeface="B Nazanin" panose="00000400000000000000" pitchFamily="2" charset="-78"/>
              </a:rPr>
              <a:t>می</a:t>
            </a:r>
            <a:r>
              <a:rPr lang="en-US" dirty="0">
                <a:cs typeface="B Nazanin" panose="00000400000000000000" pitchFamily="2" charset="-78"/>
              </a:rPr>
              <a:t> </a:t>
            </a:r>
            <a:r>
              <a:rPr lang="en-US" dirty="0" err="1">
                <a:cs typeface="B Nazanin" panose="00000400000000000000" pitchFamily="2" charset="-78"/>
              </a:rPr>
              <a:t>توان</a:t>
            </a:r>
            <a:r>
              <a:rPr lang="en-US" dirty="0">
                <a:cs typeface="B Nazanin" panose="00000400000000000000" pitchFamily="2" charset="-78"/>
              </a:rPr>
              <a:t> </a:t>
            </a:r>
            <a:r>
              <a:rPr lang="en-US" dirty="0" err="1">
                <a:cs typeface="B Nazanin" panose="00000400000000000000" pitchFamily="2" charset="-78"/>
              </a:rPr>
              <a:t>یک</a:t>
            </a:r>
            <a:r>
              <a:rPr lang="en-US" dirty="0">
                <a:cs typeface="B Nazanin" panose="00000400000000000000" pitchFamily="2" charset="-78"/>
              </a:rPr>
              <a:t> PROCEDURE </a:t>
            </a:r>
            <a:r>
              <a:rPr lang="en-US" dirty="0" err="1">
                <a:cs typeface="B Nazanin" panose="00000400000000000000" pitchFamily="2" charset="-78"/>
              </a:rPr>
              <a:t>ذخیره</a:t>
            </a:r>
            <a:r>
              <a:rPr lang="en-US" dirty="0">
                <a:cs typeface="B Nazanin" panose="00000400000000000000" pitchFamily="2" charset="-78"/>
              </a:rPr>
              <a:t> </a:t>
            </a:r>
            <a:r>
              <a:rPr lang="en-US" dirty="0" err="1">
                <a:cs typeface="B Nazanin" panose="00000400000000000000" pitchFamily="2" charset="-78"/>
              </a:rPr>
              <a:t>شده</a:t>
            </a:r>
            <a:r>
              <a:rPr lang="en-US" dirty="0">
                <a:cs typeface="B Nazanin" panose="00000400000000000000" pitchFamily="2" charset="-78"/>
              </a:rPr>
              <a:t> </a:t>
            </a:r>
            <a:r>
              <a:rPr lang="en-US" dirty="0" err="1">
                <a:cs typeface="B Nazanin" panose="00000400000000000000" pitchFamily="2" charset="-78"/>
              </a:rPr>
              <a:t>برای</a:t>
            </a:r>
            <a:r>
              <a:rPr lang="en-US" dirty="0">
                <a:cs typeface="B Nazanin" panose="00000400000000000000" pitchFamily="2" charset="-78"/>
              </a:rPr>
              <a:t> </a:t>
            </a:r>
            <a:r>
              <a:rPr lang="en-US" dirty="0" err="1">
                <a:cs typeface="B Nazanin" panose="00000400000000000000" pitchFamily="2" charset="-78"/>
              </a:rPr>
              <a:t>ساده</a:t>
            </a:r>
            <a:r>
              <a:rPr lang="en-US" dirty="0">
                <a:cs typeface="B Nazanin" panose="00000400000000000000" pitchFamily="2" charset="-78"/>
              </a:rPr>
              <a:t> </a:t>
            </a:r>
            <a:r>
              <a:rPr lang="en-US" dirty="0" err="1">
                <a:cs typeface="B Nazanin" panose="00000400000000000000" pitchFamily="2" charset="-78"/>
              </a:rPr>
              <a:t>کردن</a:t>
            </a:r>
            <a:r>
              <a:rPr lang="en-US" dirty="0">
                <a:cs typeface="B Nazanin" panose="00000400000000000000" pitchFamily="2" charset="-78"/>
              </a:rPr>
              <a:t> </a:t>
            </a:r>
            <a:r>
              <a:rPr lang="en-US" dirty="0" err="1">
                <a:cs typeface="B Nazanin" panose="00000400000000000000" pitchFamily="2" charset="-78"/>
              </a:rPr>
              <a:t>این</a:t>
            </a:r>
            <a:r>
              <a:rPr lang="en-US" dirty="0">
                <a:cs typeface="B Nazanin" panose="00000400000000000000" pitchFamily="2" charset="-78"/>
              </a:rPr>
              <a:t> </a:t>
            </a:r>
            <a:r>
              <a:rPr lang="en-US" dirty="0" err="1">
                <a:cs typeface="B Nazanin" panose="00000400000000000000" pitchFamily="2" charset="-78"/>
              </a:rPr>
              <a:t>کار</a:t>
            </a:r>
            <a:r>
              <a:rPr lang="en-US" dirty="0">
                <a:cs typeface="B Nazanin" panose="00000400000000000000" pitchFamily="2" charset="-78"/>
              </a:rPr>
              <a:t> </a:t>
            </a:r>
            <a:r>
              <a:rPr lang="en-US" dirty="0" err="1">
                <a:cs typeface="B Nazanin" panose="00000400000000000000" pitchFamily="2" charset="-78"/>
              </a:rPr>
              <a:t>ایجاد</a:t>
            </a:r>
            <a:r>
              <a:rPr lang="en-US" dirty="0">
                <a:cs typeface="B Nazanin" panose="00000400000000000000" pitchFamily="2" charset="-78"/>
              </a:rPr>
              <a:t> </a:t>
            </a:r>
            <a:r>
              <a:rPr lang="en-US" dirty="0" err="1">
                <a:cs typeface="B Nazanin" panose="00000400000000000000" pitchFamily="2" charset="-78"/>
              </a:rPr>
              <a:t>کرد</a:t>
            </a:r>
            <a:r>
              <a:rPr lang="en-US" dirty="0">
                <a:cs typeface="B Nazanin" panose="00000400000000000000" pitchFamily="2" charset="-78"/>
              </a:rPr>
              <a:t>.</a:t>
            </a:r>
          </a:p>
        </p:txBody>
      </p:sp>
      <p:pic>
        <p:nvPicPr>
          <p:cNvPr id="12" name="Picture 11">
            <a:extLst>
              <a:ext uri="{FF2B5EF4-FFF2-40B4-BE49-F238E27FC236}">
                <a16:creationId xmlns:a16="http://schemas.microsoft.com/office/drawing/2014/main" id="{1FB4064A-EEE1-63C0-2A7B-12972DCD9874}"/>
              </a:ext>
            </a:extLst>
          </p:cNvPr>
          <p:cNvPicPr>
            <a:picLocks noChangeAspect="1"/>
          </p:cNvPicPr>
          <p:nvPr/>
        </p:nvPicPr>
        <p:blipFill>
          <a:blip r:embed="rId2"/>
          <a:stretch>
            <a:fillRect/>
          </a:stretch>
        </p:blipFill>
        <p:spPr>
          <a:xfrm>
            <a:off x="648338" y="2515032"/>
            <a:ext cx="5076825" cy="4067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D48F7385-A9EE-3C68-BEF2-D300B2CE9ED4}"/>
              </a:ext>
            </a:extLst>
          </p:cNvPr>
          <p:cNvPicPr>
            <a:picLocks noChangeAspect="1"/>
          </p:cNvPicPr>
          <p:nvPr/>
        </p:nvPicPr>
        <p:blipFill>
          <a:blip r:embed="rId3"/>
          <a:stretch>
            <a:fillRect/>
          </a:stretch>
        </p:blipFill>
        <p:spPr>
          <a:xfrm>
            <a:off x="6726781" y="1846379"/>
            <a:ext cx="4133850" cy="1914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CAE4A176-760A-A14D-77CD-F91BAE299077}"/>
              </a:ext>
            </a:extLst>
          </p:cNvPr>
          <p:cNvPicPr>
            <a:picLocks noChangeAspect="1"/>
          </p:cNvPicPr>
          <p:nvPr/>
        </p:nvPicPr>
        <p:blipFill>
          <a:blip r:embed="rId4"/>
          <a:stretch>
            <a:fillRect/>
          </a:stretch>
        </p:blipFill>
        <p:spPr>
          <a:xfrm>
            <a:off x="6466839" y="4095301"/>
            <a:ext cx="4781550" cy="1847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0E75697E-FE39-3D10-62D1-0CFFF600C7CA}"/>
              </a:ext>
            </a:extLst>
          </p:cNvPr>
          <p:cNvPicPr>
            <a:picLocks noChangeAspect="1"/>
          </p:cNvPicPr>
          <p:nvPr/>
        </p:nvPicPr>
        <p:blipFill>
          <a:blip r:embed="rId5"/>
          <a:stretch>
            <a:fillRect/>
          </a:stretch>
        </p:blipFill>
        <p:spPr>
          <a:xfrm>
            <a:off x="7447914" y="6261877"/>
            <a:ext cx="2819400" cy="219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a:extLst>
              <a:ext uri="{FF2B5EF4-FFF2-40B4-BE49-F238E27FC236}">
                <a16:creationId xmlns:a16="http://schemas.microsoft.com/office/drawing/2014/main" id="{76FC6C02-340B-F18A-65DF-533B596E9D20}"/>
              </a:ext>
            </a:extLst>
          </p:cNvPr>
          <p:cNvSpPr txBox="1"/>
          <p:nvPr/>
        </p:nvSpPr>
        <p:spPr>
          <a:xfrm>
            <a:off x="7447913" y="1405960"/>
            <a:ext cx="3412717" cy="369332"/>
          </a:xfrm>
          <a:prstGeom prst="rect">
            <a:avLst/>
          </a:prstGeom>
          <a:noFill/>
        </p:spPr>
        <p:txBody>
          <a:bodyPr wrap="square" rtlCol="0">
            <a:spAutoFit/>
          </a:bodyPr>
          <a:lstStyle/>
          <a:p>
            <a:pPr algn="ctr" rtl="1"/>
            <a:r>
              <a:rPr lang="fa-IR" dirty="0">
                <a:cs typeface="B Nazanin" panose="00000400000000000000" pitchFamily="2" charset="-78"/>
              </a:rPr>
              <a:t>چه جوری </a:t>
            </a:r>
            <a:r>
              <a:rPr lang="en-US" dirty="0">
                <a:cs typeface="B Nazanin" panose="00000400000000000000" pitchFamily="2" charset="-78"/>
              </a:rPr>
              <a:t>call </a:t>
            </a:r>
            <a:r>
              <a:rPr lang="fa-IR" dirty="0">
                <a:cs typeface="B Nazanin" panose="00000400000000000000" pitchFamily="2" charset="-78"/>
              </a:rPr>
              <a:t>کنیم </a:t>
            </a:r>
            <a:r>
              <a:rPr lang="en-US" dirty="0">
                <a:cs typeface="B Nazanin" panose="00000400000000000000" pitchFamily="2" charset="-78"/>
              </a:rPr>
              <a:t>procedure </a:t>
            </a:r>
            <a:r>
              <a:rPr lang="fa-IR" dirty="0">
                <a:cs typeface="B Nazanin" panose="00000400000000000000" pitchFamily="2" charset="-78"/>
              </a:rPr>
              <a:t>رو</a:t>
            </a:r>
            <a:endParaRPr lang="en-US" dirty="0">
              <a:cs typeface="B Nazanin" panose="00000400000000000000" pitchFamily="2" charset="-78"/>
            </a:endParaRPr>
          </a:p>
        </p:txBody>
      </p:sp>
    </p:spTree>
    <p:extLst>
      <p:ext uri="{BB962C8B-B14F-4D97-AF65-F5344CB8AC3E}">
        <p14:creationId xmlns:p14="http://schemas.microsoft.com/office/powerpoint/2010/main" val="326780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26D1-F953-B9BE-2CA5-81F085BE573C}"/>
              </a:ext>
            </a:extLst>
          </p:cNvPr>
          <p:cNvSpPr>
            <a:spLocks noGrp="1"/>
          </p:cNvSpPr>
          <p:nvPr>
            <p:ph type="title"/>
          </p:nvPr>
        </p:nvSpPr>
        <p:spPr>
          <a:xfrm>
            <a:off x="791570" y="365125"/>
            <a:ext cx="10562230" cy="1325563"/>
          </a:xfrm>
        </p:spPr>
        <p:txBody>
          <a:bodyPr>
            <a:noAutofit/>
          </a:bodyPr>
          <a:lstStyle/>
          <a:p>
            <a:pPr algn="r" rtl="1"/>
            <a:r>
              <a:rPr lang="en-US" sz="2800" dirty="0">
                <a:cs typeface="B Nazanin" panose="00000400000000000000" pitchFamily="2" charset="-78"/>
              </a:rPr>
              <a:t>Trigger </a:t>
            </a:r>
            <a:r>
              <a:rPr lang="fa-IR" sz="2800" dirty="0">
                <a:cs typeface="B Nazanin" panose="00000400000000000000" pitchFamily="2" charset="-78"/>
              </a:rPr>
              <a:t>یعنی محرک مثل بک آپ میمونه--&gt; یک سری چک لیست اتومیتد رو انجام میده</a:t>
            </a:r>
            <a:br>
              <a:rPr lang="fa-IR" sz="2800" dirty="0">
                <a:cs typeface="B Nazanin" panose="00000400000000000000" pitchFamily="2" charset="-78"/>
              </a:rPr>
            </a:br>
            <a:r>
              <a:rPr lang="fa-IR" sz="2800" dirty="0">
                <a:cs typeface="B Nazanin" panose="00000400000000000000" pitchFamily="2" charset="-78"/>
              </a:rPr>
              <a:t>زمانی استفادهمیشه ما میخوایم یه اکشنی روی دیتاست انجام بدیم مثل </a:t>
            </a:r>
            <a:r>
              <a:rPr lang="en-US" sz="2800" dirty="0">
                <a:cs typeface="B Nazanin" panose="00000400000000000000" pitchFamily="2" charset="-78"/>
              </a:rPr>
              <a:t>delete</a:t>
            </a:r>
            <a:r>
              <a:rPr lang="fa-IR" sz="2800" dirty="0">
                <a:cs typeface="B Nazanin" panose="00000400000000000000" pitchFamily="2" charset="-78"/>
              </a:rPr>
              <a:t> و </a:t>
            </a:r>
            <a:r>
              <a:rPr lang="en-US" sz="2800" dirty="0">
                <a:cs typeface="B Nazanin" panose="00000400000000000000" pitchFamily="2" charset="-78"/>
              </a:rPr>
              <a:t>drop</a:t>
            </a:r>
            <a:r>
              <a:rPr lang="fa-IR" sz="2800" dirty="0">
                <a:cs typeface="B Nazanin" panose="00000400000000000000" pitchFamily="2" charset="-78"/>
              </a:rPr>
              <a:t>،  تریگر رو تعریف میکنیم که قبل از اقدامات اینچنینی یه چیزایی رو یه جایی در همون مرحله ی قبل از حذف ذخیره کنه بعد بره فلان چیزو از فلان جدولم حذف کنه و یه رفرش کنه و...</a:t>
            </a:r>
            <a:endParaRPr lang="en-US" sz="2800" dirty="0">
              <a:cs typeface="B Nazanin" panose="00000400000000000000" pitchFamily="2" charset="-78"/>
            </a:endParaRPr>
          </a:p>
        </p:txBody>
      </p:sp>
      <p:sp>
        <p:nvSpPr>
          <p:cNvPr id="4" name="TextBox 3">
            <a:extLst>
              <a:ext uri="{FF2B5EF4-FFF2-40B4-BE49-F238E27FC236}">
                <a16:creationId xmlns:a16="http://schemas.microsoft.com/office/drawing/2014/main" id="{FC322BA5-125C-A081-2430-8EA39E172311}"/>
              </a:ext>
            </a:extLst>
          </p:cNvPr>
          <p:cNvSpPr txBox="1"/>
          <p:nvPr/>
        </p:nvSpPr>
        <p:spPr>
          <a:xfrm>
            <a:off x="385550" y="1892574"/>
            <a:ext cx="6093724" cy="1200329"/>
          </a:xfrm>
          <a:prstGeom prst="rect">
            <a:avLst/>
          </a:prstGeom>
          <a:solidFill>
            <a:schemeClr val="bg2"/>
          </a:solidFill>
        </p:spPr>
        <p:txBody>
          <a:bodyPr wrap="square">
            <a:spAutoFit/>
          </a:bodyPr>
          <a:lstStyle/>
          <a:p>
            <a:pPr marL="285750" indent="-285750">
              <a:buFont typeface="Wingdings" panose="05000000000000000000" pitchFamily="2" charset="2"/>
              <a:buChar char="n"/>
            </a:pPr>
            <a:r>
              <a:rPr lang="en-US" dirty="0"/>
              <a:t>Triggers are special routines that are automatically executed(or 'fired’)</a:t>
            </a:r>
          </a:p>
          <a:p>
            <a:pPr marL="285750" indent="-285750">
              <a:buFont typeface="Wingdings" panose="05000000000000000000" pitchFamily="2" charset="2"/>
              <a:buChar char="n"/>
            </a:pPr>
            <a:r>
              <a:rPr lang="en-US" dirty="0"/>
              <a:t>-- events that can activate a </a:t>
            </a:r>
            <a:r>
              <a:rPr lang="en-US" dirty="0" err="1"/>
              <a:t>tigger</a:t>
            </a:r>
            <a:r>
              <a:rPr lang="en-US" dirty="0"/>
              <a:t> </a:t>
            </a:r>
            <a:r>
              <a:rPr lang="en-US" dirty="0" err="1"/>
              <a:t>inclue</a:t>
            </a:r>
            <a:r>
              <a:rPr lang="en-US" dirty="0"/>
              <a:t> INSERT, UPDATE, AND DELETE.</a:t>
            </a:r>
          </a:p>
        </p:txBody>
      </p:sp>
      <p:sp>
        <p:nvSpPr>
          <p:cNvPr id="6" name="TextBox 5">
            <a:extLst>
              <a:ext uri="{FF2B5EF4-FFF2-40B4-BE49-F238E27FC236}">
                <a16:creationId xmlns:a16="http://schemas.microsoft.com/office/drawing/2014/main" id="{A68CEF07-B5CE-8C18-9D6F-12F59661BB9A}"/>
              </a:ext>
            </a:extLst>
          </p:cNvPr>
          <p:cNvSpPr txBox="1"/>
          <p:nvPr/>
        </p:nvSpPr>
        <p:spPr>
          <a:xfrm>
            <a:off x="385550" y="3429000"/>
            <a:ext cx="6093724" cy="923330"/>
          </a:xfrm>
          <a:prstGeom prst="rect">
            <a:avLst/>
          </a:prstGeom>
          <a:solidFill>
            <a:schemeClr val="accent2">
              <a:lumMod val="60000"/>
              <a:lumOff val="40000"/>
            </a:schemeClr>
          </a:solidFill>
        </p:spPr>
        <p:txBody>
          <a:bodyPr wrap="square">
            <a:spAutoFit/>
          </a:bodyPr>
          <a:lstStyle/>
          <a:p>
            <a:pPr marL="285750" indent="-285750">
              <a:buFont typeface="Wingdings" panose="05000000000000000000" pitchFamily="2" charset="2"/>
              <a:buChar char="n"/>
            </a:pPr>
            <a:r>
              <a:rPr lang="en-US" dirty="0"/>
              <a:t>There are two timing-based classifications for triggers:</a:t>
            </a:r>
          </a:p>
          <a:p>
            <a:pPr marL="285750" indent="-285750">
              <a:buFont typeface="Wingdings" panose="05000000000000000000" pitchFamily="2" charset="2"/>
              <a:buChar char="n"/>
            </a:pPr>
            <a:r>
              <a:rPr lang="en-US" dirty="0"/>
              <a:t>-- BEFORE: Trigger is invoked before the event.</a:t>
            </a:r>
          </a:p>
          <a:p>
            <a:pPr marL="285750" indent="-285750">
              <a:buFont typeface="Wingdings" panose="05000000000000000000" pitchFamily="2" charset="2"/>
              <a:buChar char="n"/>
            </a:pPr>
            <a:r>
              <a:rPr lang="en-US" dirty="0"/>
              <a:t>-- AFTER: Trigger is invoked after the event. </a:t>
            </a:r>
          </a:p>
        </p:txBody>
      </p:sp>
      <p:sp>
        <p:nvSpPr>
          <p:cNvPr id="8" name="TextBox 7">
            <a:extLst>
              <a:ext uri="{FF2B5EF4-FFF2-40B4-BE49-F238E27FC236}">
                <a16:creationId xmlns:a16="http://schemas.microsoft.com/office/drawing/2014/main" id="{B4781AE3-4207-B806-C450-9F69F238C3DD}"/>
              </a:ext>
            </a:extLst>
          </p:cNvPr>
          <p:cNvSpPr txBox="1"/>
          <p:nvPr/>
        </p:nvSpPr>
        <p:spPr>
          <a:xfrm>
            <a:off x="385550" y="4579245"/>
            <a:ext cx="7543800" cy="923330"/>
          </a:xfrm>
          <a:prstGeom prst="rect">
            <a:avLst/>
          </a:prstGeom>
          <a:solidFill>
            <a:schemeClr val="accent4">
              <a:lumMod val="60000"/>
              <a:lumOff val="40000"/>
            </a:schemeClr>
          </a:solidFill>
        </p:spPr>
        <p:txBody>
          <a:bodyPr wrap="square">
            <a:spAutoFit/>
          </a:bodyPr>
          <a:lstStyle/>
          <a:p>
            <a:pPr marL="285750" indent="-285750">
              <a:buFont typeface="Wingdings" panose="05000000000000000000" pitchFamily="2" charset="2"/>
              <a:buChar char="n"/>
            </a:pPr>
            <a:r>
              <a:rPr lang="en-US"/>
              <a:t>Every time an employee's salary is updated in the employee table, </a:t>
            </a:r>
          </a:p>
          <a:p>
            <a:pPr marL="285750" indent="-285750">
              <a:buFont typeface="Wingdings" panose="05000000000000000000" pitchFamily="2" charset="2"/>
              <a:buChar char="n"/>
            </a:pPr>
            <a:r>
              <a:rPr lang="en-US"/>
              <a:t>-- we want to maintain a log of this change. The log should contain </a:t>
            </a:r>
          </a:p>
          <a:p>
            <a:pPr marL="285750" indent="-285750">
              <a:buFont typeface="Wingdings" panose="05000000000000000000" pitchFamily="2" charset="2"/>
              <a:buChar char="n"/>
            </a:pPr>
            <a:r>
              <a:rPr lang="en-US"/>
              <a:t>-- the employee ID, old salary, new salary, and the timestamp of the change. </a:t>
            </a:r>
            <a:endParaRPr lang="en-US" dirty="0"/>
          </a:p>
        </p:txBody>
      </p:sp>
      <p:sp>
        <p:nvSpPr>
          <p:cNvPr id="11" name="TextBox 10">
            <a:extLst>
              <a:ext uri="{FF2B5EF4-FFF2-40B4-BE49-F238E27FC236}">
                <a16:creationId xmlns:a16="http://schemas.microsoft.com/office/drawing/2014/main" id="{590A6B31-825F-A8B0-1FFE-3F210B3BDA1F}"/>
              </a:ext>
            </a:extLst>
          </p:cNvPr>
          <p:cNvSpPr txBox="1"/>
          <p:nvPr/>
        </p:nvSpPr>
        <p:spPr>
          <a:xfrm>
            <a:off x="385549" y="5649099"/>
            <a:ext cx="7994175" cy="923330"/>
          </a:xfrm>
          <a:prstGeom prst="rect">
            <a:avLst/>
          </a:prstGeom>
          <a:solidFill>
            <a:schemeClr val="accent6">
              <a:lumMod val="40000"/>
              <a:lumOff val="60000"/>
            </a:schemeClr>
          </a:solidFill>
        </p:spPr>
        <p:txBody>
          <a:bodyPr wrap="square">
            <a:spAutoFit/>
          </a:bodyPr>
          <a:lstStyle/>
          <a:p>
            <a:pPr marL="285750" indent="-285750">
              <a:buFont typeface="Wingdings" panose="05000000000000000000" pitchFamily="2" charset="2"/>
              <a:buChar char="n"/>
            </a:pPr>
            <a:r>
              <a:rPr lang="en-US" dirty="0"/>
              <a:t>Solution: </a:t>
            </a:r>
          </a:p>
          <a:p>
            <a:pPr marL="285750" indent="-285750">
              <a:buFont typeface="Wingdings" panose="05000000000000000000" pitchFamily="2" charset="2"/>
              <a:buChar char="n"/>
            </a:pPr>
            <a:r>
              <a:rPr lang="en-US" dirty="0"/>
              <a:t>-- First, create a table called </a:t>
            </a:r>
            <a:r>
              <a:rPr lang="en-US" dirty="0" err="1"/>
              <a:t>salary_audit</a:t>
            </a:r>
            <a:r>
              <a:rPr lang="en-US" dirty="0"/>
              <a:t> to store the logs. </a:t>
            </a:r>
          </a:p>
          <a:p>
            <a:pPr marL="285750" indent="-285750">
              <a:buFont typeface="Wingdings" panose="05000000000000000000" pitchFamily="2" charset="2"/>
              <a:buChar char="n"/>
            </a:pPr>
            <a:r>
              <a:rPr lang="en-US" dirty="0"/>
              <a:t>-- Then, create a trigger that will be fired before an employee's salary is updated.</a:t>
            </a:r>
          </a:p>
        </p:txBody>
      </p:sp>
    </p:spTree>
    <p:extLst>
      <p:ext uri="{BB962C8B-B14F-4D97-AF65-F5344CB8AC3E}">
        <p14:creationId xmlns:p14="http://schemas.microsoft.com/office/powerpoint/2010/main" val="413994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DA5D5E-BE21-D101-88BE-12D7D5FDFA20}"/>
              </a:ext>
            </a:extLst>
          </p:cNvPr>
          <p:cNvPicPr>
            <a:picLocks noChangeAspect="1"/>
          </p:cNvPicPr>
          <p:nvPr/>
        </p:nvPicPr>
        <p:blipFill>
          <a:blip r:embed="rId2"/>
          <a:stretch>
            <a:fillRect/>
          </a:stretch>
        </p:blipFill>
        <p:spPr>
          <a:xfrm>
            <a:off x="0" y="110390"/>
            <a:ext cx="4029075" cy="1457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5FDEE0D4-7116-F20D-586B-90242C150F83}"/>
              </a:ext>
            </a:extLst>
          </p:cNvPr>
          <p:cNvPicPr>
            <a:picLocks noChangeAspect="1"/>
          </p:cNvPicPr>
          <p:nvPr/>
        </p:nvPicPr>
        <p:blipFill>
          <a:blip r:embed="rId3"/>
          <a:stretch>
            <a:fillRect/>
          </a:stretch>
        </p:blipFill>
        <p:spPr>
          <a:xfrm>
            <a:off x="1295400" y="1458533"/>
            <a:ext cx="4800600" cy="2466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F6B11381-43A9-9B3D-5C26-2B28139957C2}"/>
              </a:ext>
            </a:extLst>
          </p:cNvPr>
          <p:cNvPicPr>
            <a:picLocks noChangeAspect="1"/>
          </p:cNvPicPr>
          <p:nvPr/>
        </p:nvPicPr>
        <p:blipFill>
          <a:blip r:embed="rId4"/>
          <a:stretch>
            <a:fillRect/>
          </a:stretch>
        </p:blipFill>
        <p:spPr>
          <a:xfrm>
            <a:off x="4134135" y="3316122"/>
            <a:ext cx="7239000" cy="3648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09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D885EF-703D-C0B8-3264-3368388925C9}"/>
              </a:ext>
            </a:extLst>
          </p:cNvPr>
          <p:cNvPicPr>
            <a:picLocks noChangeAspect="1"/>
          </p:cNvPicPr>
          <p:nvPr/>
        </p:nvPicPr>
        <p:blipFill>
          <a:blip r:embed="rId2"/>
          <a:stretch>
            <a:fillRect/>
          </a:stretch>
        </p:blipFill>
        <p:spPr>
          <a:xfrm>
            <a:off x="1438703" y="1718056"/>
            <a:ext cx="5257800" cy="4065058"/>
          </a:xfrm>
          <a:prstGeom prst="rect">
            <a:avLst/>
          </a:prstGeom>
        </p:spPr>
      </p:pic>
    </p:spTree>
    <p:extLst>
      <p:ext uri="{BB962C8B-B14F-4D97-AF65-F5344CB8AC3E}">
        <p14:creationId xmlns:p14="http://schemas.microsoft.com/office/powerpoint/2010/main" val="2137056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TotalTime>
  <Words>718</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Cross join برای زمانی است که شما میخواهید اتفاقات یک جدول رو به صورت ضربدری در مقابل اتفاقات یک جدول دیگر قرار دهید. شرط را با on میگذاریم در join اما در cross join ، ON نداریم</vt:lpstr>
      <vt:lpstr>SELF JOIN وقتی استفاده میشه که یک ستون از یک جدول را دوبار نیاز داریم به یک نحوی و دستور آن خود JOIN  است  شرط ها را در JOIN ها با ON میکذاریم به جز در CROSS JOIN</vt:lpstr>
      <vt:lpstr>PowerPoint Presentation</vt:lpstr>
      <vt:lpstr>VIEW یکسری تیبل مجازی اند که فقط وقتی صداشون میکنیم ساخته میشوند و بیشتر با رویکرد SEQURITY  ازش استفاده میشه مثلا میگن برو از این 5 تا جدول نتیجه ی موردنظرتو در بیاره</vt:lpstr>
      <vt:lpstr>STORED PROCEDURES یه جورایی همان فانکشن است یعنی برای انجام یکسری از فعالیت های روتین استفاده میشود و از تکرار یک قسمت از کد جلوگیری میکند.</vt:lpstr>
      <vt:lpstr>Trigger یعنی محرک مثل بک آپ میمونه--&gt; یک سری چک لیست اتومیتد رو انجام میده زمانی استفادهمیشه ما میخوایم یه اکشنی روی دیتاست انجام بدیم مثل delete و drop،  تریگر رو تعریف میکنیم که قبل از اقدامات اینچنینی یه چیزایی رو یه جایی در همون مرحله ی قبل از حذف ذخیره کنه بعد بره فلان چیزو از فلان جدولم حذف کنه و یه رفرش کنه و...</vt:lpstr>
      <vt:lpstr>PowerPoint Presentation</vt:lpstr>
      <vt:lpstr>PowerPoint Presentation</vt:lpstr>
      <vt:lpstr>PIVOT</vt:lpstr>
      <vt:lpstr>UNPIVOT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fateme amiri</dc:creator>
  <cp:lastModifiedBy>fateme amiri</cp:lastModifiedBy>
  <cp:revision>26</cp:revision>
  <dcterms:created xsi:type="dcterms:W3CDTF">2024-08-19T07:39:01Z</dcterms:created>
  <dcterms:modified xsi:type="dcterms:W3CDTF">2024-08-24T17:33:13Z</dcterms:modified>
</cp:coreProperties>
</file>