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9" r:id="rId4"/>
    <p:sldId id="270" r:id="rId5"/>
    <p:sldId id="259" r:id="rId6"/>
    <p:sldId id="260" r:id="rId7"/>
    <p:sldId id="261" r:id="rId8"/>
    <p:sldId id="271" r:id="rId9"/>
    <p:sldId id="272" r:id="rId10"/>
    <p:sldId id="273" r:id="rId11"/>
    <p:sldId id="262" r:id="rId12"/>
    <p:sldId id="264" r:id="rId13"/>
    <p:sldId id="265" r:id="rId14"/>
    <p:sldId id="275" r:id="rId15"/>
    <p:sldId id="277" r:id="rId16"/>
    <p:sldId id="278" r:id="rId17"/>
    <p:sldId id="276" r:id="rId18"/>
    <p:sldId id="266" r:id="rId19"/>
    <p:sldId id="267" r:id="rId20"/>
    <p:sldId id="268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60"/>
  </p:normalViewPr>
  <p:slideViewPr>
    <p:cSldViewPr>
      <p:cViewPr varScale="1">
        <p:scale>
          <a:sx n="70" d="100"/>
          <a:sy n="70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0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d-ID"/>
  <c:chart>
    <c:title>
      <c:layout/>
      <c:txPr>
        <a:bodyPr/>
        <a:lstStyle/>
        <a:p>
          <a:pPr>
            <a:defRPr sz="2000"/>
          </a:pPr>
          <a:endParaRPr lang="id-ID"/>
        </a:p>
      </c:txPr>
    </c:title>
    <c:plotArea>
      <c:layout>
        <c:manualLayout>
          <c:layoutTarget val="inner"/>
          <c:xMode val="edge"/>
          <c:yMode val="edge"/>
          <c:x val="8.7302055993000907E-2"/>
          <c:y val="0.19480351414406535"/>
          <c:w val="0.88353127734033254"/>
          <c:h val="0.62314887722368106"/>
        </c:manualLayout>
      </c:layout>
      <c:lineChart>
        <c:grouping val="standard"/>
        <c:ser>
          <c:idx val="0"/>
          <c:order val="0"/>
          <c:tx>
            <c:strRef>
              <c:f>Sheet1!$E$1</c:f>
              <c:strCache>
                <c:ptCount val="1"/>
                <c:pt idx="0">
                  <c:v>Persentase kenaikan tekanan (%)</c:v>
                </c:pt>
              </c:strCache>
            </c:strRef>
          </c:tx>
          <c:dLbls>
            <c:dLbl>
              <c:idx val="0"/>
              <c:layout>
                <c:manualLayout>
                  <c:x val="-7.575757575757576E-3"/>
                  <c:y val="-3.2608695652173912E-2"/>
                </c:manualLayout>
              </c:layout>
              <c:showVal val="1"/>
            </c:dLbl>
            <c:txPr>
              <a:bodyPr/>
              <a:lstStyle/>
              <a:p>
                <a:pPr>
                  <a:defRPr sz="1200"/>
                </a:pPr>
                <a:endParaRPr lang="id-ID"/>
              </a:p>
            </c:txPr>
            <c:showVal val="1"/>
          </c:dLbls>
          <c:cat>
            <c:strRef>
              <c:f>Sheet1!$G$2:$G$4</c:f>
              <c:strCache>
                <c:ptCount val="3"/>
                <c:pt idx="0">
                  <c:v>normal-Aneurisma 1</c:v>
                </c:pt>
                <c:pt idx="1">
                  <c:v>Aneurisma 1-Aneurisma 2</c:v>
                </c:pt>
                <c:pt idx="2">
                  <c:v>Aneurisma 2-Aneurisma 3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4.9926327210471876E-2</c:v>
                </c:pt>
                <c:pt idx="1">
                  <c:v>2.4914691446840258E-2</c:v>
                </c:pt>
                <c:pt idx="2">
                  <c:v>1.2969549674199238E-2</c:v>
                </c:pt>
              </c:numCache>
            </c:numRef>
          </c:val>
        </c:ser>
        <c:marker val="1"/>
        <c:axId val="98483200"/>
        <c:axId val="116413952"/>
      </c:lineChart>
      <c:catAx>
        <c:axId val="98483200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id-ID"/>
          </a:p>
        </c:txPr>
        <c:crossAx val="116413952"/>
        <c:crosses val="autoZero"/>
        <c:auto val="1"/>
        <c:lblAlgn val="ctr"/>
        <c:lblOffset val="100"/>
      </c:catAx>
      <c:valAx>
        <c:axId val="116413952"/>
        <c:scaling>
          <c:orientation val="minMax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400"/>
            </a:pPr>
            <a:endParaRPr lang="id-ID"/>
          </a:p>
        </c:txPr>
        <c:crossAx val="984832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0138888888888908"/>
          <c:y val="0.31668780985710143"/>
          <c:w val="0.34367160519408757"/>
          <c:h val="0.19311532487010552"/>
        </c:manualLayout>
      </c:layout>
      <c:txPr>
        <a:bodyPr/>
        <a:lstStyle/>
        <a:p>
          <a:pPr>
            <a:defRPr sz="1600"/>
          </a:pPr>
          <a:endParaRPr lang="id-ID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d-ID"/>
  <c:chart>
    <c:title>
      <c:layout/>
      <c:txPr>
        <a:bodyPr/>
        <a:lstStyle/>
        <a:p>
          <a:pPr>
            <a:defRPr sz="2000"/>
          </a:pPr>
          <a:endParaRPr lang="id-ID"/>
        </a:p>
      </c:txPr>
    </c:title>
    <c:plotArea>
      <c:layout>
        <c:manualLayout>
          <c:layoutTarget val="inner"/>
          <c:xMode val="edge"/>
          <c:yMode val="edge"/>
          <c:x val="8.7302055993000893E-2"/>
          <c:y val="0.19480351414406533"/>
          <c:w val="0.88353127734033243"/>
          <c:h val="0.62314887722368173"/>
        </c:manualLayout>
      </c:layout>
      <c:lineChart>
        <c:grouping val="standard"/>
        <c:ser>
          <c:idx val="0"/>
          <c:order val="0"/>
          <c:tx>
            <c:strRef>
              <c:f>Sheet1!$E$8</c:f>
              <c:strCache>
                <c:ptCount val="1"/>
                <c:pt idx="0">
                  <c:v>Persentase penurunan kecepatan (%)</c:v>
                </c:pt>
              </c:strCache>
            </c:strRef>
          </c:tx>
          <c:dLbls>
            <c:dLbl>
              <c:idx val="0"/>
              <c:layout>
                <c:manualLayout>
                  <c:x val="1.0256410256410256E-2"/>
                  <c:y val="-3.9855072463768085E-2"/>
                </c:manualLayout>
              </c:layout>
              <c:showVal val="1"/>
            </c:dLbl>
            <c:dLbl>
              <c:idx val="1"/>
              <c:layout>
                <c:manualLayout>
                  <c:x val="-2.0512820512820513E-2"/>
                  <c:y val="-3.2608695652173912E-2"/>
                </c:manualLayout>
              </c:layout>
              <c:showVal val="1"/>
            </c:dLbl>
            <c:showVal val="1"/>
          </c:dLbls>
          <c:cat>
            <c:strRef>
              <c:f>Sheet1!$G$2:$G$4</c:f>
              <c:strCache>
                <c:ptCount val="3"/>
                <c:pt idx="0">
                  <c:v>normal-Aneurisma 1</c:v>
                </c:pt>
                <c:pt idx="1">
                  <c:v>Aneurisma 1-Aneurisma 2</c:v>
                </c:pt>
                <c:pt idx="2">
                  <c:v>Aneurisma 2-Aneurisma 3</c:v>
                </c:pt>
              </c:strCache>
            </c:strRef>
          </c:cat>
          <c:val>
            <c:numRef>
              <c:f>Sheet1!$F$9:$F$11</c:f>
              <c:numCache>
                <c:formatCode>0%</c:formatCode>
                <c:ptCount val="3"/>
                <c:pt idx="0">
                  <c:v>3.0000000000000027E-2</c:v>
                </c:pt>
                <c:pt idx="1">
                  <c:v>2.0618556701030948E-2</c:v>
                </c:pt>
                <c:pt idx="2">
                  <c:v>2.1052631578947271E-2</c:v>
                </c:pt>
              </c:numCache>
            </c:numRef>
          </c:val>
        </c:ser>
        <c:marker val="1"/>
        <c:axId val="64287104"/>
        <c:axId val="64289792"/>
      </c:lineChart>
      <c:catAx>
        <c:axId val="64287104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id-ID"/>
          </a:p>
        </c:txPr>
        <c:crossAx val="64289792"/>
        <c:crosses val="autoZero"/>
        <c:auto val="1"/>
        <c:lblAlgn val="ctr"/>
        <c:lblOffset val="100"/>
      </c:catAx>
      <c:valAx>
        <c:axId val="64289792"/>
        <c:scaling>
          <c:orientation val="minMax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400"/>
            </a:pPr>
            <a:endParaRPr lang="id-ID"/>
          </a:p>
        </c:txPr>
        <c:crossAx val="64287104"/>
        <c:crosses val="autoZero"/>
        <c:crossBetween val="between"/>
        <c:majorUnit val="1.0000000000000002E-2"/>
      </c:valAx>
    </c:plotArea>
    <c:legend>
      <c:legendPos val="r"/>
      <c:layout>
        <c:manualLayout>
          <c:xMode val="edge"/>
          <c:yMode val="edge"/>
          <c:x val="0.55482032576810247"/>
          <c:y val="0.51958632888280265"/>
          <c:w val="0.34328469970665432"/>
          <c:h val="0.2254949788885085"/>
        </c:manualLayout>
      </c:layout>
      <c:txPr>
        <a:bodyPr/>
        <a:lstStyle/>
        <a:p>
          <a:pPr>
            <a:defRPr sz="1600"/>
          </a:pPr>
          <a:endParaRPr lang="id-ID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C0DB5-412D-4B05-AA6E-F5F8FAAA19EC}" type="datetimeFigureOut">
              <a:rPr lang="id-ID" smtClean="0"/>
              <a:t>02/05/2013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53FA-4458-4799-A845-A4B02E98D7BF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7561-0A37-4A8D-B937-1DE4E0AF5276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7EA17-56D3-40ED-8C23-CBBFD98A5C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7EA17-56D3-40ED-8C23-CBBFD98A5CC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FC2B6BD-D9BB-4310-9ABB-AB5EA1B1C62A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76E3-DB14-4EF0-A9B2-742A97343271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52BF015-90E2-42A8-A9F0-B5C58C848602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033D-054F-4D4B-940F-C38A56A00719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A9C-7523-4CC2-B46B-901A9EC5D381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3FE835-C56D-4450-B9D5-68E81B9E711C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DEDCA2-7D98-4B86-8E34-EB388E1E6C45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B4AA-5379-445D-B8B7-0E3142F42134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B4BA-3965-49FB-9E18-28ED95822699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CCB7-536B-441E-B71B-F553FBFE5BDD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F660820-204B-403E-AD84-0339869BAA1E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F177C8-48EA-4B04-83F9-3D394190A342}" type="datetime1">
              <a:rPr lang="en-US" smtClean="0"/>
              <a:t>5/2/2013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EE94AE-24E6-483C-AAA2-464D4FAB62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media.naplesnews.com/media/img/photos/2012/02/25/481993_t607.JPG"/>
          <p:cNvPicPr>
            <a:picLocks noChangeAspect="1" noChangeArrowheads="1"/>
          </p:cNvPicPr>
          <p:nvPr/>
        </p:nvPicPr>
        <p:blipFill>
          <a:blip r:embed="rId2" cstate="print"/>
          <a:srcRect t="6670" r="2961" b="-56"/>
          <a:stretch>
            <a:fillRect/>
          </a:stretch>
        </p:blipFill>
        <p:spPr bwMode="auto">
          <a:xfrm rot="683122">
            <a:off x="2017651" y="3702321"/>
            <a:ext cx="2209800" cy="2133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76400"/>
            <a:ext cx="6477000" cy="18288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Simulasi</a:t>
            </a:r>
            <a:r>
              <a:rPr lang="id-ID" dirty="0" smtClean="0"/>
              <a:t> dan pemodelan</a:t>
            </a:r>
            <a:r>
              <a:rPr lang="en-US" dirty="0" smtClean="0"/>
              <a:t> </a:t>
            </a:r>
            <a:r>
              <a:rPr lang="id-ID" dirty="0" smtClean="0"/>
              <a:t>aliran darah pada </a:t>
            </a:r>
            <a:r>
              <a:rPr lang="en-US" dirty="0" err="1" smtClean="0"/>
              <a:t>Geometri</a:t>
            </a:r>
            <a:r>
              <a:rPr lang="en-US" dirty="0" smtClean="0"/>
              <a:t> </a:t>
            </a:r>
            <a:r>
              <a:rPr lang="id-ID" dirty="0" smtClean="0"/>
              <a:t>sederhana </a:t>
            </a:r>
            <a:r>
              <a:rPr lang="en-US" dirty="0" err="1" smtClean="0"/>
              <a:t>Aneurisma</a:t>
            </a:r>
            <a:r>
              <a:rPr lang="id-ID" dirty="0" smtClean="0"/>
              <a:t> MENGGUNAKAN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FreeFem</a:t>
            </a:r>
            <a:r>
              <a:rPr lang="id-ID" dirty="0" smtClean="0"/>
              <a:t>++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962400"/>
            <a:ext cx="1981200" cy="1859037"/>
          </a:xfrm>
        </p:spPr>
        <p:txBody>
          <a:bodyPr>
            <a:normAutofit fontScale="70000" lnSpcReduction="20000"/>
          </a:bodyPr>
          <a:lstStyle/>
          <a:p>
            <a:r>
              <a:rPr lang="id-ID" b="1" dirty="0" smtClean="0"/>
              <a:t>R. Yunendah N. F.</a:t>
            </a:r>
          </a:p>
          <a:p>
            <a:r>
              <a:rPr lang="id-ID" dirty="0" smtClean="0"/>
              <a:t>23212312</a:t>
            </a:r>
          </a:p>
          <a:p>
            <a:r>
              <a:rPr lang="id-ID" b="1" dirty="0" smtClean="0"/>
              <a:t>Dewi Frida</a:t>
            </a:r>
          </a:p>
          <a:p>
            <a:r>
              <a:rPr lang="id-ID" dirty="0" smtClean="0"/>
              <a:t>23212072</a:t>
            </a:r>
          </a:p>
          <a:p>
            <a:r>
              <a:rPr lang="id-ID" b="1" dirty="0" smtClean="0"/>
              <a:t>Amirinnisa D. A. </a:t>
            </a:r>
          </a:p>
          <a:p>
            <a:r>
              <a:rPr lang="id-ID" dirty="0" smtClean="0"/>
              <a:t>23212041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4AE-24E6-483C-AAA2-464D4FAB62F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600" dirty="0" smtClean="0"/>
              <a:t>SIMULASI TEKANAN DAN KECEPATAN ALIRAN DARAH</a:t>
            </a:r>
            <a:endParaRPr lang="id-ID" sz="3600" dirty="0"/>
          </a:p>
        </p:txBody>
      </p:sp>
      <p:pic>
        <p:nvPicPr>
          <p:cNvPr id="4102" name="Picture 6" descr="http://www.vetmed.vt.edu/education/Curriculum/VM8054/HISTO%20CASEBOOK/ANEURYSM/aortic_aneury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514600"/>
            <a:ext cx="2714626" cy="4208724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EE94AE-24E6-483C-AAA2-464D4FAB62F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Simulasi Aliran darah pada pembuluh yang mengalami Aneurisma </a:t>
            </a:r>
            <a:r>
              <a:rPr lang="en-US" sz="2800" b="1" dirty="0" err="1" smtClean="0"/>
              <a:t>menggunakan</a:t>
            </a:r>
            <a:r>
              <a:rPr lang="en-US" sz="2800" b="1" dirty="0" smtClean="0"/>
              <a:t> </a:t>
            </a:r>
            <a:r>
              <a:rPr lang="en-US" sz="2800" b="1" dirty="0" smtClean="0"/>
              <a:t>Free</a:t>
            </a:r>
            <a:r>
              <a:rPr lang="id-ID" sz="2800" b="1" dirty="0" smtClean="0"/>
              <a:t>F</a:t>
            </a:r>
            <a:r>
              <a:rPr lang="en-US" sz="2800" b="1" dirty="0" err="1" smtClean="0"/>
              <a:t>em</a:t>
            </a:r>
            <a:r>
              <a:rPr lang="id-ID" sz="2800" b="1" dirty="0" smtClean="0"/>
              <a:t>++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-76200" y="1676400"/>
            <a:ext cx="9235440" cy="5105400"/>
            <a:chOff x="-76200" y="1676400"/>
            <a:chExt cx="9235440" cy="51054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76200" y="1676400"/>
              <a:ext cx="9235440" cy="510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3200400" y="3429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3800" y="3429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Aneurisma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0" y="6248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Aneurisma 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0" y="6248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Aneurisma 3</a:t>
              </a:r>
              <a:endParaRPr lang="en-US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Hasil simulasi dengan kondisi u1 tetap (u1=1)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10200" y="2438400"/>
          <a:ext cx="3581400" cy="2383184"/>
        </p:xfrm>
        <a:graphic>
          <a:graphicData uri="http://schemas.openxmlformats.org/drawingml/2006/table">
            <a:tbl>
              <a:tblPr/>
              <a:tblGrid>
                <a:gridCol w="390698"/>
                <a:gridCol w="1575560"/>
                <a:gridCol w="421341"/>
                <a:gridCol w="1193801"/>
              </a:tblGrid>
              <a:tr h="533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Times New Roman"/>
                        </a:rPr>
                        <a:t>Kondisi Pembuluh Arteri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Times New Roman"/>
                        </a:rPr>
                        <a:t>U1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Times New Roman"/>
                        </a:rPr>
                        <a:t>∆P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Normal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0.6157633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Aneurisma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0.6465061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Aneurisma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0,6626136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Aneurisma 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0,6712074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152400" y="1981200"/>
          <a:ext cx="5029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86000"/>
            <a:ext cx="8153400" cy="2895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3600" dirty="0" smtClean="0"/>
              <a:t>Diameter aneurisma yang terjadi semakin </a:t>
            </a:r>
            <a:r>
              <a:rPr lang="id-ID" sz="3600" dirty="0" smtClean="0"/>
              <a:t>besar </a:t>
            </a:r>
            <a:r>
              <a:rPr lang="id-ID" sz="3600" dirty="0" smtClean="0"/>
              <a:t>seiring dengan tekanan (P) yang semakin besar juga. </a:t>
            </a:r>
            <a:r>
              <a:rPr lang="id-ID" sz="3600" dirty="0" smtClean="0">
                <a:sym typeface="Wingdings" pitchFamily="2" charset="2"/>
              </a:rPr>
              <a:t>Semakin lama,  hal ini dapat menyebabkan terjadinya ruptur pada aneurisma tersebut.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b="7767"/>
          <a:stretch>
            <a:fillRect/>
          </a:stretch>
        </p:blipFill>
        <p:spPr bwMode="auto">
          <a:xfrm>
            <a:off x="838200" y="838200"/>
            <a:ext cx="56769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3" cstate="print"/>
          <a:srcRect b="17098"/>
          <a:stretch>
            <a:fillRect/>
          </a:stretch>
        </p:blipFill>
        <p:spPr bwMode="auto">
          <a:xfrm>
            <a:off x="3810000" y="3733800"/>
            <a:ext cx="51720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7340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l="6993" b="20507"/>
          <a:stretch>
            <a:fillRect/>
          </a:stretch>
        </p:blipFill>
        <p:spPr bwMode="auto">
          <a:xfrm>
            <a:off x="4076700" y="3276600"/>
            <a:ext cx="50673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2.massgeneral.org/vascularsurgery/images/aortic_aneurysm.jpg"/>
          <p:cNvPicPr>
            <a:picLocks noChangeAspect="1" noChangeArrowheads="1"/>
          </p:cNvPicPr>
          <p:nvPr/>
        </p:nvPicPr>
        <p:blipFill>
          <a:blip r:embed="rId2" cstate="print"/>
          <a:srcRect b="14466"/>
          <a:stretch>
            <a:fillRect/>
          </a:stretch>
        </p:blipFill>
        <p:spPr bwMode="auto">
          <a:xfrm>
            <a:off x="2819400" y="3733800"/>
            <a:ext cx="3429000" cy="28707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153400" cy="1981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sz="3600" dirty="0" smtClean="0"/>
              <a:t>Dengan mengontrol tekanan darah seperti saat pembuluh darah normal, dapat mencegah pecahnya a</a:t>
            </a:r>
            <a:r>
              <a:rPr lang="en-US" sz="3600" dirty="0" err="1" smtClean="0"/>
              <a:t>neurisma</a:t>
            </a:r>
            <a:endParaRPr lang="id-ID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Hasil simulasi dengan kondisi ∆P tetap (∆P =0.615 (kondisi tekanan tanpa aneurisma))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590801"/>
          <a:ext cx="3886200" cy="2895599"/>
        </p:xfrm>
        <a:graphic>
          <a:graphicData uri="http://schemas.openxmlformats.org/drawingml/2006/table">
            <a:tbl>
              <a:tblPr/>
              <a:tblGrid>
                <a:gridCol w="423949"/>
                <a:gridCol w="1633450"/>
                <a:gridCol w="685800"/>
                <a:gridCol w="1143001"/>
              </a:tblGrid>
              <a:tr h="920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Times New Roman"/>
                        </a:rPr>
                        <a:t>Kondisi Pembuluh Arteri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Times New Roman"/>
                        </a:rPr>
                        <a:t>U1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Times New Roman"/>
                        </a:rPr>
                        <a:t>∆P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Normal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0.6157633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Aneurisma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Calibri"/>
                          <a:cs typeface="Times New Roman"/>
                        </a:rPr>
                        <a:t>0.97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r>
                        <a:rPr kumimoji="0" lang="id-ID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205767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Aneurisma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Calibri"/>
                          <a:cs typeface="Times New Roman"/>
                        </a:rPr>
                        <a:t>0.95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0,6</a:t>
                      </a:r>
                      <a:r>
                        <a:rPr kumimoji="0" lang="id-ID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20947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Calibri"/>
                          <a:cs typeface="Times New Roman"/>
                        </a:rPr>
                        <a:t>Aneurisma 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Calibri"/>
                          <a:cs typeface="Times New Roman"/>
                        </a:rPr>
                        <a:t>0.93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0,6</a:t>
                      </a:r>
                      <a:r>
                        <a:rPr kumimoji="0" lang="id-ID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130968</a:t>
                      </a:r>
                      <a:endParaRPr lang="en-US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191000" y="2209800"/>
          <a:ext cx="4953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Aneurisma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286000"/>
            <a:ext cx="434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1671221"/>
            <a:ext cx="472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buFont typeface="Wingdings" pitchFamily="2" charset="2"/>
              <a:buChar char="Ø"/>
            </a:pPr>
            <a:r>
              <a:rPr lang="en-US" sz="2400" dirty="0" smtClean="0"/>
              <a:t>Aneurisma merupakan </a:t>
            </a:r>
            <a:r>
              <a:rPr lang="en-US" sz="2400" dirty="0"/>
              <a:t>kondisi pelebaran pembuluh darah </a:t>
            </a:r>
            <a:r>
              <a:rPr lang="en-US" sz="2400" dirty="0" smtClean="0"/>
              <a:t>dan sering </a:t>
            </a:r>
            <a:r>
              <a:rPr lang="en-US" sz="2400" dirty="0"/>
              <a:t>terjadi pada arteri.</a:t>
            </a:r>
          </a:p>
          <a:p>
            <a:pPr marL="261938" indent="-261938">
              <a:buFont typeface="Wingdings" pitchFamily="2" charset="2"/>
              <a:buChar char="Ø"/>
            </a:pPr>
            <a:r>
              <a:rPr lang="en-US" sz="2400" dirty="0" smtClean="0"/>
              <a:t>Terjadi </a:t>
            </a:r>
            <a:r>
              <a:rPr lang="en-US" sz="2400" dirty="0"/>
              <a:t>akibat melemahnya dinding arteri. </a:t>
            </a:r>
            <a:endParaRPr lang="en-US" sz="2400" dirty="0" smtClean="0"/>
          </a:p>
          <a:p>
            <a:pPr marL="261938" indent="-261938">
              <a:buFont typeface="Wingdings" pitchFamily="2" charset="2"/>
              <a:buChar char="Ø"/>
            </a:pPr>
            <a:r>
              <a:rPr lang="id-ID" sz="2400" dirty="0" smtClean="0"/>
              <a:t>Kekuatan </a:t>
            </a:r>
            <a:r>
              <a:rPr lang="en-US" sz="2400" dirty="0" smtClean="0"/>
              <a:t>tekanan </a:t>
            </a:r>
            <a:r>
              <a:rPr lang="id-ID" sz="2400" dirty="0" smtClean="0"/>
              <a:t>darah </a:t>
            </a:r>
            <a:r>
              <a:rPr lang="en-US" sz="2400" dirty="0" smtClean="0"/>
              <a:t>dapat </a:t>
            </a:r>
            <a:r>
              <a:rPr lang="id-ID" sz="2400" dirty="0" smtClean="0"/>
              <a:t>mendorong </a:t>
            </a:r>
            <a:r>
              <a:rPr lang="en-US" sz="2400" dirty="0" smtClean="0"/>
              <a:t>bagian </a:t>
            </a:r>
            <a:r>
              <a:rPr lang="id-ID" sz="2400" dirty="0" smtClean="0"/>
              <a:t>dinding </a:t>
            </a:r>
            <a:r>
              <a:rPr lang="en-US" sz="2400" dirty="0" smtClean="0"/>
              <a:t> yang </a:t>
            </a:r>
            <a:r>
              <a:rPr lang="id-ID" sz="2400" dirty="0" smtClean="0"/>
              <a:t>lemah </a:t>
            </a:r>
            <a:r>
              <a:rPr lang="en-US" sz="2400" dirty="0" smtClean="0"/>
              <a:t>tersebut, sehingga membentuk kantung.</a:t>
            </a:r>
            <a:endParaRPr lang="en-US" sz="2400" dirty="0"/>
          </a:p>
          <a:p>
            <a:pPr marL="261938" indent="-261938">
              <a:buFont typeface="Wingdings" pitchFamily="2" charset="2"/>
              <a:buChar char="Ø"/>
            </a:pPr>
            <a:r>
              <a:rPr lang="en-US" sz="2400" dirty="0"/>
              <a:t>Jika tidak ditangani, ukuran kantung akan semakin membesar yang kemudian pecah dan menimbulkan perdarahan.</a:t>
            </a:r>
          </a:p>
          <a:p>
            <a:pPr marL="261938" indent="-261938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smtClean="0"/>
              <a:t>kondisi u1=1, ∆P semakin tinggi seiring bertambahnya tinggi pembengkakan aneurisma, tetapi grafik persentase pertambahan tekanannya menurun.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smtClean="0"/>
              <a:t>∆P = 0.615 (Kondisi pembuluh normal tanpa aneurisma) diperoleh pada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smtClean="0"/>
              <a:t>u1=</a:t>
            </a:r>
            <a:r>
              <a:rPr lang="id-ID" dirty="0" smtClean="0"/>
              <a:t>0.97</a:t>
            </a:r>
            <a:r>
              <a:rPr lang="en-US" dirty="0" smtClean="0"/>
              <a:t> </a:t>
            </a:r>
            <a:r>
              <a:rPr lang="en-US" dirty="0" smtClean="0"/>
              <a:t>untuk aneurisma1, u1=0.95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smtClean="0"/>
              <a:t>aneurisma2 </a:t>
            </a:r>
            <a:r>
              <a:rPr lang="en-US" dirty="0" smtClean="0"/>
              <a:t>dan u1=0.93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smtClean="0"/>
              <a:t>aneurisma3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Melakukan pemodelan dan simulasi lebih detil dan akurat dengan bentuk geometri yang lebih rumit </a:t>
            </a:r>
          </a:p>
          <a:p>
            <a:r>
              <a:rPr lang="id-ID" dirty="0" smtClean="0"/>
              <a:t>Menggunakan perangkat lunak lainnya untuk mengurangi kesalahan proses penghitungan</a:t>
            </a:r>
          </a:p>
          <a:p>
            <a:r>
              <a:rPr lang="id-ID" dirty="0" smtClean="0"/>
              <a:t>Melakukan percobaan pemodelan dan simulasi 3D untuk mendapatkan hasil yang lebih baik lagi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Aneurisma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3629026" cy="296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267200" y="1600201"/>
            <a:ext cx="4572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69888">
              <a:buFont typeface="Wingdings" pitchFamily="2" charset="2"/>
              <a:buChar char="Ø"/>
            </a:pPr>
            <a:r>
              <a:rPr lang="en-US" sz="2800" dirty="0" smtClean="0"/>
              <a:t>Aneurisme </a:t>
            </a:r>
            <a:r>
              <a:rPr lang="en-US" sz="2800" dirty="0"/>
              <a:t>biasanya terjadi pada arteri di otak, perut, </a:t>
            </a:r>
            <a:r>
              <a:rPr lang="en-US" sz="2800" dirty="0" smtClean="0"/>
              <a:t>dada dan limpa.</a:t>
            </a:r>
            <a:endParaRPr lang="en-US" sz="2800" dirty="0"/>
          </a:p>
          <a:p>
            <a:pPr marL="457200" indent="-369888">
              <a:buFont typeface="Wingdings" pitchFamily="2" charset="2"/>
              <a:buChar char="Ø"/>
            </a:pPr>
            <a:r>
              <a:rPr lang="en-US" sz="2800" dirty="0" smtClean="0"/>
              <a:t>Aneurisma yang umum terjadi yaitu </a:t>
            </a:r>
            <a:r>
              <a:rPr lang="en-US" sz="2800" b="1" dirty="0" smtClean="0"/>
              <a:t>aneurisma </a:t>
            </a:r>
            <a:r>
              <a:rPr lang="en-US" sz="2800" b="1" dirty="0"/>
              <a:t>otak dan aneurisma aorta</a:t>
            </a:r>
            <a:r>
              <a:rPr lang="en-US" sz="2800" dirty="0"/>
              <a:t>.</a:t>
            </a:r>
          </a:p>
          <a:p>
            <a:pPr marL="457200" indent="-369888">
              <a:buFont typeface="Wingdings" pitchFamily="2" charset="2"/>
              <a:buChar char="Ø"/>
            </a:pPr>
            <a:r>
              <a:rPr lang="en-US" sz="2800" dirty="0" smtClean="0"/>
              <a:t>Aorta berjalan di sepanjang perut </a:t>
            </a:r>
            <a:r>
              <a:rPr lang="en-US" sz="2800" dirty="0"/>
              <a:t>dan </a:t>
            </a:r>
            <a:r>
              <a:rPr lang="en-US" sz="2800" dirty="0" smtClean="0"/>
              <a:t>dada </a:t>
            </a:r>
            <a:r>
              <a:rPr lang="en-US" sz="2800" dirty="0" smtClean="0">
                <a:sym typeface="Wingdings" pitchFamily="2" charset="2"/>
              </a:rPr>
              <a:t></a:t>
            </a:r>
            <a:r>
              <a:rPr lang="en-US" sz="2800" dirty="0" smtClean="0"/>
              <a:t> </a:t>
            </a:r>
            <a:r>
              <a:rPr lang="en-US" sz="2800" dirty="0"/>
              <a:t>sehingga </a:t>
            </a:r>
            <a:r>
              <a:rPr lang="en-US" sz="2800" dirty="0" smtClean="0"/>
              <a:t>dapat terjadi:</a:t>
            </a:r>
          </a:p>
          <a:p>
            <a:pPr lvl="2" indent="-369888">
              <a:buFont typeface="Wingdings" pitchFamily="2" charset="2"/>
              <a:buChar char="Ø"/>
            </a:pPr>
            <a:r>
              <a:rPr lang="en-US" sz="2400" dirty="0" smtClean="0"/>
              <a:t>aneurisma </a:t>
            </a:r>
            <a:r>
              <a:rPr lang="en-US" sz="2400" dirty="0"/>
              <a:t>aorta </a:t>
            </a:r>
            <a:r>
              <a:rPr lang="en-US" sz="2400" dirty="0" smtClean="0"/>
              <a:t>perut</a:t>
            </a:r>
          </a:p>
          <a:p>
            <a:pPr lvl="2" indent="-369888">
              <a:buFont typeface="Wingdings" pitchFamily="2" charset="2"/>
              <a:buChar char="Ø"/>
            </a:pPr>
            <a:r>
              <a:rPr lang="en-US" sz="2400" dirty="0" smtClean="0"/>
              <a:t>aneurisma </a:t>
            </a:r>
            <a:r>
              <a:rPr lang="en-US" sz="2400" dirty="0"/>
              <a:t>aorta dada</a:t>
            </a:r>
            <a:r>
              <a:rPr lang="en-US" sz="2800" dirty="0"/>
              <a:t>.</a:t>
            </a:r>
          </a:p>
          <a:p>
            <a:pPr marL="457200" indent="-36988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Aneurisma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3500" dirty="0" smtClean="0"/>
              <a:t>Penyebab aneurisma belum diketahui.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3500" dirty="0" smtClean="0"/>
              <a:t>Beberapa aneurisma didapat pada saat lahir (kongenital) karena adanya </a:t>
            </a:r>
            <a:r>
              <a:rPr lang="en-US" sz="3500" b="1" dirty="0" smtClean="0"/>
              <a:t>cacat pada beberapa bagian dari dinding arteri</a:t>
            </a:r>
            <a:r>
              <a:rPr lang="en-US" sz="3500" dirty="0" smtClean="0"/>
              <a:t>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3500" b="1" dirty="0" smtClean="0"/>
              <a:t>Tekanan darah tinggi, kolesterol tinggi, dan merokok </a:t>
            </a:r>
            <a:r>
              <a:rPr lang="en-US" sz="3500" dirty="0" smtClean="0"/>
              <a:t>dapat meningkatkan risiko beberapa jenis aneurisma.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3500" b="1" dirty="0" smtClean="0"/>
              <a:t>Penyakit aterosklerosis (penumpukan kolesterol dalam arteri) </a:t>
            </a:r>
            <a:r>
              <a:rPr lang="en-US" sz="3500" dirty="0" smtClean="0"/>
              <a:t>juga dapat menyebabkan pembentukan beberapa aneurisma.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3500" dirty="0" smtClean="0"/>
              <a:t>Kehamilan sering dikaitkan dengan pembentukan dan pecahnya aneurisma arteri limpa.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Gejala Aneurisma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Gejala Aneurisma Otak</a:t>
            </a:r>
            <a:endParaRPr lang="en-US" dirty="0" smtClean="0"/>
          </a:p>
          <a:p>
            <a:r>
              <a:rPr lang="en-US" dirty="0" smtClean="0"/>
              <a:t>Aneurisma pada otak yang belum terjadi ruptur, mungkin tidak menimbulkan gejala apapun.</a:t>
            </a:r>
          </a:p>
          <a:p>
            <a:r>
              <a:rPr lang="en-US" dirty="0" smtClean="0"/>
              <a:t>Jika aneurisma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pecah</a:t>
            </a:r>
            <a:r>
              <a:rPr lang="id-ID" dirty="0" smtClean="0"/>
              <a:t> (ruptur)</a:t>
            </a:r>
            <a:r>
              <a:rPr lang="en-US" dirty="0" smtClean="0"/>
              <a:t>, </a:t>
            </a:r>
            <a:r>
              <a:rPr lang="en-US" dirty="0" smtClean="0"/>
              <a:t>terdapat beberapa gejala yang akan timbul seperti </a:t>
            </a:r>
            <a:r>
              <a:rPr lang="en-US" b="1" dirty="0" smtClean="0"/>
              <a:t>sakit kepala tiba-tiba, nyeri di sekitar leher </a:t>
            </a:r>
            <a:r>
              <a:rPr lang="en-US" dirty="0" smtClean="0"/>
              <a:t>dan </a:t>
            </a:r>
            <a:r>
              <a:rPr lang="en-US" b="1" dirty="0" smtClean="0"/>
              <a:t>kekakuan, mual dan muntah, pandangan kabur, kepekaan terhadap cahaya, mengantuk, gangguan berbicara, kebingungan</a:t>
            </a:r>
            <a:r>
              <a:rPr lang="en-US" dirty="0" smtClean="0"/>
              <a:t> dan </a:t>
            </a:r>
            <a:r>
              <a:rPr lang="en-US" b="1" dirty="0" smtClean="0"/>
              <a:t>kejang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Gejala Aneurisma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385048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Gejala Aneurisma Aorta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Aneurisma aorta mungkin tidak menunjukkan gejala apapun pada tahap awal.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Aneurisma yang terdapat di perut atau aneurisma aorta perut dapat menyebabkan </a:t>
            </a:r>
            <a:r>
              <a:rPr lang="en-US" b="1" dirty="0" smtClean="0"/>
              <a:t>nyeri</a:t>
            </a:r>
            <a:r>
              <a:rPr lang="en-US" dirty="0" smtClean="0"/>
              <a:t> di dekat pusar, yang dapat menyebar ke punggung.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Aneurisma yang terdapat di dada atau aneurisma aorta dada dapat menyebabkan nyeri yang hebat disekitar dada, </a:t>
            </a:r>
            <a:r>
              <a:rPr lang="en-US" b="1" dirty="0" smtClean="0"/>
              <a:t>batuk ataupun sesak nafas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Bila </a:t>
            </a:r>
            <a:r>
              <a:rPr lang="en-US" b="1" dirty="0" smtClean="0"/>
              <a:t>aneurisma pecah</a:t>
            </a:r>
            <a:r>
              <a:rPr lang="en-US" dirty="0" smtClean="0"/>
              <a:t>, akan </a:t>
            </a:r>
            <a:r>
              <a:rPr lang="en-US" b="1" dirty="0" smtClean="0"/>
              <a:t>menimbulkan nyeri yang hebat</a:t>
            </a:r>
            <a:r>
              <a:rPr lang="en-US" dirty="0" smtClean="0"/>
              <a:t>, </a:t>
            </a:r>
            <a:r>
              <a:rPr lang="en-US" b="1" dirty="0" smtClean="0"/>
              <a:t>penurunan tekanan darah </a:t>
            </a:r>
            <a:r>
              <a:rPr lang="en-US" dirty="0" smtClean="0"/>
              <a:t>dan tanda-tanda </a:t>
            </a:r>
            <a:r>
              <a:rPr lang="en-US" b="1" i="1" dirty="0" smtClean="0"/>
              <a:t>shock</a:t>
            </a:r>
            <a:r>
              <a:rPr lang="en-US" dirty="0" smtClean="0"/>
              <a:t> yang mangancam jiwa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Pemeriksaan Penunjang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 fontScale="85000" lnSpcReduction="20000"/>
          </a:bodyPr>
          <a:lstStyle/>
          <a:p>
            <a:r>
              <a:rPr lang="id-ID" b="1" dirty="0" smtClean="0"/>
              <a:t>Computed tomography (CT) scan.</a:t>
            </a:r>
            <a:r>
              <a:rPr lang="id-ID" dirty="0" smtClean="0"/>
              <a:t> CT scan dapat membantu mengidentifikasi perdarahan di otak.</a:t>
            </a:r>
            <a:endParaRPr lang="en-US" dirty="0" smtClean="0"/>
          </a:p>
          <a:p>
            <a:r>
              <a:rPr lang="id-ID" b="1" dirty="0" smtClean="0"/>
              <a:t>Computed tomography angiogram (CTA) scan.</a:t>
            </a:r>
            <a:r>
              <a:rPr lang="id-ID" dirty="0" smtClean="0"/>
              <a:t> CTA adalah metode yang lebih tepat untuk mengevaluasi pembuluh darah daripada CT scan standar</a:t>
            </a:r>
            <a:r>
              <a:rPr lang="en-US" dirty="0" smtClean="0"/>
              <a:t> dengan menggunakan</a:t>
            </a:r>
            <a:r>
              <a:rPr lang="id-ID" dirty="0" smtClean="0"/>
              <a:t> bahan kontras  </a:t>
            </a:r>
            <a:r>
              <a:rPr lang="en-US" dirty="0" smtClean="0"/>
              <a:t>yang </a:t>
            </a:r>
            <a:r>
              <a:rPr lang="id-ID" dirty="0" smtClean="0"/>
              <a:t>disuntikkan ke dalam darah untuk menghasilkan gambar pembuluh darah</a:t>
            </a:r>
            <a:r>
              <a:rPr lang="en-US" dirty="0" smtClean="0"/>
              <a:t> agar terlihat lebih jelas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b="1" dirty="0" smtClean="0"/>
              <a:t>Magnetic resonance angiography (MRA).</a:t>
            </a:r>
            <a:r>
              <a:rPr lang="id-ID" dirty="0" smtClean="0"/>
              <a:t> Mirip dengan CTA, MRA menggunakan medan magnet untuk memberikan gambar pembuluh darah di dalam tubuh. </a:t>
            </a:r>
            <a:endParaRPr lang="en-US" dirty="0" smtClean="0"/>
          </a:p>
          <a:p>
            <a:r>
              <a:rPr lang="id-ID" b="1" dirty="0" smtClean="0"/>
              <a:t>Angiogram serebral</a:t>
            </a:r>
            <a:r>
              <a:rPr lang="id-ID" dirty="0" smtClean="0"/>
              <a:t>. Selama tes X-ray ini, kateter dimasukkan melalui pembuluh darah di paha atau lengan dan bergerak naik me</a:t>
            </a:r>
            <a:r>
              <a:rPr lang="en-US" dirty="0" smtClean="0"/>
              <a:t>nuju ke </a:t>
            </a:r>
            <a:r>
              <a:rPr lang="id-ID" dirty="0" smtClean="0"/>
              <a:t>otak. Meskipun tes ini lebih invasif</a:t>
            </a:r>
            <a:r>
              <a:rPr lang="en-US" dirty="0" smtClean="0"/>
              <a:t> namun</a:t>
            </a:r>
            <a:r>
              <a:rPr lang="id-ID" dirty="0" smtClean="0"/>
              <a:t> cara terbaik untuk mencari aneurisma otak</a:t>
            </a:r>
            <a:r>
              <a:rPr lang="en-US" dirty="0" smtClean="0"/>
              <a:t> dengan ukuran kecil </a:t>
            </a:r>
            <a:r>
              <a:rPr lang="id-ID" dirty="0" smtClean="0"/>
              <a:t>(kurang dari 5 mm)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Pengobatan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Jika masih berukuran kecil, dokter mungkin saja tidak akan melakukan tindakan, melainkan hanya memantau kondisi ini.</a:t>
            </a:r>
          </a:p>
          <a:p>
            <a:r>
              <a:rPr lang="en-US" dirty="0" smtClean="0"/>
              <a:t>Jika aneurisma semakin besar, maka umumnya tindakan </a:t>
            </a:r>
            <a:r>
              <a:rPr lang="en-US" b="1" dirty="0" smtClean="0"/>
              <a:t>operasi</a:t>
            </a:r>
            <a:r>
              <a:rPr lang="en-US" dirty="0" smtClean="0"/>
              <a:t> akan dibutuhkan.</a:t>
            </a:r>
          </a:p>
          <a:p>
            <a:r>
              <a:rPr lang="en-US" dirty="0" smtClean="0"/>
              <a:t>Jika aneurisma berada dalam perut, maka dokter dapat melakukan </a:t>
            </a:r>
            <a:r>
              <a:rPr lang="en-US" b="1" dirty="0" smtClean="0"/>
              <a:t>operasi aneurisma aorta abdominal endovascular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Selain dengan operasi, aneurisma otak juga </a:t>
            </a:r>
            <a:r>
              <a:rPr lang="en-US" b="1" dirty="0" smtClean="0"/>
              <a:t>diobati dengan obat-obatan</a:t>
            </a:r>
            <a:r>
              <a:rPr lang="en-US" dirty="0" smtClean="0"/>
              <a:t> yang diperlukan untuk mencegah agar aneurisma otak tidak pecah.</a:t>
            </a:r>
          </a:p>
          <a:p>
            <a:r>
              <a:rPr lang="en-US" dirty="0" smtClean="0"/>
              <a:t>Aneurisma dapat </a:t>
            </a:r>
            <a:r>
              <a:rPr lang="en-US" b="1" dirty="0" smtClean="0"/>
              <a:t>dicegah </a:t>
            </a:r>
            <a:r>
              <a:rPr lang="en-US" dirty="0" smtClean="0"/>
              <a:t>dengan </a:t>
            </a:r>
            <a:r>
              <a:rPr lang="en-US" b="1" dirty="0" smtClean="0"/>
              <a:t>mengontrol tekanan darah</a:t>
            </a:r>
            <a:r>
              <a:rPr lang="en-US" dirty="0" smtClean="0"/>
              <a:t> dan menjaga </a:t>
            </a:r>
            <a:r>
              <a:rPr lang="en-US" b="1" dirty="0" smtClean="0"/>
              <a:t>tingkat kolesterol </a:t>
            </a:r>
            <a:r>
              <a:rPr lang="en-US" dirty="0" smtClean="0"/>
              <a:t>pada tingkat yang sehat.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4" y="609600"/>
            <a:ext cx="881062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EE94AE-24E6-483C-AAA2-464D4FAB62F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635</TotalTime>
  <Words>821</Words>
  <Application>Microsoft Office PowerPoint</Application>
  <PresentationFormat>On-screen Show (4:3)</PresentationFormat>
  <Paragraphs>129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Simulasi dan pemodelan aliran darah pada Geometri sederhana Aneurisma MENGGUNAKAN  FreeFem++ </vt:lpstr>
      <vt:lpstr>Aneurisma</vt:lpstr>
      <vt:lpstr>Aneurisma</vt:lpstr>
      <vt:lpstr>Penyebab Aneurisma</vt:lpstr>
      <vt:lpstr>Gejala Aneurisma</vt:lpstr>
      <vt:lpstr>Gejala Aneurisma</vt:lpstr>
      <vt:lpstr>Pemeriksaan Penunjang</vt:lpstr>
      <vt:lpstr>Pengobatan</vt:lpstr>
      <vt:lpstr>Slide 9</vt:lpstr>
      <vt:lpstr>SIMULASI TEKANAN DAN KECEPATAN ALIRAN DARAH</vt:lpstr>
      <vt:lpstr>Simulasi Aliran darah pada pembuluh yang mengalami Aneurisma menggunakan FreeFem++ </vt:lpstr>
      <vt:lpstr>Slide 12</vt:lpstr>
      <vt:lpstr>Hasil simulasi dengan kondisi u1 tetap (u1=1) </vt:lpstr>
      <vt:lpstr>Slide 14</vt:lpstr>
      <vt:lpstr>Slide 15</vt:lpstr>
      <vt:lpstr>Slide 16</vt:lpstr>
      <vt:lpstr>Slide 17</vt:lpstr>
      <vt:lpstr>Slide 18</vt:lpstr>
      <vt:lpstr>Hasil simulasi dengan kondisi ∆P tetap (∆P =0.615 (kondisi tekanan tanpa aneurisma)) </vt:lpstr>
      <vt:lpstr>Kesimpulan </vt:lpstr>
      <vt:lpstr>Saran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Simulasi Geometri Aneurisma Free Frem</dc:title>
  <dc:creator>TOSHIBA</dc:creator>
  <cp:lastModifiedBy>Amirinnisa</cp:lastModifiedBy>
  <cp:revision>60</cp:revision>
  <dcterms:created xsi:type="dcterms:W3CDTF">2013-05-01T14:12:27Z</dcterms:created>
  <dcterms:modified xsi:type="dcterms:W3CDTF">2013-05-02T06:47:00Z</dcterms:modified>
</cp:coreProperties>
</file>