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0"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2"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0"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6"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4"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Event Management System</a:t>
            </a:r>
          </a:p>
          <a:p>
            <a:pPr eaLnBrk="1" hangingPunct="1">
              <a:lnSpc>
                <a:spcPct val="114000"/>
              </a:lnSpc>
            </a:pPr>
            <a:r>
              <a:rPr lang="en-IN" altLang="en-US" dirty="0"/>
              <a:t>Completed end to end case study of Online Event Management System along with JWT authentication, Swagger and Rest API using Asp. Net Core MVC,</a:t>
            </a:r>
            <a:r>
              <a:rPr lang="en-US" altLang="en-US" dirty="0"/>
              <a:t> Microsoft SQL and Bootstrap used for user interface. </a:t>
            </a:r>
            <a:endParaRPr lang="en-US" altLang="nl-NL" b="1" dirty="0"/>
          </a:p>
          <a:p>
            <a:pPr eaLnBrk="1" hangingPunct="1">
              <a:lnSpc>
                <a:spcPct val="114000"/>
              </a:lnSpc>
            </a:pPr>
            <a:r>
              <a:rPr lang="en-IN" altLang="en-US" b="1" dirty="0"/>
              <a:t>AZ – 900 Microsoft Azure Fundamentals Certification at Degreed Platform</a:t>
            </a:r>
          </a:p>
          <a:p>
            <a:pPr eaLnBrk="1" hangingPunct="1">
              <a:lnSpc>
                <a:spcPct val="114000"/>
              </a:lnSpc>
            </a:pPr>
            <a:r>
              <a:rPr lang="en-IN" altLang="en-US" dirty="0"/>
              <a:t>Learning AZ- 900 Microsoft Azure Fundamentals from Capgemini Degreed platform.</a:t>
            </a:r>
          </a:p>
          <a:p>
            <a:pPr eaLnBrk="1" hangingPunct="1">
              <a:lnSpc>
                <a:spcPct val="114000"/>
              </a:lnSpc>
            </a:pPr>
            <a:r>
              <a:rPr lang="en-IN" altLang="nl-NL" b="1" dirty="0"/>
              <a:t>Participated at Smart India Hackathon Grand Finale – 2019 Organized by Indian Government</a:t>
            </a:r>
          </a:p>
          <a:p>
            <a:pPr eaLnBrk="1" hangingPunct="1">
              <a:lnSpc>
                <a:spcPct val="114000"/>
              </a:lnSpc>
            </a:pPr>
            <a:r>
              <a:rPr lang="en-IN" altLang="nl-NL" dirty="0"/>
              <a:t>In Smart India Hackathon, I worked on Task Management System for Goonj NGO using Asp. Net and Microsoft SQL.</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Mohammad.b.raza@capgemini.com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+91 6387990663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A team player with good communication skill always ready to work for the enrichment of knowledge.</a:t>
            </a:r>
          </a:p>
          <a:p>
            <a:pPr marL="171450" indent="-171450">
              <a:buFont typeface="Arial" panose="020B0604020202020204" pitchFamily="34" charset="0"/>
              <a:buChar char="•"/>
            </a:pPr>
            <a:r>
              <a:rPr lang="en-US" sz="1050" dirty="0"/>
              <a:t>Good problem solver and Logical thinker.</a:t>
            </a:r>
          </a:p>
          <a:p>
            <a:pPr marL="171450" indent="-171450">
              <a:buFont typeface="Arial" panose="020B0604020202020204" pitchFamily="34" charset="0"/>
              <a:buChar char="•"/>
            </a:pPr>
            <a:r>
              <a:rPr lang="en-US" altLang="en-US" sz="1050" dirty="0"/>
              <a:t>Ready to learn new technologies and implement them to further improve my knowledge. </a:t>
            </a:r>
          </a:p>
          <a:p>
            <a:pPr marL="171450" indent="-171450">
              <a:buFont typeface="Arial" panose="020B0604020202020204" pitchFamily="34" charset="0"/>
              <a:buChar char="•"/>
            </a:pPr>
            <a:r>
              <a:rPr lang="en-US" altLang="en-US" sz="1050" dirty="0"/>
              <a:t>Proficient </a:t>
            </a:r>
            <a:r>
              <a:rPr lang="en-US" altLang="en-US" sz="1050" b="1" dirty="0"/>
              <a:t>Asp. Net Core developer</a:t>
            </a:r>
            <a:r>
              <a:rPr lang="en-US" altLang="en-US" sz="1050" dirty="0"/>
              <a:t> with working knowledge on </a:t>
            </a:r>
            <a:r>
              <a:rPr lang="en-US" altLang="en-US" sz="1050" b="1" dirty="0"/>
              <a:t>Asp. Net Core MVC</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React in case study and up skilling this knowledge continuously.</a:t>
            </a:r>
          </a:p>
          <a:p>
            <a:pPr marL="171450" indent="-171450">
              <a:buFont typeface="Arial" panose="020B0604020202020204" pitchFamily="34" charset="0"/>
              <a:buChar char="•"/>
            </a:pPr>
            <a:r>
              <a:rPr lang="en-US" altLang="en-US" sz="1050" dirty="0"/>
              <a:t>Has working knowledge on </a:t>
            </a:r>
            <a:r>
              <a:rPr lang="en-US" altLang="en-US" sz="1050" b="1" dirty="0"/>
              <a:t>Mobile App Development </a:t>
            </a:r>
            <a:r>
              <a:rPr lang="en-US" altLang="en-US" sz="1050" dirty="0"/>
              <a:t> using </a:t>
            </a:r>
            <a:r>
              <a:rPr lang="en-US" altLang="en-US" sz="1050" b="1" dirty="0"/>
              <a:t>Google Flutter </a:t>
            </a:r>
            <a:r>
              <a:rPr lang="en-US" altLang="en-US" sz="1050" dirty="0"/>
              <a:t>framework on an intermediate level.</a:t>
            </a:r>
          </a:p>
          <a:p>
            <a:pPr marL="171450" indent="-171450">
              <a:buFont typeface="Arial" panose="020B0604020202020204" pitchFamily="34" charset="0"/>
              <a:buChar char="•"/>
            </a:pP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Mohammad Amir Raza</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22053398"/>
              </p:ext>
            </p:extLst>
          </p:nvPr>
        </p:nvGraphicFramePr>
        <p:xfrm>
          <a:off x="9267290" y="1352677"/>
          <a:ext cx="2924710" cy="5028311"/>
        </p:xfrm>
        <a:graphic>
          <a:graphicData uri="http://schemas.openxmlformats.org/drawingml/2006/table">
            <a:tbl>
              <a:tblPr firstRow="1" bandRow="1">
                <a:tableStyleId>{0E3FDE45-AF77-4B5C-9715-49D594BDF05E}</a:tableStyleId>
              </a:tblPr>
              <a:tblGrid>
                <a:gridCol w="2924710">
                  <a:extLst>
                    <a:ext uri="{9D8B030D-6E8A-4147-A177-3AD203B41FA5}">
                      <a16:colId xmlns:a16="http://schemas.microsoft.com/office/drawing/2014/main" val="879084521"/>
                    </a:ext>
                  </a:extLst>
                </a:gridCol>
              </a:tblGrid>
              <a:tr h="4958282">
                <a:tc>
                  <a:txBody>
                    <a:bodyPr/>
                    <a:lstStyle/>
                    <a:p>
                      <a:br>
                        <a:rPr lang="en-US" altLang="nl-NL" sz="800" b="1" dirty="0">
                          <a:solidFill>
                            <a:srgbClr val="0070AD"/>
                          </a:solidFill>
                        </a:rPr>
                      </a:br>
                      <a:r>
                        <a:rPr lang="en-US" altLang="nl-NL" sz="900" b="1" dirty="0">
                          <a:solidFill>
                            <a:srgbClr val="0070AD"/>
                          </a:solidFill>
                        </a:rPr>
                        <a:t>Skills</a:t>
                      </a:r>
                      <a:br>
                        <a:rPr lang="en-US" altLang="nl-NL" sz="900" b="1" dirty="0">
                          <a:solidFill>
                            <a:srgbClr val="0070AD"/>
                          </a:solidFill>
                        </a:rPr>
                      </a:br>
                      <a:r>
                        <a:rPr lang="en-US" sz="900" b="1" kern="1200" dirty="0">
                          <a:solidFill>
                            <a:schemeClr val="tx1"/>
                          </a:solidFill>
                          <a:effectLst/>
                          <a:latin typeface="+mn-lt"/>
                          <a:ea typeface="+mn-ea"/>
                          <a:cs typeface="+mn-cs"/>
                        </a:rPr>
                        <a:t>C#</a:t>
                      </a:r>
                    </a:p>
                    <a:p>
                      <a:r>
                        <a:rPr lang="en-US" sz="900" b="1" kern="1200" dirty="0">
                          <a:solidFill>
                            <a:schemeClr val="tx1"/>
                          </a:solidFill>
                          <a:effectLst/>
                          <a:latin typeface="+mn-lt"/>
                          <a:ea typeface="+mn-ea"/>
                          <a:cs typeface="+mn-cs"/>
                        </a:rPr>
                        <a:t>ASP. NET Framework</a:t>
                      </a:r>
                    </a:p>
                    <a:p>
                      <a:r>
                        <a:rPr lang="en-US" sz="900" b="1" kern="1200" dirty="0">
                          <a:solidFill>
                            <a:schemeClr val="tx1"/>
                          </a:solidFill>
                          <a:effectLst/>
                          <a:latin typeface="+mn-lt"/>
                          <a:ea typeface="+mn-ea"/>
                          <a:cs typeface="+mn-cs"/>
                        </a:rPr>
                        <a:t>ADO. NET</a:t>
                      </a:r>
                    </a:p>
                    <a:p>
                      <a:r>
                        <a:rPr lang="en-US" sz="900" b="1" kern="1200" dirty="0">
                          <a:solidFill>
                            <a:schemeClr val="tx1"/>
                          </a:solidFill>
                          <a:effectLst/>
                          <a:latin typeface="+mn-lt"/>
                          <a:ea typeface="+mn-ea"/>
                          <a:cs typeface="+mn-cs"/>
                        </a:rPr>
                        <a:t>ASP. NET Core MVC</a:t>
                      </a:r>
                    </a:p>
                    <a:p>
                      <a:r>
                        <a:rPr lang="en-US" sz="900" b="1" kern="1200" dirty="0">
                          <a:solidFill>
                            <a:schemeClr val="tx1"/>
                          </a:solidFill>
                          <a:effectLst/>
                          <a:latin typeface="+mn-lt"/>
                          <a:ea typeface="+mn-ea"/>
                          <a:cs typeface="+mn-cs"/>
                        </a:rPr>
                        <a:t>Rest API</a:t>
                      </a:r>
                    </a:p>
                    <a:p>
                      <a:r>
                        <a:rPr lang="en-US" sz="900" b="1" kern="1200" dirty="0">
                          <a:solidFill>
                            <a:schemeClr val="tx1"/>
                          </a:solidFill>
                          <a:effectLst/>
                          <a:latin typeface="+mn-lt"/>
                          <a:ea typeface="+mn-ea"/>
                          <a:cs typeface="+mn-cs"/>
                        </a:rPr>
                        <a:t>Flutter</a:t>
                      </a:r>
                    </a:p>
                    <a:p>
                      <a:endParaRPr lang="en-US" altLang="nl-NL" sz="900" dirty="0"/>
                    </a:p>
                    <a:p>
                      <a:pPr eaLnBrk="1" hangingPunct="1">
                        <a:lnSpc>
                          <a:spcPct val="114000"/>
                        </a:lnSpc>
                      </a:pPr>
                      <a:r>
                        <a:rPr lang="en-US" altLang="nl-NL" sz="900" b="1" dirty="0">
                          <a:solidFill>
                            <a:srgbClr val="0070AD"/>
                          </a:solidFill>
                        </a:rPr>
                        <a:t>Database</a:t>
                      </a:r>
                    </a:p>
                    <a:p>
                      <a:pPr eaLnBrk="1" hangingPunct="1">
                        <a:lnSpc>
                          <a:spcPct val="114000"/>
                        </a:lnSpc>
                      </a:pPr>
                      <a:r>
                        <a:rPr lang="en-US" altLang="nl-NL" sz="900" dirty="0"/>
                        <a:t>SQL database – MySQL</a:t>
                      </a:r>
                    </a:p>
                    <a:p>
                      <a:pPr eaLnBrk="1" hangingPunct="1">
                        <a:lnSpc>
                          <a:spcPct val="114000"/>
                        </a:lnSpc>
                      </a:pPr>
                      <a:r>
                        <a:rPr lang="en-US" altLang="nl-NL" sz="900" dirty="0"/>
                        <a:t>PostgreSQL</a:t>
                      </a:r>
                    </a:p>
                    <a:p>
                      <a:pPr eaLnBrk="1" hangingPunct="1">
                        <a:lnSpc>
                          <a:spcPct val="114000"/>
                        </a:lnSpc>
                      </a:pPr>
                      <a:endParaRPr lang="en-US" altLang="nl-NL" sz="900" dirty="0"/>
                    </a:p>
                    <a:p>
                      <a:pPr eaLnBrk="1" hangingPunct="1">
                        <a:lnSpc>
                          <a:spcPct val="114000"/>
                        </a:lnSpc>
                      </a:pPr>
                      <a:r>
                        <a:rPr lang="en-US" altLang="nl-NL" sz="900" b="1" dirty="0">
                          <a:solidFill>
                            <a:srgbClr val="0070AD"/>
                          </a:solidFill>
                        </a:rPr>
                        <a:t>Web Technologies</a:t>
                      </a:r>
                      <a:endParaRPr lang="en-US" altLang="nl-NL" sz="900" dirty="0"/>
                    </a:p>
                    <a:p>
                      <a:pPr eaLnBrk="1" hangingPunct="1">
                        <a:lnSpc>
                          <a:spcPct val="114000"/>
                        </a:lnSpc>
                      </a:pPr>
                      <a:r>
                        <a:rPr lang="en-US" altLang="nl-NL" sz="900" dirty="0"/>
                        <a:t>HTML5</a:t>
                      </a:r>
                    </a:p>
                    <a:p>
                      <a:pPr eaLnBrk="1" hangingPunct="1">
                        <a:lnSpc>
                          <a:spcPct val="114000"/>
                        </a:lnSpc>
                      </a:pPr>
                      <a:r>
                        <a:rPr lang="en-US" altLang="nl-NL" sz="900" dirty="0"/>
                        <a:t>CSS3</a:t>
                      </a:r>
                    </a:p>
                    <a:p>
                      <a:pPr eaLnBrk="1" hangingPunct="1">
                        <a:lnSpc>
                          <a:spcPct val="114000"/>
                        </a:lnSpc>
                      </a:pPr>
                      <a:r>
                        <a:rPr lang="en-US" altLang="nl-NL" sz="900" dirty="0"/>
                        <a:t>JavaScript/TypeScript</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AddOns</a:t>
                      </a:r>
                      <a:endParaRPr lang="en-US" altLang="nl-NL" sz="900" dirty="0"/>
                    </a:p>
                    <a:p>
                      <a:pPr eaLnBrk="1" hangingPunct="1">
                        <a:lnSpc>
                          <a:spcPct val="114000"/>
                        </a:lnSpc>
                      </a:pPr>
                      <a:r>
                        <a:rPr lang="en-US" altLang="nl-NL" sz="900" dirty="0"/>
                        <a:t>GitHub</a:t>
                      </a:r>
                    </a:p>
                    <a:p>
                      <a:pPr eaLnBrk="1" hangingPunct="1">
                        <a:lnSpc>
                          <a:spcPct val="114000"/>
                        </a:lnSpc>
                      </a:pPr>
                      <a:r>
                        <a:rPr lang="en-US" altLang="nl-NL" sz="900" dirty="0"/>
                        <a:t>Postman</a:t>
                      </a:r>
                    </a:p>
                    <a:p>
                      <a:pPr eaLnBrk="1" hangingPunct="1">
                        <a:lnSpc>
                          <a:spcPct val="114000"/>
                        </a:lnSpc>
                      </a:pP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900" b="1" dirty="0">
                          <a:solidFill>
                            <a:srgbClr val="0070AD"/>
                          </a:solidFill>
                        </a:rPr>
                        <a:t>Tools</a:t>
                      </a: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Swagger</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Android Studio</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Additional Details</a:t>
                      </a:r>
                    </a:p>
                    <a:p>
                      <a:pPr eaLnBrk="1" hangingPunct="1">
                        <a:lnSpc>
                          <a:spcPct val="114000"/>
                        </a:lnSpc>
                      </a:pPr>
                      <a:r>
                        <a:rPr lang="en-US" altLang="nl-NL" sz="900" dirty="0"/>
                        <a:t>Leadership</a:t>
                      </a:r>
                    </a:p>
                    <a:p>
                      <a:pPr eaLnBrk="1" hangingPunct="1">
                        <a:lnSpc>
                          <a:spcPct val="114000"/>
                        </a:lnSpc>
                      </a:pPr>
                      <a:r>
                        <a:rPr lang="en-US" altLang="nl-NL" sz="900" dirty="0"/>
                        <a:t>Quick Learner</a:t>
                      </a:r>
                    </a:p>
                    <a:p>
                      <a:pPr eaLnBrk="1" hangingPunct="1">
                        <a:lnSpc>
                          <a:spcPct val="114000"/>
                        </a:lnSpc>
                      </a:pPr>
                      <a:r>
                        <a:rPr lang="en-US" altLang="nl-NL" sz="900" dirty="0"/>
                        <a:t>Team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 of Computer Application :2017-2020</a:t>
            </a: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819021" y="6142035"/>
            <a:ext cx="591693" cy="493584"/>
          </a:xfrm>
          <a:prstGeom prst="ellipse">
            <a:avLst/>
          </a:prstGeom>
          <a:solidFill>
            <a:schemeClr val="bg1"/>
          </a:solidFill>
        </p:spPr>
      </p:pic>
      <p:pic>
        <p:nvPicPr>
          <p:cNvPr id="8" name="Picture Placeholder 7">
            <a:extLst>
              <a:ext uri="{FF2B5EF4-FFF2-40B4-BE49-F238E27FC236}">
                <a16:creationId xmlns:a16="http://schemas.microsoft.com/office/drawing/2014/main" id="{BF3ECD6E-F4B6-4ABB-A51A-D72720EA1CAB}"/>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41" r="41"/>
          <a:stretch/>
        </p:blipFill>
        <p:spPr>
          <a:xfrm>
            <a:off x="393256" y="275336"/>
            <a:ext cx="1672844" cy="167421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2473</TotalTime>
  <Words>265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Raza, Mohammad</cp:lastModifiedBy>
  <cp:revision>48</cp:revision>
  <dcterms:created xsi:type="dcterms:W3CDTF">2020-09-22T06:24:34Z</dcterms:created>
  <dcterms:modified xsi:type="dcterms:W3CDTF">2022-05-05T14:53:41Z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