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70" r:id="rId20"/>
    <p:sldId id="268" r:id="rId21"/>
    <p:sldId id="269" r:id="rId22"/>
    <p:sldId id="271" r:id="rId23"/>
    <p:sldId id="280" r:id="rId24"/>
    <p:sldId id="281" r:id="rId25"/>
    <p:sldId id="283" r:id="rId26"/>
    <p:sldId id="282" r:id="rId2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y_software_develops\MobilityPyro\MobilityInference\MiscArtifacts\TucsonMonthlyMobil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y_software_develops\MobilityPyro\MobilityInference\Timed\KFCV_USA_AZ_Pima%20County_Tucson_t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Tucson error,</a:t>
            </a:r>
            <a:r>
              <a:rPr lang="en-US" baseline="0"/>
              <a:t> trained on 2021_01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Tucson!$A$10:$A$16</c:f>
              <c:strCache>
                <c:ptCount val="7"/>
                <c:pt idx="0">
                  <c:v>2021_01</c:v>
                </c:pt>
                <c:pt idx="1">
                  <c:v>2021_02</c:v>
                </c:pt>
                <c:pt idx="2">
                  <c:v>2021_03</c:v>
                </c:pt>
                <c:pt idx="3">
                  <c:v>2021_04</c:v>
                </c:pt>
                <c:pt idx="4">
                  <c:v>2021_05</c:v>
                </c:pt>
                <c:pt idx="5">
                  <c:v>2021_06</c:v>
                </c:pt>
                <c:pt idx="6">
                  <c:v>2021_07</c:v>
                </c:pt>
              </c:strCache>
            </c:strRef>
          </c:cat>
          <c:val>
            <c:numRef>
              <c:f>Tucson!$C$10:$C$16</c:f>
              <c:numCache>
                <c:formatCode>General</c:formatCode>
                <c:ptCount val="7"/>
                <c:pt idx="0">
                  <c:v>119</c:v>
                </c:pt>
                <c:pt idx="1">
                  <c:v>16825</c:v>
                </c:pt>
                <c:pt idx="2">
                  <c:v>19090</c:v>
                </c:pt>
                <c:pt idx="3">
                  <c:v>53278</c:v>
                </c:pt>
                <c:pt idx="4">
                  <c:v>56861</c:v>
                </c:pt>
                <c:pt idx="5">
                  <c:v>32640</c:v>
                </c:pt>
                <c:pt idx="6">
                  <c:v>9817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BC-487C-A9A2-EBAB360F5CD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Tucson!$A$10:$A$16</c:f>
              <c:strCache>
                <c:ptCount val="7"/>
                <c:pt idx="0">
                  <c:v>2021_01</c:v>
                </c:pt>
                <c:pt idx="1">
                  <c:v>2021_02</c:v>
                </c:pt>
                <c:pt idx="2">
                  <c:v>2021_03</c:v>
                </c:pt>
                <c:pt idx="3">
                  <c:v>2021_04</c:v>
                </c:pt>
                <c:pt idx="4">
                  <c:v>2021_05</c:v>
                </c:pt>
                <c:pt idx="5">
                  <c:v>2021_06</c:v>
                </c:pt>
                <c:pt idx="6">
                  <c:v>2021_07</c:v>
                </c:pt>
              </c:strCache>
            </c:strRef>
          </c:cat>
          <c:val>
            <c:numRef>
              <c:f>Tucson!$D$10:$D$16</c:f>
              <c:numCache>
                <c:formatCode>General</c:formatCode>
                <c:ptCount val="7"/>
                <c:pt idx="0">
                  <c:v>381</c:v>
                </c:pt>
                <c:pt idx="1">
                  <c:v>16483</c:v>
                </c:pt>
                <c:pt idx="2">
                  <c:v>18625</c:v>
                </c:pt>
                <c:pt idx="3">
                  <c:v>52948</c:v>
                </c:pt>
                <c:pt idx="4">
                  <c:v>56531</c:v>
                </c:pt>
                <c:pt idx="5">
                  <c:v>32310</c:v>
                </c:pt>
                <c:pt idx="6">
                  <c:v>9622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BC-487C-A9A2-EBAB360F5CD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Tucson!$A$10:$A$16</c:f>
              <c:strCache>
                <c:ptCount val="7"/>
                <c:pt idx="0">
                  <c:v>2021_01</c:v>
                </c:pt>
                <c:pt idx="1">
                  <c:v>2021_02</c:v>
                </c:pt>
                <c:pt idx="2">
                  <c:v>2021_03</c:v>
                </c:pt>
                <c:pt idx="3">
                  <c:v>2021_04</c:v>
                </c:pt>
                <c:pt idx="4">
                  <c:v>2021_05</c:v>
                </c:pt>
                <c:pt idx="5">
                  <c:v>2021_06</c:v>
                </c:pt>
                <c:pt idx="6">
                  <c:v>2021_07</c:v>
                </c:pt>
              </c:strCache>
            </c:strRef>
          </c:cat>
          <c:val>
            <c:numRef>
              <c:f>Tucson!$E$10:$E$16</c:f>
              <c:numCache>
                <c:formatCode>General</c:formatCode>
                <c:ptCount val="7"/>
                <c:pt idx="0">
                  <c:v>250</c:v>
                </c:pt>
                <c:pt idx="1">
                  <c:v>16958</c:v>
                </c:pt>
                <c:pt idx="2">
                  <c:v>19223</c:v>
                </c:pt>
                <c:pt idx="3">
                  <c:v>53245</c:v>
                </c:pt>
                <c:pt idx="4">
                  <c:v>56828</c:v>
                </c:pt>
                <c:pt idx="5">
                  <c:v>32607</c:v>
                </c:pt>
                <c:pt idx="6">
                  <c:v>9729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BC-487C-A9A2-EBAB360F5CD0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Tucson!$A$10:$A$16</c:f>
              <c:strCache>
                <c:ptCount val="7"/>
                <c:pt idx="0">
                  <c:v>2021_01</c:v>
                </c:pt>
                <c:pt idx="1">
                  <c:v>2021_02</c:v>
                </c:pt>
                <c:pt idx="2">
                  <c:v>2021_03</c:v>
                </c:pt>
                <c:pt idx="3">
                  <c:v>2021_04</c:v>
                </c:pt>
                <c:pt idx="4">
                  <c:v>2021_05</c:v>
                </c:pt>
                <c:pt idx="5">
                  <c:v>2021_06</c:v>
                </c:pt>
                <c:pt idx="6">
                  <c:v>2021_07</c:v>
                </c:pt>
              </c:strCache>
            </c:strRef>
          </c:cat>
          <c:val>
            <c:numRef>
              <c:f>Tucson!$G$10:$G$16</c:f>
              <c:numCache>
                <c:formatCode>General</c:formatCode>
                <c:ptCount val="7"/>
                <c:pt idx="0">
                  <c:v>1</c:v>
                </c:pt>
                <c:pt idx="1">
                  <c:v>16941</c:v>
                </c:pt>
                <c:pt idx="2">
                  <c:v>19206</c:v>
                </c:pt>
                <c:pt idx="3">
                  <c:v>53390</c:v>
                </c:pt>
                <c:pt idx="4">
                  <c:v>56973</c:v>
                </c:pt>
                <c:pt idx="5">
                  <c:v>32752</c:v>
                </c:pt>
                <c:pt idx="6">
                  <c:v>9833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BC-487C-A9A2-EBAB360F5CD0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Tucson!$A$10:$A$16</c:f>
              <c:strCache>
                <c:ptCount val="7"/>
                <c:pt idx="0">
                  <c:v>2021_01</c:v>
                </c:pt>
                <c:pt idx="1">
                  <c:v>2021_02</c:v>
                </c:pt>
                <c:pt idx="2">
                  <c:v>2021_03</c:v>
                </c:pt>
                <c:pt idx="3">
                  <c:v>2021_04</c:v>
                </c:pt>
                <c:pt idx="4">
                  <c:v>2021_05</c:v>
                </c:pt>
                <c:pt idx="5">
                  <c:v>2021_06</c:v>
                </c:pt>
                <c:pt idx="6">
                  <c:v>2021_07</c:v>
                </c:pt>
              </c:strCache>
            </c:strRef>
          </c:cat>
          <c:val>
            <c:numRef>
              <c:f>Tucson!$H$10:$H$16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4-A8BC-487C-A9A2-EBAB360F5CD0}"/>
            </c:ext>
          </c:extLst>
        </c:ser>
        <c:ser>
          <c:idx val="5"/>
          <c:order val="5"/>
          <c:tx>
            <c:strRef>
              <c:f>Tucson!$A$10:$A$16</c:f>
              <c:strCache>
                <c:ptCount val="7"/>
                <c:pt idx="0">
                  <c:v>2021_01</c:v>
                </c:pt>
                <c:pt idx="1">
                  <c:v>2021_02</c:v>
                </c:pt>
                <c:pt idx="2">
                  <c:v>2021_03</c:v>
                </c:pt>
                <c:pt idx="3">
                  <c:v>2021_04</c:v>
                </c:pt>
                <c:pt idx="4">
                  <c:v>2021_05</c:v>
                </c:pt>
                <c:pt idx="5">
                  <c:v>2021_06</c:v>
                </c:pt>
                <c:pt idx="6">
                  <c:v>2021_07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Tucson!$F$10:$F$16</c:f>
              <c:numCache>
                <c:formatCode>General</c:formatCode>
                <c:ptCount val="7"/>
                <c:pt idx="0">
                  <c:v>618</c:v>
                </c:pt>
                <c:pt idx="1">
                  <c:v>8445</c:v>
                </c:pt>
                <c:pt idx="2">
                  <c:v>11402</c:v>
                </c:pt>
                <c:pt idx="3">
                  <c:v>15649</c:v>
                </c:pt>
                <c:pt idx="4">
                  <c:v>20646</c:v>
                </c:pt>
                <c:pt idx="5">
                  <c:v>15763</c:v>
                </c:pt>
                <c:pt idx="6">
                  <c:v>14683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BC-487C-A9A2-EBAB360F5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795088"/>
        <c:axId val="692796336"/>
      </c:barChart>
      <c:catAx>
        <c:axId val="69279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92796336"/>
        <c:crosses val="autoZero"/>
        <c:auto val="1"/>
        <c:lblAlgn val="ctr"/>
        <c:lblOffset val="100"/>
        <c:noMultiLvlLbl val="0"/>
      </c:catAx>
      <c:valAx>
        <c:axId val="69279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9279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Tucson KF crossVal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'KFCV_USA_AZ_Pima County_Tucson_'!$D$2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'KFCV_USA_AZ_Pima County_Tucson_'!$E$1:$J$1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'KFCV_USA_AZ_Pima County_Tucson_'!$E$2:$J$2</c:f>
              <c:numCache>
                <c:formatCode>General</c:formatCode>
                <c:ptCount val="6"/>
                <c:pt idx="0">
                  <c:v>21835</c:v>
                </c:pt>
                <c:pt idx="1">
                  <c:v>29288</c:v>
                </c:pt>
                <c:pt idx="2">
                  <c:v>22004</c:v>
                </c:pt>
                <c:pt idx="3">
                  <c:v>20331</c:v>
                </c:pt>
                <c:pt idx="4">
                  <c:v>23287</c:v>
                </c:pt>
                <c:pt idx="5">
                  <c:v>26633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8-4F78-BF91-5A76E1C11A2E}"/>
            </c:ext>
          </c:extLst>
        </c:ser>
        <c:ser>
          <c:idx val="1"/>
          <c:order val="1"/>
          <c:tx>
            <c:strRef>
              <c:f>'KFCV_USA_AZ_Pima County_Tucson_'!$D$3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'KFCV_USA_AZ_Pima County_Tucson_'!$E$1:$J$1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'KFCV_USA_AZ_Pima County_Tucson_'!$E$3:$J$3</c:f>
              <c:numCache>
                <c:formatCode>General</c:formatCode>
                <c:ptCount val="6"/>
                <c:pt idx="0">
                  <c:v>31066</c:v>
                </c:pt>
                <c:pt idx="1">
                  <c:v>20057</c:v>
                </c:pt>
                <c:pt idx="2">
                  <c:v>29886</c:v>
                </c:pt>
                <c:pt idx="3">
                  <c:v>35142</c:v>
                </c:pt>
                <c:pt idx="4">
                  <c:v>9092</c:v>
                </c:pt>
                <c:pt idx="5">
                  <c:v>23048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C8-4F78-BF91-5A76E1C11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994239"/>
        <c:axId val="681998079"/>
      </c:barChart>
      <c:catAx>
        <c:axId val="68199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998079"/>
        <c:crosses val="autoZero"/>
        <c:auto val="1"/>
        <c:lblAlgn val="ctr"/>
        <c:lblOffset val="100"/>
        <c:noMultiLvlLbl val="0"/>
      </c:catAx>
      <c:valAx>
        <c:axId val="68199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99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87DD6D-3B3D-41F0-9E3F-0C2163E813E3}" type="datetimeFigureOut">
              <a:rPr lang="en-US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error and loss tests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Tests for Tucson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particles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870177A8-C884-7DA2-74B1-7D51C687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097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52A2527-5600-AD50-1562-11D71613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7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9FD4E7-1725-0CCB-92BF-8559864D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6998" r="8657" b="5850"/>
          <a:stretch/>
        </p:blipFill>
        <p:spPr>
          <a:xfrm>
            <a:off x="1091444" y="1417861"/>
            <a:ext cx="10009112" cy="54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5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17E2DFB-4FFA-2EAA-5E5A-C60750EE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7399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513081-335F-71B6-DAD7-7A1DBD61E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7399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E817C19-CF1F-E279-0E86-42F002059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7317" r="8066" b="6164"/>
          <a:stretch/>
        </p:blipFill>
        <p:spPr>
          <a:xfrm>
            <a:off x="1055440" y="1457399"/>
            <a:ext cx="10081120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37BE40B-FC42-2EF8-BDC0-288252013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7317" r="8066" b="6164"/>
          <a:stretch/>
        </p:blipFill>
        <p:spPr>
          <a:xfrm>
            <a:off x="1055440" y="1457399"/>
            <a:ext cx="10081120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859586-2173-6AF6-C11F-841F498AA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8630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061351A-AE93-DECD-6EBF-2E3CAFAA8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7317" r="8066" b="6164"/>
          <a:stretch/>
        </p:blipFill>
        <p:spPr>
          <a:xfrm>
            <a:off x="1091444" y="1457399"/>
            <a:ext cx="10009112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59B82F6-4397-70B6-CC2A-CECDC3E3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6163" r="8066" b="6163"/>
          <a:stretch/>
        </p:blipFill>
        <p:spPr>
          <a:xfrm>
            <a:off x="1055440" y="1385391"/>
            <a:ext cx="10081120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of BetaBinomial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Big individual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Small individual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518C2F0-D609-C788-4DF5-0F7C2D00B6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6998" r="8657" b="5850"/>
          <a:stretch/>
        </p:blipFill>
        <p:spPr>
          <a:xfrm>
            <a:off x="1" y="2507439"/>
            <a:ext cx="6096000" cy="331355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8760BF5-2283-0435-1DF3-978EB29398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8470" r="9254" b="6163"/>
          <a:stretch/>
        </p:blipFill>
        <p:spPr>
          <a:xfrm>
            <a:off x="6013669" y="2507438"/>
            <a:ext cx="6178331" cy="33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0.001</a:t>
            </a:r>
            <a:endParaRPr/>
          </a:p>
          <a:p>
            <a:pPr>
              <a:defRPr/>
            </a:pPr>
            <a:r>
              <a:rPr lang="en-US"/>
              <a:t>Min error 50</a:t>
            </a:r>
            <a:endParaRPr/>
          </a:p>
          <a:p>
            <a:pPr>
              <a:defRPr/>
            </a:pPr>
            <a:r>
              <a:rPr lang="en-US"/>
              <a:t>Min loss 19</a:t>
            </a:r>
            <a:endParaRPr/>
          </a:p>
        </p:txBody>
      </p:sp>
      <p:pic>
        <p:nvPicPr>
          <p:cNvPr id="3" name="Picture 2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individual min error 257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-4207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0.001_3particles (average prior)</a:t>
            </a:r>
            <a:endParaRPr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4B908DC-A002-968A-8FE4-3EDA114C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2204864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8C32AC4-6B2C-AD53-9382-C33861782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794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Tucson_renyiElbo_alpha0.2_lr 0.001_3particles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0ADD32A-5E82-A2DB-4182-895D28D6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283729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34374D2-0E56-FE9E-A301-BBDC79BC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1608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Tucson_renyiElbo_alpha0.2_lr 0.001_5particles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46363D5-96C2-990A-1B97-5FE63DF3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728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1C87CA6-743E-625D-E7AF-C258AE19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22837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8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12200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Tucson_traceElbo_alpha0.2_lr 0.001_3particles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2342B1A-835D-A7F4-A06C-A6D02F25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" y="2283727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6FCF6BC1-6448-6C54-95A4-583B0F06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82" y="22837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687-5BAF-3E72-DD9D-0024A67D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E1AA8-2968-4E6C-A424-FE80E213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1307"/>
            <a:ext cx="10515600" cy="5021947"/>
          </a:xfrm>
        </p:spPr>
      </p:pic>
    </p:spTree>
    <p:extLst>
      <p:ext uri="{BB962C8B-B14F-4D97-AF65-F5344CB8AC3E}">
        <p14:creationId xmlns:p14="http://schemas.microsoft.com/office/powerpoint/2010/main" val="3930656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2894-08F6-7D2A-E699-8962153F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cross validation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2AD0F6-8E9E-4FC1-AAB6-B9AF9516D4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0574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687-5BAF-3E72-DD9D-0024A67D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F431DF-994E-357D-1997-40C62CFDC0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35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7" y="0"/>
            <a:ext cx="3061126" cy="9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0.1</a:t>
            </a:r>
            <a:endParaRPr/>
          </a:p>
          <a:p>
            <a:pPr>
              <a:defRPr/>
            </a:pPr>
            <a:r>
              <a:rPr lang="en-US"/>
              <a:t>Min error 600</a:t>
            </a:r>
            <a:endParaRPr/>
          </a:p>
          <a:p>
            <a:pPr>
              <a:defRPr/>
            </a:pPr>
            <a:r>
              <a:rPr lang="en-US"/>
              <a:t>Min loss 20</a:t>
            </a:r>
            <a:endParaRPr/>
          </a:p>
        </p:txBody>
      </p:sp>
      <p:pic>
        <p:nvPicPr>
          <p:cNvPr id="16" name="Picture 15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0.0001</a:t>
            </a:r>
            <a:endParaRPr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0.001</a:t>
            </a:r>
            <a:endParaRPr/>
          </a:p>
        </p:txBody>
      </p:sp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0.0001</a:t>
            </a:r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AEABC75-4F2A-E625-5BD6-0A38F767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E06988-8C96-CF83-2C9C-B5C11F258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0.01</a:t>
            </a:r>
            <a:endParaRPr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6247E2F-7E61-80CF-F931-54A5FD63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A972849-8B28-B450-42F4-96751158A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particle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0.0008</a:t>
            </a:r>
            <a:endParaRPr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8E90FA2-9A2D-2B28-0C75-D8A680DE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644B1AB3-3FF7-8C65-53A2-CF6D6862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2837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particle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A7225C3-E14D-4A3D-9344-5A91678BA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13572"/>
            <a:ext cx="5852172" cy="4389129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F0B6C28F-2517-5C85-F8D8-68A2A5B3F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357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292</Words>
  <Application>Microsoft Office PowerPoint</Application>
  <DocSecurity>0</DocSecurity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Some error and loss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 particle parallel runs</vt:lpstr>
      <vt:lpstr>1 particle parallel runs</vt:lpstr>
      <vt:lpstr>3 particles parallel runs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Samples of BetaBinomial</vt:lpstr>
      <vt:lpstr>Big individual min error 257</vt:lpstr>
      <vt:lpstr>Small individual min error 794</vt:lpstr>
      <vt:lpstr>Small individual min error 1608</vt:lpstr>
      <vt:lpstr>Small individual min error 12200</vt:lpstr>
      <vt:lpstr>PowerPoint Presentation</vt:lpstr>
      <vt:lpstr>No cross validation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error and loss tests</dc:title>
  <dc:subject/>
  <dc:creator>Esmaieeli Sikaroudi, Amir Mohammad - (amesmaieeli)</dc:creator>
  <cp:keywords/>
  <dc:description/>
  <cp:lastModifiedBy>Esmaieeli Sikaroudi, Amir Mohammad - (amesmaieeli)</cp:lastModifiedBy>
  <cp:revision>18</cp:revision>
  <dcterms:created xsi:type="dcterms:W3CDTF">2023-03-01T23:18:06Z</dcterms:created>
  <dcterms:modified xsi:type="dcterms:W3CDTF">2023-04-07T19:34:37Z</dcterms:modified>
  <cp:category/>
  <dc:identifier/>
  <cp:contentStatus/>
  <dc:language/>
  <cp:version/>
</cp:coreProperties>
</file>