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5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70" r:id="rId20"/>
    <p:sldId id="268" r:id="rId21"/>
    <p:sldId id="269" r:id="rId22"/>
    <p:sldId id="271" r:id="rId23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487DD6D-3B3D-41F0-9E3F-0C2163E813E3}" type="datetimeFigureOut">
              <a:rPr lang="en-US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69D1ED2-51A7-4634-A55D-F808CB98A76A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487DD6D-3B3D-41F0-9E3F-0C2163E813E3}" type="datetimeFigureOut">
              <a:rPr lang="en-US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69D1ED2-51A7-4634-A55D-F808CB98A76A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487DD6D-3B3D-41F0-9E3F-0C2163E813E3}" type="datetimeFigureOut">
              <a:rPr lang="en-US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69D1ED2-51A7-4634-A55D-F808CB98A76A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487DD6D-3B3D-41F0-9E3F-0C2163E813E3}" type="datetimeFigureOut">
              <a:rPr lang="en-US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69D1ED2-51A7-4634-A55D-F808CB98A76A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487DD6D-3B3D-41F0-9E3F-0C2163E813E3}" type="datetimeFigureOut">
              <a:rPr lang="en-US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69D1ED2-51A7-4634-A55D-F808CB98A76A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487DD6D-3B3D-41F0-9E3F-0C2163E813E3}" type="datetimeFigureOut">
              <a:rPr lang="en-US"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69D1ED2-51A7-4634-A55D-F808CB98A76A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487DD6D-3B3D-41F0-9E3F-0C2163E813E3}" type="datetimeFigureOut">
              <a:rPr lang="en-US"/>
              <a:t>3/17/2023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69D1ED2-51A7-4634-A55D-F808CB98A76A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487DD6D-3B3D-41F0-9E3F-0C2163E813E3}" type="datetimeFigureOut">
              <a:rPr lang="en-US"/>
              <a:t>3/17/2023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69D1ED2-51A7-4634-A55D-F808CB98A76A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487DD6D-3B3D-41F0-9E3F-0C2163E813E3}" type="datetimeFigureOut">
              <a:rPr lang="en-US"/>
              <a:t>3/17/2023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69D1ED2-51A7-4634-A55D-F808CB98A76A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487DD6D-3B3D-41F0-9E3F-0C2163E813E3}" type="datetimeFigureOut">
              <a:rPr lang="en-US"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69D1ED2-51A7-4634-A55D-F808CB98A76A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487DD6D-3B3D-41F0-9E3F-0C2163E813E3}" type="datetimeFigureOut">
              <a:rPr lang="en-US"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69D1ED2-51A7-4634-A55D-F808CB98A76A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487DD6D-3B3D-41F0-9E3F-0C2163E813E3}" type="datetimeFigureOut">
              <a:rPr lang="en-US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69D1ED2-51A7-4634-A55D-F808CB98A76A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Some error and loss tests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Tests for Tucson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F49AD-02A7-5B02-6F24-287D1A424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 particles parallel runs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4F3234-D939-D0E9-B2E1-DF08354E6E9B}"/>
              </a:ext>
            </a:extLst>
          </p:cNvPr>
          <p:cNvSpPr txBox="1"/>
          <p:nvPr/>
        </p:nvSpPr>
        <p:spPr bwMode="auto">
          <a:xfrm>
            <a:off x="9048328" y="1919080"/>
            <a:ext cx="201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Error</a:t>
            </a:r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CD49FA-E934-E8DA-1192-07119B8D031D}"/>
              </a:ext>
            </a:extLst>
          </p:cNvPr>
          <p:cNvSpPr txBox="1"/>
          <p:nvPr/>
        </p:nvSpPr>
        <p:spPr bwMode="auto">
          <a:xfrm>
            <a:off x="2162207" y="1914397"/>
            <a:ext cx="201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Loss (ELBO)</a:t>
            </a:r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F8E8A3-1F37-4C3E-8A63-63E7E8904C14}"/>
              </a:ext>
            </a:extLst>
          </p:cNvPr>
          <p:cNvSpPr txBox="1"/>
          <p:nvPr/>
        </p:nvSpPr>
        <p:spPr bwMode="auto">
          <a:xfrm>
            <a:off x="4278438" y="-4207"/>
            <a:ext cx="4122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Tucson_renyiElbo_alpha0.2_lr 0.001</a:t>
            </a:r>
            <a:endParaRPr/>
          </a:p>
        </p:txBody>
      </p:sp>
      <p:pic>
        <p:nvPicPr>
          <p:cNvPr id="4" name="Picture 3" descr="Shape, square&#10;&#10;Description automatically generated">
            <a:extLst>
              <a:ext uri="{FF2B5EF4-FFF2-40B4-BE49-F238E27FC236}">
                <a16:creationId xmlns:a16="http://schemas.microsoft.com/office/drawing/2014/main" id="{870177A8-C884-7DA2-74B1-7D51C687D7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5097"/>
            <a:ext cx="5852172" cy="4389129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952A2527-5600-AD50-1562-11D71613F4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28" y="2283729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475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9B2CD-7845-0209-9E2A-4F457A2E0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22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/>
              <a:t>Numeric Expectation vs Analytical Expectation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9C9FD4E7-1725-0CCB-92BF-8559864D96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7" t="6998" r="8657" b="5850"/>
          <a:stretch/>
        </p:blipFill>
        <p:spPr>
          <a:xfrm>
            <a:off x="1091444" y="1417861"/>
            <a:ext cx="10009112" cy="544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254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9B2CD-7845-0209-9E2A-4F457A2E0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22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/>
              <a:t>Numeric Expectation vs Analytical Expectation</a:t>
            </a:r>
          </a:p>
        </p:txBody>
      </p:sp>
      <p:pic>
        <p:nvPicPr>
          <p:cNvPr id="4" name="Picture 3" descr="Chart, line chart, histogram&#10;&#10;Description automatically generated">
            <a:extLst>
              <a:ext uri="{FF2B5EF4-FFF2-40B4-BE49-F238E27FC236}">
                <a16:creationId xmlns:a16="http://schemas.microsoft.com/office/drawing/2014/main" id="{B17E2DFB-4FFA-2EAA-5E5A-C60750EE5A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7" t="7317" r="8657" b="6164"/>
          <a:stretch/>
        </p:blipFill>
        <p:spPr>
          <a:xfrm>
            <a:off x="1127448" y="1457399"/>
            <a:ext cx="9937104" cy="540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826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9B2CD-7845-0209-9E2A-4F457A2E0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22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/>
              <a:t>Numeric Expectation vs Analytical Expectation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FD513081-335F-71B6-DAD7-7A1DBD61E1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7" t="7317" r="8657" b="6164"/>
          <a:stretch/>
        </p:blipFill>
        <p:spPr>
          <a:xfrm>
            <a:off x="1127448" y="1457399"/>
            <a:ext cx="9937104" cy="540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482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9B2CD-7845-0209-9E2A-4F457A2E0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22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/>
              <a:t>Numeric Expectation vs Analytical Expectation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0E817C19-CF1F-E279-0E86-42F0020595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7" t="7317" r="8066" b="6164"/>
          <a:stretch/>
        </p:blipFill>
        <p:spPr>
          <a:xfrm>
            <a:off x="1055440" y="1457399"/>
            <a:ext cx="10081120" cy="540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748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9B2CD-7845-0209-9E2A-4F457A2E0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22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/>
              <a:t>Numeric Expectation vs Analytical Expectation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D37BE40B-FC42-2EF8-BDC0-288252013F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7" t="7317" r="8066" b="6164"/>
          <a:stretch/>
        </p:blipFill>
        <p:spPr>
          <a:xfrm>
            <a:off x="1055440" y="1457399"/>
            <a:ext cx="10081120" cy="540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443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9B2CD-7845-0209-9E2A-4F457A2E0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22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/>
              <a:t>Numeric Expectation vs Analytical Expectation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6B859586-2173-6AF6-C11F-841F498AA8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7" t="7317" r="8657" b="6164"/>
          <a:stretch/>
        </p:blipFill>
        <p:spPr>
          <a:xfrm>
            <a:off x="1127448" y="1458630"/>
            <a:ext cx="9937104" cy="540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655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9B2CD-7845-0209-9E2A-4F457A2E0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22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/>
              <a:t>Numeric Expectation vs Analytical Expectation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D061351A-AE93-DECD-6EBF-2E3CAFAA8E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8" t="7317" r="8066" b="6164"/>
          <a:stretch/>
        </p:blipFill>
        <p:spPr>
          <a:xfrm>
            <a:off x="1091444" y="1457399"/>
            <a:ext cx="10009112" cy="540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768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9B2CD-7845-0209-9E2A-4F457A2E0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22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/>
              <a:t>Numeric Expectation vs Analytical Expectation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459B82F6-4397-70B6-CC2A-CECDC3E391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7" t="6163" r="8066" b="6163"/>
          <a:stretch/>
        </p:blipFill>
        <p:spPr>
          <a:xfrm>
            <a:off x="1055440" y="1385391"/>
            <a:ext cx="10081120" cy="547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359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F49AD-02A7-5B02-6F24-287D1A424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Samples of BetaBinomial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4F3234-D939-D0E9-B2E1-DF08354E6E9B}"/>
              </a:ext>
            </a:extLst>
          </p:cNvPr>
          <p:cNvSpPr txBox="1"/>
          <p:nvPr/>
        </p:nvSpPr>
        <p:spPr bwMode="auto">
          <a:xfrm>
            <a:off x="9048328" y="1919080"/>
            <a:ext cx="201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Big individual</a:t>
            </a:r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CD49FA-E934-E8DA-1192-07119B8D031D}"/>
              </a:ext>
            </a:extLst>
          </p:cNvPr>
          <p:cNvSpPr txBox="1"/>
          <p:nvPr/>
        </p:nvSpPr>
        <p:spPr bwMode="auto">
          <a:xfrm>
            <a:off x="2162207" y="1914397"/>
            <a:ext cx="201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Small individual</a:t>
            </a:r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F8E8A3-1F37-4C3E-8A63-63E7E8904C14}"/>
              </a:ext>
            </a:extLst>
          </p:cNvPr>
          <p:cNvSpPr txBox="1"/>
          <p:nvPr/>
        </p:nvSpPr>
        <p:spPr bwMode="auto">
          <a:xfrm>
            <a:off x="4278438" y="-4207"/>
            <a:ext cx="4122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Tucson_renyiElbo_alpha0.2_lr 0.001</a:t>
            </a:r>
            <a:endParaRPr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1518C2F0-D609-C788-4DF5-0F7C2D00B60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4" t="6998" r="8657" b="5850"/>
          <a:stretch/>
        </p:blipFill>
        <p:spPr>
          <a:xfrm>
            <a:off x="1" y="2507439"/>
            <a:ext cx="6096000" cy="3313558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38760BF5-2283-0435-1DF3-978EB293983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4" t="8470" r="9254" b="6163"/>
          <a:stretch/>
        </p:blipFill>
        <p:spPr>
          <a:xfrm>
            <a:off x="6013669" y="2507438"/>
            <a:ext cx="6178331" cy="331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394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auto">
          <a:xfrm>
            <a:off x="9321282" y="270589"/>
            <a:ext cx="201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Error</a:t>
            </a:r>
            <a:endParaRPr/>
          </a:p>
        </p:txBody>
      </p:sp>
      <p:sp>
        <p:nvSpPr>
          <p:cNvPr id="5" name="TextBox 4"/>
          <p:cNvSpPr txBox="1"/>
          <p:nvPr/>
        </p:nvSpPr>
        <p:spPr bwMode="auto">
          <a:xfrm>
            <a:off x="1318726" y="270589"/>
            <a:ext cx="201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Loss (ELBO)</a:t>
            </a:r>
            <a:endParaRPr/>
          </a:p>
        </p:txBody>
      </p:sp>
      <p:sp>
        <p:nvSpPr>
          <p:cNvPr id="6" name="TextBox 5"/>
          <p:cNvSpPr txBox="1"/>
          <p:nvPr/>
        </p:nvSpPr>
        <p:spPr bwMode="auto">
          <a:xfrm>
            <a:off x="4565508" y="0"/>
            <a:ext cx="30609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Tucson_renyiElbo_lr 0.001</a:t>
            </a:r>
            <a:endParaRPr/>
          </a:p>
          <a:p>
            <a:pPr>
              <a:defRPr/>
            </a:pPr>
            <a:r>
              <a:rPr lang="en-US"/>
              <a:t>Min error 50</a:t>
            </a:r>
            <a:endParaRPr/>
          </a:p>
          <a:p>
            <a:pPr>
              <a:defRPr/>
            </a:pPr>
            <a:r>
              <a:rPr lang="en-US"/>
              <a:t>Min loss 19</a:t>
            </a:r>
            <a:endParaRPr/>
          </a:p>
        </p:txBody>
      </p:sp>
      <p:pic>
        <p:nvPicPr>
          <p:cNvPr id="3" name="Picture 2" descr="Chart, histogram&#10;&#10;Description automatically generated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339828" y="1234434"/>
            <a:ext cx="5852172" cy="4389129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0" y="1234434"/>
            <a:ext cx="5852172" cy="438912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F49AD-02A7-5B02-6F24-287D1A424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Big individual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4F3234-D939-D0E9-B2E1-DF08354E6E9B}"/>
              </a:ext>
            </a:extLst>
          </p:cNvPr>
          <p:cNvSpPr txBox="1"/>
          <p:nvPr/>
        </p:nvSpPr>
        <p:spPr bwMode="auto">
          <a:xfrm>
            <a:off x="9048328" y="1919080"/>
            <a:ext cx="201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Error</a:t>
            </a:r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CD49FA-E934-E8DA-1192-07119B8D031D}"/>
              </a:ext>
            </a:extLst>
          </p:cNvPr>
          <p:cNvSpPr txBox="1"/>
          <p:nvPr/>
        </p:nvSpPr>
        <p:spPr bwMode="auto">
          <a:xfrm>
            <a:off x="2162207" y="1914397"/>
            <a:ext cx="201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Loss (ELBO)</a:t>
            </a:r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F8E8A3-1F37-4C3E-8A63-63E7E8904C14}"/>
              </a:ext>
            </a:extLst>
          </p:cNvPr>
          <p:cNvSpPr txBox="1"/>
          <p:nvPr/>
        </p:nvSpPr>
        <p:spPr bwMode="auto">
          <a:xfrm>
            <a:off x="3769401" y="-4207"/>
            <a:ext cx="4653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Tucson_renyiElbo_alpha0.2_lr 0.001_3particles</a:t>
            </a:r>
            <a:endParaRPr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44B908DC-A002-968A-8FE4-3EDA114CB6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27" y="2204864"/>
            <a:ext cx="5852172" cy="4389129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18C32AC4-6B2C-AD53-9382-C33861782D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3729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5963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F49AD-02A7-5B02-6F24-287D1A424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Small individual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4F3234-D939-D0E9-B2E1-DF08354E6E9B}"/>
              </a:ext>
            </a:extLst>
          </p:cNvPr>
          <p:cNvSpPr txBox="1"/>
          <p:nvPr/>
        </p:nvSpPr>
        <p:spPr bwMode="auto">
          <a:xfrm>
            <a:off x="9048328" y="1919080"/>
            <a:ext cx="201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Error</a:t>
            </a:r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CD49FA-E934-E8DA-1192-07119B8D031D}"/>
              </a:ext>
            </a:extLst>
          </p:cNvPr>
          <p:cNvSpPr txBox="1"/>
          <p:nvPr/>
        </p:nvSpPr>
        <p:spPr bwMode="auto">
          <a:xfrm>
            <a:off x="2162207" y="1914397"/>
            <a:ext cx="201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Loss (ELBO)</a:t>
            </a:r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F8E8A3-1F37-4C3E-8A63-63E7E8904C14}"/>
              </a:ext>
            </a:extLst>
          </p:cNvPr>
          <p:cNvSpPr txBox="1"/>
          <p:nvPr/>
        </p:nvSpPr>
        <p:spPr bwMode="auto">
          <a:xfrm>
            <a:off x="3769401" y="476"/>
            <a:ext cx="4653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/>
              <a:t>Tucson_renyiElbo_alpha0.2_lr 0.001_3particles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00ADD32A-5E82-A2DB-4182-895D28D6D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2283729"/>
            <a:ext cx="5852172" cy="4389129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134374D2-0E56-FE9E-A301-BBDC79BC90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28" y="2283729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2449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F49AD-02A7-5B02-6F24-287D1A424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Small individual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4F3234-D939-D0E9-B2E1-DF08354E6E9B}"/>
              </a:ext>
            </a:extLst>
          </p:cNvPr>
          <p:cNvSpPr txBox="1"/>
          <p:nvPr/>
        </p:nvSpPr>
        <p:spPr bwMode="auto">
          <a:xfrm>
            <a:off x="9048328" y="1919080"/>
            <a:ext cx="201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Error</a:t>
            </a:r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CD49FA-E934-E8DA-1192-07119B8D031D}"/>
              </a:ext>
            </a:extLst>
          </p:cNvPr>
          <p:cNvSpPr txBox="1"/>
          <p:nvPr/>
        </p:nvSpPr>
        <p:spPr bwMode="auto">
          <a:xfrm>
            <a:off x="2162207" y="1914397"/>
            <a:ext cx="201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Loss (ELBO)</a:t>
            </a:r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F8E8A3-1F37-4C3E-8A63-63E7E8904C14}"/>
              </a:ext>
            </a:extLst>
          </p:cNvPr>
          <p:cNvSpPr txBox="1"/>
          <p:nvPr/>
        </p:nvSpPr>
        <p:spPr bwMode="auto">
          <a:xfrm>
            <a:off x="3769401" y="476"/>
            <a:ext cx="4653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/>
              <a:t>Tucson_renyiElbo_alpha0.2_lr 0.001_5particles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C46363D5-96C2-990A-1B97-5FE63DF3D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3728"/>
            <a:ext cx="5852172" cy="4389129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41C87CA6-743E-625D-E7AF-C258AE1985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27" y="228372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785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auto">
          <a:xfrm>
            <a:off x="9321282" y="270589"/>
            <a:ext cx="201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Error</a:t>
            </a:r>
            <a:endParaRPr/>
          </a:p>
        </p:txBody>
      </p:sp>
      <p:sp>
        <p:nvSpPr>
          <p:cNvPr id="5" name="TextBox 4"/>
          <p:cNvSpPr txBox="1"/>
          <p:nvPr/>
        </p:nvSpPr>
        <p:spPr bwMode="auto">
          <a:xfrm>
            <a:off x="1318726" y="270589"/>
            <a:ext cx="201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Loss (ELBO)</a:t>
            </a:r>
            <a:endParaRPr/>
          </a:p>
        </p:txBody>
      </p:sp>
      <p:sp>
        <p:nvSpPr>
          <p:cNvPr id="6" name="TextBox 5"/>
          <p:cNvSpPr txBox="1"/>
          <p:nvPr/>
        </p:nvSpPr>
        <p:spPr bwMode="auto">
          <a:xfrm>
            <a:off x="4565507" y="0"/>
            <a:ext cx="3061126" cy="91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Tucson_renyiElbo_lr 0.1</a:t>
            </a:r>
            <a:endParaRPr/>
          </a:p>
          <a:p>
            <a:pPr>
              <a:defRPr/>
            </a:pPr>
            <a:r>
              <a:rPr lang="en-US"/>
              <a:t>Min error 600</a:t>
            </a:r>
            <a:endParaRPr/>
          </a:p>
          <a:p>
            <a:pPr>
              <a:defRPr/>
            </a:pPr>
            <a:r>
              <a:rPr lang="en-US"/>
              <a:t>Min loss 20</a:t>
            </a:r>
            <a:endParaRPr/>
          </a:p>
        </p:txBody>
      </p:sp>
      <p:pic>
        <p:nvPicPr>
          <p:cNvPr id="16" name="Picture 15" descr="Chart, histogram&#10;&#10;Description automatically generated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1234435"/>
            <a:ext cx="5852172" cy="4389129"/>
          </a:xfrm>
          <a:prstGeom prst="rect">
            <a:avLst/>
          </a:prstGeom>
        </p:spPr>
      </p:pic>
      <p:pic>
        <p:nvPicPr>
          <p:cNvPr id="18" name="Picture 17" descr="Chart, histogram&#10;&#10;Description automatically generated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339828" y="1234434"/>
            <a:ext cx="5852172" cy="438912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auto">
          <a:xfrm>
            <a:off x="9321282" y="270589"/>
            <a:ext cx="201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Error</a:t>
            </a:r>
            <a:endParaRPr/>
          </a:p>
        </p:txBody>
      </p:sp>
      <p:sp>
        <p:nvSpPr>
          <p:cNvPr id="5" name="TextBox 4"/>
          <p:cNvSpPr txBox="1"/>
          <p:nvPr/>
        </p:nvSpPr>
        <p:spPr bwMode="auto">
          <a:xfrm>
            <a:off x="1318726" y="270589"/>
            <a:ext cx="201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Loss (ELBO)</a:t>
            </a:r>
            <a:endParaRPr/>
          </a:p>
        </p:txBody>
      </p:sp>
      <p:sp>
        <p:nvSpPr>
          <p:cNvPr id="6" name="TextBox 5"/>
          <p:cNvSpPr txBox="1"/>
          <p:nvPr/>
        </p:nvSpPr>
        <p:spPr bwMode="auto">
          <a:xfrm>
            <a:off x="4565508" y="0"/>
            <a:ext cx="3060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Tucson_renyiElbo_lr 0.0001</a:t>
            </a:r>
            <a:endParaRPr/>
          </a:p>
        </p:txBody>
      </p:sp>
      <p:pic>
        <p:nvPicPr>
          <p:cNvPr id="3" name="Picture 2" descr="Chart&#10;&#10;Description automatically generated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1234435"/>
            <a:ext cx="5852172" cy="4389129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339828" y="1234435"/>
            <a:ext cx="5852172" cy="438912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auto">
          <a:xfrm>
            <a:off x="9321282" y="270589"/>
            <a:ext cx="201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Error</a:t>
            </a:r>
            <a:endParaRPr/>
          </a:p>
        </p:txBody>
      </p:sp>
      <p:sp>
        <p:nvSpPr>
          <p:cNvPr id="5" name="TextBox 4"/>
          <p:cNvSpPr txBox="1"/>
          <p:nvPr/>
        </p:nvSpPr>
        <p:spPr bwMode="auto">
          <a:xfrm>
            <a:off x="1318726" y="270589"/>
            <a:ext cx="201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Loss (ELBO)</a:t>
            </a:r>
            <a:endParaRPr/>
          </a:p>
        </p:txBody>
      </p:sp>
      <p:sp>
        <p:nvSpPr>
          <p:cNvPr id="6" name="TextBox 5"/>
          <p:cNvSpPr txBox="1"/>
          <p:nvPr/>
        </p:nvSpPr>
        <p:spPr bwMode="auto">
          <a:xfrm>
            <a:off x="4565508" y="0"/>
            <a:ext cx="3060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Tucson_traceElbo_lr 0.001</a:t>
            </a:r>
            <a:endParaRPr/>
          </a:p>
        </p:txBody>
      </p:sp>
      <p:pic>
        <p:nvPicPr>
          <p:cNvPr id="7" name="Picture 6" descr="Chart, scatter chart&#10;&#10;Description automatically generated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339828" y="1234435"/>
            <a:ext cx="5852172" cy="4389129"/>
          </a:xfrm>
          <a:prstGeom prst="rect">
            <a:avLst/>
          </a:prstGeom>
        </p:spPr>
      </p:pic>
      <p:pic>
        <p:nvPicPr>
          <p:cNvPr id="10" name="Picture 9" descr="Chart&#10;&#10;Description automatically generated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" y="1234434"/>
            <a:ext cx="5852172" cy="438912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auto">
          <a:xfrm>
            <a:off x="9321282" y="270589"/>
            <a:ext cx="201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Error</a:t>
            </a:r>
            <a:endParaRPr/>
          </a:p>
        </p:txBody>
      </p:sp>
      <p:sp>
        <p:nvSpPr>
          <p:cNvPr id="5" name="TextBox 4"/>
          <p:cNvSpPr txBox="1"/>
          <p:nvPr/>
        </p:nvSpPr>
        <p:spPr bwMode="auto">
          <a:xfrm>
            <a:off x="1318726" y="270589"/>
            <a:ext cx="201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Loss (ELBO)</a:t>
            </a:r>
            <a:endParaRPr/>
          </a:p>
        </p:txBody>
      </p:sp>
      <p:sp>
        <p:nvSpPr>
          <p:cNvPr id="6" name="TextBox 5"/>
          <p:cNvSpPr txBox="1"/>
          <p:nvPr/>
        </p:nvSpPr>
        <p:spPr bwMode="auto">
          <a:xfrm>
            <a:off x="4565508" y="0"/>
            <a:ext cx="3060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Tucson_traceElbo_lr 0.0001</a:t>
            </a:r>
            <a:endParaRPr/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1AEABC75-4F2A-E625-5BD6-0A38F767A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4435"/>
            <a:ext cx="5852172" cy="4389129"/>
          </a:xfrm>
          <a:prstGeom prst="rect">
            <a:avLst/>
          </a:prstGeom>
        </p:spPr>
      </p:pic>
      <p:pic>
        <p:nvPicPr>
          <p:cNvPr id="9" name="Picture 8" descr="Chart, line chart, histogram&#10;&#10;Description automatically generated">
            <a:extLst>
              <a:ext uri="{FF2B5EF4-FFF2-40B4-BE49-F238E27FC236}">
                <a16:creationId xmlns:a16="http://schemas.microsoft.com/office/drawing/2014/main" id="{4AE06988-8C96-CF83-2C9C-B5C11F2586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28" y="12344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551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auto">
          <a:xfrm>
            <a:off x="9321282" y="270589"/>
            <a:ext cx="201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Error</a:t>
            </a:r>
            <a:endParaRPr/>
          </a:p>
        </p:txBody>
      </p:sp>
      <p:sp>
        <p:nvSpPr>
          <p:cNvPr id="5" name="TextBox 4"/>
          <p:cNvSpPr txBox="1"/>
          <p:nvPr/>
        </p:nvSpPr>
        <p:spPr bwMode="auto">
          <a:xfrm>
            <a:off x="1318726" y="270589"/>
            <a:ext cx="201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Loss (ELBO)</a:t>
            </a:r>
            <a:endParaRPr/>
          </a:p>
        </p:txBody>
      </p:sp>
      <p:sp>
        <p:nvSpPr>
          <p:cNvPr id="6" name="TextBox 5"/>
          <p:cNvSpPr txBox="1"/>
          <p:nvPr/>
        </p:nvSpPr>
        <p:spPr bwMode="auto">
          <a:xfrm>
            <a:off x="4565508" y="0"/>
            <a:ext cx="3060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Tucson_traceElbo_lr 0.01</a:t>
            </a:r>
            <a:endParaRPr/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96247E2F-7E61-80CF-F931-54A5FD63E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28" y="1234435"/>
            <a:ext cx="5852172" cy="4389129"/>
          </a:xfrm>
          <a:prstGeom prst="rect">
            <a:avLst/>
          </a:prstGeom>
        </p:spPr>
      </p:pic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8A972849-8B28-B450-42F4-96751158A6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344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702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F49AD-02A7-5B02-6F24-287D1A424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 particle parallel runs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4F3234-D939-D0E9-B2E1-DF08354E6E9B}"/>
              </a:ext>
            </a:extLst>
          </p:cNvPr>
          <p:cNvSpPr txBox="1"/>
          <p:nvPr/>
        </p:nvSpPr>
        <p:spPr bwMode="auto">
          <a:xfrm>
            <a:off x="9048328" y="1919080"/>
            <a:ext cx="201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Error</a:t>
            </a:r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CD49FA-E934-E8DA-1192-07119B8D031D}"/>
              </a:ext>
            </a:extLst>
          </p:cNvPr>
          <p:cNvSpPr txBox="1"/>
          <p:nvPr/>
        </p:nvSpPr>
        <p:spPr bwMode="auto">
          <a:xfrm>
            <a:off x="2162207" y="1914397"/>
            <a:ext cx="201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Loss (ELBO)</a:t>
            </a:r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F8E8A3-1F37-4C3E-8A63-63E7E8904C14}"/>
              </a:ext>
            </a:extLst>
          </p:cNvPr>
          <p:cNvSpPr txBox="1"/>
          <p:nvPr/>
        </p:nvSpPr>
        <p:spPr bwMode="auto">
          <a:xfrm>
            <a:off x="4278438" y="-4207"/>
            <a:ext cx="4122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Tucson_renyiElbo_alpha0.2_lr 0.0008</a:t>
            </a:r>
            <a:endParaRPr/>
          </a:p>
        </p:txBody>
      </p:sp>
      <p:pic>
        <p:nvPicPr>
          <p:cNvPr id="12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88E90FA2-9A2D-2B28-0C75-D8A680DE13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28" y="2283729"/>
            <a:ext cx="5852172" cy="4389129"/>
          </a:xfrm>
          <a:prstGeom prst="rect">
            <a:avLst/>
          </a:prstGeom>
        </p:spPr>
      </p:pic>
      <p:pic>
        <p:nvPicPr>
          <p:cNvPr id="20" name="Picture 19" descr="Chart, histogram&#10;&#10;Description automatically generated">
            <a:extLst>
              <a:ext uri="{FF2B5EF4-FFF2-40B4-BE49-F238E27FC236}">
                <a16:creationId xmlns:a16="http://schemas.microsoft.com/office/drawing/2014/main" id="{644B1AB3-3FF7-8C65-53A2-CF6D686290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228372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014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F49AD-02A7-5B02-6F24-287D1A424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 particle parallel runs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4F3234-D939-D0E9-B2E1-DF08354E6E9B}"/>
              </a:ext>
            </a:extLst>
          </p:cNvPr>
          <p:cNvSpPr txBox="1"/>
          <p:nvPr/>
        </p:nvSpPr>
        <p:spPr bwMode="auto">
          <a:xfrm>
            <a:off x="9048328" y="1919080"/>
            <a:ext cx="201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Error</a:t>
            </a:r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CD49FA-E934-E8DA-1192-07119B8D031D}"/>
              </a:ext>
            </a:extLst>
          </p:cNvPr>
          <p:cNvSpPr txBox="1"/>
          <p:nvPr/>
        </p:nvSpPr>
        <p:spPr bwMode="auto">
          <a:xfrm>
            <a:off x="2162207" y="1914397"/>
            <a:ext cx="201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Loss (ELBO)</a:t>
            </a:r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F8E8A3-1F37-4C3E-8A63-63E7E8904C14}"/>
              </a:ext>
            </a:extLst>
          </p:cNvPr>
          <p:cNvSpPr txBox="1"/>
          <p:nvPr/>
        </p:nvSpPr>
        <p:spPr bwMode="auto">
          <a:xfrm>
            <a:off x="4278438" y="-4207"/>
            <a:ext cx="4122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Tucson_renyiElbo_alpha0.2_lr 0.001</a:t>
            </a:r>
            <a:endParaRPr/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AA7225C3-E14D-4A3D-9344-5A91678BAE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28" y="2313572"/>
            <a:ext cx="5852172" cy="4389129"/>
          </a:xfrm>
          <a:prstGeom prst="rect">
            <a:avLst/>
          </a:prstGeom>
        </p:spPr>
      </p:pic>
      <p:pic>
        <p:nvPicPr>
          <p:cNvPr id="17" name="Picture 16" descr="Chart, histogram&#10;&#10;Description automatically generated">
            <a:extLst>
              <a:ext uri="{FF2B5EF4-FFF2-40B4-BE49-F238E27FC236}">
                <a16:creationId xmlns:a16="http://schemas.microsoft.com/office/drawing/2014/main" id="{F0B6C28F-2517-5C85-F8D8-68A2A5B3F7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313572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041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</TotalTime>
  <Words>237</Words>
  <Application>Microsoft Office PowerPoint</Application>
  <DocSecurity>0</DocSecurity>
  <PresentationFormat>Widescreen</PresentationFormat>
  <Paragraphs>60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Some error and loss tests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 particle parallel runs</vt:lpstr>
      <vt:lpstr>1 particle parallel runs</vt:lpstr>
      <vt:lpstr>3 particles parallel runs</vt:lpstr>
      <vt:lpstr>Numeric Expectation vs Analytical Expectation</vt:lpstr>
      <vt:lpstr>Numeric Expectation vs Analytical Expectation</vt:lpstr>
      <vt:lpstr>Numeric Expectation vs Analytical Expectation</vt:lpstr>
      <vt:lpstr>Numeric Expectation vs Analytical Expectation</vt:lpstr>
      <vt:lpstr>Numeric Expectation vs Analytical Expectation</vt:lpstr>
      <vt:lpstr>Numeric Expectation vs Analytical Expectation</vt:lpstr>
      <vt:lpstr>Numeric Expectation vs Analytical Expectation</vt:lpstr>
      <vt:lpstr>Numeric Expectation vs Analytical Expectation</vt:lpstr>
      <vt:lpstr>Samples of BetaBinomial</vt:lpstr>
      <vt:lpstr>Big individual</vt:lpstr>
      <vt:lpstr>Small individual</vt:lpstr>
      <vt:lpstr>Small individual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error and loss tests</dc:title>
  <dc:subject/>
  <dc:creator>Esmaieeli Sikaroudi, Amir Mohammad - (amesmaieeli)</dc:creator>
  <cp:keywords/>
  <dc:description/>
  <cp:lastModifiedBy>Esmaieeli Sikaroudi, Amir Mohammad - (amesmaieeli)</cp:lastModifiedBy>
  <cp:revision>13</cp:revision>
  <dcterms:created xsi:type="dcterms:W3CDTF">2023-03-01T23:18:06Z</dcterms:created>
  <dcterms:modified xsi:type="dcterms:W3CDTF">2023-03-17T18:27:15Z</dcterms:modified>
  <cp:category/>
  <dc:identifier/>
  <cp:contentStatus/>
  <dc:language/>
  <cp:version/>
</cp:coreProperties>
</file>