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3" r:id="rId3"/>
    <p:sldId id="278" r:id="rId4"/>
    <p:sldId id="279" r:id="rId5"/>
    <p:sldId id="280" r:id="rId6"/>
    <p:sldId id="274" r:id="rId7"/>
    <p:sldId id="281" r:id="rId8"/>
    <p:sldId id="282" r:id="rId9"/>
    <p:sldId id="277" r:id="rId10"/>
    <p:sldId id="275"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3"/>
    <p:restoredTop sz="69421"/>
  </p:normalViewPr>
  <p:slideViewPr>
    <p:cSldViewPr snapToGrid="0" snapToObjects="1">
      <p:cViewPr varScale="1">
        <p:scale>
          <a:sx n="85" d="100"/>
          <a:sy n="85" d="100"/>
        </p:scale>
        <p:origin x="12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chinelearningmastery.com/difference-between-a-batch-and-an-epoch/"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rxiv.org/pdf/1412.6980.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neural networks, which have been going in and out of fashion for more than 70 years.</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TensorFlow is inarguably one of the most popular deep learning frameworks. Developed by the Google Brain team, TensorFlow supports languages such as Python, C++, and R to create deep learning models along with wrapper libraries. It is available on both desktop and mobile.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Torch is a scientific computing framework that offers broad support for machine learning algorithms. In recent years, </a:t>
            </a:r>
            <a:r>
              <a:rPr lang="en-US" sz="1200" b="0" i="0" u="none" strike="noStrike" kern="1200" dirty="0" err="1">
                <a:solidFill>
                  <a:schemeClr val="tx1"/>
                </a:solidFill>
                <a:effectLst/>
                <a:latin typeface="+mn-lt"/>
                <a:ea typeface="+mn-ea"/>
                <a:cs typeface="+mn-cs"/>
              </a:rPr>
              <a:t>PyTorch</a:t>
            </a:r>
            <a:r>
              <a:rPr lang="en-US" sz="1200" b="0" i="0" u="none" strike="noStrike" kern="1200" dirty="0">
                <a:solidFill>
                  <a:schemeClr val="tx1"/>
                </a:solidFill>
                <a:effectLst/>
                <a:latin typeface="+mn-lt"/>
                <a:ea typeface="+mn-ea"/>
                <a:cs typeface="+mn-cs"/>
              </a:rPr>
              <a:t> has seen a high level of adoption within the deep learning framework community and is considered to be quite the competitor to 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Autodiff</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GPU support</a:t>
            </a:r>
          </a:p>
          <a:p>
            <a:r>
              <a:rPr lang="en-US" sz="1200" b="0" i="0" u="none" strike="noStrike" kern="1200" dirty="0">
                <a:solidFill>
                  <a:schemeClr val="tx1"/>
                </a:solidFill>
                <a:effectLst/>
                <a:latin typeface="+mn-lt"/>
                <a:ea typeface="+mn-ea"/>
                <a:cs typeface="+mn-cs"/>
              </a:rPr>
              <a:t>Optimization and inspection of computation graph</a:t>
            </a:r>
          </a:p>
          <a:p>
            <a:r>
              <a:rPr lang="en-US" sz="1200" b="0" i="0" u="none" strike="noStrike" kern="1200" dirty="0">
                <a:solidFill>
                  <a:schemeClr val="tx1"/>
                </a:solidFill>
                <a:effectLst/>
                <a:latin typeface="+mn-lt"/>
                <a:ea typeface="+mn-ea"/>
                <a:cs typeface="+mn-cs"/>
              </a:rPr>
              <a:t>on-the-fly generation of the graph (?)</a:t>
            </a:r>
          </a:p>
          <a:p>
            <a:r>
              <a:rPr lang="en-US" sz="1200" b="0" i="0" u="none" strike="noStrike" kern="1200" dirty="0">
                <a:solidFill>
                  <a:schemeClr val="tx1"/>
                </a:solidFill>
                <a:effectLst/>
                <a:latin typeface="+mn-lt"/>
                <a:ea typeface="+mn-ea"/>
                <a:cs typeface="+mn-cs"/>
              </a:rPr>
              <a:t>distribution over </a:t>
            </a:r>
            <a:r>
              <a:rPr lang="en-US" sz="1200" b="0" i="0" u="none" strike="noStrike" kern="1200" dirty="0" err="1">
                <a:solidFill>
                  <a:schemeClr val="tx1"/>
                </a:solidFill>
                <a:effectLst/>
                <a:latin typeface="+mn-lt"/>
                <a:ea typeface="+mn-ea"/>
                <a:cs typeface="+mn-cs"/>
              </a:rPr>
              <a:t>muliple</a:t>
            </a:r>
            <a:r>
              <a:rPr lang="en-US" sz="1200" b="0" i="0" u="none" strike="noStrike" kern="1200" dirty="0">
                <a:solidFill>
                  <a:schemeClr val="tx1"/>
                </a:solidFill>
                <a:effectLst/>
                <a:latin typeface="+mn-lt"/>
                <a:ea typeface="+mn-ea"/>
                <a:cs typeface="+mn-cs"/>
              </a:rPr>
              <a:t> GPUs and/or cluster (?)</a:t>
            </a:r>
          </a:p>
          <a:p>
            <a:r>
              <a:rPr lang="en-US" sz="1200" b="0" i="0" u="none" strike="noStrike" kern="1200" dirty="0" err="1">
                <a:solidFill>
                  <a:schemeClr val="tx1"/>
                </a:solidFill>
                <a:effectLst/>
                <a:latin typeface="+mn-lt"/>
                <a:ea typeface="+mn-ea"/>
                <a:cs typeface="+mn-cs"/>
              </a:rPr>
              <a:t>ensorFlow</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11</a:t>
            </a:fld>
            <a:endParaRPr lang="en-US"/>
          </a:p>
        </p:txBody>
      </p:sp>
    </p:spTree>
    <p:extLst>
      <p:ext uri="{BB962C8B-B14F-4D97-AF65-F5344CB8AC3E}">
        <p14:creationId xmlns:p14="http://schemas.microsoft.com/office/powerpoint/2010/main" val="334392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neuron is a mathematical function modeled on the working of biological neurons</a:t>
            </a:r>
          </a:p>
          <a:p>
            <a:pPr rtl="0"/>
            <a:r>
              <a:rPr lang="en-US" sz="1200" b="0" i="0" u="none" strike="noStrike" kern="1200" dirty="0">
                <a:solidFill>
                  <a:schemeClr val="tx1"/>
                </a:solidFill>
                <a:effectLst/>
                <a:latin typeface="+mn-lt"/>
                <a:ea typeface="+mn-ea"/>
                <a:cs typeface="+mn-cs"/>
              </a:rPr>
              <a:t>It is an elementary unit in an artificial neural network (1957 Frank Rosenblatt)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biological process, a dendrite first receives some sort of impulse. That impulse is then translated across an axon and finally released at an axon terminal. These three steps are similar to the three layers that comprise an artificial neuron. The first layer is the input layer in which we put in values that we will use to predict. The second layer is called the hidden layer in which we have some activation function that will transform our inputs in addition to summing them together. The third layer is our output layer in which we see the observable result of our neuron in a format in which we expect.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 is an elementary unit in an artificial neural network</a:t>
            </a:r>
          </a:p>
          <a:p>
            <a:pPr rtl="0"/>
            <a:r>
              <a:rPr lang="en-US" sz="1200" b="0" i="0" u="none" strike="noStrike" kern="1200" dirty="0">
                <a:solidFill>
                  <a:schemeClr val="tx1"/>
                </a:solidFill>
                <a:effectLst/>
                <a:latin typeface="+mn-lt"/>
                <a:ea typeface="+mn-ea"/>
                <a:cs typeface="+mn-cs"/>
              </a:rPr>
              <a:t>One or more inputs are separately weighted</a:t>
            </a:r>
          </a:p>
          <a:p>
            <a:pPr rtl="0"/>
            <a:r>
              <a:rPr lang="en-US" sz="1200" b="0" i="0" u="none" strike="noStrike" kern="1200" dirty="0">
                <a:solidFill>
                  <a:schemeClr val="tx1"/>
                </a:solidFill>
                <a:effectLst/>
                <a:latin typeface="+mn-lt"/>
                <a:ea typeface="+mn-ea"/>
                <a:cs typeface="+mn-cs"/>
              </a:rPr>
              <a:t>Inputs are summed and passed through a nonlinear function to produce output</a:t>
            </a:r>
          </a:p>
          <a:p>
            <a:pPr rtl="0"/>
            <a:r>
              <a:rPr lang="en-US" sz="1200" b="0" i="0" u="none" strike="noStrike" kern="1200" dirty="0">
                <a:solidFill>
                  <a:schemeClr val="tx1"/>
                </a:solidFill>
                <a:effectLst/>
                <a:latin typeface="+mn-lt"/>
                <a:ea typeface="+mn-ea"/>
                <a:cs typeface="+mn-cs"/>
              </a:rPr>
              <a:t>Every neuron holds an internal state called activation signal</a:t>
            </a:r>
          </a:p>
          <a:p>
            <a:pPr rtl="0"/>
            <a:r>
              <a:rPr lang="en-US" sz="1200" b="0" i="0" u="none" strike="noStrike" kern="1200" dirty="0">
                <a:solidFill>
                  <a:schemeClr val="tx1"/>
                </a:solidFill>
                <a:effectLst/>
                <a:latin typeface="+mn-lt"/>
                <a:ea typeface="+mn-ea"/>
                <a:cs typeface="+mn-cs"/>
              </a:rPr>
              <a:t>Each connection link carries information about the input signal</a:t>
            </a:r>
          </a:p>
          <a:p>
            <a:pPr rtl="0"/>
            <a:r>
              <a:rPr lang="en-US" sz="1200" b="0" i="0" u="none" strike="noStrike" kern="1200" dirty="0">
                <a:solidFill>
                  <a:schemeClr val="tx1"/>
                </a:solidFill>
                <a:effectLst/>
                <a:latin typeface="+mn-lt"/>
                <a:ea typeface="+mn-ea"/>
                <a:cs typeface="+mn-cs"/>
              </a:rPr>
              <a:t>Every neuron is connected to another neuron via connection link</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191070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Perceptron Learning Rule states that the algorithm would automatically learn the optimal weight coefficients. The input features are then multiplied with these weights to determine if a neuron fires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Perceptron receives multiple input signals, and if the sum of the input signals exceeds a certain threshold, it either outputs a signal or does not return an output.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Perceptron Learning Rule, the predicted output is compared with the known output. If it does not match, the error is propagated backward to allow weight adjustment to happen.</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4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activation function applies a step rule (convert the numerical output into +1 or -1) to check if the output of the weighting function is greater than zero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Two additional major benefits of </a:t>
            </a:r>
            <a:r>
              <a:rPr lang="en-US" sz="1200" b="0" i="0" u="none" strike="noStrike" kern="1200" dirty="0" err="1">
                <a:solidFill>
                  <a:schemeClr val="tx1"/>
                </a:solidFill>
                <a:effectLst/>
                <a:latin typeface="+mn-lt"/>
                <a:ea typeface="+mn-ea"/>
                <a:cs typeface="+mn-cs"/>
              </a:rPr>
              <a:t>ReLUs</a:t>
            </a:r>
            <a:r>
              <a:rPr lang="en-US" sz="1200" b="0" i="0" u="none" strike="noStrike" kern="1200" dirty="0">
                <a:solidFill>
                  <a:schemeClr val="tx1"/>
                </a:solidFill>
                <a:effectLst/>
                <a:latin typeface="+mn-lt"/>
                <a:ea typeface="+mn-ea"/>
                <a:cs typeface="+mn-cs"/>
              </a:rPr>
              <a:t> are sparsity and a reduced likelihood of vanishing gradient.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Issues with </a:t>
            </a:r>
            <a:r>
              <a:rPr lang="en-US" sz="1200" b="0" i="0" u="none" strike="noStrike" kern="1200" dirty="0" err="1">
                <a:solidFill>
                  <a:schemeClr val="tx1"/>
                </a:solidFill>
                <a:effectLst/>
                <a:latin typeface="+mn-lt"/>
                <a:ea typeface="+mn-ea"/>
                <a:cs typeface="+mn-cs"/>
              </a:rPr>
              <a:t>ReLu</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Non-differentiable at zero - Non-differentiable at zero means that values close to zero may give inconsistent or intractable results.</a:t>
            </a:r>
          </a:p>
          <a:p>
            <a:pPr rtl="0"/>
            <a:r>
              <a:rPr lang="en-US" sz="1200" b="0" i="0" u="none" strike="noStrike" kern="1200" dirty="0">
                <a:solidFill>
                  <a:schemeClr val="tx1"/>
                </a:solidFill>
                <a:effectLst/>
                <a:latin typeface="+mn-lt"/>
                <a:ea typeface="+mn-ea"/>
                <a:cs typeface="+mn-cs"/>
              </a:rPr>
              <a:t>Non-zero centered - Being non-zero centered creates asymmetry around data (only positive values handled), leading to the uneven handling of data.</a:t>
            </a:r>
          </a:p>
          <a:p>
            <a:pPr rtl="0"/>
            <a:r>
              <a:rPr lang="en-US" sz="1200" b="0" i="0" u="none" strike="noStrike" kern="1200" dirty="0">
                <a:solidFill>
                  <a:schemeClr val="tx1"/>
                </a:solidFill>
                <a:effectLst/>
                <a:latin typeface="+mn-lt"/>
                <a:ea typeface="+mn-ea"/>
                <a:cs typeface="+mn-cs"/>
              </a:rPr>
              <a:t>Unbounded - The output value has no limit and can lead to computational issues with large values being passed through.</a:t>
            </a:r>
          </a:p>
          <a:p>
            <a:pPr rtl="0"/>
            <a:r>
              <a:rPr lang="en-US" sz="1200" b="0" i="0" u="none" strike="noStrike" kern="1200" dirty="0">
                <a:solidFill>
                  <a:schemeClr val="tx1"/>
                </a:solidFill>
                <a:effectLst/>
                <a:latin typeface="+mn-lt"/>
                <a:ea typeface="+mn-ea"/>
                <a:cs typeface="+mn-cs"/>
              </a:rPr>
              <a:t>Dying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problem - When learning rate is too high,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neurons can become inactive and “die.”</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8695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5 input, 5 output, 2 hidden layers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nodes?</a:t>
            </a:r>
          </a:p>
          <a:p>
            <a:r>
              <a:rPr lang="en-US" sz="1200" b="0" i="0" u="none" strike="noStrike" kern="1200" dirty="0">
                <a:solidFill>
                  <a:schemeClr val="tx1"/>
                </a:solidFill>
                <a:effectLst/>
                <a:latin typeface="+mn-lt"/>
                <a:ea typeface="+mn-ea"/>
                <a:cs typeface="+mn-cs"/>
              </a:rPr>
              <a:t>A node, also called a neuron or Perceptron, is a computational unit that has one or more weighted input connections, a transfer function that combines the inputs in some way, and an output connection.</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layers?</a:t>
            </a:r>
          </a:p>
          <a:p>
            <a:pPr fontAlgn="base"/>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input layer</a:t>
            </a:r>
            <a:r>
              <a:rPr lang="en-US" sz="1200" b="0" i="0" u="none" strike="noStrike" kern="1200" dirty="0">
                <a:solidFill>
                  <a:schemeClr val="tx1"/>
                </a:solidFill>
                <a:effectLst/>
                <a:latin typeface="+mn-lt"/>
                <a:ea typeface="+mn-ea"/>
                <a:cs typeface="+mn-cs"/>
              </a:rPr>
              <a:t> is contains your raw data (you can think of each variable as a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hidden layer(s)</a:t>
            </a:r>
            <a:r>
              <a:rPr lang="en-US" sz="1200" b="0" i="0" u="none" strike="noStrike" kern="1200" dirty="0">
                <a:solidFill>
                  <a:schemeClr val="tx1"/>
                </a:solidFill>
                <a:effectLst/>
                <a:latin typeface="+mn-lt"/>
                <a:ea typeface="+mn-ea"/>
                <a:cs typeface="+mn-cs"/>
              </a:rPr>
              <a:t> are where the </a:t>
            </a:r>
            <a:r>
              <a:rPr lang="en-US" sz="1200" b="0" i="1" u="none" strike="noStrike" kern="1200" dirty="0">
                <a:solidFill>
                  <a:schemeClr val="tx1"/>
                </a:solidFill>
                <a:effectLst/>
                <a:latin typeface="+mn-lt"/>
                <a:ea typeface="+mn-ea"/>
                <a:cs typeface="+mn-cs"/>
              </a:rPr>
              <a:t>black magic</a:t>
            </a:r>
            <a:r>
              <a:rPr lang="en-US" sz="1200" b="0" i="0" u="none" strike="noStrike" kern="1200" dirty="0">
                <a:solidFill>
                  <a:schemeClr val="tx1"/>
                </a:solidFill>
                <a:effectLst/>
                <a:latin typeface="+mn-lt"/>
                <a:ea typeface="+mn-ea"/>
                <a:cs typeface="+mn-cs"/>
              </a:rPr>
              <a:t> happens in neural networks. Each layer is trying to </a:t>
            </a:r>
            <a:r>
              <a:rPr lang="en-US" sz="1200" b="0" i="1" u="none" strike="noStrike" kern="1200" dirty="0">
                <a:solidFill>
                  <a:schemeClr val="tx1"/>
                </a:solidFill>
                <a:effectLst/>
                <a:latin typeface="+mn-lt"/>
                <a:ea typeface="+mn-ea"/>
                <a:cs typeface="+mn-cs"/>
              </a:rPr>
              <a:t>learn</a:t>
            </a:r>
            <a:r>
              <a:rPr lang="en-US" sz="1200" b="0" i="0" u="none" strike="noStrike" kern="1200" dirty="0">
                <a:solidFill>
                  <a:schemeClr val="tx1"/>
                </a:solidFill>
                <a:effectLst/>
                <a:latin typeface="+mn-lt"/>
                <a:ea typeface="+mn-ea"/>
                <a:cs typeface="+mn-cs"/>
              </a:rPr>
              <a:t> different aspects about the data by minimizing an error/cost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Output Layer</a:t>
            </a:r>
            <a:r>
              <a:rPr lang="en-US" sz="1200" b="0" i="0" u="none" strike="noStrike" kern="1200" dirty="0">
                <a:solidFill>
                  <a:schemeClr val="tx1"/>
                </a:solidFill>
                <a:effectLst/>
                <a:latin typeface="+mn-lt"/>
                <a:ea typeface="+mn-ea"/>
                <a:cs typeface="+mn-cs"/>
              </a:rPr>
              <a:t>: A layer of nodes that produce the output variables.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of nodes in the input layer is determined by the dimension of the data - # of nodes in the output layer is determined by the number of classes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there are terms used to describe the shape and capability of a neural network; for example:</a:t>
            </a:r>
          </a:p>
          <a:p>
            <a:pPr fontAlgn="base"/>
            <a:r>
              <a:rPr lang="en-US" sz="1200" b="1" i="0" u="none" strike="noStrike" kern="1200" dirty="0">
                <a:solidFill>
                  <a:schemeClr val="tx1"/>
                </a:solidFill>
                <a:effectLst/>
                <a:latin typeface="+mn-lt"/>
                <a:ea typeface="+mn-ea"/>
                <a:cs typeface="+mn-cs"/>
              </a:rPr>
              <a:t>Size</a:t>
            </a:r>
            <a:r>
              <a:rPr lang="en-US" sz="1200" b="0" i="0" u="none" strike="noStrike" kern="1200" dirty="0">
                <a:solidFill>
                  <a:schemeClr val="tx1"/>
                </a:solidFill>
                <a:effectLst/>
                <a:latin typeface="+mn-lt"/>
                <a:ea typeface="+mn-ea"/>
                <a:cs typeface="+mn-cs"/>
              </a:rPr>
              <a:t>: The number of nodes in the model.</a:t>
            </a:r>
          </a:p>
          <a:p>
            <a:pPr fontAlgn="base"/>
            <a:r>
              <a:rPr lang="en-US" sz="1200" b="1" i="0" u="none" strike="noStrike" kern="1200" dirty="0">
                <a:solidFill>
                  <a:schemeClr val="tx1"/>
                </a:solidFill>
                <a:effectLst/>
                <a:latin typeface="+mn-lt"/>
                <a:ea typeface="+mn-ea"/>
                <a:cs typeface="+mn-cs"/>
              </a:rPr>
              <a:t>Width</a:t>
            </a:r>
            <a:r>
              <a:rPr lang="en-US" sz="1200" b="0" i="0" u="none" strike="noStrike" kern="1200" dirty="0">
                <a:solidFill>
                  <a:schemeClr val="tx1"/>
                </a:solidFill>
                <a:effectLst/>
                <a:latin typeface="+mn-lt"/>
                <a:ea typeface="+mn-ea"/>
                <a:cs typeface="+mn-cs"/>
              </a:rPr>
              <a:t>: The number of nodes in a specific layer.</a:t>
            </a:r>
          </a:p>
          <a:p>
            <a:pPr fontAlgn="base"/>
            <a:r>
              <a:rPr lang="en-US" sz="1200" b="1" i="0" u="none" strike="noStrike" kern="1200" dirty="0">
                <a:solidFill>
                  <a:schemeClr val="tx1"/>
                </a:solidFill>
                <a:effectLst/>
                <a:latin typeface="+mn-lt"/>
                <a:ea typeface="+mn-ea"/>
                <a:cs typeface="+mn-cs"/>
              </a:rPr>
              <a:t>Depth</a:t>
            </a:r>
            <a:r>
              <a:rPr lang="en-US" sz="1200" b="0" i="0" u="none" strike="noStrike" kern="1200" dirty="0">
                <a:solidFill>
                  <a:schemeClr val="tx1"/>
                </a:solidFill>
                <a:effectLst/>
                <a:latin typeface="+mn-lt"/>
                <a:ea typeface="+mn-ea"/>
                <a:cs typeface="+mn-cs"/>
              </a:rPr>
              <a:t>: The number of layers in a neural network.</a:t>
            </a:r>
          </a:p>
          <a:p>
            <a:pPr fontAlgn="base"/>
            <a:r>
              <a:rPr lang="en-US" sz="1200" b="1" i="0" u="none" strike="noStrike" kern="1200" dirty="0">
                <a:solidFill>
                  <a:schemeClr val="tx1"/>
                </a:solidFill>
                <a:effectLst/>
                <a:latin typeface="+mn-lt"/>
                <a:ea typeface="+mn-ea"/>
                <a:cs typeface="+mn-cs"/>
              </a:rPr>
              <a:t>Capacity</a:t>
            </a:r>
            <a:r>
              <a:rPr lang="en-US" sz="1200" b="0" i="0" u="none" strike="noStrike" kern="1200" dirty="0">
                <a:solidFill>
                  <a:schemeClr val="tx1"/>
                </a:solidFill>
                <a:effectLst/>
                <a:latin typeface="+mn-lt"/>
                <a:ea typeface="+mn-ea"/>
                <a:cs typeface="+mn-cs"/>
              </a:rPr>
              <a:t>: The type or structure of functions that can be learned by a network configuration. Sometimes called “</a:t>
            </a:r>
            <a:r>
              <a:rPr lang="en-US" sz="1200" b="0" i="1" u="none" strike="noStrike" kern="1200" dirty="0">
                <a:solidFill>
                  <a:schemeClr val="tx1"/>
                </a:solidFill>
                <a:effectLst/>
                <a:latin typeface="+mn-lt"/>
                <a:ea typeface="+mn-ea"/>
                <a:cs typeface="+mn-cs"/>
              </a:rPr>
              <a:t>representational capacity</a:t>
            </a:r>
            <a:r>
              <a:rPr lang="en-US" sz="1200" b="0" i="0" u="none" strike="noStrike" kern="1200" dirty="0">
                <a:solidFill>
                  <a:schemeClr val="tx1"/>
                </a:solidFill>
                <a:effectLst/>
                <a:latin typeface="+mn-lt"/>
                <a:ea typeface="+mn-ea"/>
                <a:cs typeface="+mn-cs"/>
              </a:rPr>
              <a:t>“.</a:t>
            </a:r>
          </a:p>
          <a:p>
            <a:pPr fontAlgn="base"/>
            <a:r>
              <a:rPr lang="en-US" sz="1200" b="1" i="0" u="none" strike="noStrike" kern="1200" dirty="0">
                <a:solidFill>
                  <a:schemeClr val="tx1"/>
                </a:solidFill>
                <a:effectLst/>
                <a:latin typeface="+mn-lt"/>
                <a:ea typeface="+mn-ea"/>
                <a:cs typeface="+mn-cs"/>
              </a:rPr>
              <a:t>Architecture</a:t>
            </a:r>
            <a:r>
              <a:rPr lang="en-US" sz="1200" b="0" i="0" u="none" strike="noStrike" kern="1200" dirty="0">
                <a:solidFill>
                  <a:schemeClr val="tx1"/>
                </a:solidFill>
                <a:effectLst/>
                <a:latin typeface="+mn-lt"/>
                <a:ea typeface="+mn-ea"/>
                <a:cs typeface="+mn-cs"/>
              </a:rPr>
              <a:t>: The specific arrangement of the layers and nodes in the network.</a:t>
            </a:r>
          </a:p>
          <a:p>
            <a:br>
              <a:rPr lang="en-US" dirty="0"/>
            </a:b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a neural net is being trained, all of its weights and thresholds are initially set to random values. Training data is fed to the bottom layer — the input layer — and it passes through the succeeding layers, getting multiplied and added together in complex ways, until it finally arrives, radically transformed, at the output layer. During training, the weights and thresholds are continually adjusted until training data with the same labels consistently yield similar outputs.</a:t>
            </a:r>
          </a:p>
          <a:p>
            <a:endParaRPr lang="en-US" dirty="0"/>
          </a:p>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252927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endParaRPr lang="en-US" dirty="0"/>
          </a:p>
          <a:p>
            <a:r>
              <a:rPr lang="en-US" sz="1200" b="0" i="0" u="none" strike="noStrike" kern="1200" dirty="0">
                <a:solidFill>
                  <a:schemeClr val="tx1"/>
                </a:solidFill>
                <a:effectLst/>
                <a:latin typeface="+mn-lt"/>
                <a:ea typeface="+mn-ea"/>
                <a:cs typeface="+mn-cs"/>
              </a:rPr>
              <a:t>If a particular neuron has a much larger error than all the other ones, then tweaking the weights and bias of our offending neuron will have a greater impact on our model’s total error than fiddling with any of the other neurons.</a:t>
            </a:r>
          </a:p>
          <a:p>
            <a:endParaRPr lang="en-US" dirty="0"/>
          </a:p>
          <a:p>
            <a:r>
              <a:rPr lang="en-US" sz="1200" b="1" i="0" u="none" strike="noStrike" kern="1200" dirty="0">
                <a:solidFill>
                  <a:schemeClr val="tx1"/>
                </a:solidFill>
                <a:effectLst/>
                <a:latin typeface="+mn-lt"/>
                <a:ea typeface="+mn-ea"/>
                <a:cs typeface="+mn-cs"/>
              </a:rPr>
              <a:t>These weights and biases across the entire network are also the dials that we tweak to change the predictions made by the model</a:t>
            </a:r>
            <a:r>
              <a:rPr lang="en-US" sz="1200" b="0" i="0" u="none" strike="noStrike" kern="1200" dirty="0">
                <a:solidFill>
                  <a:schemeClr val="tx1"/>
                </a:solidFill>
                <a:effectLst/>
                <a:latin typeface="+mn-lt"/>
                <a:ea typeface="+mn-ea"/>
                <a:cs typeface="+mn-cs"/>
              </a:rPr>
              <a:t>.</a:t>
            </a:r>
            <a:br>
              <a:rPr lang="en-US" dirty="0"/>
            </a:br>
            <a:endParaRPr lang="en-US" dirty="0"/>
          </a:p>
          <a:p>
            <a:r>
              <a:rPr lang="en-US" dirty="0"/>
              <a:t>T</a:t>
            </a:r>
            <a:r>
              <a:rPr lang="en-US" sz="1200" b="1" i="0" u="none" strike="noStrike" kern="1200" dirty="0">
                <a:solidFill>
                  <a:schemeClr val="tx1"/>
                </a:solidFill>
                <a:effectLst/>
                <a:latin typeface="+mn-lt"/>
                <a:ea typeface="+mn-ea"/>
                <a:cs typeface="+mn-cs"/>
              </a:rPr>
              <a:t>hat neuron will quickly and efficiently point the finger at the upstream colleague (or colleagues) who is most at fault for causing the error</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18261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Gradient Descent is the most basic but most used optimization algorithm. It’s used heavily in linear regression and classification algorithms. Backpropagation in neural networks also uses a gradient descent algorithm.</a:t>
            </a:r>
          </a:p>
          <a:p>
            <a:br>
              <a:rPr lang="en-US" dirty="0"/>
            </a:br>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Easy computation.</a:t>
            </a:r>
          </a:p>
          <a:p>
            <a:r>
              <a:rPr lang="en-US" sz="1200" b="0" i="0" u="none" strike="noStrike" kern="1200" dirty="0">
                <a:solidFill>
                  <a:schemeClr val="tx1"/>
                </a:solidFill>
                <a:effectLst/>
                <a:latin typeface="+mn-lt"/>
                <a:ea typeface="+mn-ea"/>
                <a:cs typeface="+mn-cs"/>
              </a:rPr>
              <a:t>Easy to implement.</a:t>
            </a:r>
          </a:p>
          <a:p>
            <a:r>
              <a:rPr lang="en-US" sz="1200" b="0" i="0" u="none" strike="noStrike" kern="1200" dirty="0">
                <a:solidFill>
                  <a:schemeClr val="tx1"/>
                </a:solidFill>
                <a:effectLst/>
                <a:latin typeface="+mn-lt"/>
                <a:ea typeface="+mn-ea"/>
                <a:cs typeface="+mn-cs"/>
              </a:rPr>
              <a:t>Easy to understand.</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May trap at local minima.</a:t>
            </a:r>
          </a:p>
          <a:p>
            <a:r>
              <a:rPr lang="en-US" sz="1200" b="0" i="0" u="none" strike="noStrike" kern="1200" dirty="0">
                <a:solidFill>
                  <a:schemeClr val="tx1"/>
                </a:solidFill>
                <a:effectLst/>
                <a:latin typeface="+mn-lt"/>
                <a:ea typeface="+mn-ea"/>
                <a:cs typeface="+mn-cs"/>
              </a:rPr>
              <a:t>Weights are changed after calculating gradient on the whole dataset. So, if the dataset is too large than this may take years to converge to the minima.</a:t>
            </a:r>
          </a:p>
          <a:p>
            <a:r>
              <a:rPr lang="en-US" sz="1200" b="0" i="0" u="none" strike="noStrike" kern="1200" dirty="0">
                <a:solidFill>
                  <a:schemeClr val="tx1"/>
                </a:solidFill>
                <a:effectLst/>
                <a:latin typeface="+mn-lt"/>
                <a:ea typeface="+mn-ea"/>
                <a:cs typeface="+mn-cs"/>
              </a:rPr>
              <a:t>Requires large memory to calculate gradient on the whole dataset.</a:t>
            </a:r>
          </a:p>
          <a:p>
            <a:endParaRPr lang="en-US" dirty="0"/>
          </a:p>
          <a:p>
            <a:r>
              <a:rPr lang="en-US" dirty="0"/>
              <a:t>----</a:t>
            </a:r>
          </a:p>
          <a:p>
            <a:r>
              <a:rPr lang="en-US" sz="1200" b="0" i="1" u="none" strike="noStrike" kern="1200" dirty="0">
                <a:solidFill>
                  <a:schemeClr val="tx1"/>
                </a:solidFill>
                <a:effectLst/>
                <a:latin typeface="+mn-lt"/>
                <a:ea typeface="+mn-ea"/>
                <a:cs typeface="+mn-cs"/>
              </a:rPr>
              <a:t>The learning rate is perhaps the most important hyperparameter. If you have time to tune only one hyperparameter, tune the learning rate.</a:t>
            </a:r>
          </a:p>
          <a:p>
            <a:endParaRPr lang="en-US" dirty="0"/>
          </a:p>
          <a:p>
            <a:r>
              <a:rPr lang="en-US" sz="1200" b="0" i="0" u="none" strike="noStrike" kern="1200" dirty="0">
                <a:solidFill>
                  <a:schemeClr val="tx1"/>
                </a:solidFill>
                <a:effectLst/>
                <a:latin typeface="+mn-lt"/>
                <a:ea typeface="+mn-ea"/>
                <a:cs typeface="+mn-cs"/>
              </a:rPr>
              <a:t> the learning rate is a configurable hyperparameter used in the training of neural networks that has a small positive value, often in the range between 0.0 and 1.0.</a:t>
            </a:r>
          </a:p>
          <a:p>
            <a:pPr fontAlgn="base"/>
            <a:r>
              <a:rPr lang="en-US" sz="1200" b="0" i="0" u="none" strike="noStrike" kern="1200" dirty="0">
                <a:solidFill>
                  <a:schemeClr val="tx1"/>
                </a:solidFill>
                <a:effectLst/>
                <a:latin typeface="+mn-lt"/>
                <a:ea typeface="+mn-ea"/>
                <a:cs typeface="+mn-cs"/>
              </a:rPr>
              <a:t>The learning rate controls how quickly the model is adapted to the problem. Smaller learning rates require more </a:t>
            </a:r>
            <a:r>
              <a:rPr lang="en-US" sz="1200" b="0" i="0" u="none" strike="noStrike" kern="1200" dirty="0">
                <a:solidFill>
                  <a:schemeClr val="tx1"/>
                </a:solidFill>
                <a:effectLst/>
                <a:latin typeface="+mn-lt"/>
                <a:ea typeface="+mn-ea"/>
                <a:cs typeface="+mn-cs"/>
                <a:hlinkClick r:id="rId3"/>
              </a:rPr>
              <a:t>training epochs</a:t>
            </a:r>
            <a:r>
              <a:rPr lang="en-US" sz="1200" b="0" i="0" u="none" strike="noStrike" kern="1200" dirty="0">
                <a:solidFill>
                  <a:schemeClr val="tx1"/>
                </a:solidFill>
                <a:effectLst/>
                <a:latin typeface="+mn-lt"/>
                <a:ea typeface="+mn-ea"/>
                <a:cs typeface="+mn-cs"/>
              </a:rPr>
              <a:t> given the smaller changes made to the weights each update, whereas larger learning rates result in rapid changes and require fewer training epochs.</a:t>
            </a:r>
          </a:p>
          <a:p>
            <a:pPr fontAlgn="base"/>
            <a:r>
              <a:rPr lang="en-US" sz="1200" b="0" i="0" u="none" strike="noStrike" kern="1200" dirty="0">
                <a:solidFill>
                  <a:schemeClr val="tx1"/>
                </a:solidFill>
                <a:effectLst/>
                <a:latin typeface="+mn-lt"/>
                <a:ea typeface="+mn-ea"/>
                <a:cs typeface="+mn-cs"/>
              </a:rPr>
              <a:t>A learning rate that is too large can cause the model to converge too quickly to a suboptimal solution, whereas a learning rate that is too small can cause the process to get stuck.</a:t>
            </a:r>
          </a:p>
          <a:p>
            <a:r>
              <a:rPr lang="en-US" dirty="0"/>
              <a:t>----</a:t>
            </a:r>
            <a:br>
              <a:rPr lang="en-US" dirty="0"/>
            </a:br>
            <a:endParaRPr lang="en-US" sz="1200" b="0" i="0" u="none" strike="noStrike" kern="1200" dirty="0">
              <a:solidFill>
                <a:schemeClr val="tx1"/>
              </a:solidFill>
              <a:effectLst/>
              <a:latin typeface="+mn-lt"/>
              <a:ea typeface="+mn-ea"/>
              <a:cs typeface="+mn-cs"/>
            </a:endParaRPr>
          </a:p>
          <a:p>
            <a:endParaRPr lang="en-US" dirty="0"/>
          </a:p>
          <a:p>
            <a:endParaRPr lang="en-US" dirty="0"/>
          </a:p>
          <a:p>
            <a:endParaRPr lang="en-US" dirty="0"/>
          </a:p>
          <a:p>
            <a:r>
              <a:rPr lang="en-US" sz="1200" b="0" i="0" u="none" strike="noStrike" kern="1200" dirty="0">
                <a:solidFill>
                  <a:schemeClr val="tx1"/>
                </a:solidFill>
                <a:effectLst/>
                <a:latin typeface="+mn-lt"/>
                <a:ea typeface="+mn-ea"/>
                <a:cs typeface="+mn-cs"/>
              </a:rPr>
              <a:t>SGD - It’s a variant of Gradient Descent. It tries to update the model’s parameters more frequently.</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 updates of model parameters hence, converges in less time.</a:t>
            </a:r>
          </a:p>
          <a:p>
            <a:r>
              <a:rPr lang="en-US" sz="1200" b="0" i="0" u="none" strike="noStrike" kern="1200" dirty="0">
                <a:solidFill>
                  <a:schemeClr val="tx1"/>
                </a:solidFill>
                <a:effectLst/>
                <a:latin typeface="+mn-lt"/>
                <a:ea typeface="+mn-ea"/>
                <a:cs typeface="+mn-cs"/>
              </a:rPr>
              <a:t>Requires less memory as no need to store values of loss functions.</a:t>
            </a:r>
          </a:p>
          <a:p>
            <a:r>
              <a:rPr lang="en-US" sz="1200" b="0" i="0" u="none" strike="noStrike" kern="1200" dirty="0">
                <a:solidFill>
                  <a:schemeClr val="tx1"/>
                </a:solidFill>
                <a:effectLst/>
                <a:latin typeface="+mn-lt"/>
                <a:ea typeface="+mn-ea"/>
                <a:cs typeface="+mn-cs"/>
              </a:rPr>
              <a:t>May get new minima’s.</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High variance in model parameters.</a:t>
            </a:r>
          </a:p>
          <a:p>
            <a:r>
              <a:rPr lang="en-US" sz="1200" b="0" i="0" u="none" strike="noStrike" kern="1200" dirty="0">
                <a:solidFill>
                  <a:schemeClr val="tx1"/>
                </a:solidFill>
                <a:effectLst/>
                <a:latin typeface="+mn-lt"/>
                <a:ea typeface="+mn-ea"/>
                <a:cs typeface="+mn-cs"/>
              </a:rPr>
              <a:t>May shoot even after achieving global minima.</a:t>
            </a:r>
          </a:p>
          <a:p>
            <a:r>
              <a:rPr lang="en-US" sz="1200" b="0" i="0" u="none" strike="noStrike" kern="1200" dirty="0">
                <a:solidFill>
                  <a:schemeClr val="tx1"/>
                </a:solidFill>
                <a:effectLst/>
                <a:latin typeface="+mn-lt"/>
                <a:ea typeface="+mn-ea"/>
                <a:cs typeface="+mn-cs"/>
              </a:rPr>
              <a:t>To get the same convergence as gradient descent needs to slowly reduce the value of learning rate.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Minibatch:  It updates the model parameters after every batch. So, the dataset is divided into various batches and after every batch, the parameters are updated.</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Frequently updates the model parameters and also has less variance.</a:t>
            </a:r>
          </a:p>
          <a:p>
            <a:r>
              <a:rPr lang="en-US" sz="1200" b="0" i="0" u="none" strike="noStrike" kern="1200" dirty="0">
                <a:solidFill>
                  <a:schemeClr val="tx1"/>
                </a:solidFill>
                <a:effectLst/>
                <a:latin typeface="+mn-lt"/>
                <a:ea typeface="+mn-ea"/>
                <a:cs typeface="+mn-cs"/>
              </a:rPr>
              <a:t>Requires medium amount of memory.</a:t>
            </a:r>
          </a:p>
          <a:p>
            <a:r>
              <a:rPr lang="en-US" sz="1200" b="1" i="0" u="none" strike="noStrike" kern="1200" dirty="0">
                <a:solidFill>
                  <a:schemeClr val="tx1"/>
                </a:solidFill>
                <a:effectLst/>
                <a:latin typeface="+mn-lt"/>
                <a:ea typeface="+mn-ea"/>
                <a:cs typeface="+mn-cs"/>
              </a:rPr>
              <a:t>All types of Gradient Descent have some challenges: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Choosing an optimum value of the learning rate. If the learning rate is too small than gradient descent may take ages to converge.</a:t>
            </a:r>
          </a:p>
          <a:p>
            <a:r>
              <a:rPr lang="en-US" sz="1200" b="0" i="0" u="none" strike="noStrike" kern="1200" dirty="0">
                <a:solidFill>
                  <a:schemeClr val="tx1"/>
                </a:solidFill>
                <a:effectLst/>
                <a:latin typeface="+mn-lt"/>
                <a:ea typeface="+mn-ea"/>
                <a:cs typeface="+mn-cs"/>
              </a:rPr>
              <a:t>Have a constant learning rate for all the parameters. There may be some parameters which we may not want to change at the same rate.</a:t>
            </a:r>
          </a:p>
          <a:p>
            <a:r>
              <a:rPr lang="en-US" sz="1200" b="0" i="0" u="none" strike="noStrike" kern="1200" dirty="0">
                <a:solidFill>
                  <a:schemeClr val="tx1"/>
                </a:solidFill>
                <a:effectLst/>
                <a:latin typeface="+mn-lt"/>
                <a:ea typeface="+mn-ea"/>
                <a:cs typeface="+mn-cs"/>
              </a:rPr>
              <a:t>May get trapped at local minima.</a:t>
            </a:r>
          </a:p>
          <a:p>
            <a:br>
              <a:rPr lang="en-US" dirty="0"/>
            </a:br>
            <a:r>
              <a:rPr lang="en-US" b="1" dirty="0"/>
              <a:t>Adam: </a:t>
            </a:r>
            <a:r>
              <a:rPr lang="en-US" sz="1200" b="0" i="0" u="sng" kern="1200" dirty="0">
                <a:solidFill>
                  <a:schemeClr val="tx1"/>
                </a:solidFill>
                <a:effectLst/>
                <a:latin typeface="+mn-lt"/>
                <a:ea typeface="+mn-ea"/>
                <a:cs typeface="+mn-cs"/>
                <a:hlinkClick r:id="rId4"/>
              </a:rPr>
              <a:t>Adam</a:t>
            </a:r>
            <a:r>
              <a:rPr lang="en-US" sz="1200" b="0" i="0" u="none" strike="noStrike" kern="1200" dirty="0">
                <a:solidFill>
                  <a:schemeClr val="tx1"/>
                </a:solidFill>
                <a:effectLst/>
                <a:latin typeface="+mn-lt"/>
                <a:ea typeface="+mn-ea"/>
                <a:cs typeface="+mn-cs"/>
              </a:rPr>
              <a:t> (Adaptive Moment Estimation) works with momentums of first and second order. The intuition behind the Adam is that we don’t want to roll so fast just because we can jump over the minimum, we want to decrease the velocity a little bit for a careful search.</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 method is too fast and converges rapidly.</a:t>
            </a:r>
          </a:p>
          <a:p>
            <a:r>
              <a:rPr lang="en-US" sz="1200" b="0" i="0" u="none" strike="noStrike" kern="1200" dirty="0">
                <a:solidFill>
                  <a:schemeClr val="tx1"/>
                </a:solidFill>
                <a:effectLst/>
                <a:latin typeface="+mn-lt"/>
                <a:ea typeface="+mn-ea"/>
                <a:cs typeface="+mn-cs"/>
              </a:rPr>
              <a:t>Rectifies vanishing learning rate, high variance.</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Computationally costly.</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0E982A1-5A81-7746-934C-61A23258E6B4}" type="slidenum">
              <a:rPr lang="en-US" smtClean="0"/>
              <a:t>8</a:t>
            </a:fld>
            <a:endParaRPr lang="en-US"/>
          </a:p>
        </p:txBody>
      </p:sp>
    </p:spTree>
    <p:extLst>
      <p:ext uri="{BB962C8B-B14F-4D97-AF65-F5344CB8AC3E}">
        <p14:creationId xmlns:p14="http://schemas.microsoft.com/office/powerpoint/2010/main" val="247535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a:t>
            </a:r>
            <a:r>
              <a:rPr lang="en-US" sz="1200" b="0" i="0" u="none" strike="noStrike" kern="1200" dirty="0">
                <a:solidFill>
                  <a:schemeClr val="tx1"/>
                </a:solidFill>
                <a:effectLst/>
                <a:latin typeface="+mn-lt"/>
                <a:ea typeface="+mn-ea"/>
                <a:cs typeface="+mn-cs"/>
              </a:rPr>
              <a:t>This means very simple problems where, say, the two classes in a classification problem can be neatly separated by a line.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But Most problems that we are interested in solving are not linearly separable.</a:t>
            </a:r>
          </a:p>
          <a:p>
            <a:br>
              <a:rPr lang="en-US" dirty="0"/>
            </a:br>
            <a:endParaRPr lang="en-US" dirty="0"/>
          </a:p>
          <a:p>
            <a:pPr fontAlgn="base"/>
            <a:r>
              <a:rPr lang="en-US" dirty="0"/>
              <a:t>Second point: </a:t>
            </a:r>
            <a:r>
              <a:rPr lang="en-US" sz="1200" b="0" i="0" u="none" strike="noStrike" kern="1200" dirty="0">
                <a:solidFill>
                  <a:schemeClr val="tx1"/>
                </a:solidFill>
                <a:effectLst/>
                <a:latin typeface="+mn-lt"/>
                <a:ea typeface="+mn-ea"/>
                <a:cs typeface="+mn-cs"/>
              </a:rPr>
              <a:t>This means that in effect, they can learn to draw shapes around examples in some high-dimensional space that can separate and classify them, overcoming the limitation of linear separability.</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9</a:t>
            </a:fld>
            <a:endParaRPr lang="en-US"/>
          </a:p>
        </p:txBody>
      </p:sp>
    </p:spTree>
    <p:extLst>
      <p:ext uri="{BB962C8B-B14F-4D97-AF65-F5344CB8AC3E}">
        <p14:creationId xmlns:p14="http://schemas.microsoft.com/office/powerpoint/2010/main" val="336476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10</a:t>
            </a:fld>
            <a:endParaRPr lang="en-US"/>
          </a:p>
        </p:txBody>
      </p:sp>
    </p:spTree>
    <p:extLst>
      <p:ext uri="{BB962C8B-B14F-4D97-AF65-F5344CB8AC3E}">
        <p14:creationId xmlns:p14="http://schemas.microsoft.com/office/powerpoint/2010/main" val="282109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10/26/22</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10/26/22</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10/26/22</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10/26/22</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10/26/22</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10/26/22</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10/26/22</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10/26/22</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10/26/22</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10/26/22</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10/26/22</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10/26/22</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2022</a:t>
            </a:r>
            <a:br>
              <a:rPr lang="en-US" b="1" dirty="0">
                <a:latin typeface="Garamond" panose="02020404030301010803" pitchFamily="18" charset="0"/>
              </a:rPr>
            </a:br>
            <a:r>
              <a:rPr lang="en-US" dirty="0"/>
              <a:t>Neural Networks</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9</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184A-EAA7-4740-99DD-52FF366A8ADC}"/>
              </a:ext>
            </a:extLst>
          </p:cNvPr>
          <p:cNvSpPr>
            <a:spLocks noGrp="1"/>
          </p:cNvSpPr>
          <p:nvPr>
            <p:ph type="title"/>
          </p:nvPr>
        </p:nvSpPr>
        <p:spPr/>
        <p:txBody>
          <a:bodyPr/>
          <a:lstStyle/>
          <a:p>
            <a:r>
              <a:rPr lang="en-US" dirty="0"/>
              <a:t>Why using Neural Nets?</a:t>
            </a:r>
          </a:p>
        </p:txBody>
      </p:sp>
      <p:sp>
        <p:nvSpPr>
          <p:cNvPr id="3" name="Content Placeholder 2">
            <a:extLst>
              <a:ext uri="{FF2B5EF4-FFF2-40B4-BE49-F238E27FC236}">
                <a16:creationId xmlns:a16="http://schemas.microsoft.com/office/drawing/2014/main" id="{378C2C71-6DE9-0C4F-BE3D-39C3D9487356}"/>
              </a:ext>
            </a:extLst>
          </p:cNvPr>
          <p:cNvSpPr>
            <a:spLocks noGrp="1"/>
          </p:cNvSpPr>
          <p:nvPr>
            <p:ph idx="1"/>
          </p:nvPr>
        </p:nvSpPr>
        <p:spPr/>
        <p:txBody>
          <a:bodyPr>
            <a:normAutofit/>
          </a:bodyPr>
          <a:lstStyle/>
          <a:p>
            <a:r>
              <a:rPr lang="en-US" dirty="0"/>
              <a:t>Non-linear models for classification and regression</a:t>
            </a:r>
          </a:p>
          <a:p>
            <a:r>
              <a:rPr lang="en-US" dirty="0"/>
              <a:t>Work well for very large datasets</a:t>
            </a:r>
          </a:p>
          <a:p>
            <a:r>
              <a:rPr lang="en-US" dirty="0"/>
              <a:t>Non-convex optimization</a:t>
            </a:r>
          </a:p>
          <a:p>
            <a:r>
              <a:rPr lang="en-US" dirty="0"/>
              <a:t>MANY variants (Convolutional nets, Recurrent neural networks, Long-Short-Term Memory</a:t>
            </a:r>
            <a:r>
              <a:rPr lang="en-US"/>
              <a:t>, Generative Adversarial </a:t>
            </a:r>
            <a:r>
              <a:rPr lang="en-US" dirty="0"/>
              <a:t>N</a:t>
            </a:r>
            <a:r>
              <a:rPr lang="en-US"/>
              <a:t>etworks</a:t>
            </a:r>
            <a:r>
              <a:rPr lang="en-US" dirty="0"/>
              <a:t>, reinforcement learning, ...)</a:t>
            </a:r>
          </a:p>
          <a:p>
            <a:pPr marL="0" indent="0">
              <a:buNone/>
            </a:pPr>
            <a:r>
              <a:rPr lang="en-US" dirty="0"/>
              <a:t>BUT</a:t>
            </a:r>
          </a:p>
          <a:p>
            <a:r>
              <a:rPr lang="en-US" dirty="0"/>
              <a:t>Notoriously slow to train – need for GPUs</a:t>
            </a:r>
          </a:p>
          <a:p>
            <a:r>
              <a:rPr lang="en-US" dirty="0"/>
              <a:t>Requires preprocessing → similar to linear models, unlike trees</a:t>
            </a:r>
          </a:p>
          <a:p>
            <a:endParaRPr lang="en-US" dirty="0"/>
          </a:p>
          <a:p>
            <a:endParaRPr lang="en-US" dirty="0"/>
          </a:p>
        </p:txBody>
      </p:sp>
      <p:sp>
        <p:nvSpPr>
          <p:cNvPr id="4" name="Footer Placeholder 3">
            <a:extLst>
              <a:ext uri="{FF2B5EF4-FFF2-40B4-BE49-F238E27FC236}">
                <a16:creationId xmlns:a16="http://schemas.microsoft.com/office/drawing/2014/main" id="{F4D0C493-7004-744F-B640-5631BE0972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291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r>
              <a:rPr lang="en-US" dirty="0"/>
              <a:t>TensorFlow  - checkout http://</a:t>
            </a:r>
            <a:r>
              <a:rPr lang="en-US" dirty="0" err="1"/>
              <a:t>playground.tensorflow.org</a:t>
            </a:r>
            <a:r>
              <a:rPr lang="en-US" dirty="0"/>
              <a:t>/</a:t>
            </a:r>
          </a:p>
          <a:p>
            <a:r>
              <a:rPr lang="en-US" dirty="0" err="1"/>
              <a:t>PyTorch</a:t>
            </a:r>
            <a:r>
              <a:rPr lang="en-US" dirty="0"/>
              <a:t> / Torch</a:t>
            </a:r>
          </a:p>
          <a:p>
            <a:r>
              <a:rPr lang="en-US" dirty="0" err="1"/>
              <a:t>Chainer</a:t>
            </a:r>
            <a:endParaRPr lang="en-US" dirty="0"/>
          </a:p>
          <a:p>
            <a:r>
              <a:rPr lang="en-US" dirty="0"/>
              <a:t>CNTK</a:t>
            </a:r>
          </a:p>
          <a:p>
            <a:r>
              <a:rPr lang="en-US" dirty="0"/>
              <a:t>MXNET</a:t>
            </a:r>
          </a:p>
          <a:p>
            <a:r>
              <a:rPr lang="en-US" dirty="0"/>
              <a:t>DL4J</a:t>
            </a:r>
          </a:p>
          <a:p>
            <a:r>
              <a:rPr lang="en-US" dirty="0"/>
              <a:t>…</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592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 Neural networks were first proposed in 1944 by Warren McCullough and Walter Pitts.</a:t>
            </a:r>
          </a:p>
          <a:p>
            <a:r>
              <a:rPr lang="en-US" dirty="0"/>
              <a:t>Modeled loosely on the human brain, a neural net consists of thousands or even millions of simple processing nodes that are “densely” interconnected</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Artificial Neuron/Perceptron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What has changed since then? More data, faster computation (GPUs), model improvement (</a:t>
            </a:r>
            <a:r>
              <a:rPr lang="en-US" dirty="0" err="1"/>
              <a:t>ReLu</a:t>
            </a:r>
            <a:r>
              <a:rPr lang="en-US" dirty="0"/>
              <a:t>, drop-out, optimizers, </a:t>
            </a:r>
            <a:r>
              <a:rPr lang="en-US" dirty="0" err="1"/>
              <a:t>etc</a:t>
            </a:r>
            <a:r>
              <a:rPr lang="en-US" dirty="0"/>
              <a: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1A583D92-F68C-1642-B60A-DE83BAAC69E4}"/>
              </a:ext>
            </a:extLst>
          </p:cNvPr>
          <p:cNvPicPr>
            <a:picLocks noChangeAspect="1"/>
          </p:cNvPicPr>
          <p:nvPr/>
        </p:nvPicPr>
        <p:blipFill>
          <a:blip r:embed="rId3"/>
          <a:stretch>
            <a:fillRect/>
          </a:stretch>
        </p:blipFill>
        <p:spPr>
          <a:xfrm>
            <a:off x="1651000" y="2623344"/>
            <a:ext cx="8890000" cy="2755900"/>
          </a:xfrm>
          <a:prstGeom prst="rect">
            <a:avLst/>
          </a:prstGeom>
        </p:spPr>
      </p:pic>
      <p:sp>
        <p:nvSpPr>
          <p:cNvPr id="5" name="TextBox 4">
            <a:extLst>
              <a:ext uri="{FF2B5EF4-FFF2-40B4-BE49-F238E27FC236}">
                <a16:creationId xmlns:a16="http://schemas.microsoft.com/office/drawing/2014/main" id="{DAB34729-DA5B-C04B-876D-3C95D071546B}"/>
              </a:ext>
            </a:extLst>
          </p:cNvPr>
          <p:cNvSpPr txBox="1"/>
          <p:nvPr/>
        </p:nvSpPr>
        <p:spPr>
          <a:xfrm>
            <a:off x="3539067" y="5689600"/>
            <a:ext cx="4685898" cy="261610"/>
          </a:xfrm>
          <a:prstGeom prst="rect">
            <a:avLst/>
          </a:prstGeom>
          <a:noFill/>
        </p:spPr>
        <p:txBody>
          <a:bodyPr wrap="none" rtlCol="0">
            <a:spAutoFit/>
          </a:bodyPr>
          <a:lstStyle/>
          <a:p>
            <a:r>
              <a:rPr lang="en-US" sz="1100" dirty="0"/>
              <a:t>https://</a:t>
            </a:r>
            <a:r>
              <a:rPr lang="en-US" sz="1100" dirty="0" err="1"/>
              <a:t>medium.com</a:t>
            </a:r>
            <a:r>
              <a:rPr lang="en-US" sz="1100" dirty="0"/>
              <a:t>/</a:t>
            </a:r>
            <a:r>
              <a:rPr lang="en-US" sz="1100" dirty="0" err="1"/>
              <a:t>swlh</a:t>
            </a:r>
            <a:r>
              <a:rPr lang="en-US" sz="1100" dirty="0"/>
              <a:t>/learning-paradigms-in-neural-networks-30854975aa8d</a:t>
            </a:r>
          </a:p>
        </p:txBody>
      </p:sp>
    </p:spTree>
    <p:extLst>
      <p:ext uri="{BB962C8B-B14F-4D97-AF65-F5344CB8AC3E}">
        <p14:creationId xmlns:p14="http://schemas.microsoft.com/office/powerpoint/2010/main" val="6190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Perceptron Learning Rule</a:t>
            </a:r>
          </a:p>
        </p:txBody>
      </p:sp>
      <p:pic>
        <p:nvPicPr>
          <p:cNvPr id="8" name="Content Placeholder 7">
            <a:extLst>
              <a:ext uri="{FF2B5EF4-FFF2-40B4-BE49-F238E27FC236}">
                <a16:creationId xmlns:a16="http://schemas.microsoft.com/office/drawing/2014/main" id="{ACA2561C-B281-3E44-9395-F0AD46799BAC}"/>
              </a:ext>
            </a:extLst>
          </p:cNvPr>
          <p:cNvPicPr>
            <a:picLocks noGrp="1" noChangeAspect="1"/>
          </p:cNvPicPr>
          <p:nvPr>
            <p:ph idx="1"/>
          </p:nvPr>
        </p:nvPicPr>
        <p:blipFill>
          <a:blip r:embed="rId3"/>
          <a:stretch>
            <a:fillRect/>
          </a:stretch>
        </p:blipFill>
        <p:spPr>
          <a:xfrm>
            <a:off x="1454150" y="1765300"/>
            <a:ext cx="9283700" cy="3327400"/>
          </a:xfrm>
        </p:spPr>
      </p:pic>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D3DEE5F6-B63B-0240-8F9C-7CFC395C9281}"/>
              </a:ext>
            </a:extLst>
          </p:cNvPr>
          <p:cNvPicPr>
            <a:picLocks noChangeAspect="1"/>
          </p:cNvPicPr>
          <p:nvPr/>
        </p:nvPicPr>
        <p:blipFill>
          <a:blip r:embed="rId4"/>
          <a:stretch>
            <a:fillRect/>
          </a:stretch>
        </p:blipFill>
        <p:spPr>
          <a:xfrm>
            <a:off x="4699000" y="5381625"/>
            <a:ext cx="2794000" cy="685800"/>
          </a:xfrm>
          <a:prstGeom prst="rect">
            <a:avLst/>
          </a:prstGeom>
        </p:spPr>
      </p:pic>
    </p:spTree>
    <p:extLst>
      <p:ext uri="{BB962C8B-B14F-4D97-AF65-F5344CB8AC3E}">
        <p14:creationId xmlns:p14="http://schemas.microsoft.com/office/powerpoint/2010/main" val="152611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Activation Functions</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5" name="Content Placeholder 14">
            <a:extLst>
              <a:ext uri="{FF2B5EF4-FFF2-40B4-BE49-F238E27FC236}">
                <a16:creationId xmlns:a16="http://schemas.microsoft.com/office/drawing/2014/main" id="{5C2AD7BE-D1F7-EC41-8695-38D2CC66ACCD}"/>
              </a:ext>
            </a:extLst>
          </p:cNvPr>
          <p:cNvPicPr>
            <a:picLocks noGrp="1" noChangeAspect="1"/>
          </p:cNvPicPr>
          <p:nvPr>
            <p:ph idx="1"/>
          </p:nvPr>
        </p:nvPicPr>
        <p:blipFill>
          <a:blip r:embed="rId3"/>
          <a:stretch>
            <a:fillRect/>
          </a:stretch>
        </p:blipFill>
        <p:spPr>
          <a:xfrm>
            <a:off x="5591590" y="-1"/>
            <a:ext cx="5762210" cy="6712917"/>
          </a:xfrm>
        </p:spPr>
      </p:pic>
      <p:sp>
        <p:nvSpPr>
          <p:cNvPr id="16" name="TextBox 15">
            <a:extLst>
              <a:ext uri="{FF2B5EF4-FFF2-40B4-BE49-F238E27FC236}">
                <a16:creationId xmlns:a16="http://schemas.microsoft.com/office/drawing/2014/main" id="{86B207CD-35ED-D54E-81E1-E9E129B19ABE}"/>
              </a:ext>
            </a:extLst>
          </p:cNvPr>
          <p:cNvSpPr txBox="1"/>
          <p:nvPr/>
        </p:nvSpPr>
        <p:spPr>
          <a:xfrm>
            <a:off x="1958480" y="6110817"/>
            <a:ext cx="3633110" cy="276999"/>
          </a:xfrm>
          <a:prstGeom prst="rect">
            <a:avLst/>
          </a:prstGeom>
          <a:noFill/>
        </p:spPr>
        <p:txBody>
          <a:bodyPr wrap="none" rtlCol="0">
            <a:spAutoFit/>
          </a:bodyPr>
          <a:lstStyle/>
          <a:p>
            <a:r>
              <a:rPr lang="en-US" sz="1200" dirty="0"/>
              <a:t>https://</a:t>
            </a:r>
            <a:r>
              <a:rPr lang="en-US" sz="1200" dirty="0" err="1"/>
              <a:t>www.simplilearn.com</a:t>
            </a:r>
            <a:r>
              <a:rPr lang="en-US" sz="1200" dirty="0"/>
              <a:t>/what-is-perceptron-tutorial</a:t>
            </a:r>
          </a:p>
        </p:txBody>
      </p:sp>
    </p:spTree>
    <p:extLst>
      <p:ext uri="{BB962C8B-B14F-4D97-AF65-F5344CB8AC3E}">
        <p14:creationId xmlns:p14="http://schemas.microsoft.com/office/powerpoint/2010/main" val="406019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br>
              <a:rPr lang="en-US" dirty="0"/>
            </a:br>
            <a:r>
              <a:rPr lang="en-US" dirty="0"/>
              <a:t>How a Neural Network works?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CAA92746-8D9B-484C-95C3-6B4D4FB56E65}"/>
              </a:ext>
            </a:extLst>
          </p:cNvPr>
          <p:cNvPicPr>
            <a:picLocks noChangeAspect="1"/>
          </p:cNvPicPr>
          <p:nvPr/>
        </p:nvPicPr>
        <p:blipFill>
          <a:blip r:embed="rId3"/>
          <a:stretch>
            <a:fillRect/>
          </a:stretch>
        </p:blipFill>
        <p:spPr>
          <a:xfrm>
            <a:off x="3254210" y="1922727"/>
            <a:ext cx="5683580" cy="4157133"/>
          </a:xfrm>
          <a:prstGeom prst="rect">
            <a:avLst/>
          </a:prstGeom>
        </p:spPr>
      </p:pic>
    </p:spTree>
    <p:extLst>
      <p:ext uri="{BB962C8B-B14F-4D97-AF65-F5344CB8AC3E}">
        <p14:creationId xmlns:p14="http://schemas.microsoft.com/office/powerpoint/2010/main" val="26356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Forward and Backward Propagation</a:t>
            </a:r>
          </a:p>
        </p:txBody>
      </p:sp>
      <p:pic>
        <p:nvPicPr>
          <p:cNvPr id="7" name="Content Placeholder 6">
            <a:extLst>
              <a:ext uri="{FF2B5EF4-FFF2-40B4-BE49-F238E27FC236}">
                <a16:creationId xmlns:a16="http://schemas.microsoft.com/office/drawing/2014/main" id="{EB88B4FC-41B1-1B46-A1C9-EC41C9C3F070}"/>
              </a:ext>
            </a:extLst>
          </p:cNvPr>
          <p:cNvPicPr>
            <a:picLocks noGrp="1" noChangeAspect="1"/>
          </p:cNvPicPr>
          <p:nvPr>
            <p:ph idx="1"/>
          </p:nvPr>
        </p:nvPicPr>
        <p:blipFill>
          <a:blip r:embed="rId3"/>
          <a:stretch>
            <a:fillRect/>
          </a:stretch>
        </p:blipFill>
        <p:spPr>
          <a:xfrm>
            <a:off x="83401" y="2063617"/>
            <a:ext cx="6212003" cy="2839773"/>
          </a:xfrm>
        </p:spPr>
      </p:pic>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280E2175-9725-7D44-B594-B0D3C9BDF1F5}"/>
              </a:ext>
            </a:extLst>
          </p:cNvPr>
          <p:cNvPicPr>
            <a:picLocks noChangeAspect="1"/>
          </p:cNvPicPr>
          <p:nvPr/>
        </p:nvPicPr>
        <p:blipFill>
          <a:blip r:embed="rId4"/>
          <a:stretch>
            <a:fillRect/>
          </a:stretch>
        </p:blipFill>
        <p:spPr>
          <a:xfrm>
            <a:off x="6295404" y="2063617"/>
            <a:ext cx="5759920" cy="2559050"/>
          </a:xfrm>
          <a:prstGeom prst="rect">
            <a:avLst/>
          </a:prstGeom>
        </p:spPr>
      </p:pic>
    </p:spTree>
    <p:extLst>
      <p:ext uri="{BB962C8B-B14F-4D97-AF65-F5344CB8AC3E}">
        <p14:creationId xmlns:p14="http://schemas.microsoft.com/office/powerpoint/2010/main" val="326402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Optimizers</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
        <p:nvSpPr>
          <p:cNvPr id="5" name="Content Placeholder 4">
            <a:extLst>
              <a:ext uri="{FF2B5EF4-FFF2-40B4-BE49-F238E27FC236}">
                <a16:creationId xmlns:a16="http://schemas.microsoft.com/office/drawing/2014/main" id="{8A788ABF-943F-0749-B082-6E5D0C65AFDA}"/>
              </a:ext>
            </a:extLst>
          </p:cNvPr>
          <p:cNvSpPr>
            <a:spLocks noGrp="1"/>
          </p:cNvSpPr>
          <p:nvPr>
            <p:ph idx="1"/>
          </p:nvPr>
        </p:nvSpPr>
        <p:spPr/>
        <p:txBody>
          <a:bodyPr/>
          <a:lstStyle/>
          <a:p>
            <a:r>
              <a:rPr lang="en-US" dirty="0"/>
              <a:t>Gradient Descent</a:t>
            </a:r>
          </a:p>
          <a:p>
            <a:r>
              <a:rPr lang="en-US" dirty="0"/>
              <a:t>Stochastic Gradient Descent</a:t>
            </a:r>
          </a:p>
          <a:p>
            <a:r>
              <a:rPr lang="en-US" dirty="0"/>
              <a:t>Mini-Batch Gradient Descent</a:t>
            </a:r>
          </a:p>
          <a:p>
            <a:r>
              <a:rPr lang="en-US" dirty="0"/>
              <a:t>Momentum, </a:t>
            </a:r>
            <a:r>
              <a:rPr lang="en-US" dirty="0" err="1"/>
              <a:t>AdaGrad</a:t>
            </a:r>
            <a:r>
              <a:rPr lang="en-US" dirty="0"/>
              <a:t>, </a:t>
            </a:r>
            <a:r>
              <a:rPr lang="en-US" dirty="0" err="1"/>
              <a:t>AdaDelta</a:t>
            </a:r>
            <a:r>
              <a:rPr lang="en-US" dirty="0"/>
              <a:t>, …</a:t>
            </a:r>
          </a:p>
          <a:p>
            <a:r>
              <a:rPr lang="en-US" dirty="0"/>
              <a:t>Adam (Adaptive Moment Estimation)</a:t>
            </a:r>
            <a:br>
              <a:rPr lang="en-US" dirty="0"/>
            </a:br>
            <a:endParaRPr lang="en-US" dirty="0"/>
          </a:p>
        </p:txBody>
      </p:sp>
      <p:sp>
        <p:nvSpPr>
          <p:cNvPr id="6" name="Rectangle 5">
            <a:extLst>
              <a:ext uri="{FF2B5EF4-FFF2-40B4-BE49-F238E27FC236}">
                <a16:creationId xmlns:a16="http://schemas.microsoft.com/office/drawing/2014/main" id="{D20377B6-D0DD-1940-9EA2-7C5C13A0F040}"/>
              </a:ext>
            </a:extLst>
          </p:cNvPr>
          <p:cNvSpPr/>
          <p:nvPr/>
        </p:nvSpPr>
        <p:spPr>
          <a:xfrm>
            <a:off x="1320799" y="5036235"/>
            <a:ext cx="8314267" cy="369332"/>
          </a:xfrm>
          <a:prstGeom prst="rect">
            <a:avLst/>
          </a:prstGeom>
        </p:spPr>
        <p:txBody>
          <a:bodyPr wrap="square">
            <a:spAutoFit/>
          </a:bodyPr>
          <a:lstStyle/>
          <a:p>
            <a:r>
              <a:rPr lang="en-US" dirty="0"/>
              <a:t>https://</a:t>
            </a:r>
            <a:r>
              <a:rPr lang="en-US" dirty="0" err="1"/>
              <a:t>miro.medium.com</a:t>
            </a:r>
            <a:r>
              <a:rPr lang="en-US" dirty="0"/>
              <a:t>/max/600/1*_osB82GKHBOT8k1idLqiqA.gif</a:t>
            </a:r>
          </a:p>
        </p:txBody>
      </p:sp>
      <p:pic>
        <p:nvPicPr>
          <p:cNvPr id="7" name="Picture 6">
            <a:extLst>
              <a:ext uri="{FF2B5EF4-FFF2-40B4-BE49-F238E27FC236}">
                <a16:creationId xmlns:a16="http://schemas.microsoft.com/office/drawing/2014/main" id="{22ABBFCC-F2DE-B545-8194-D5451068D82B}"/>
              </a:ext>
            </a:extLst>
          </p:cNvPr>
          <p:cNvPicPr>
            <a:picLocks noChangeAspect="1"/>
          </p:cNvPicPr>
          <p:nvPr/>
        </p:nvPicPr>
        <p:blipFill>
          <a:blip r:embed="rId3"/>
          <a:stretch>
            <a:fillRect/>
          </a:stretch>
        </p:blipFill>
        <p:spPr>
          <a:xfrm>
            <a:off x="6810149" y="1463845"/>
            <a:ext cx="4909471" cy="2884947"/>
          </a:xfrm>
          <a:prstGeom prst="rect">
            <a:avLst/>
          </a:prstGeom>
        </p:spPr>
      </p:pic>
    </p:spTree>
    <p:extLst>
      <p:ext uri="{BB962C8B-B14F-4D97-AF65-F5344CB8AC3E}">
        <p14:creationId xmlns:p14="http://schemas.microsoft.com/office/powerpoint/2010/main" val="3497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Why have multiple layers?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r>
              <a:rPr lang="en-US" dirty="0"/>
              <a:t>A single-layer neural network can only be used to represent linearly separable functions.</a:t>
            </a:r>
          </a:p>
          <a:p>
            <a:endParaRPr lang="en-US" dirty="0"/>
          </a:p>
          <a:p>
            <a:r>
              <a:rPr lang="en-US" dirty="0"/>
              <a:t>A Multilayer Perceptron can be used to represent convex regions.</a:t>
            </a:r>
          </a:p>
          <a:p>
            <a:endParaRPr lang="en-US" dirty="0"/>
          </a:p>
          <a:p>
            <a:r>
              <a:rPr lang="en-US" dirty="0"/>
              <a:t>How many layers and nodes to use? Experimentation, Intuition, Literature</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70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6062</TotalTime>
  <Words>864</Words>
  <Application>Microsoft Macintosh PowerPoint</Application>
  <PresentationFormat>Widescreen</PresentationFormat>
  <Paragraphs>193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Office Theme</vt:lpstr>
      <vt:lpstr>INFO 656-01 Fall 2022 Neural Networks</vt:lpstr>
      <vt:lpstr>PowerPoint Presentation</vt:lpstr>
      <vt:lpstr>Artificial Neuron/Perceptron</vt:lpstr>
      <vt:lpstr>Perceptron Learning Rule</vt:lpstr>
      <vt:lpstr>Activation Functions</vt:lpstr>
      <vt:lpstr> How a Neural Network works?</vt:lpstr>
      <vt:lpstr>Forward and Backward Propagation</vt:lpstr>
      <vt:lpstr>Optimizers</vt:lpstr>
      <vt:lpstr>Why have multiple layers?</vt:lpstr>
      <vt:lpstr>Why using Neural Nets?</vt:lpstr>
      <vt:lpstr>Frameworks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80</cp:revision>
  <dcterms:created xsi:type="dcterms:W3CDTF">2020-08-22T01:54:37Z</dcterms:created>
  <dcterms:modified xsi:type="dcterms:W3CDTF">2022-10-26T19:00:44Z</dcterms:modified>
</cp:coreProperties>
</file>