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8" r:id="rId4"/>
    <p:sldId id="265" r:id="rId5"/>
    <p:sldId id="273" r:id="rId6"/>
    <p:sldId id="274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07"/>
    <p:restoredTop sz="69368"/>
  </p:normalViewPr>
  <p:slideViewPr>
    <p:cSldViewPr snapToGrid="0" snapToObjects="1">
      <p:cViewPr varScale="1">
        <p:scale>
          <a:sx n="71" d="100"/>
          <a:sy n="71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supervised learning – here there is no mention of X </a:t>
            </a:r>
          </a:p>
          <a:p>
            <a:r>
              <a:rPr lang="en-US" dirty="0"/>
              <a:t>So you can randomly give admission to circles and squares -&gt; what about merit-based? We can </a:t>
            </a:r>
            <a:r>
              <a:rPr lang="en-US" dirty="0" err="1"/>
              <a:t>accomodate</a:t>
            </a:r>
            <a:r>
              <a:rPr lang="en-US" dirty="0"/>
              <a:t>. The fact that this is a bad </a:t>
            </a:r>
            <a:r>
              <a:rPr lang="en-US" dirty="0" err="1"/>
              <a:t>algo</a:t>
            </a:r>
            <a:r>
              <a:rPr lang="en-US" dirty="0"/>
              <a:t>, doesn’t mean there can be a good one that satisfies X and fairness</a:t>
            </a:r>
          </a:p>
          <a:p>
            <a:r>
              <a:rPr lang="en-US" dirty="0"/>
              <a:t>This is good if you want to start fresh with no prior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mention of Y -&gt; did they default/graduated or not. What if 30% of circles repay, but only 15%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 perfect predictor, We can pay to 15% of both squares and circles that are paying back -&gt; but what about the 15% circles who didn’t get it? Is it unfair?</a:t>
            </a:r>
          </a:p>
          <a:p>
            <a:r>
              <a:rPr lang="en-US" dirty="0"/>
              <a:t>Give to 30% of both -&gt; what about the lender? It is loosing money on 15% of squares</a:t>
            </a:r>
          </a:p>
          <a:p>
            <a:endParaRPr lang="en-US" dirty="0"/>
          </a:p>
          <a:p>
            <a:r>
              <a:rPr lang="en-US" dirty="0"/>
              <a:t>It is at odds with optimal decision making -&gt; accuracy</a:t>
            </a:r>
          </a:p>
          <a:p>
            <a:r>
              <a:rPr lang="en-US" dirty="0"/>
              <a:t>------</a:t>
            </a:r>
          </a:p>
          <a:p>
            <a:r>
              <a:rPr lang="en-US" dirty="0"/>
              <a:t>One approach is to evenly distribute the mistakes –e make, rather than evenly distributing the loans we give -&gt; rate of false rejections can be the same in both races.</a:t>
            </a:r>
          </a:p>
          <a:p>
            <a:r>
              <a:rPr lang="en-US" dirty="0"/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</a:t>
            </a:r>
          </a:p>
          <a:p>
            <a:endParaRPr lang="en-US" dirty="0"/>
          </a:p>
          <a:p>
            <a:r>
              <a:rPr lang="en-US" dirty="0"/>
              <a:t>So lets say our model falsely reject 20% of squares, is it fair as long as it also falsely rejects 20% of circles?</a:t>
            </a:r>
          </a:p>
          <a:p>
            <a:endParaRPr lang="en-US" dirty="0"/>
          </a:p>
          <a:p>
            <a:r>
              <a:rPr lang="en-US" dirty="0"/>
              <a:t>Individually, if you were worthy and didn’t get it, it doesn’t make you feel better to realize another worthy applicant also didn’t get it</a:t>
            </a:r>
          </a:p>
          <a:p>
            <a:endParaRPr lang="en-US" dirty="0"/>
          </a:p>
          <a:p>
            <a:r>
              <a:rPr lang="en-US" dirty="0"/>
              <a:t>Both statistical parity and equality of false negatives offer fairness for groups, but not individuals in those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take a step back, we don’t have perfect data, we don’t have perfect models, and we don’t have perfect fairness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applicants are circle</a:t>
            </a:r>
          </a:p>
          <a:p>
            <a:endParaRPr lang="en-US" dirty="0"/>
          </a:p>
          <a:p>
            <a:r>
              <a:rPr lang="en-US" dirty="0"/>
              <a:t>SAT as a proxy </a:t>
            </a:r>
          </a:p>
          <a:p>
            <a:r>
              <a:rPr lang="en-US" dirty="0"/>
              <a:t>Circles are wealthier -&gt; better prep, retakes</a:t>
            </a:r>
          </a:p>
          <a:p>
            <a:endParaRPr lang="en-US" dirty="0"/>
          </a:p>
          <a:p>
            <a:r>
              <a:rPr lang="en-US" dirty="0"/>
              <a:t>both populations are equally well prepared for success -&gt; % circles who graduate is equal to % of square who graduate if admitted</a:t>
            </a:r>
          </a:p>
          <a:p>
            <a:endParaRPr lang="en-US" dirty="0"/>
          </a:p>
          <a:p>
            <a:r>
              <a:rPr lang="en-US" dirty="0"/>
              <a:t>Let’s say the simple rule of SAT cutoff for admission -&gt; Circles have inflated scores</a:t>
            </a:r>
          </a:p>
          <a:p>
            <a:r>
              <a:rPr lang="en-US" dirty="0"/>
              <a:t>Even choosing the most accurate model violates the fairness</a:t>
            </a:r>
          </a:p>
          <a:p>
            <a:endParaRPr lang="en-US" dirty="0"/>
          </a:p>
          <a:p>
            <a:r>
              <a:rPr lang="en-US" dirty="0"/>
              <a:t>If it is complicated for a simple example, how are we handling this for more complex </a:t>
            </a:r>
            <a:r>
              <a:rPr lang="en-US" dirty="0" err="1"/>
              <a:t>algos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Model doesn’t account for superficial difference in SAT scores -&gt; build separate model for each group? Then we need to explicitly use race as an input for our model</a:t>
            </a:r>
          </a:p>
          <a:p>
            <a:endParaRPr lang="en-US" dirty="0"/>
          </a:p>
          <a:p>
            <a:r>
              <a:rPr lang="en-US" dirty="0"/>
              <a:t>Assumption -&gt; SAT score is equally predictive for graduation for both groups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card:  model details/ intended use/ factors/ metrics/evaluation data/ training data/ quantitative analysis/ ethical considerations/ caveats &amp; recs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Data, Bias, Communication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2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2C66-434B-8849-B88B-6BC4A74B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9340" y="3429000"/>
            <a:ext cx="8005781" cy="2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data: how it's collected, formatted, labeled, sample selection </a:t>
            </a:r>
          </a:p>
          <a:p>
            <a:pPr marL="0" indent="0">
              <a:buNone/>
            </a:pPr>
            <a:r>
              <a:rPr lang="en-US" dirty="0"/>
              <a:t>2. the features: how they are designed</a:t>
            </a:r>
          </a:p>
          <a:p>
            <a:pPr marL="0" indent="0">
              <a:buNone/>
            </a:pPr>
            <a:r>
              <a:rPr lang="en-US" dirty="0"/>
              <a:t>3. the architecture of the model</a:t>
            </a:r>
          </a:p>
          <a:p>
            <a:pPr marL="0" indent="0">
              <a:buNone/>
            </a:pPr>
            <a:r>
              <a:rPr lang="en-US" dirty="0"/>
              <a:t>4. the objective function</a:t>
            </a:r>
          </a:p>
          <a:p>
            <a:pPr marL="0" indent="0">
              <a:buNone/>
            </a:pPr>
            <a:r>
              <a:rPr lang="en-US" dirty="0"/>
              <a:t>5. how it's deploy</a:t>
            </a:r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planet just like Earth except that there are only  two races of people: </a:t>
            </a:r>
            <a:r>
              <a:rPr lang="en-US" b="1" dirty="0"/>
              <a:t>Circles</a:t>
            </a:r>
            <a:r>
              <a:rPr lang="en-US" dirty="0"/>
              <a:t> and </a:t>
            </a:r>
            <a:r>
              <a:rPr lang="en-US" b="1" dirty="0"/>
              <a:t>Squares</a:t>
            </a:r>
          </a:p>
          <a:p>
            <a:r>
              <a:rPr lang="en-US" dirty="0"/>
              <a:t>Suppose for some reason we are concerned about discrimination against </a:t>
            </a:r>
            <a:r>
              <a:rPr lang="en-US" b="1" dirty="0"/>
              <a:t>Squares</a:t>
            </a:r>
          </a:p>
          <a:p>
            <a:r>
              <a:rPr lang="en-US" b="1" dirty="0"/>
              <a:t>Statistical Parity: </a:t>
            </a:r>
            <a:r>
              <a:rPr lang="en-US" dirty="0"/>
              <a:t>the fraction of </a:t>
            </a:r>
            <a:r>
              <a:rPr lang="en-US" b="1" dirty="0"/>
              <a:t>Square</a:t>
            </a:r>
            <a:r>
              <a:rPr lang="en-US" dirty="0"/>
              <a:t> that are selected be approximately the same as the fraction of selected </a:t>
            </a:r>
            <a:r>
              <a:rPr lang="en-US" b="1" dirty="0"/>
              <a:t>Circle</a:t>
            </a:r>
            <a:r>
              <a:rPr lang="en-US" dirty="0"/>
              <a:t> applicants.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AB89928-C14C-EC4F-8FB9-CB25AAF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St. Fairness College Admission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0BF2A-1F0F-3B4E-B6BB-1FFAD2B6CD29}"/>
              </a:ext>
            </a:extLst>
          </p:cNvPr>
          <p:cNvSpPr txBox="1"/>
          <p:nvPr/>
        </p:nvSpPr>
        <p:spPr>
          <a:xfrm>
            <a:off x="5115367" y="5149796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Pool</a:t>
            </a:r>
          </a:p>
        </p:txBody>
      </p:sp>
    </p:spTree>
    <p:extLst>
      <p:ext uri="{BB962C8B-B14F-4D97-AF65-F5344CB8AC3E}">
        <p14:creationId xmlns:p14="http://schemas.microsoft.com/office/powerpoint/2010/main" val="2469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2B32BB-C78D-EC42-BEDC-EFF29BD527B1}"/>
              </a:ext>
            </a:extLst>
          </p:cNvPr>
          <p:cNvCxnSpPr/>
          <p:nvPr/>
        </p:nvCxnSpPr>
        <p:spPr>
          <a:xfrm flipH="1" flipV="1">
            <a:off x="5145741" y="2214379"/>
            <a:ext cx="716001" cy="95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8E0A6-2966-304E-A668-25DE006A4E5B}"/>
              </a:ext>
            </a:extLst>
          </p:cNvPr>
          <p:cNvCxnSpPr>
            <a:cxnSpLocks/>
          </p:cNvCxnSpPr>
          <p:nvPr/>
        </p:nvCxnSpPr>
        <p:spPr>
          <a:xfrm flipV="1">
            <a:off x="5869237" y="2061979"/>
            <a:ext cx="486739" cy="111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4D6CEC-C58A-E44D-A1A3-9C794F08312C}"/>
              </a:ext>
            </a:extLst>
          </p:cNvPr>
          <p:cNvSpPr txBox="1"/>
          <p:nvPr/>
        </p:nvSpPr>
        <p:spPr>
          <a:xfrm>
            <a:off x="3956204" y="149732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graduates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2BCB7-0815-3348-B564-27862E958781}"/>
              </a:ext>
            </a:extLst>
          </p:cNvPr>
          <p:cNvSpPr txBox="1"/>
          <p:nvPr/>
        </p:nvSpPr>
        <p:spPr>
          <a:xfrm>
            <a:off x="6158517" y="1545813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 graduates</a:t>
            </a:r>
          </a:p>
        </p:txBody>
      </p:sp>
    </p:spTree>
    <p:extLst>
      <p:ext uri="{BB962C8B-B14F-4D97-AF65-F5344CB8AC3E}">
        <p14:creationId xmlns:p14="http://schemas.microsoft.com/office/powerpoint/2010/main" val="20288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6CE3E-97BB-3B48-AD2B-8FAFCBB24DED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12895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461960-0A10-7F4E-8283-904CE0E98C1E}"/>
              </a:ext>
            </a:extLst>
          </p:cNvPr>
          <p:cNvCxnSpPr>
            <a:cxnSpLocks/>
          </p:cNvCxnSpPr>
          <p:nvPr/>
        </p:nvCxnSpPr>
        <p:spPr>
          <a:xfrm flipV="1">
            <a:off x="5878271" y="3048093"/>
            <a:ext cx="1310100" cy="125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2D2F351-ADB3-3B41-820D-C525237482D1}"/>
              </a:ext>
            </a:extLst>
          </p:cNvPr>
          <p:cNvSpPr/>
          <p:nvPr/>
        </p:nvSpPr>
        <p:spPr>
          <a:xfrm>
            <a:off x="5791275" y="355011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A82FA7-784D-8540-A41F-034CE84C31F7}"/>
              </a:ext>
            </a:extLst>
          </p:cNvPr>
          <p:cNvSpPr/>
          <p:nvPr/>
        </p:nvSpPr>
        <p:spPr>
          <a:xfrm>
            <a:off x="6158752" y="368458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4BD9FD-DE59-0144-B4AB-E729F5CA585A}"/>
              </a:ext>
            </a:extLst>
          </p:cNvPr>
          <p:cNvSpPr/>
          <p:nvPr/>
        </p:nvSpPr>
        <p:spPr>
          <a:xfrm>
            <a:off x="5916705" y="389133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E71D5A-AD76-CB47-9797-632247087A8C}"/>
              </a:ext>
            </a:extLst>
          </p:cNvPr>
          <p:cNvSpPr/>
          <p:nvPr/>
        </p:nvSpPr>
        <p:spPr>
          <a:xfrm>
            <a:off x="6221504" y="39809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38E85-12D6-924C-B237-0A74BC33022F}"/>
              </a:ext>
            </a:extLst>
          </p:cNvPr>
          <p:cNvSpPr/>
          <p:nvPr/>
        </p:nvSpPr>
        <p:spPr>
          <a:xfrm>
            <a:off x="6131857" y="4259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3C391-0DA5-9F4F-AD54-8D2C29E4F471}"/>
              </a:ext>
            </a:extLst>
          </p:cNvPr>
          <p:cNvSpPr/>
          <p:nvPr/>
        </p:nvSpPr>
        <p:spPr>
          <a:xfrm>
            <a:off x="5522261" y="382896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2DADFC-3E9A-9D42-A350-A710B639F8CD}"/>
              </a:ext>
            </a:extLst>
          </p:cNvPr>
          <p:cNvSpPr/>
          <p:nvPr/>
        </p:nvSpPr>
        <p:spPr>
          <a:xfrm>
            <a:off x="6786280" y="345150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A826EC0-9177-9A48-9083-93B752F436A8}"/>
              </a:ext>
            </a:extLst>
          </p:cNvPr>
          <p:cNvSpPr/>
          <p:nvPr/>
        </p:nvSpPr>
        <p:spPr>
          <a:xfrm>
            <a:off x="6544233" y="36582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608E98-66A6-9E40-BECE-BF4FB8813CF9}"/>
              </a:ext>
            </a:extLst>
          </p:cNvPr>
          <p:cNvSpPr/>
          <p:nvPr/>
        </p:nvSpPr>
        <p:spPr>
          <a:xfrm>
            <a:off x="6849032" y="374790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B9D79B-6B75-1248-9932-CE2E0C1373FD}"/>
              </a:ext>
            </a:extLst>
          </p:cNvPr>
          <p:cNvSpPr/>
          <p:nvPr/>
        </p:nvSpPr>
        <p:spPr>
          <a:xfrm>
            <a:off x="6759385" y="402618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194B0-1AD4-3544-8362-4139060B3E6F}"/>
              </a:ext>
            </a:extLst>
          </p:cNvPr>
          <p:cNvSpPr/>
          <p:nvPr/>
        </p:nvSpPr>
        <p:spPr>
          <a:xfrm>
            <a:off x="6149789" y="359588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F7CCE9-9607-474D-8704-CA171F984F85}"/>
              </a:ext>
            </a:extLst>
          </p:cNvPr>
          <p:cNvSpPr/>
          <p:nvPr/>
        </p:nvSpPr>
        <p:spPr>
          <a:xfrm>
            <a:off x="6526304" y="324531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6CE386-65A1-4347-905E-505CD3CDF4E6}"/>
              </a:ext>
            </a:extLst>
          </p:cNvPr>
          <p:cNvSpPr/>
          <p:nvPr/>
        </p:nvSpPr>
        <p:spPr>
          <a:xfrm>
            <a:off x="6284257" y="345206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22D8E3-3994-DD4E-88DD-F3032DF30FAF}"/>
              </a:ext>
            </a:extLst>
          </p:cNvPr>
          <p:cNvSpPr/>
          <p:nvPr/>
        </p:nvSpPr>
        <p:spPr>
          <a:xfrm>
            <a:off x="6589056" y="35417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754</Words>
  <Application>Microsoft Macintosh PowerPoint</Application>
  <PresentationFormat>Widescreen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Office Theme</vt:lpstr>
      <vt:lpstr>INFO 656-01 Fall 2020 Data, Bias, Communication</vt:lpstr>
      <vt:lpstr>Data</vt:lpstr>
      <vt:lpstr>Data - Group Activity</vt:lpstr>
      <vt:lpstr>Bias – sources</vt:lpstr>
      <vt:lpstr>Fairness - Group Activity</vt:lpstr>
      <vt:lpstr>St. Fairness College Admission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33</cp:revision>
  <dcterms:created xsi:type="dcterms:W3CDTF">2020-08-22T01:54:37Z</dcterms:created>
  <dcterms:modified xsi:type="dcterms:W3CDTF">2020-09-01T21:59:21Z</dcterms:modified>
</cp:coreProperties>
</file>