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67" r:id="rId5"/>
    <p:sldId id="268" r:id="rId6"/>
    <p:sldId id="269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1"/>
    <p:restoredTop sz="94628"/>
  </p:normalViewPr>
  <p:slideViewPr>
    <p:cSldViewPr snapToGrid="0" snapToObjects="1">
      <p:cViewPr varScale="1">
        <p:scale>
          <a:sx n="102" d="100"/>
          <a:sy n="102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osimani/Machine_Learning_Pratt" TargetMode="External"/><Relationship Id="rId2" Type="http://schemas.openxmlformats.org/officeDocument/2006/relationships/hyperlink" Target="mailto:aimani@pra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getting_started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faculty.marshall.usc.edu/gareth-james/I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amueller/introduction_to_ml_with_python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</a:t>
            </a:r>
          </a:p>
          <a:p>
            <a:r>
              <a:rPr lang="en-US" dirty="0">
                <a:solidFill>
                  <a:srgbClr val="FF0000"/>
                </a:solidFill>
              </a:rPr>
              <a:t>Avoid writing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6E69-210A-AB42-AB8D-BB1C1BC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56" y="0"/>
            <a:ext cx="5125844" cy="7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and Interpreted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Multi-paradigm (OOP &amp; Functional)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Great Libraries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848600" cy="31115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stackoverflow.blog</a:t>
            </a:r>
            <a:r>
              <a:rPr lang="en-US" dirty="0"/>
              <a:t>/2017/09/06/incredible-growth-python/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46F2-226D-534E-82C3-FEF22D5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723" y="1414463"/>
            <a:ext cx="555444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an Artifact - Python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use Python 2.x – unless you really have to!</a:t>
            </a:r>
          </a:p>
          <a:p>
            <a:r>
              <a:rPr lang="en-US" dirty="0"/>
              <a:t>Always create/use environments</a:t>
            </a:r>
          </a:p>
          <a:p>
            <a:r>
              <a:rPr lang="en-US" dirty="0"/>
              <a:t>Lint your code (PEP8)</a:t>
            </a:r>
          </a:p>
          <a:p>
            <a:r>
              <a:rPr lang="en-US" dirty="0"/>
              <a:t>Add comments</a:t>
            </a:r>
          </a:p>
          <a:p>
            <a:r>
              <a:rPr lang="en-US" dirty="0"/>
              <a:t>Modular coding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99EB-E3A5-6249-9E9B-FD8C7606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12" y="347101"/>
            <a:ext cx="4612888" cy="6510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Email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aimani@pratt.edu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Office Hours</a:t>
            </a:r>
            <a:r>
              <a:rPr lang="en-US" dirty="0">
                <a:latin typeface="Garamond" panose="02020404030301010803" pitchFamily="18" charset="0"/>
              </a:rPr>
              <a:t>: Mondays 7-9. Email me first!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Course website: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https://github.com/Amirosimani/Machine_Learning_Pratt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C6-6010-7E49-BEB8-6E75192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3D62-5A87-BE48-9BFB-EAED531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A607917C-DC3B-2A43-88DD-9166F04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637"/>
          <a:stretch/>
        </p:blipFill>
        <p:spPr>
          <a:xfrm>
            <a:off x="838200" y="1912144"/>
            <a:ext cx="2324100" cy="3295650"/>
          </a:xfr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7E490840-A606-F648-AEFF-CD47EFA2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80" y="1912144"/>
            <a:ext cx="2514207" cy="329565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0409FE0F-3B9E-7F48-8458-868D596D6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67" y="1912144"/>
            <a:ext cx="2489200" cy="3263900"/>
          </a:xfrm>
          <a:prstGeom prst="rect">
            <a:avLst/>
          </a:prstGeom>
        </p:spPr>
      </p:pic>
      <p:pic>
        <p:nvPicPr>
          <p:cNvPr id="16" name="Picture 15">
            <a:hlinkClick r:id="rId8"/>
            <a:extLst>
              <a:ext uri="{FF2B5EF4-FFF2-40B4-BE49-F238E27FC236}">
                <a16:creationId xmlns:a16="http://schemas.microsoft.com/office/drawing/2014/main" id="{05571A65-982A-6747-9A7E-E2367289C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700" y="1912144"/>
            <a:ext cx="1625600" cy="5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6AAE-D2F2-504F-AE49-99452472B841}"/>
              </a:ext>
            </a:extLst>
          </p:cNvPr>
          <p:cNvSpPr txBox="1"/>
          <p:nvPr/>
        </p:nvSpPr>
        <p:spPr>
          <a:xfrm>
            <a:off x="9283700" y="28321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ciml.info</a:t>
            </a:r>
            <a:r>
              <a:rPr lang="en-US" dirty="0"/>
              <a:t>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C578B-C7E5-9644-BC20-6BE9B683FA7B}"/>
              </a:ext>
            </a:extLst>
          </p:cNvPr>
          <p:cNvCxnSpPr/>
          <p:nvPr/>
        </p:nvCxnSpPr>
        <p:spPr>
          <a:xfrm>
            <a:off x="8839200" y="1690688"/>
            <a:ext cx="0" cy="40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3E5-7C6B-B04C-903A-5220922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What and Why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07D-CD1A-4B40-B82A-C9DAFF5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Machine learning, XKCD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EBC94-5DAC-E548-8ECD-C1579EF2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2168" y="1398671"/>
            <a:ext cx="4187663" cy="4955213"/>
          </a:xfrm>
        </p:spPr>
      </p:pic>
    </p:spTree>
    <p:extLst>
      <p:ext uri="{BB962C8B-B14F-4D97-AF65-F5344CB8AC3E}">
        <p14:creationId xmlns:p14="http://schemas.microsoft.com/office/powerpoint/2010/main" val="12813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48B4-958B-E344-A6CD-E9F7C4C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CA683-2D63-8846-9521-6B0B8943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47" y="1447800"/>
            <a:ext cx="6544505" cy="4680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32992-7B56-9244-A66D-532D571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53400" cy="50165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blogs.oracle.com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/types-of-machine-learning-and-top-10-algorithms-everyone-should-know-v2</a:t>
            </a:r>
          </a:p>
        </p:txBody>
      </p:sp>
    </p:spTree>
    <p:extLst>
      <p:ext uri="{BB962C8B-B14F-4D97-AF65-F5344CB8AC3E}">
        <p14:creationId xmlns:p14="http://schemas.microsoft.com/office/powerpoint/2010/main" val="7711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ED9-79D0-DE4F-8136-D9FED83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Machine Learning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5A-6E1D-604C-ACC9-7DC0916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the collection process (week 2)</a:t>
            </a:r>
          </a:p>
          <a:p>
            <a:r>
              <a:rPr lang="en-US" dirty="0"/>
              <a:t>Machine Learning vs Statistics (multiple weeks)</a:t>
            </a:r>
          </a:p>
          <a:p>
            <a:r>
              <a:rPr lang="en-US" dirty="0"/>
              <a:t>Machine Learning workflow (week 8, 11)</a:t>
            </a:r>
          </a:p>
          <a:p>
            <a:r>
              <a:rPr lang="en-US" dirty="0"/>
              <a:t>FATML (Fair Accountable Transparent ML) (Week 2, 12, 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46BE-860F-AE4D-B68F-4F5102E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Coding is not fun, It’s technically and ethically complex! 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DB87-0B53-0F4A-8067-6F9B9EB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512" y="6356350"/>
            <a:ext cx="8041888" cy="365125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1. https://</a:t>
            </a:r>
            <a:r>
              <a:rPr lang="en-US" dirty="0" err="1">
                <a:latin typeface="Garamond" panose="02020404030301010803" pitchFamily="18" charset="0"/>
              </a:rPr>
              <a:t>aeon.co</a:t>
            </a:r>
            <a:r>
              <a:rPr lang="en-US" dirty="0">
                <a:latin typeface="Garamond" panose="02020404030301010803" pitchFamily="18" charset="0"/>
              </a:rPr>
              <a:t>/ideas/coding-is-not-fun-it-s-technically-and-ethically-complex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761D1-4FB2-0E42-BBFA-28D53B3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638"/>
            <a:ext cx="48438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B90-525D-DC4B-8071-B887C5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8" y="1825625"/>
            <a:ext cx="6792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“Programs must be written for people to read, and only incidentally for machines to execute. ” — Harold Abelson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“Any fool can write code that a computer can understand. Good programmers write code that humans can understand.” — Martin Fowler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Your feature self is the most likely the one who needs to understand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331</Words>
  <Application>Microsoft Macintosh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Office Theme</vt:lpstr>
      <vt:lpstr>INFO 656-01 Fall 2020 What is Machine Learning? </vt:lpstr>
      <vt:lpstr>Housekeeping</vt:lpstr>
      <vt:lpstr>Books</vt:lpstr>
      <vt:lpstr>Machine Learning - What and Why</vt:lpstr>
      <vt:lpstr>Types of Machine Learning</vt:lpstr>
      <vt:lpstr>Other Machine Learning Considerations</vt:lpstr>
      <vt:lpstr>Coding</vt:lpstr>
      <vt:lpstr>Coding</vt:lpstr>
      <vt:lpstr>General Coding Guidelines</vt:lpstr>
      <vt:lpstr>General Coding Guidelines</vt:lpstr>
      <vt:lpstr>Why Python?</vt:lpstr>
      <vt:lpstr>Code as an Artifact - Python Good Practices</vt:lpstr>
      <vt:lpstr>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22</cp:revision>
  <dcterms:created xsi:type="dcterms:W3CDTF">2020-08-22T01:54:37Z</dcterms:created>
  <dcterms:modified xsi:type="dcterms:W3CDTF">2021-09-02T02:24:18Z</dcterms:modified>
</cp:coreProperties>
</file>