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1" r:id="rId4"/>
    <p:sldId id="266" r:id="rId5"/>
    <p:sldId id="267" r:id="rId6"/>
    <p:sldId id="268" r:id="rId7"/>
    <p:sldId id="269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1"/>
    <p:restoredTop sz="94628"/>
  </p:normalViewPr>
  <p:slideViewPr>
    <p:cSldViewPr snapToGrid="0" snapToObjects="1">
      <p:cViewPr varScale="1">
        <p:scale>
          <a:sx n="102" d="100"/>
          <a:sy n="102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058D-E663-3E48-99D5-AFD0BCA1823C}" type="datetimeFigureOut">
              <a:rPr lang="en-US" smtClean="0"/>
              <a:t>9/2/21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982A1-5A81-7746-934C-61A23258E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1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Regardless of why you are using ML for, you need to code!</a:t>
            </a:r>
          </a:p>
          <a:p>
            <a:endParaRPr lang="en-US" dirty="0"/>
          </a:p>
          <a:p>
            <a:r>
              <a:rPr lang="en-US" dirty="0"/>
              <a:t>What is code? Refer to Bloomberg article</a:t>
            </a:r>
          </a:p>
          <a:p>
            <a:r>
              <a:rPr lang="en-US" dirty="0"/>
              <a:t>What is algorithm?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71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982A1-5A81-7746-934C-61A23258E6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ACAF-C491-3C4F-A9E0-CE414B58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64C4F-88A6-034B-870A-C7938AA3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4783-4471-A447-9E15-E9CD1D41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1C02-5DDA-4742-BA9F-16C918E9CF6D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CC124-1BA3-F64E-9313-C30449A2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D51C-D7F1-E14D-B988-17925681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40C-DF93-9546-B5B6-5F53319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864-A555-3F4C-BC5C-010D8AEF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1D16-8340-4345-80E1-86932A8D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86B6-90A8-3541-BA71-86E77F56DAB4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675-D495-2E44-A331-AA8212EF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3844-8061-5E44-ACBD-0118CC1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69B37-DC28-7E4B-B300-F05CB86D7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40C8D-D5E2-B547-9080-188E20D9C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43FD5-42A0-4044-8C1B-B5773553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FF3A3-1CCF-A84D-A287-5CAF30DE28F4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7C75-F9A1-394A-B2B3-15EB8153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7E785-1F07-0E44-A602-83621031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9DFB-D9DA-9B4E-B28A-D5159CB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EB04-652C-F540-80E0-5F7AF817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CD90F-8689-DB44-AC6A-2A0064D8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019A-578B-EF42-A6FE-609BC777F59C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149D-A519-4D42-B4FF-E4876B70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1EF77-9D81-5F47-8D40-F3D1DFF6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EFA9-981C-304B-87B4-3BC51CD0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040A-3F63-794E-99C0-938CFAF1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E363-B2BF-4E4B-9A75-3E163F45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9FEC-2E87-404D-A86C-ABD7A0A24F55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5CA39-2EFD-DF44-A8CB-FFBDA1C2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F14B3-9F69-E64A-8D97-30F14FDB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5102-9DDE-0B47-A9A3-87ECFDD5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E7A5-07CA-4A44-9F40-97146E286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F4D9-847D-8342-B277-E08EF2A7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A44F-9653-E144-BB4B-18F223283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A608-0CB1-7045-BE57-7D86CEA40281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52EE8-2B67-794F-B3CB-4764E5DB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D59D-DC73-A64E-A648-328E340F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8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FC1-10C2-0646-9B27-DD2A280C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F733B-3AD5-BE48-97EF-B7146C0B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7462E-6838-9742-A4B9-4D0882917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D4729-50A6-9849-9645-734631A22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3B12-B10F-C446-A7B3-9641981C4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98B82-5006-3543-A907-164E09F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7496E-E60B-0146-8488-196488F29A43}" type="datetime1">
              <a:rPr lang="en-US" smtClean="0"/>
              <a:t>9/2/21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339F9-E278-FE4F-930A-4B43A90A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0C15CA-5819-3E46-A42E-DBD46AF9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D11A-2EAD-E24A-B797-B1349A95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FB540-43BC-AF4E-8206-F47988E3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FB0E-EB75-9B48-A4BD-2C5B9A04751D}" type="datetime1">
              <a:rPr lang="en-US" smtClean="0"/>
              <a:t>9/2/21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A4C70-22DC-D24D-9015-8A5B12F7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1224-823C-DE4D-B50C-858FED7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1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3C683-10B4-F343-AE7E-B1143A83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6FF61-9A5E-1841-AE70-3D847B065C08}" type="datetime1">
              <a:rPr lang="en-US" smtClean="0"/>
              <a:t>9/2/21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6D6A-BBCD-4A4C-B30A-0291A6F6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CEF5E-474B-774D-B4FC-300AB404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86E4-014E-4247-BCDE-B171119E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38F1-1D66-9D41-A850-F2EC598A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7A4C8-BEB9-AF49-A89A-F594C80ED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E6FC-EACE-264F-8596-6C881D4A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8F49-DF40-F949-8DE2-65B98C5FEDD7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64EE-56DF-D34E-B04E-EB0CC1ED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CF7-EEFE-0641-AA60-8B763467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2779-4DBE-0641-A18F-A4BA5894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5940-3C6A-2A47-B2AA-C53AA510B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4B348-3D0D-2743-A542-26916E1E5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A66C5-6004-4445-8B2C-318603EC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EFE4E-DFE8-4C42-98CC-30B935E5C550}" type="datetime1">
              <a:rPr lang="en-US" smtClean="0"/>
              <a:t>9/2/21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31969-6F90-5D4B-B659-D8A76F8C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48A2E-406D-9741-86B6-3872763F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F7951-85BB-1A4C-89F9-164F1DED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0426E-4263-0D46-A9DD-C8FAB75E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152F-71BC-8E49-988D-5BC50382E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C85FA-79DF-354D-A01A-3E5AA821AAF9}" type="datetime1">
              <a:rPr lang="en-US" smtClean="0"/>
              <a:t>9/2/21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178D-007E-C74A-AE63-201A7A0C2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C85C4-E24C-1C4F-B151-9DD7C93F4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221F7-EB78-4B46-AB5A-43B147729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7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rosimani/Machine_Learning_Pratt" TargetMode="External"/><Relationship Id="rId2" Type="http://schemas.openxmlformats.org/officeDocument/2006/relationships/hyperlink" Target="mailto:aimani@prat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getting_started.html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hyperlink" Target="http://faculty.marshall.usc.edu/gareth-james/IS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eplearningbook.org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amueller/introduction_to_ml_with_python" TargetMode="Externa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539A-5B3D-4F45-9509-26157FF95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Garamond" panose="02020404030301010803" pitchFamily="18" charset="0"/>
              </a:rPr>
              <a:t>INFO 656-01 Fall 2021</a:t>
            </a:r>
            <a:br>
              <a:rPr lang="en-US" b="1" dirty="0">
                <a:latin typeface="Garamond" panose="02020404030301010803" pitchFamily="18" charset="0"/>
              </a:rPr>
            </a:br>
            <a:r>
              <a:rPr lang="en-US" b="1" dirty="0">
                <a:latin typeface="Garamond" panose="02020404030301010803" pitchFamily="18" charset="0"/>
              </a:rPr>
              <a:t>What is Machine Learning?</a:t>
            </a:r>
            <a:br>
              <a:rPr lang="en-US" b="1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F0E5D-18DE-B54E-BDFC-A3857F1C9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Week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63408-2518-8445-B4DD-6BD0464E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Your feature self is the most likely the one who needs to understand it!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E354-464D-B142-8D50-9BE057AC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Coding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C7CA-264F-9F44-BB69-9BFC1FFF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clever!</a:t>
            </a:r>
          </a:p>
          <a:p>
            <a:r>
              <a:rPr lang="en-US" dirty="0"/>
              <a:t>Follow conventions.</a:t>
            </a:r>
          </a:p>
          <a:p>
            <a:r>
              <a:rPr lang="en-US" dirty="0"/>
              <a:t>Make it readable. </a:t>
            </a:r>
          </a:p>
          <a:p>
            <a:r>
              <a:rPr lang="en-US" dirty="0">
                <a:solidFill>
                  <a:srgbClr val="FF0000"/>
                </a:solidFill>
              </a:rPr>
              <a:t>Avoid writing code.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BC3A-7C34-BB46-B2AB-07ECD05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6E69-210A-AB42-AB8D-BB1C1BCC5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56" y="0"/>
            <a:ext cx="5125844" cy="72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and Interpreted</a:t>
            </a:r>
          </a:p>
          <a:p>
            <a:r>
              <a:rPr lang="en-US" dirty="0"/>
              <a:t>General-purpose</a:t>
            </a:r>
          </a:p>
          <a:p>
            <a:r>
              <a:rPr lang="en-US" dirty="0"/>
              <a:t>Multi-paradigm (OOP &amp; Functional)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Interactive</a:t>
            </a:r>
          </a:p>
          <a:p>
            <a:r>
              <a:rPr lang="en-US" dirty="0"/>
              <a:t>Dynamic</a:t>
            </a:r>
          </a:p>
          <a:p>
            <a:r>
              <a:rPr lang="en-US" dirty="0"/>
              <a:t>Great Libraries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356351"/>
            <a:ext cx="7848600" cy="311150"/>
          </a:xfrm>
        </p:spPr>
        <p:txBody>
          <a:bodyPr/>
          <a:lstStyle/>
          <a:p>
            <a:pPr algn="l"/>
            <a:r>
              <a:rPr lang="en-US" dirty="0"/>
              <a:t>https://</a:t>
            </a:r>
            <a:r>
              <a:rPr lang="en-US" dirty="0" err="1"/>
              <a:t>stackoverflow.blog</a:t>
            </a:r>
            <a:r>
              <a:rPr lang="en-US" dirty="0"/>
              <a:t>/2017/09/06/incredible-growth-python/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146F2-226D-534E-82C3-FEF22D5B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71723" y="1414463"/>
            <a:ext cx="555444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6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6F84-4C39-CC4B-822B-2FC0291E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an Artifact - Python 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A79F-2B54-CB4C-9725-3A17077B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Don’t use Python 2.x – unless you really have to!</a:t>
            </a:r>
          </a:p>
          <a:p>
            <a:r>
              <a:rPr lang="en-US" dirty="0"/>
              <a:t>Always create/use environments</a:t>
            </a:r>
          </a:p>
          <a:p>
            <a:r>
              <a:rPr lang="en-US" dirty="0"/>
              <a:t>Lint your code (PEP8)</a:t>
            </a:r>
          </a:p>
          <a:p>
            <a:r>
              <a:rPr lang="en-US" dirty="0"/>
              <a:t>Add comments</a:t>
            </a:r>
          </a:p>
          <a:p>
            <a:r>
              <a:rPr lang="en-US" dirty="0"/>
              <a:t>Modular coding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C6553-8894-7B43-84E1-88F2A02D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F699EB-E3A5-6249-9E9B-FD8C76062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0512" y="347101"/>
            <a:ext cx="4612888" cy="6510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DBA1D-9512-8C4C-80D2-68AC597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614B8-8BD7-A645-AE3D-336F4535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7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3C6-519B-EC47-B390-E8149307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5A89-3404-B74D-BB84-B60CC2242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FACF-19A4-3245-9742-2501F58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Amir Imani (He/Him)</a:t>
            </a:r>
          </a:p>
          <a:p>
            <a:pPr marL="0" indent="0">
              <a:buNone/>
            </a:pP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Email</a:t>
            </a:r>
            <a:r>
              <a:rPr lang="en-US" dirty="0">
                <a:latin typeface="Garamond" panose="02020404030301010803" pitchFamily="18" charset="0"/>
              </a:rPr>
              <a:t>: </a:t>
            </a:r>
            <a:r>
              <a:rPr lang="en-US" dirty="0">
                <a:latin typeface="Garamond" panose="02020404030301010803" pitchFamily="18" charset="0"/>
                <a:hlinkClick r:id="rId2"/>
              </a:rPr>
              <a:t>aimani@pratt.edu</a:t>
            </a: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Office Hours</a:t>
            </a:r>
            <a:r>
              <a:rPr lang="en-US" dirty="0">
                <a:latin typeface="Garamond" panose="02020404030301010803" pitchFamily="18" charset="0"/>
              </a:rPr>
              <a:t>: Mondays 7-9. Email me first!</a:t>
            </a:r>
          </a:p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Course website: </a:t>
            </a:r>
            <a:r>
              <a:rPr lang="en-US" sz="2400" dirty="0">
                <a:latin typeface="Garamond" panose="02020404030301010803" pitchFamily="18" charset="0"/>
                <a:hlinkClick r:id="rId3"/>
              </a:rPr>
              <a:t>https://github.com/Amirosimani/Machine_Learning_Pratt</a:t>
            </a: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FB42-76DD-AE4E-A1A3-1438F069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0E70-C9A6-5C45-A15C-EC5FE963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Garamond" panose="02020404030301010803" pitchFamily="18" charset="0"/>
              </a:rPr>
              <a:t>About the class</a:t>
            </a:r>
          </a:p>
          <a:p>
            <a:pPr marL="0" indent="0">
              <a:buNone/>
            </a:pPr>
            <a:endParaRPr lang="en-US" sz="2400" b="1" dirty="0">
              <a:latin typeface="Garamond" panose="02020404030301010803" pitchFamily="18" charset="0"/>
            </a:endParaRPr>
          </a:p>
          <a:p>
            <a:r>
              <a:rPr lang="en-US" sz="2400" dirty="0">
                <a:latin typeface="Garamond" panose="02020404030301010803" pitchFamily="18" charset="0"/>
              </a:rPr>
              <a:t>Read the required readings, submit 2 interesting points/your ideas/questions you’d like to discuss on Canvas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Break out &amp; class discussions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Lecture (combination of slides + code)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Hands-on section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Guest lecturers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Garamond" panose="02020404030301010803" pitchFamily="18" charset="0"/>
              </a:rPr>
              <a:t>Class discussion (30%)+ 4 Lab Assignments (20%)+ Final Project (10%+30%+10%)</a:t>
            </a:r>
          </a:p>
          <a:p>
            <a:pPr marL="0" indent="0">
              <a:buNone/>
            </a:pPr>
            <a:endParaRPr lang="en-US" sz="2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B0D3-653B-9A44-A3D1-3F5139A5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9C6-6010-7E49-BEB8-6E75192E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A3D62-5A87-BE48-9BFB-EAED531A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>
            <a:hlinkClick r:id="rId2"/>
            <a:extLst>
              <a:ext uri="{FF2B5EF4-FFF2-40B4-BE49-F238E27FC236}">
                <a16:creationId xmlns:a16="http://schemas.microsoft.com/office/drawing/2014/main" id="{A607917C-DC3B-2A43-88DD-9166F04B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637"/>
          <a:stretch/>
        </p:blipFill>
        <p:spPr>
          <a:xfrm>
            <a:off x="838200" y="1912144"/>
            <a:ext cx="2324100" cy="3295650"/>
          </a:xfrm>
        </p:spPr>
      </p:pic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7E490840-A606-F648-AEFF-CD47EFA25E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1180" y="1912144"/>
            <a:ext cx="2514207" cy="329565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0409FE0F-3B9E-7F48-8458-868D596D6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4267" y="1912144"/>
            <a:ext cx="2489200" cy="3263900"/>
          </a:xfrm>
          <a:prstGeom prst="rect">
            <a:avLst/>
          </a:prstGeom>
        </p:spPr>
      </p:pic>
      <p:pic>
        <p:nvPicPr>
          <p:cNvPr id="16" name="Picture 15">
            <a:hlinkClick r:id="rId8"/>
            <a:extLst>
              <a:ext uri="{FF2B5EF4-FFF2-40B4-BE49-F238E27FC236}">
                <a16:creationId xmlns:a16="http://schemas.microsoft.com/office/drawing/2014/main" id="{05571A65-982A-6747-9A7E-E2367289C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3700" y="1912144"/>
            <a:ext cx="1625600" cy="584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D66AAE-D2F2-504F-AE49-99452472B841}"/>
              </a:ext>
            </a:extLst>
          </p:cNvPr>
          <p:cNvSpPr txBox="1"/>
          <p:nvPr/>
        </p:nvSpPr>
        <p:spPr>
          <a:xfrm>
            <a:off x="9283700" y="28321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ciml.info</a:t>
            </a:r>
            <a:r>
              <a:rPr lang="en-US" dirty="0"/>
              <a:t>/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CC578B-C7E5-9644-BC20-6BE9B683FA7B}"/>
              </a:ext>
            </a:extLst>
          </p:cNvPr>
          <p:cNvCxnSpPr/>
          <p:nvPr/>
        </p:nvCxnSpPr>
        <p:spPr>
          <a:xfrm>
            <a:off x="8839200" y="1690688"/>
            <a:ext cx="0" cy="4062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7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433E5-7C6B-B04C-903A-52209229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- What and Why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5007D-CD1A-4B40-B82A-C9DAFF55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Source: Machine learning, XKCD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EEBC94-5DAC-E548-8ECD-C1579EF2C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02168" y="1398671"/>
            <a:ext cx="4187663" cy="4955213"/>
          </a:xfrm>
        </p:spPr>
      </p:pic>
    </p:spTree>
    <p:extLst>
      <p:ext uri="{BB962C8B-B14F-4D97-AF65-F5344CB8AC3E}">
        <p14:creationId xmlns:p14="http://schemas.microsoft.com/office/powerpoint/2010/main" val="128138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48B4-958B-E344-A6CD-E9F7C4CF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CCA683-2D63-8846-9521-6B0B89435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747" y="1447800"/>
            <a:ext cx="6544505" cy="468074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32992-7B56-9244-A66D-532D5713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53400" cy="501650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blogs.oracle.com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/types-of-machine-learning-and-top-10-algorithms-everyone-should-know-v2</a:t>
            </a:r>
          </a:p>
        </p:txBody>
      </p:sp>
    </p:spTree>
    <p:extLst>
      <p:ext uri="{BB962C8B-B14F-4D97-AF65-F5344CB8AC3E}">
        <p14:creationId xmlns:p14="http://schemas.microsoft.com/office/powerpoint/2010/main" val="77112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ED9-79D0-DE4F-8136-D9FED836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Machine Learning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585A-6E1D-604C-ACC9-7DC0916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and the collection process (week 2)</a:t>
            </a:r>
          </a:p>
          <a:p>
            <a:r>
              <a:rPr lang="en-US" dirty="0"/>
              <a:t>Machine Learning vs Statistics (multiple weeks)</a:t>
            </a:r>
          </a:p>
          <a:p>
            <a:r>
              <a:rPr lang="en-US" dirty="0"/>
              <a:t>Machine Learning workflow (week 6, 11)</a:t>
            </a:r>
          </a:p>
          <a:p>
            <a:r>
              <a:rPr lang="en-US" dirty="0"/>
              <a:t>FATML (Fair Accountable Transparent ML) (Week 2, 12, 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246BE-860F-AE4D-B68F-4F5102ED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8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Coding is not fun, It’s technically and ethically complex! </a:t>
            </a:r>
            <a:r>
              <a:rPr lang="en-US" baseline="30000" dirty="0">
                <a:latin typeface="Garamond" panose="02020404030301010803" pitchFamily="18" charset="0"/>
              </a:rPr>
              <a:t>1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DB87-0B53-0F4A-8067-6F9B9EB7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512" y="6356350"/>
            <a:ext cx="8041888" cy="365125"/>
          </a:xfrm>
        </p:spPr>
        <p:txBody>
          <a:bodyPr/>
          <a:lstStyle/>
          <a:p>
            <a:pPr algn="l"/>
            <a:r>
              <a:rPr lang="en-US" dirty="0">
                <a:latin typeface="Garamond" panose="02020404030301010803" pitchFamily="18" charset="0"/>
              </a:rPr>
              <a:t>1. https://</a:t>
            </a:r>
            <a:r>
              <a:rPr lang="en-US" dirty="0" err="1">
                <a:latin typeface="Garamond" panose="02020404030301010803" pitchFamily="18" charset="0"/>
              </a:rPr>
              <a:t>aeon.co</a:t>
            </a:r>
            <a:r>
              <a:rPr lang="en-US" dirty="0">
                <a:latin typeface="Garamond" panose="02020404030301010803" pitchFamily="18" charset="0"/>
              </a:rPr>
              <a:t>/ideas/coding-is-not-fun-it-s-technically-and-ethically-complex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F761D1-4FB2-0E42-BBFA-28D53B32D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8638"/>
            <a:ext cx="484381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E1B92-44F9-1548-A9BC-F5E639BF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6AB90-525D-DC4B-8071-B887C5FB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DB5A-367A-CC4D-8151-2B164521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848" y="1825625"/>
            <a:ext cx="679295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“Programs must be written for people to read, and only incidentally for machines to execute. ” — Harold Abelson</a:t>
            </a:r>
          </a:p>
          <a:p>
            <a:pPr marL="0" indent="0" algn="r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“Any fool can write code that a computer can understand. Good programmers write code that humans can understand.” — Martin Fowler</a:t>
            </a: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6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424</Words>
  <Application>Microsoft Macintosh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Office Theme</vt:lpstr>
      <vt:lpstr>INFO 656-01 Fall 2021 What is Machine Learning? </vt:lpstr>
      <vt:lpstr>Housekeeping</vt:lpstr>
      <vt:lpstr>Housekeeping</vt:lpstr>
      <vt:lpstr>Books</vt:lpstr>
      <vt:lpstr>Machine Learning - What and Why</vt:lpstr>
      <vt:lpstr>Types of Machine Learning</vt:lpstr>
      <vt:lpstr>Other Machine Learning Considerations</vt:lpstr>
      <vt:lpstr>Coding</vt:lpstr>
      <vt:lpstr>Coding</vt:lpstr>
      <vt:lpstr>General Coding Guidelines</vt:lpstr>
      <vt:lpstr>General Coding Guidelines</vt:lpstr>
      <vt:lpstr>Why Python?</vt:lpstr>
      <vt:lpstr>Code as an Artifact - Python Good Practices</vt:lpstr>
      <vt:lpstr>Version Control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Machine Learning? </dc:title>
  <dc:creator>Amiros</dc:creator>
  <cp:lastModifiedBy>Amiros</cp:lastModifiedBy>
  <cp:revision>28</cp:revision>
  <dcterms:created xsi:type="dcterms:W3CDTF">2020-08-22T01:54:37Z</dcterms:created>
  <dcterms:modified xsi:type="dcterms:W3CDTF">2021-09-02T18:24:30Z</dcterms:modified>
</cp:coreProperties>
</file>