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8" r:id="rId4"/>
    <p:sldId id="265" r:id="rId5"/>
    <p:sldId id="273" r:id="rId6"/>
    <p:sldId id="274" r:id="rId7"/>
    <p:sldId id="276" r:id="rId8"/>
    <p:sldId id="277" r:id="rId9"/>
    <p:sldId id="27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97"/>
    <p:restoredTop sz="69421"/>
  </p:normalViewPr>
  <p:slideViewPr>
    <p:cSldViewPr snapToGrid="0" snapToObjects="1">
      <p:cViewPr varScale="1">
        <p:scale>
          <a:sx n="85" d="100"/>
          <a:sy n="85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crude constraint. The rate for both population should be the same.  Doesn’t specify how many are granted. It’s a two-sided parity – prevents discrimination against circles.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supervised learning – here there is no mention of X </a:t>
            </a:r>
          </a:p>
          <a:p>
            <a:r>
              <a:rPr lang="en-US" dirty="0"/>
              <a:t>So you can randomly give admission to circles and squares -&gt; what about merit-based? We can accommodate. The fact that this is a bad </a:t>
            </a:r>
            <a:r>
              <a:rPr lang="en-US" dirty="0" err="1"/>
              <a:t>algo</a:t>
            </a:r>
            <a:r>
              <a:rPr lang="en-US" dirty="0"/>
              <a:t>, doesn’t mean there can be a good one that satisfies X and fairness</a:t>
            </a:r>
          </a:p>
          <a:p>
            <a:r>
              <a:rPr lang="en-US" dirty="0"/>
              <a:t>This is good if you want to start fresh with no prior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mention of Y -&gt; did they default/graduated or not. What if 30% of circles repay, but only 15%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a perfect predictor, We can pay to 15% of both squares and circles that are paying back -&gt; but what about the 15% circles who didn’t get it? Is it unfair?</a:t>
            </a:r>
          </a:p>
          <a:p>
            <a:r>
              <a:rPr lang="en-US" dirty="0"/>
              <a:t>Give to 30% of both -&gt; what about the lender? It is loosing money on 15% of squares</a:t>
            </a:r>
          </a:p>
          <a:p>
            <a:endParaRPr lang="en-US" dirty="0"/>
          </a:p>
          <a:p>
            <a:r>
              <a:rPr lang="en-US" dirty="0"/>
              <a:t>It is at odds with optimal decision making -&gt; accuracy</a:t>
            </a:r>
          </a:p>
          <a:p>
            <a:r>
              <a:rPr lang="en-US" dirty="0"/>
              <a:t>------</a:t>
            </a:r>
          </a:p>
          <a:p>
            <a:r>
              <a:rPr lang="en-US" dirty="0"/>
              <a:t>One approach is to evenly distribute the mistakes –e make, rather than evenly distributing the loans we give -&gt; rate of false rejections can be the same in both races.</a:t>
            </a:r>
          </a:p>
          <a:p>
            <a:r>
              <a:rPr lang="en-US" dirty="0"/>
              <a:t>In other word, if not being granted while worthy, is defined as being harmed – a random worthy circle has the same probability of being harmed as a random worth square (false rejection) – so your race is not affecting you in a negative way and if we can improve accuracy of our model, that would be fair – equality of false negative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</a:t>
            </a:r>
          </a:p>
          <a:p>
            <a:endParaRPr lang="en-US" dirty="0"/>
          </a:p>
          <a:p>
            <a:r>
              <a:rPr lang="en-US" dirty="0"/>
              <a:t>So lets say our model falsely reject 20% of squares, is it fair as long as it also falsely rejects 20% of circles?</a:t>
            </a:r>
          </a:p>
          <a:p>
            <a:endParaRPr lang="en-US" dirty="0"/>
          </a:p>
          <a:p>
            <a:r>
              <a:rPr lang="en-US" dirty="0"/>
              <a:t>Individually, if you were worthy and didn’t get it, it doesn’t make you feel better to realize another worthy applicant also didn’t get it</a:t>
            </a:r>
          </a:p>
          <a:p>
            <a:endParaRPr lang="en-US" dirty="0"/>
          </a:p>
          <a:p>
            <a:r>
              <a:rPr lang="en-US" dirty="0"/>
              <a:t>Both statistical parity and equality of false negatives offer fairness for groups, but not individuals in those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take a step back, we don’t have perfect data, we don’t have perfect models, and we don’t have perfect fairness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applicants are circle</a:t>
            </a:r>
          </a:p>
          <a:p>
            <a:endParaRPr lang="en-US" dirty="0"/>
          </a:p>
          <a:p>
            <a:r>
              <a:rPr lang="en-US" dirty="0"/>
              <a:t>both populations are equally well prepared for success -&gt; % circles who pay back is equal to % of square who pay back if admitted</a:t>
            </a:r>
          </a:p>
          <a:p>
            <a:endParaRPr lang="en-US" dirty="0"/>
          </a:p>
          <a:p>
            <a:r>
              <a:rPr lang="en-US" dirty="0"/>
              <a:t>Even choosing the most accurate model violates the fairness</a:t>
            </a:r>
          </a:p>
          <a:p>
            <a:endParaRPr lang="en-US" dirty="0"/>
          </a:p>
          <a:p>
            <a:r>
              <a:rPr lang="en-US" dirty="0"/>
              <a:t>If it is complicated for a simple example, how are we handling this for more complex </a:t>
            </a:r>
            <a:r>
              <a:rPr lang="en-US" dirty="0" err="1"/>
              <a:t>algos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build separate model for each group? Then we need to explicitly use race as an input for our model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card:  model details/ intended use/ factors/ metrics/evaluation data/ training data/ quantitative analysis/ ethical considerations/ caveats &amp; recs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</a:t>
            </a:r>
            <a:r>
              <a:rPr lang="en-US" sz="2800">
                <a:latin typeface="Garamond" panose="02020404030301010803" pitchFamily="18" charset="0"/>
              </a:rPr>
              <a:t>Fall 2022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Data, Bias, Communication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2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72C66-434B-8849-B88B-6BC4A74B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9340" y="3429000"/>
            <a:ext cx="8005781" cy="24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 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02087-FA73-3547-8E6D-7AA7329C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the data: how it's collected, formatted, labeled, sample selection </a:t>
            </a:r>
          </a:p>
          <a:p>
            <a:pPr marL="0" indent="0">
              <a:buNone/>
            </a:pPr>
            <a:r>
              <a:rPr lang="en-US" dirty="0"/>
              <a:t>2. the features: how they are designed</a:t>
            </a:r>
          </a:p>
          <a:p>
            <a:pPr marL="0" indent="0">
              <a:buNone/>
            </a:pPr>
            <a:r>
              <a:rPr lang="en-US" dirty="0"/>
              <a:t>3. the architecture of the model</a:t>
            </a:r>
          </a:p>
          <a:p>
            <a:pPr marL="0" indent="0">
              <a:buNone/>
            </a:pPr>
            <a:r>
              <a:rPr lang="en-US" dirty="0"/>
              <a:t>4. the objective function</a:t>
            </a:r>
          </a:p>
          <a:p>
            <a:pPr marL="0" indent="0">
              <a:buNone/>
            </a:pPr>
            <a:r>
              <a:rPr lang="en-US" dirty="0"/>
              <a:t>5. how it's deploy</a:t>
            </a:r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-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a planet just like Earth except that there are only  two races of people: </a:t>
            </a:r>
            <a:r>
              <a:rPr lang="en-US" b="1" dirty="0"/>
              <a:t>Circles</a:t>
            </a:r>
            <a:r>
              <a:rPr lang="en-US" dirty="0"/>
              <a:t> and </a:t>
            </a:r>
            <a:r>
              <a:rPr lang="en-US" b="1" dirty="0"/>
              <a:t>Squares</a:t>
            </a:r>
          </a:p>
          <a:p>
            <a:r>
              <a:rPr lang="en-US" dirty="0"/>
              <a:t>Suppose for some reason we are concerned about discrimination against </a:t>
            </a:r>
            <a:r>
              <a:rPr lang="en-US" b="1" dirty="0"/>
              <a:t>Squares</a:t>
            </a:r>
          </a:p>
          <a:p>
            <a:r>
              <a:rPr lang="en-US" b="1" dirty="0"/>
              <a:t>Statistical Parity: </a:t>
            </a:r>
            <a:r>
              <a:rPr lang="en-US" dirty="0"/>
              <a:t>the fraction of </a:t>
            </a:r>
            <a:r>
              <a:rPr lang="en-US" b="1" dirty="0"/>
              <a:t>Square</a:t>
            </a:r>
            <a:r>
              <a:rPr lang="en-US" dirty="0"/>
              <a:t> that are selected be approximately the same as the fraction of selected </a:t>
            </a:r>
            <a:r>
              <a:rPr lang="en-US" b="1" dirty="0"/>
              <a:t>Circle</a:t>
            </a:r>
            <a:r>
              <a:rPr lang="en-US" dirty="0"/>
              <a:t> applicants.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2AB89928-C14C-EC4F-8FB9-CB25AAF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Fairness Bank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80BF2A-1F0F-3B4E-B6BB-1FFAD2B6CD29}"/>
              </a:ext>
            </a:extLst>
          </p:cNvPr>
          <p:cNvSpPr txBox="1"/>
          <p:nvPr/>
        </p:nvSpPr>
        <p:spPr>
          <a:xfrm>
            <a:off x="5115367" y="5149796"/>
            <a:ext cx="16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Pool</a:t>
            </a:r>
          </a:p>
        </p:txBody>
      </p:sp>
    </p:spTree>
    <p:extLst>
      <p:ext uri="{BB962C8B-B14F-4D97-AF65-F5344CB8AC3E}">
        <p14:creationId xmlns:p14="http://schemas.microsoft.com/office/powerpoint/2010/main" val="2469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2B32BB-C78D-EC42-BEDC-EFF29BD527B1}"/>
              </a:ext>
            </a:extLst>
          </p:cNvPr>
          <p:cNvCxnSpPr/>
          <p:nvPr/>
        </p:nvCxnSpPr>
        <p:spPr>
          <a:xfrm flipH="1" flipV="1">
            <a:off x="5145741" y="2214379"/>
            <a:ext cx="716001" cy="95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8E0A6-2966-304E-A668-25DE006A4E5B}"/>
              </a:ext>
            </a:extLst>
          </p:cNvPr>
          <p:cNvCxnSpPr>
            <a:cxnSpLocks/>
          </p:cNvCxnSpPr>
          <p:nvPr/>
        </p:nvCxnSpPr>
        <p:spPr>
          <a:xfrm flipV="1">
            <a:off x="5869237" y="2061979"/>
            <a:ext cx="486739" cy="111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4D6CEC-C58A-E44D-A1A3-9C794F08312C}"/>
              </a:ext>
            </a:extLst>
          </p:cNvPr>
          <p:cNvSpPr txBox="1"/>
          <p:nvPr/>
        </p:nvSpPr>
        <p:spPr>
          <a:xfrm>
            <a:off x="3956204" y="149732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default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72BCB7-0815-3348-B564-27862E958781}"/>
              </a:ext>
            </a:extLst>
          </p:cNvPr>
          <p:cNvSpPr txBox="1"/>
          <p:nvPr/>
        </p:nvSpPr>
        <p:spPr>
          <a:xfrm>
            <a:off x="6158517" y="154581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 default</a:t>
            </a:r>
          </a:p>
        </p:txBody>
      </p:sp>
    </p:spTree>
    <p:extLst>
      <p:ext uri="{BB962C8B-B14F-4D97-AF65-F5344CB8AC3E}">
        <p14:creationId xmlns:p14="http://schemas.microsoft.com/office/powerpoint/2010/main" val="202882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6CE3E-97BB-3B48-AD2B-8FAFCBB24DED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12895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6461960-0A10-7F4E-8283-904CE0E98C1E}"/>
              </a:ext>
            </a:extLst>
          </p:cNvPr>
          <p:cNvCxnSpPr>
            <a:cxnSpLocks/>
          </p:cNvCxnSpPr>
          <p:nvPr/>
        </p:nvCxnSpPr>
        <p:spPr>
          <a:xfrm flipV="1">
            <a:off x="5878271" y="3048093"/>
            <a:ext cx="1310100" cy="125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2D2F351-ADB3-3B41-820D-C525237482D1}"/>
              </a:ext>
            </a:extLst>
          </p:cNvPr>
          <p:cNvSpPr/>
          <p:nvPr/>
        </p:nvSpPr>
        <p:spPr>
          <a:xfrm>
            <a:off x="5791275" y="355011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FA82FA7-784D-8540-A41F-034CE84C31F7}"/>
              </a:ext>
            </a:extLst>
          </p:cNvPr>
          <p:cNvSpPr/>
          <p:nvPr/>
        </p:nvSpPr>
        <p:spPr>
          <a:xfrm>
            <a:off x="6158752" y="368458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4BD9FD-DE59-0144-B4AB-E729F5CA585A}"/>
              </a:ext>
            </a:extLst>
          </p:cNvPr>
          <p:cNvSpPr/>
          <p:nvPr/>
        </p:nvSpPr>
        <p:spPr>
          <a:xfrm>
            <a:off x="5916705" y="389133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E71D5A-AD76-CB47-9797-632247087A8C}"/>
              </a:ext>
            </a:extLst>
          </p:cNvPr>
          <p:cNvSpPr/>
          <p:nvPr/>
        </p:nvSpPr>
        <p:spPr>
          <a:xfrm>
            <a:off x="6221504" y="39809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C38E85-12D6-924C-B237-0A74BC33022F}"/>
              </a:ext>
            </a:extLst>
          </p:cNvPr>
          <p:cNvSpPr/>
          <p:nvPr/>
        </p:nvSpPr>
        <p:spPr>
          <a:xfrm>
            <a:off x="6131857" y="4259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73C391-0DA5-9F4F-AD54-8D2C29E4F471}"/>
              </a:ext>
            </a:extLst>
          </p:cNvPr>
          <p:cNvSpPr/>
          <p:nvPr/>
        </p:nvSpPr>
        <p:spPr>
          <a:xfrm>
            <a:off x="5522261" y="382896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2DADFC-3E9A-9D42-A350-A710B639F8CD}"/>
              </a:ext>
            </a:extLst>
          </p:cNvPr>
          <p:cNvSpPr/>
          <p:nvPr/>
        </p:nvSpPr>
        <p:spPr>
          <a:xfrm>
            <a:off x="6786280" y="345150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A826EC0-9177-9A48-9083-93B752F436A8}"/>
              </a:ext>
            </a:extLst>
          </p:cNvPr>
          <p:cNvSpPr/>
          <p:nvPr/>
        </p:nvSpPr>
        <p:spPr>
          <a:xfrm>
            <a:off x="6544233" y="36582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0608E98-66A6-9E40-BECE-BF4FB8813CF9}"/>
              </a:ext>
            </a:extLst>
          </p:cNvPr>
          <p:cNvSpPr/>
          <p:nvPr/>
        </p:nvSpPr>
        <p:spPr>
          <a:xfrm>
            <a:off x="6849032" y="374790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B9D79B-6B75-1248-9932-CE2E0C1373FD}"/>
              </a:ext>
            </a:extLst>
          </p:cNvPr>
          <p:cNvSpPr/>
          <p:nvPr/>
        </p:nvSpPr>
        <p:spPr>
          <a:xfrm>
            <a:off x="6759385" y="402618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45194B0-1AD4-3544-8362-4139060B3E6F}"/>
              </a:ext>
            </a:extLst>
          </p:cNvPr>
          <p:cNvSpPr/>
          <p:nvPr/>
        </p:nvSpPr>
        <p:spPr>
          <a:xfrm>
            <a:off x="6149789" y="359588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0F7CCE9-9607-474D-8704-CA171F984F85}"/>
              </a:ext>
            </a:extLst>
          </p:cNvPr>
          <p:cNvSpPr/>
          <p:nvPr/>
        </p:nvSpPr>
        <p:spPr>
          <a:xfrm>
            <a:off x="6526304" y="324531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6CE386-65A1-4347-905E-505CD3CDF4E6}"/>
              </a:ext>
            </a:extLst>
          </p:cNvPr>
          <p:cNvSpPr/>
          <p:nvPr/>
        </p:nvSpPr>
        <p:spPr>
          <a:xfrm>
            <a:off x="6284257" y="345206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222D8E3-3994-DD4E-88DD-F3032DF30FAF}"/>
              </a:ext>
            </a:extLst>
          </p:cNvPr>
          <p:cNvSpPr/>
          <p:nvPr/>
        </p:nvSpPr>
        <p:spPr>
          <a:xfrm>
            <a:off x="6589056" y="35417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1ABC2E-DC58-B645-BF70-5B728D2D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79513"/>
              </p:ext>
            </p:extLst>
          </p:nvPr>
        </p:nvGraphicFramePr>
        <p:xfrm>
          <a:off x="116175" y="711335"/>
          <a:ext cx="11935916" cy="6040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9903">
                  <a:extLst>
                    <a:ext uri="{9D8B030D-6E8A-4147-A177-3AD203B41FA5}">
                      <a16:colId xmlns:a16="http://schemas.microsoft.com/office/drawing/2014/main" val="2034935638"/>
                    </a:ext>
                  </a:extLst>
                </a:gridCol>
                <a:gridCol w="3749903">
                  <a:extLst>
                    <a:ext uri="{9D8B030D-6E8A-4147-A177-3AD203B41FA5}">
                      <a16:colId xmlns:a16="http://schemas.microsoft.com/office/drawing/2014/main" val="2201760778"/>
                    </a:ext>
                  </a:extLst>
                </a:gridCol>
                <a:gridCol w="4436110">
                  <a:extLst>
                    <a:ext uri="{9D8B030D-6E8A-4147-A177-3AD203B41FA5}">
                      <a16:colId xmlns:a16="http://schemas.microsoft.com/office/drawing/2014/main" val="99886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Question</a:t>
                      </a:r>
                      <a:endParaRPr lang="en-US" b="1" dirty="0">
                        <a:solidFill>
                          <a:srgbClr val="545B64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5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Difference in Positive Proportions in Predicted Label (DPPL)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difference in the proportion of positive predictions between the favored facet </a:t>
                      </a:r>
                      <a:r>
                        <a:rPr lang="en-US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the disfavored facet </a:t>
                      </a:r>
                      <a:r>
                        <a:rPr lang="en-US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there been an imbalance across demographic groups in the predicted positive outcomes that might indicate bias?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27945"/>
                  </a:ext>
                </a:extLst>
              </a:tr>
              <a:tr h="500533">
                <a:tc>
                  <a:txBody>
                    <a:bodyPr/>
                    <a:lstStyle/>
                    <a:p>
                      <a:r>
                        <a:rPr lang="en-US" b="1" dirty="0"/>
                        <a:t>Disparate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effectLst/>
                        </a:rPr>
                        <a:t>Measures the ratio of proportions of the predicted labels for the favored facet 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dirty="0">
                          <a:effectLst/>
                        </a:rPr>
                        <a:t> and the disfavored facet </a:t>
                      </a:r>
                      <a:r>
                        <a:rPr lang="en-US" b="0" i="1" dirty="0">
                          <a:effectLst/>
                        </a:rPr>
                        <a:t>d</a:t>
                      </a:r>
                      <a:r>
                        <a:rPr lang="en-US" b="0" dirty="0">
                          <a:effectLst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there been an imbalance across demographic groups in the predicted positive outcomes that might indicate bias?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6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Difference in Conditional Acceptance (</a:t>
                      </a:r>
                      <a:r>
                        <a:rPr lang="en-US" b="1" dirty="0" err="1"/>
                        <a:t>DCAcc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the observed labels to the labels predicted by a model and assesses whether this is the same across facets for predicted positive outcomes (acceptances).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there more or less acceptances for loan applications than predicted for one age group as compared to another based on qualifications?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Accuracy Difference (AD)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difference between the prediction accuracy for the favored and disfavored facets.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model predict labels as accurately for applications across all demographic groups?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8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Counterfactual </a:t>
                      </a:r>
                      <a:r>
                        <a:rPr lang="en-US" b="1" dirty="0" err="1"/>
                        <a:t>Fliptest</a:t>
                      </a:r>
                      <a:r>
                        <a:rPr lang="en-US" b="1" dirty="0"/>
                        <a:t> (FT)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Examines each member of facet </a:t>
                      </a:r>
                      <a:r>
                        <a:rPr lang="en-US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assesses whether similar members of facet </a:t>
                      </a:r>
                      <a:r>
                        <a:rPr lang="en-US" sz="1800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different model predictions.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effectLst/>
                        </a:rPr>
                        <a:t>Are a group of a specific age demographic, matched closely on all features with a another age group, paid on average more than that other age group?"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80521"/>
                  </a:ext>
                </a:extLst>
              </a:tr>
            </a:tbl>
          </a:graphicData>
        </a:graphic>
      </p:graphicFrame>
      <p:sp>
        <p:nvSpPr>
          <p:cNvPr id="66" name="Title 1">
            <a:extLst>
              <a:ext uri="{FF2B5EF4-FFF2-40B4-BE49-F238E27FC236}">
                <a16:creationId xmlns:a16="http://schemas.microsoft.com/office/drawing/2014/main" id="{E7BA8100-20A6-D842-A6A4-A3CBFA02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4501"/>
            <a:ext cx="10515600" cy="1325563"/>
          </a:xfrm>
        </p:spPr>
        <p:txBody>
          <a:bodyPr/>
          <a:lstStyle/>
          <a:p>
            <a:r>
              <a:rPr lang="en-US" dirty="0"/>
              <a:t>Few Fairness Metrics</a:t>
            </a:r>
          </a:p>
        </p:txBody>
      </p:sp>
    </p:spTree>
    <p:extLst>
      <p:ext uri="{BB962C8B-B14F-4D97-AF65-F5344CB8AC3E}">
        <p14:creationId xmlns:p14="http://schemas.microsoft.com/office/powerpoint/2010/main" val="32717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917</Words>
  <Application>Microsoft Macintosh PowerPoint</Application>
  <PresentationFormat>Widescreen</PresentationFormat>
  <Paragraphs>100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Office Theme</vt:lpstr>
      <vt:lpstr>INFO 656-01 Fall 2022 Data, Bias, Communication</vt:lpstr>
      <vt:lpstr>Data</vt:lpstr>
      <vt:lpstr>Data - Group Activity</vt:lpstr>
      <vt:lpstr>Bias – sources</vt:lpstr>
      <vt:lpstr>Fairness - Group Activity</vt:lpstr>
      <vt:lpstr>Fairness Bank</vt:lpstr>
      <vt:lpstr>PowerPoint Presentation</vt:lpstr>
      <vt:lpstr>PowerPoint Presentation</vt:lpstr>
      <vt:lpstr>Few Fairness Metrics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39</cp:revision>
  <dcterms:created xsi:type="dcterms:W3CDTF">2020-08-22T01:54:37Z</dcterms:created>
  <dcterms:modified xsi:type="dcterms:W3CDTF">2022-09-07T21:53:48Z</dcterms:modified>
</cp:coreProperties>
</file>